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88" r:id="rId2"/>
    <p:sldId id="433" r:id="rId3"/>
    <p:sldId id="434" r:id="rId4"/>
    <p:sldId id="445" r:id="rId5"/>
    <p:sldId id="431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7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8" r:id="rId43"/>
    <p:sldId id="499" r:id="rId44"/>
    <p:sldId id="500" r:id="rId45"/>
    <p:sldId id="501" r:id="rId46"/>
    <p:sldId id="50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3118" autoAdjust="0"/>
  </p:normalViewPr>
  <p:slideViewPr>
    <p:cSldViewPr>
      <p:cViewPr varScale="1">
        <p:scale>
          <a:sx n="91" d="100"/>
          <a:sy n="91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401D-C29A-4928-88E1-427A39D3C18A}" type="datetimeFigureOut">
              <a:rPr lang="id-ID" smtClean="0"/>
              <a:t>18/09/20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FD104-B2A3-424E-B3F4-1DFCA91EAA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91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048E5B-BD9A-4C0B-B552-4469974D48FE}" type="datetimeFigureOut">
              <a:rPr lang="id-ID"/>
              <a:pPr>
                <a:defRPr/>
              </a:pPr>
              <a:t>18/09/20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339B845-4BC6-43F6-B113-E03B24E0C7AB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13082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6828B-EC92-44DA-B5D0-CF0DA728DF98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This is a simple definition that we will expand upon later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What’s an example?</a:t>
            </a:r>
          </a:p>
          <a:p>
            <a:pPr eaLnBrk="1" hangingPunct="1">
              <a:buFontTx/>
              <a:buChar char="•"/>
            </a:pPr>
            <a:r>
              <a:rPr lang="en-US"/>
              <a:t>Smoke signals to transmit information</a:t>
            </a:r>
          </a:p>
          <a:p>
            <a:pPr eaLnBrk="1" hangingPunct="1">
              <a:buFontTx/>
              <a:buChar char="•"/>
            </a:pPr>
            <a:r>
              <a:rPr lang="en-US"/>
              <a:t>Card catalogs in a library</a:t>
            </a:r>
          </a:p>
          <a:p>
            <a:pPr eaLnBrk="1" hangingPunct="1">
              <a:buFontTx/>
              <a:buChar char="•"/>
            </a:pPr>
            <a:r>
              <a:rPr lang="en-US"/>
              <a:t>Book bag with day planner, notebooks, that allows you organize inputs from lectures, presentations and discussions.  The output is homework and good exam grades</a:t>
            </a:r>
          </a:p>
          <a:p>
            <a:pPr eaLnBrk="1" hangingPunct="1">
              <a:buFontTx/>
              <a:buChar char="•"/>
            </a:pPr>
            <a:r>
              <a:rPr lang="en-US"/>
              <a:t>Cash register at restaurant</a:t>
            </a:r>
          </a:p>
          <a:p>
            <a:pPr eaLnBrk="1" hangingPunct="1">
              <a:buFontTx/>
              <a:buChar char="•"/>
            </a:pPr>
            <a:r>
              <a:rPr lang="en-US"/>
              <a:t>Other examples?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941E13-B0E9-4785-8B82-3064713844C2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/>
              <a:t>Almost everything is a system</a:t>
            </a:r>
          </a:p>
          <a:p>
            <a:pPr eaLnBrk="1" hangingPunct="1">
              <a:buFontTx/>
              <a:buChar char="•"/>
            </a:pPr>
            <a:r>
              <a:rPr lang="en-US"/>
              <a:t>One system can be made up of other systems or can be part of a bigger system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9594E-4925-4EF0-852D-FCB2C7ECE6BB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A cybernetic system has both feedback and control.  A home thermostat accepts the desired room temperature as input and sends a message to fire the furnace.  The thermostat provides feedback to shut the system down when the desired temperature is reached.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AEEAC5-5CBE-4C26-B060-9BDCB627553C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A business can be viewed as a system.  This system does not operate in a vacuum rather it functions in an environment containing other systems.   A business is an </a:t>
            </a:r>
            <a:r>
              <a:rPr lang="en-US" b="1"/>
              <a:t>open system</a:t>
            </a:r>
            <a:r>
              <a:rPr lang="en-US"/>
              <a:t> in that it interacts with other systems in the environment.  It is also an </a:t>
            </a:r>
            <a:r>
              <a:rPr lang="en-US" b="1"/>
              <a:t>adaptive system</a:t>
            </a:r>
            <a:r>
              <a:rPr lang="en-US"/>
              <a:t> in that it can change itself or its environment in order to survive.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82C13E-A7E8-4775-A51F-334BEF344CB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Major components of an information:  people, hardware, software, data and networks.</a:t>
            </a:r>
          </a:p>
          <a:p>
            <a:pPr eaLnBrk="1" hangingPunct="1"/>
            <a:r>
              <a:rPr lang="en-US"/>
              <a:t>These components perform input, processing, output, storage, and control activities.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821C22-BBA1-44D5-8E17-B5C9263EA417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Hardware:</a:t>
            </a:r>
          </a:p>
          <a:p>
            <a:pPr lvl="1" eaLnBrk="1" hangingPunct="1"/>
            <a:r>
              <a:rPr lang="en-US"/>
              <a:t>Peripherals include keyboard, mouse, video screen, printer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778837-0725-452A-9971-15F5B1654A3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Communications media:  twisted pair wire, coaxial cable, wireless technologies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21B691-BF02-496C-8813-CE936E2AE3C7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Definition of IS from prior slide:</a:t>
            </a:r>
          </a:p>
          <a:p>
            <a:pPr eaLnBrk="1" hangingPunct="1">
              <a:buFontTx/>
              <a:buChar char="•"/>
            </a:pPr>
            <a:r>
              <a:rPr lang="en-US"/>
              <a:t>An organized combination of </a:t>
            </a:r>
          </a:p>
          <a:p>
            <a:pPr lvl="1" eaLnBrk="1" hangingPunct="1">
              <a:buFontTx/>
              <a:buChar char="•"/>
            </a:pPr>
            <a:r>
              <a:rPr lang="en-US"/>
              <a:t>People</a:t>
            </a:r>
          </a:p>
          <a:p>
            <a:pPr lvl="1" eaLnBrk="1" hangingPunct="1">
              <a:buFontTx/>
              <a:buChar char="•"/>
            </a:pPr>
            <a:r>
              <a:rPr lang="en-US"/>
              <a:t>Hardware</a:t>
            </a:r>
          </a:p>
          <a:p>
            <a:pPr lvl="1" eaLnBrk="1" hangingPunct="1">
              <a:buFontTx/>
              <a:buChar char="•"/>
            </a:pPr>
            <a:r>
              <a:rPr lang="en-US"/>
              <a:t>Software</a:t>
            </a:r>
          </a:p>
          <a:p>
            <a:pPr lvl="1" eaLnBrk="1" hangingPunct="1">
              <a:buFontTx/>
              <a:buChar char="•"/>
            </a:pPr>
            <a:r>
              <a:rPr lang="en-US"/>
              <a:t>Communications networks</a:t>
            </a:r>
          </a:p>
          <a:p>
            <a:pPr lvl="1" eaLnBrk="1" hangingPunct="1">
              <a:buFontTx/>
              <a:buChar char="•"/>
            </a:pPr>
            <a:r>
              <a:rPr lang="en-US"/>
              <a:t>Data resources</a:t>
            </a:r>
          </a:p>
          <a:p>
            <a:pPr lvl="1" eaLnBrk="1" hangingPunct="1">
              <a:buFontTx/>
              <a:buChar char="•"/>
            </a:pPr>
            <a:r>
              <a:rPr lang="en-US"/>
              <a:t>Policies and procedures</a:t>
            </a:r>
          </a:p>
          <a:p>
            <a:pPr eaLnBrk="1" hangingPunct="1">
              <a:buFontTx/>
              <a:buChar char="•"/>
            </a:pPr>
            <a:r>
              <a:rPr lang="en-US"/>
              <a:t>That stores, retrieves, transforms, and disseminates information in an organization</a:t>
            </a:r>
          </a:p>
          <a:p>
            <a:pPr eaLnBrk="1" hangingPunct="1">
              <a:buFontTx/>
              <a:buChar char="•"/>
            </a:pPr>
            <a:r>
              <a:rPr lang="en-US"/>
              <a:t>In theory, an IS could be pencil and paper based</a:t>
            </a:r>
          </a:p>
          <a:p>
            <a:pPr eaLnBrk="1" hangingPunct="1"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354153-B217-4F34-A404-3ECF3E26D93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Refers back to figure 1.2 on prior slide</a:t>
            </a:r>
          </a:p>
          <a:p>
            <a:pPr eaLnBrk="1" hangingPunct="1"/>
            <a:r>
              <a:rPr lang="en-US"/>
              <a:t>Foundation Concepts: Examples:  general systems theory, competitive strategies.  Covered in chapters 1, 2</a:t>
            </a:r>
          </a:p>
          <a:p>
            <a:pPr eaLnBrk="1" hangingPunct="1"/>
            <a:r>
              <a:rPr lang="en-US"/>
              <a:t>Information Technology: Covered in chapters 3-6</a:t>
            </a:r>
          </a:p>
          <a:p>
            <a:pPr eaLnBrk="1" hangingPunct="1"/>
            <a:r>
              <a:rPr lang="en-US"/>
              <a:t>Business Applications: Chapter 7:  applications in functional areas, Chapter 8: electronic commerce applications and Chapter 9:  decision making</a:t>
            </a:r>
          </a:p>
          <a:p>
            <a:pPr eaLnBrk="1" hangingPunct="1"/>
            <a:r>
              <a:rPr lang="en-US"/>
              <a:t>Development Processes:  By both business professionals and IS specialists.  Chapter 10.</a:t>
            </a:r>
          </a:p>
          <a:p>
            <a:pPr eaLnBrk="1" hangingPunct="1"/>
            <a:r>
              <a:rPr lang="en-US"/>
              <a:t>Management Challenges:  Managing IT at the end user, enterprise and global levels of a business.  Chapter 11 is security challenges and Chapter 12 is how to manage IT in global businesses.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FA2A71-14E3-4CEA-87A4-386235B0B34E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Examples of business processes:  record purchases, track inventory, pay employees, etc.  Business would stop without such IS.</a:t>
            </a:r>
          </a:p>
          <a:p>
            <a:pPr eaLnBrk="1" hangingPunct="1"/>
            <a:r>
              <a:rPr lang="en-US"/>
              <a:t>Examples of decision making:  what lines of merchandise need to be added, what kind of investment required.</a:t>
            </a:r>
          </a:p>
          <a:p>
            <a:pPr eaLnBrk="1" hangingPunct="1"/>
            <a:r>
              <a:rPr lang="en-US"/>
              <a:t>Examples of competitive advantage:  put kiosk in store to connect to e-commerce website.  Help gain advantage over competitor without such a kiosk.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4E5DFD-A3A4-4455-8480-14DF0A7B8943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Note that while IS has expanded, they are still doing the same basic things that they’ve been doing.</a:t>
            </a:r>
          </a:p>
          <a:p>
            <a:pPr eaLnBrk="1" hangingPunct="1"/>
            <a:r>
              <a:rPr lang="en-US"/>
              <a:t>What has changed is: more integration of functions, greater connectivity across components, better use for maximum advantage of business and strategic opportunities</a:t>
            </a:r>
            <a:endParaRPr lang="id-ID"/>
          </a:p>
          <a:p>
            <a:pPr eaLnBrk="1" hangingPunct="1"/>
            <a:endParaRPr lang="id-ID"/>
          </a:p>
          <a:p>
            <a:pPr eaLnBrk="1" hangingPunct="1"/>
            <a:r>
              <a:rPr lang="id-ID"/>
              <a:t>Advica = nasehat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being</a:t>
            </a:r>
            <a:r>
              <a:rPr lang="id-ID"/>
              <a:t>/</a:t>
            </a:r>
            <a:r>
              <a:rPr lang="id-ID" sz="900" i="1"/>
              <a:t>sedang</a:t>
            </a:r>
            <a:r>
              <a:rPr lang="en-US"/>
              <a:t> </a:t>
            </a:r>
            <a:endParaRPr lang="id-ID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CAC67B-8B97-423F-AA8C-7BF06EDDF07D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-ID"/>
              <a:t>Electronic commerce: pembelian, penjualan, pemasaran dan pelayanan produk dan jasa melalui jaringan komputer</a:t>
            </a:r>
          </a:p>
          <a:p>
            <a:endParaRPr lang="id-ID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2CA825-7469-429B-BB14-88FFCDFD3D0D}" type="slidenum">
              <a:rPr lang="en-US" smtClean="0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1D1CF1-F8CB-43AA-8643-B62215CC5911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Support either operations or management applications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28DA7B-8B65-4669-ACAC-B631B20896E6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In reality most systems are Cross-functional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859" y="0"/>
            <a:ext cx="93477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C:\Users\arsil\Desktop\Smartcreativ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r="800" b="504"/>
          <a:stretch>
            <a:fillRect/>
          </a:stretch>
        </p:blipFill>
        <p:spPr bwMode="auto">
          <a:xfrm>
            <a:off x="-101859" y="228600"/>
            <a:ext cx="9347718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71799" y="1524000"/>
            <a:ext cx="6274059" cy="2076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71798" y="3657600"/>
            <a:ext cx="6274060" cy="1524000"/>
          </a:xfrm>
        </p:spPr>
        <p:txBody>
          <a:bodyPr/>
          <a:lstStyle>
            <a:lvl1pPr marL="0" indent="0" algn="ctr" eaLnBrk="1" hangingPunct="1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here to edit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br>
              <a:rPr lang="en-US" dirty="0"/>
            </a:br>
            <a:r>
              <a:rPr lang="en-US" dirty="0"/>
              <a:t>Click here to edit </a:t>
            </a:r>
            <a:r>
              <a:rPr lang="en-US" dirty="0" err="1"/>
              <a:t>Pertemuan</a:t>
            </a:r>
            <a:br>
              <a:rPr lang="en-US" dirty="0"/>
            </a:br>
            <a:r>
              <a:rPr lang="en-US" dirty="0"/>
              <a:t>Click here to edit Nama </a:t>
            </a:r>
            <a:r>
              <a:rPr lang="en-US" dirty="0" err="1"/>
              <a:t>Dosen</a:t>
            </a:r>
            <a:br>
              <a:rPr lang="en-US" dirty="0"/>
            </a:br>
            <a:r>
              <a:rPr lang="en-US" dirty="0"/>
              <a:t>Click here to edit Nama Prodi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E4D6-BEB8-4E99-B8A1-7038C2F2D1BE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144A-AE3E-4E44-A89F-B6746EC1707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318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FACB-1F5D-4FF9-B5CC-F194F462CCA2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451C2-6190-4BB7-BBA8-1B23D0C40A2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590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A4BF1-3389-4F47-8435-C04CC10B9A7E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5C1FE-ED77-4380-AE9C-EE28AB75257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428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2BF8-DE4E-4DD8-93A8-819B2A8C6ED6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7CEFC-1327-4C24-92E5-884D19EDEC0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027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SUB#LIST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31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4200" y="2420939"/>
            <a:ext cx="3505200" cy="703262"/>
          </a:xfrm>
        </p:spPr>
        <p:txBody>
          <a:bodyPr anchor="t"/>
          <a:lstStyle>
            <a:lvl1pPr algn="l">
              <a:defRPr sz="2800" b="1" cap="all" baseline="0"/>
            </a:lvl1pPr>
          </a:lstStyle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800" y="3240088"/>
            <a:ext cx="5334000" cy="2976562"/>
          </a:xfrm>
        </p:spPr>
        <p:txBody>
          <a:bodyPr anchor="t"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EDCBD-1673-4569-B2E0-E1B7B9DEF070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71F4A-6D73-4342-9533-46E3ECE9155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433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D78E-5710-4279-9346-CA3F3FF1ADA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B3AD7-5558-4161-B7D2-95F8DE54CD3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004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036D-7F85-4604-9C31-D116ABDFBFC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2A8DE-DF06-4A0A-B8B9-F0FC1DFE871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519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DBD3-F138-4801-A0A6-578A3386CD18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5B9C0-F00E-4EC1-B571-461E0CC5FB0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909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1518-4759-420B-9C6C-02911BE08FB6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46D4-C1A9-4BE2-8E11-BB51EFD9947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3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038C-8833-4053-A8B5-3B45FC1C23E1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E78CF-756E-44AB-85F7-AA9B06AF3F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3558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3C4F4-CD15-4E8C-A7EE-9212E377943D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5ABA6-7761-4D95-A1CD-8F9B19CA4E3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32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611F90-EFA5-425A-83D0-AD67BBCB8FFB}" type="datetime1">
              <a:rPr lang="en-US"/>
              <a:pPr>
                <a:defRPr/>
              </a:pPr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</a:defRPr>
            </a:lvl1pPr>
          </a:lstStyle>
          <a:p>
            <a:fld id="{BBC9BDE8-EFE1-4D93-AB31-5E7BCFE0330D}" type="slidenum">
              <a:rPr lang="en-US" altLang="id-ID"/>
              <a:pPr/>
              <a:t>‹#›</a:t>
            </a:fld>
            <a:endParaRPr lang="en-US" altLang="id-ID"/>
          </a:p>
        </p:txBody>
      </p:sp>
      <p:pic>
        <p:nvPicPr>
          <p:cNvPr id="7" name="Picture 2" descr="C:\Users\arsil\Desktop\Smartcreative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447800"/>
            <a:ext cx="6274059" cy="2076451"/>
          </a:xfrm>
        </p:spPr>
        <p:txBody>
          <a:bodyPr/>
          <a:lstStyle/>
          <a:p>
            <a:r>
              <a:rPr lang="id-ID" dirty="0"/>
              <a:t>DASAR SISTEM INFORMASI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140" y="3657600"/>
            <a:ext cx="6274060" cy="1524000"/>
          </a:xfrm>
        </p:spPr>
        <p:txBody>
          <a:bodyPr/>
          <a:lstStyle/>
          <a:p>
            <a:r>
              <a:rPr lang="en-US" sz="2800" dirty="0" err="1"/>
              <a:t>Pertemuan</a:t>
            </a:r>
            <a:r>
              <a:rPr lang="en-US" sz="2800" dirty="0"/>
              <a:t>  3</a:t>
            </a:r>
          </a:p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id-ID" sz="2800" dirty="0"/>
              <a:t> </a:t>
            </a:r>
            <a:r>
              <a:rPr lang="en-US" sz="2800" dirty="0"/>
              <a:t>: </a:t>
            </a:r>
            <a:r>
              <a:rPr lang="en-US" sz="2800" dirty="0" err="1"/>
              <a:t>Kartini</a:t>
            </a:r>
            <a:r>
              <a:rPr lang="en-US" sz="2800" dirty="0"/>
              <a:t> dan Kundang </a:t>
            </a:r>
          </a:p>
          <a:p>
            <a:r>
              <a:rPr lang="en-US" sz="2800" dirty="0" err="1"/>
              <a:t>Fakultas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55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5 </a:t>
            </a:r>
            <a:r>
              <a:rPr lang="en-US" sz="3200" b="1" dirty="0" err="1">
                <a:solidFill>
                  <a:srgbClr val="FF0000"/>
                </a:solidFill>
                <a:latin typeface="Arial Narrow" pitchFamily="34" charset="0"/>
              </a:rPr>
              <a:t>Faktor</a:t>
            </a:r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 yang </a:t>
            </a:r>
            <a:r>
              <a:rPr lang="en-US" sz="3200" b="1" dirty="0" err="1">
                <a:solidFill>
                  <a:srgbClr val="FF0000"/>
                </a:solidFill>
                <a:latin typeface="Arial Narrow" pitchFamily="34" charset="0"/>
              </a:rPr>
              <a:t>Dipertimbangkan</a:t>
            </a:r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 Narrow" pitchFamily="34" charset="0"/>
              </a:rPr>
              <a:t>dalam</a:t>
            </a:r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 Narrow" pitchFamily="34" charset="0"/>
              </a:rPr>
              <a:t>Menilai</a:t>
            </a:r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 Narrow" pitchFamily="34" charset="0"/>
              </a:rPr>
              <a:t>Dampak</a:t>
            </a:r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 TI </a:t>
            </a:r>
            <a:r>
              <a:rPr lang="en-US" sz="3200" b="1" dirty="0" err="1">
                <a:solidFill>
                  <a:srgbClr val="FF0000"/>
                </a:solidFill>
                <a:latin typeface="Arial Narrow" pitchFamily="34" charset="0"/>
              </a:rPr>
              <a:t>pada</a:t>
            </a:r>
            <a:r>
              <a:rPr lang="en-US" sz="3200" b="1" dirty="0">
                <a:solidFill>
                  <a:srgbClr val="FF0000"/>
                </a:solidFill>
                <a:latin typeface="Arial Narrow" pitchFamily="34" charset="0"/>
              </a:rPr>
              <a:t> Perusahaan </a:t>
            </a:r>
            <a:r>
              <a:rPr lang="en-US" sz="3200" b="1" dirty="0" err="1">
                <a:solidFill>
                  <a:srgbClr val="FF0000"/>
                </a:solidFill>
                <a:latin typeface="Arial Narrow" pitchFamily="34" charset="0"/>
              </a:rPr>
              <a:t>Bisnis</a:t>
            </a:r>
            <a:endParaRPr lang="en-US" sz="32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42211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Pertumbuhan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Internet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dan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Bertemunya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Teknologi</a:t>
            </a:r>
            <a:endParaRPr lang="en-US" dirty="0">
              <a:solidFill>
                <a:srgbClr val="0000CC"/>
              </a:solidFill>
              <a:latin typeface="Trebuchet MS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Transformasi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i="1" dirty="0">
                <a:solidFill>
                  <a:srgbClr val="0000CC"/>
                </a:solidFill>
                <a:latin typeface="Trebuchet MS" pitchFamily="34" charset="0"/>
              </a:rPr>
              <a:t>business enterprise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Pertumbuhan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Ekonimi</a:t>
            </a:r>
            <a:r>
              <a:rPr lang="en-US" i="1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yang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terhubung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secara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global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Pertumbuhan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Ekonomi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Berbasis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Ilmu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dan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Informasi</a:t>
            </a:r>
            <a:endParaRPr lang="en-US" dirty="0">
              <a:solidFill>
                <a:srgbClr val="0000CC"/>
              </a:solidFill>
              <a:latin typeface="Trebuchet MS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err="1">
                <a:solidFill>
                  <a:srgbClr val="0000CC"/>
                </a:solidFill>
                <a:latin typeface="Trebuchet MS" pitchFamily="34" charset="0"/>
              </a:rPr>
              <a:t>Munculnya</a:t>
            </a:r>
            <a:r>
              <a:rPr lang="en-US" dirty="0">
                <a:solidFill>
                  <a:srgbClr val="0000CC"/>
                </a:solidFill>
                <a:latin typeface="Trebuchet MS" pitchFamily="34" charset="0"/>
              </a:rPr>
              <a:t> Perusahaan Digital</a:t>
            </a:r>
          </a:p>
        </p:txBody>
      </p:sp>
    </p:spTree>
    <p:extLst>
      <p:ext uri="{BB962C8B-B14F-4D97-AF65-F5344CB8AC3E}">
        <p14:creationId xmlns:p14="http://schemas.microsoft.com/office/powerpoint/2010/main" val="6418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Perusahaan Digital</a:t>
            </a:r>
            <a:r>
              <a:rPr lang="en-US" b="1" i="1" dirty="0">
                <a:solidFill>
                  <a:srgbClr val="C00000"/>
                </a:solidFill>
              </a:rPr>
              <a:t>/Digital Firm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Perusahaan digital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adalah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perusahaan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yang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semua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hubungan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bisnis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yang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signifikan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seperti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pelanggan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,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pemasok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dan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tenaga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kerja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dapat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dimediasi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dan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dihubungkan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secara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digital.</a:t>
            </a:r>
          </a:p>
          <a:p>
            <a:pPr eaLnBrk="1" hangingPunct="1"/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Proses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bisnis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inti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(</a:t>
            </a:r>
            <a:r>
              <a:rPr lang="en-US" sz="2800" i="1" dirty="0">
                <a:solidFill>
                  <a:srgbClr val="0000CC"/>
                </a:solidFill>
                <a:latin typeface="Arial" pitchFamily="34" charset="0"/>
              </a:rPr>
              <a:t>core business process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)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diselesaikan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melalui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jaringan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digital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menjangkau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seluruh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organisasi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atau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menghubungkan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sejumlah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Arial" pitchFamily="34" charset="0"/>
              </a:rPr>
              <a:t>organisasi</a:t>
            </a:r>
            <a:r>
              <a:rPr lang="en-US" sz="2800" dirty="0">
                <a:solidFill>
                  <a:srgbClr val="0000CC"/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66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9722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C00000"/>
                </a:solidFill>
              </a:rPr>
              <a:t>Sistem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Informasi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lebih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luas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daripada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komputer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2209800" y="1752600"/>
            <a:ext cx="4876800" cy="44196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200" dirty="0"/>
          </a:p>
          <a:p>
            <a:pPr eaLnBrk="0" hangingPunct="0"/>
            <a:r>
              <a:rPr lang="en-US" sz="2000" b="1" dirty="0" err="1">
                <a:latin typeface="Arial" pitchFamily="34" charset="0"/>
              </a:rPr>
              <a:t>Organisasi</a:t>
            </a:r>
            <a:endParaRPr lang="en-US" sz="2000" b="1" dirty="0">
              <a:latin typeface="Arial" pitchFamily="34" charset="0"/>
            </a:endParaRPr>
          </a:p>
          <a:p>
            <a:pPr eaLnBrk="0" hangingPunct="0"/>
            <a:endParaRPr lang="en-US" sz="2000" b="1" dirty="0">
              <a:latin typeface="Arial" pitchFamily="34" charset="0"/>
            </a:endParaRPr>
          </a:p>
          <a:p>
            <a:pPr eaLnBrk="0" hangingPunct="0"/>
            <a:endParaRPr lang="en-US" sz="1200" b="1" dirty="0">
              <a:latin typeface="Arial" pitchFamily="34" charset="0"/>
            </a:endParaRPr>
          </a:p>
          <a:p>
            <a:pPr eaLnBrk="0" hangingPunct="0"/>
            <a:endParaRPr lang="en-US" sz="1200" b="1" dirty="0">
              <a:latin typeface="Arial" pitchFamily="34" charset="0"/>
            </a:endParaRPr>
          </a:p>
          <a:p>
            <a:pPr eaLnBrk="0" hangingPunct="0"/>
            <a:r>
              <a:rPr lang="en-US" sz="1200" b="1" dirty="0">
                <a:latin typeface="Arial" pitchFamily="34" charset="0"/>
              </a:rPr>
              <a:t>                                                                </a:t>
            </a:r>
          </a:p>
          <a:p>
            <a:pPr eaLnBrk="0" hangingPunct="0"/>
            <a:endParaRPr lang="en-US" sz="1200" b="1" dirty="0">
              <a:latin typeface="Arial" pitchFamily="34" charset="0"/>
            </a:endParaRPr>
          </a:p>
          <a:p>
            <a:pPr eaLnBrk="0" hangingPunct="0"/>
            <a:endParaRPr lang="en-US" sz="1200" b="1" dirty="0">
              <a:latin typeface="Arial" pitchFamily="34" charset="0"/>
            </a:endParaRPr>
          </a:p>
          <a:p>
            <a:pPr eaLnBrk="0" hangingPunct="0"/>
            <a:r>
              <a:rPr lang="en-US" sz="1200" b="1" dirty="0">
                <a:latin typeface="Arial" pitchFamily="34" charset="0"/>
              </a:rPr>
              <a:t>                </a:t>
            </a:r>
          </a:p>
          <a:p>
            <a:pPr eaLnBrk="0" hangingPunct="0"/>
            <a:endParaRPr lang="en-US" sz="1200" b="1" dirty="0">
              <a:latin typeface="Arial" pitchFamily="34" charset="0"/>
            </a:endParaRPr>
          </a:p>
          <a:p>
            <a:pPr eaLnBrk="0" hangingPunct="0"/>
            <a:r>
              <a:rPr lang="en-US" sz="1200" b="1" dirty="0">
                <a:latin typeface="Arial" pitchFamily="34" charset="0"/>
              </a:rPr>
              <a:t>              </a:t>
            </a:r>
          </a:p>
          <a:p>
            <a:pPr eaLnBrk="0" hangingPunct="0"/>
            <a:endParaRPr lang="en-US" sz="1200" b="1" dirty="0">
              <a:latin typeface="Arial" pitchFamily="34" charset="0"/>
            </a:endParaRPr>
          </a:p>
          <a:p>
            <a:pPr eaLnBrk="0" hangingPunct="0"/>
            <a:endParaRPr lang="en-US" sz="1200" b="1" dirty="0">
              <a:latin typeface="Arial" pitchFamily="34" charset="0"/>
            </a:endParaRPr>
          </a:p>
          <a:p>
            <a:pPr eaLnBrk="0" hangingPunct="0"/>
            <a:r>
              <a:rPr lang="en-US" sz="1200" b="1" dirty="0">
                <a:latin typeface="Arial" pitchFamily="34" charset="0"/>
              </a:rPr>
              <a:t>                      </a:t>
            </a:r>
            <a:r>
              <a:rPr lang="en-US" sz="2000" b="1" dirty="0" err="1">
                <a:latin typeface="Arial" pitchFamily="34" charset="0"/>
              </a:rPr>
              <a:t>Manajemen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733800" y="3276600"/>
            <a:ext cx="1905000" cy="1676400"/>
          </a:xfrm>
          <a:prstGeom prst="ellipse">
            <a:avLst/>
          </a:prstGeom>
          <a:solidFill>
            <a:srgbClr val="CC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>
                <a:latin typeface="Arial Narrow" pitchFamily="34" charset="0"/>
              </a:rPr>
              <a:t>Sistem</a:t>
            </a:r>
          </a:p>
          <a:p>
            <a:pPr algn="ctr" eaLnBrk="0" hangingPunct="0"/>
            <a:r>
              <a:rPr lang="en-US" b="1">
                <a:latin typeface="Arial Narrow" pitchFamily="34" charset="0"/>
              </a:rPr>
              <a:t>Informasi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638800" y="342900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>
                <a:latin typeface="Arial" pitchFamily="34" charset="0"/>
              </a:rPr>
              <a:t>Teknologi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2286000" y="41910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638800" y="4191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4800600" y="1752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774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DCE06E8F-CC74-4B96-A232-9179726B98FF}" type="slidenum">
              <a:rPr lang="en-US" smtClean="0">
                <a:solidFill>
                  <a:srgbClr val="F5E7AB"/>
                </a:solidFill>
              </a:rPr>
              <a:pPr eaLnBrk="1" hangingPunct="1"/>
              <a:t>13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IS Knowledge Framework for Business Professionals</a:t>
            </a:r>
          </a:p>
        </p:txBody>
      </p:sp>
      <p:pic>
        <p:nvPicPr>
          <p:cNvPr id="16388" name="Picture 6" descr="obr43559_01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05000"/>
            <a:ext cx="5831417" cy="38026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8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62B5E33B-A673-41CD-AA22-FD77D2DCB13F}" type="slidenum">
              <a:rPr lang="en-US" smtClean="0">
                <a:solidFill>
                  <a:srgbClr val="F5E7AB"/>
                </a:solidFill>
              </a:rPr>
              <a:pPr eaLnBrk="1" hangingPunct="1"/>
              <a:t>14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76" y="533400"/>
            <a:ext cx="8898820" cy="1307856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What should a Business Professional know about IS?</a:t>
            </a:r>
            <a:r>
              <a:rPr lang="id-ID" sz="3200" b="1" dirty="0">
                <a:solidFill>
                  <a:srgbClr val="FF0000"/>
                </a:solidFill>
              </a:rPr>
              <a:t> (</a:t>
            </a:r>
            <a:r>
              <a:rPr lang="id-ID" sz="2700" b="1" dirty="0">
                <a:solidFill>
                  <a:srgbClr val="FF0000"/>
                </a:solidFill>
              </a:rPr>
              <a:t>Apa yg harus diketahui tentang Bisnis Profesional IS)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9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Foundation Concepts</a:t>
            </a:r>
            <a:r>
              <a:rPr lang="en-US" sz="2400" b="1" dirty="0"/>
              <a:t> </a:t>
            </a:r>
            <a:r>
              <a:rPr lang="id-ID" sz="2400" dirty="0"/>
              <a:t>: perilaku serta </a:t>
            </a:r>
            <a:r>
              <a:rPr lang="en-US" sz="2400" dirty="0"/>
              <a:t>, technical, business and managerial concepts</a:t>
            </a:r>
            <a:r>
              <a:rPr lang="id-ID" sz="2400" dirty="0"/>
              <a:t> (</a:t>
            </a:r>
            <a:r>
              <a:rPr lang="id-ID" sz="2400" i="1" dirty="0"/>
              <a:t>konsep teknis, bisnis dan manajerial)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Information Technology:</a:t>
            </a:r>
            <a:r>
              <a:rPr lang="en-US" sz="2400" dirty="0"/>
              <a:t> Hardware, software, networks, data management and Internet-based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Business Applications:</a:t>
            </a:r>
            <a:r>
              <a:rPr lang="en-US" sz="2400" dirty="0"/>
              <a:t> </a:t>
            </a:r>
            <a:r>
              <a:rPr lang="id-ID" sz="2400" dirty="0"/>
              <a:t>penggunaan utama (</a:t>
            </a:r>
            <a:r>
              <a:rPr lang="en-US" sz="2400" i="1" dirty="0"/>
              <a:t>Major uses</a:t>
            </a:r>
            <a:r>
              <a:rPr lang="id-ID" sz="2400" dirty="0"/>
              <a:t>)</a:t>
            </a:r>
            <a:r>
              <a:rPr lang="en-US" sz="2400" dirty="0"/>
              <a:t> of the IS in the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Development Processes:</a:t>
            </a:r>
            <a:r>
              <a:rPr lang="en-US" sz="2400" dirty="0"/>
              <a:t>  How to plan</a:t>
            </a:r>
            <a:r>
              <a:rPr lang="id-ID" sz="2400" dirty="0"/>
              <a:t> (</a:t>
            </a:r>
            <a:r>
              <a:rPr lang="id-ID" sz="2400" i="1" dirty="0"/>
              <a:t>Bagaimana merencanakan</a:t>
            </a:r>
            <a:r>
              <a:rPr lang="id-ID" sz="2400" dirty="0"/>
              <a:t>)</a:t>
            </a:r>
            <a:r>
              <a:rPr lang="en-US" sz="2400" dirty="0"/>
              <a:t>, develop and implement IS to meet</a:t>
            </a:r>
            <a:r>
              <a:rPr lang="id-ID" sz="2400" i="1" dirty="0"/>
              <a:t>(memenuhi)</a:t>
            </a:r>
            <a:r>
              <a:rPr lang="en-US" sz="2400" dirty="0"/>
              <a:t> business opportunities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Management Challenges:</a:t>
            </a:r>
            <a:r>
              <a:rPr lang="en-US" sz="2400" dirty="0"/>
              <a:t>  The challenges</a:t>
            </a:r>
            <a:r>
              <a:rPr lang="id-ID" sz="2400" dirty="0"/>
              <a:t>/</a:t>
            </a:r>
            <a:r>
              <a:rPr lang="id-ID" sz="2400" i="1" dirty="0"/>
              <a:t>tantangan</a:t>
            </a:r>
            <a:r>
              <a:rPr lang="en-US" sz="2400" dirty="0"/>
              <a:t> of effectively and ethically managing</a:t>
            </a:r>
            <a:r>
              <a:rPr lang="id-ID" sz="2400" dirty="0"/>
              <a:t>/</a:t>
            </a:r>
            <a:r>
              <a:rPr lang="id-ID" sz="2400" i="1" dirty="0"/>
              <a:t>mengelola</a:t>
            </a:r>
            <a:r>
              <a:rPr lang="en-US" sz="2400" dirty="0"/>
              <a:t> IT </a:t>
            </a:r>
          </a:p>
        </p:txBody>
      </p:sp>
    </p:spTree>
    <p:extLst>
      <p:ext uri="{BB962C8B-B14F-4D97-AF65-F5344CB8AC3E}">
        <p14:creationId xmlns:p14="http://schemas.microsoft.com/office/powerpoint/2010/main" val="39056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C839F393-5BA8-49E6-B1BD-3E3C3075DDBD}" type="slidenum">
              <a:rPr lang="en-US" smtClean="0">
                <a:solidFill>
                  <a:srgbClr val="F5E7AB"/>
                </a:solidFill>
              </a:rPr>
              <a:pPr eaLnBrk="1" hangingPunct="1"/>
              <a:t>15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What does IS do for a business?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b="1" dirty="0">
                <a:solidFill>
                  <a:srgbClr val="FF0000"/>
                </a:solidFill>
              </a:rPr>
              <a:t>(</a:t>
            </a:r>
            <a:r>
              <a:rPr lang="id-ID" sz="3600" b="1" i="1" dirty="0">
                <a:solidFill>
                  <a:srgbClr val="FF0000"/>
                </a:solidFill>
              </a:rPr>
              <a:t>Apa IS lakukan untuk bisnis?)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pic>
        <p:nvPicPr>
          <p:cNvPr id="18436" name="Picture 7" descr="obr43559_01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81200"/>
            <a:ext cx="6693959" cy="37799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68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0FCB7A80-931D-4269-8E3C-50C3573ABDD6}" type="slidenum">
              <a:rPr lang="en-US" smtClean="0">
                <a:solidFill>
                  <a:srgbClr val="F5E7AB"/>
                </a:solidFill>
              </a:rPr>
              <a:pPr eaLnBrk="1" hangingPunct="1"/>
              <a:t>16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Business Applications expanding</a:t>
            </a:r>
            <a:r>
              <a:rPr lang="id-ID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role</a:t>
            </a:r>
            <a:r>
              <a:rPr lang="id-ID" sz="3200" b="1" dirty="0">
                <a:solidFill>
                  <a:srgbClr val="FF0000"/>
                </a:solidFill>
              </a:rPr>
              <a:t>/</a:t>
            </a:r>
            <a:r>
              <a:rPr lang="id-ID" sz="3200" b="1" i="1" dirty="0">
                <a:solidFill>
                  <a:srgbClr val="FF0000"/>
                </a:solidFill>
              </a:rPr>
              <a:t>peran</a:t>
            </a:r>
            <a:r>
              <a:rPr lang="en-US" sz="3200" b="1" dirty="0">
                <a:solidFill>
                  <a:srgbClr val="FF0000"/>
                </a:solidFill>
              </a:rPr>
              <a:t> over time</a:t>
            </a:r>
            <a:r>
              <a:rPr lang="id-ID" sz="3200" b="1" dirty="0">
                <a:solidFill>
                  <a:srgbClr val="FF0000"/>
                </a:solidFill>
              </a:rPr>
              <a:t> /</a:t>
            </a:r>
            <a:r>
              <a:rPr lang="id-ID" sz="3200" b="1" i="1" dirty="0">
                <a:solidFill>
                  <a:srgbClr val="FF0000"/>
                </a:solidFill>
              </a:rPr>
              <a:t>dari wkt ke wkt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pic>
        <p:nvPicPr>
          <p:cNvPr id="19460" name="Picture 6" descr="obr43559_010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610600" cy="4931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18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4C344512-FCD1-4771-BF80-7E6792482A8A}" type="slidenum">
              <a:rPr lang="en-US" smtClean="0">
                <a:solidFill>
                  <a:srgbClr val="F5E7AB"/>
                </a:solidFill>
              </a:rPr>
              <a:pPr eaLnBrk="1" hangingPunct="1"/>
              <a:t>17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What is E-business?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CC"/>
                </a:solidFill>
              </a:rPr>
              <a:t>The use of Internet technologies </a:t>
            </a:r>
          </a:p>
          <a:p>
            <a:pPr lvl="1" eaLnBrk="1" hangingPunct="1"/>
            <a:r>
              <a:rPr lang="en-US" b="1" dirty="0">
                <a:solidFill>
                  <a:srgbClr val="0000CC"/>
                </a:solidFill>
              </a:rPr>
              <a:t>to work and empower</a:t>
            </a:r>
            <a:r>
              <a:rPr lang="id-ID" b="1" dirty="0">
                <a:solidFill>
                  <a:srgbClr val="0000CC"/>
                </a:solidFill>
              </a:rPr>
              <a:t>/</a:t>
            </a:r>
            <a:r>
              <a:rPr lang="id-ID" sz="2300" b="1" i="1" dirty="0">
                <a:solidFill>
                  <a:srgbClr val="0000CC"/>
                </a:solidFill>
              </a:rPr>
              <a:t>meberdayakan</a:t>
            </a:r>
            <a:r>
              <a:rPr lang="en-US" b="1" dirty="0">
                <a:solidFill>
                  <a:srgbClr val="0000CC"/>
                </a:solidFill>
              </a:rPr>
              <a:t> business processes, electronic commerce, and enterprise collaboration </a:t>
            </a:r>
          </a:p>
          <a:p>
            <a:pPr lvl="1" eaLnBrk="1" hangingPunct="1"/>
            <a:r>
              <a:rPr lang="en-US" b="1" dirty="0">
                <a:solidFill>
                  <a:srgbClr val="0000CC"/>
                </a:solidFill>
              </a:rPr>
              <a:t>within a company and with its customers, suppliers, and other business stakeholders.</a:t>
            </a:r>
          </a:p>
          <a:p>
            <a:pPr eaLnBrk="1" hangingPunct="1"/>
            <a:r>
              <a:rPr lang="en-US" b="1" dirty="0">
                <a:solidFill>
                  <a:srgbClr val="0000CC"/>
                </a:solidFill>
              </a:rPr>
              <a:t>An online exchange of value.</a:t>
            </a:r>
          </a:p>
          <a:p>
            <a:pPr eaLnBrk="1" hangingPunct="1"/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7EAE01CA-8B5C-4F49-9290-4F2FFCAB928D}" type="slidenum">
              <a:rPr lang="en-US" smtClean="0">
                <a:solidFill>
                  <a:srgbClr val="F5E7AB"/>
                </a:solidFill>
              </a:rPr>
              <a:pPr eaLnBrk="1" hangingPunct="1"/>
              <a:t>18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How e-business is being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used</a:t>
            </a:r>
          </a:p>
        </p:txBody>
      </p:sp>
      <p:pic>
        <p:nvPicPr>
          <p:cNvPr id="21508" name="Picture 6" descr="obr43559_010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583" y="1677865"/>
            <a:ext cx="8143876" cy="4931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8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04CB627E-F958-4064-9B53-9E15BFEA797E}" type="slidenum">
              <a:rPr lang="en-US" smtClean="0">
                <a:solidFill>
                  <a:srgbClr val="F5E7AB"/>
                </a:solidFill>
              </a:rPr>
              <a:pPr eaLnBrk="1" hangingPunct="1"/>
              <a:t>19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E-business use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525963"/>
          </a:xfrm>
        </p:spPr>
        <p:txBody>
          <a:bodyPr/>
          <a:lstStyle/>
          <a:p>
            <a:pPr eaLnBrk="1" hangingPunct="1"/>
            <a:r>
              <a:rPr lang="en-US" dirty="0"/>
              <a:t>Reengineer</a:t>
            </a:r>
            <a:r>
              <a:rPr lang="id-ID" sz="2300" i="1" dirty="0"/>
              <a:t>/ Rekayasa ulang</a:t>
            </a:r>
            <a:r>
              <a:rPr lang="en-US" sz="2300" i="1" dirty="0"/>
              <a:t> </a:t>
            </a:r>
            <a:r>
              <a:rPr lang="en-US" dirty="0"/>
              <a:t>internal business processes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Enterprise collaboration systems:</a:t>
            </a:r>
            <a:r>
              <a:rPr lang="en-US" dirty="0">
                <a:solidFill>
                  <a:srgbClr val="168F92"/>
                </a:solidFill>
              </a:rPr>
              <a:t>  </a:t>
            </a:r>
            <a:r>
              <a:rPr lang="en-US" dirty="0"/>
              <a:t>support communications, coordination and collaboration among teams and work groups, e.g., virtual teams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Electronic commerce:</a:t>
            </a:r>
            <a:r>
              <a:rPr lang="en-US" dirty="0"/>
              <a:t>  buying, selling, marketing and servicing of products and services over computer networks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B3799D1A-F463-43C6-AEBE-065AF95702FD}" type="slidenum">
              <a:rPr lang="en-US" smtClean="0">
                <a:solidFill>
                  <a:srgbClr val="F5E7AB"/>
                </a:solidFill>
              </a:rPr>
              <a:pPr eaLnBrk="1" hangingPunct="1"/>
              <a:t>2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991600" cy="8842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What is an </a:t>
            </a:r>
            <a:r>
              <a:rPr lang="id-ID" b="1" dirty="0">
                <a:solidFill>
                  <a:srgbClr val="FF0000"/>
                </a:solidFill>
              </a:rPr>
              <a:t>component </a:t>
            </a:r>
            <a:r>
              <a:rPr lang="en-US" b="1" dirty="0">
                <a:solidFill>
                  <a:srgbClr val="FF0000"/>
                </a:solidFill>
              </a:rPr>
              <a:t>Information System?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43" y="1447800"/>
            <a:ext cx="8915400" cy="4525963"/>
          </a:xfrm>
        </p:spPr>
        <p:txBody>
          <a:bodyPr/>
          <a:lstStyle/>
          <a:p>
            <a:pPr eaLnBrk="1" hangingPunct="1"/>
            <a:r>
              <a:rPr lang="id-ID" sz="2700" dirty="0"/>
              <a:t>Sebuah kombinasi yang terorganisasi </a:t>
            </a:r>
            <a:r>
              <a:rPr lang="en-US" sz="2700" i="1" dirty="0"/>
              <a:t> </a:t>
            </a:r>
          </a:p>
          <a:p>
            <a:pPr lvl="1" eaLnBrk="1" hangingPunct="1"/>
            <a:r>
              <a:rPr lang="en-US" sz="2700" dirty="0"/>
              <a:t>People</a:t>
            </a:r>
          </a:p>
          <a:p>
            <a:pPr lvl="1" eaLnBrk="1" hangingPunct="1"/>
            <a:r>
              <a:rPr lang="en-US" sz="2700" dirty="0"/>
              <a:t>Hardware</a:t>
            </a:r>
          </a:p>
          <a:p>
            <a:pPr lvl="1" eaLnBrk="1" hangingPunct="1"/>
            <a:r>
              <a:rPr lang="en-US" sz="2700" dirty="0"/>
              <a:t>Software</a:t>
            </a:r>
          </a:p>
          <a:p>
            <a:pPr lvl="1" eaLnBrk="1" hangingPunct="1"/>
            <a:r>
              <a:rPr lang="en-US" sz="2700" dirty="0"/>
              <a:t>Communications networks</a:t>
            </a:r>
          </a:p>
          <a:p>
            <a:pPr lvl="1" eaLnBrk="1" hangingPunct="1"/>
            <a:r>
              <a:rPr lang="en-US" sz="2700" dirty="0"/>
              <a:t>Data resources</a:t>
            </a:r>
          </a:p>
          <a:p>
            <a:pPr lvl="1" eaLnBrk="1" hangingPunct="1"/>
            <a:r>
              <a:rPr lang="en-US" sz="2700" dirty="0"/>
              <a:t>Policies and procedures</a:t>
            </a:r>
          </a:p>
          <a:p>
            <a:pPr eaLnBrk="1" hangingPunct="1"/>
            <a:r>
              <a:rPr lang="en-US" sz="2700" dirty="0"/>
              <a:t>That stores, retrieves, </a:t>
            </a:r>
            <a:r>
              <a:rPr lang="id-ID" sz="2700" dirty="0"/>
              <a:t>update, </a:t>
            </a:r>
            <a:r>
              <a:rPr lang="en-US" sz="2700" dirty="0"/>
              <a:t>transforms</a:t>
            </a:r>
            <a:r>
              <a:rPr lang="id-ID" sz="2700" dirty="0"/>
              <a:t>/</a:t>
            </a:r>
            <a:r>
              <a:rPr lang="id-ID" sz="2700" i="1" dirty="0"/>
              <a:t>mengubah</a:t>
            </a:r>
            <a:r>
              <a:rPr lang="id-ID" sz="2700" dirty="0"/>
              <a:t>,</a:t>
            </a:r>
            <a:r>
              <a:rPr lang="en-US" sz="2700" dirty="0"/>
              <a:t> and disseminates</a:t>
            </a:r>
            <a:r>
              <a:rPr lang="id-ID" sz="2700" i="1" dirty="0"/>
              <a:t>/menyebarkan</a:t>
            </a:r>
            <a:r>
              <a:rPr lang="en-US" sz="2700" i="1" dirty="0"/>
              <a:t> </a:t>
            </a:r>
            <a:r>
              <a:rPr lang="en-US" sz="2700" dirty="0"/>
              <a:t>information 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707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680BEA30-275F-4472-9429-37B1F7A45E5F}" type="slidenum">
              <a:rPr lang="en-US" smtClean="0">
                <a:solidFill>
                  <a:srgbClr val="F5E7AB"/>
                </a:solidFill>
              </a:rPr>
              <a:pPr eaLnBrk="1" hangingPunct="1"/>
              <a:t>20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Types of IS</a:t>
            </a:r>
          </a:p>
        </p:txBody>
      </p:sp>
      <p:pic>
        <p:nvPicPr>
          <p:cNvPr id="23556" name="Picture 6" descr="obr43559_01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52600"/>
            <a:ext cx="8505472" cy="46507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92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7684B817-2DC5-4FF4-B5B3-738483B32A47}" type="slidenum">
              <a:rPr lang="en-US" smtClean="0">
                <a:solidFill>
                  <a:srgbClr val="F5E7AB"/>
                </a:solidFill>
              </a:rPr>
              <a:pPr eaLnBrk="1" hangingPunct="1"/>
              <a:t>21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Operations support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CC"/>
                </a:solidFill>
              </a:rPr>
              <a:t>What are they?</a:t>
            </a:r>
            <a:r>
              <a:rPr lang="id-ID" b="1" dirty="0">
                <a:solidFill>
                  <a:srgbClr val="0000CC"/>
                </a:solidFill>
              </a:rPr>
              <a:t> </a:t>
            </a:r>
            <a:r>
              <a:rPr lang="id-ID" sz="2300" b="1" i="1" dirty="0">
                <a:solidFill>
                  <a:srgbClr val="0000CC"/>
                </a:solidFill>
              </a:rPr>
              <a:t>(apakah itu) </a:t>
            </a:r>
            <a:endParaRPr lang="en-US" sz="2300" b="1" i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b="1" dirty="0">
                <a:solidFill>
                  <a:srgbClr val="0000CC"/>
                </a:solidFill>
              </a:rPr>
              <a:t>Efficiently process business transactions</a:t>
            </a:r>
          </a:p>
          <a:p>
            <a:pPr lvl="1" eaLnBrk="1" hangingPunct="1"/>
            <a:r>
              <a:rPr lang="en-US" b="1" dirty="0">
                <a:solidFill>
                  <a:srgbClr val="0000CC"/>
                </a:solidFill>
              </a:rPr>
              <a:t>Control industrial processes</a:t>
            </a:r>
          </a:p>
          <a:p>
            <a:pPr lvl="1" eaLnBrk="1" hangingPunct="1"/>
            <a:r>
              <a:rPr lang="en-US" b="1" dirty="0">
                <a:solidFill>
                  <a:srgbClr val="0000CC"/>
                </a:solidFill>
              </a:rPr>
              <a:t>Support communications and collaboration</a:t>
            </a:r>
          </a:p>
          <a:p>
            <a:pPr lvl="1" eaLnBrk="1" hangingPunct="1"/>
            <a:r>
              <a:rPr lang="en-US" b="1" dirty="0">
                <a:solidFill>
                  <a:srgbClr val="0000CC"/>
                </a:solidFill>
              </a:rPr>
              <a:t>Update corporate databases</a:t>
            </a:r>
          </a:p>
          <a:p>
            <a:pPr eaLnBrk="1" hangingPunct="1"/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D78874EA-5BE0-4223-B2C4-56188CA30791}" type="slidenum">
              <a:rPr lang="en-US" smtClean="0">
                <a:solidFill>
                  <a:srgbClr val="F5E7AB"/>
                </a:solidFill>
              </a:rPr>
              <a:pPr eaLnBrk="1" hangingPunct="1"/>
              <a:t>22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5264" y="457199"/>
            <a:ext cx="9156347" cy="1008185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Types of Operations Support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05472" cy="49310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Transaction Processing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Record and process </a:t>
            </a:r>
            <a:r>
              <a:rPr lang="id-ID" sz="2400" i="1" dirty="0"/>
              <a:t>(Rekam dan proses ) </a:t>
            </a:r>
            <a:r>
              <a:rPr lang="en-US" sz="2400" dirty="0"/>
              <a:t>data from business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Examples:  sales processing, inventory systems, accounting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Process Control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Monitor and control physical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Example: </a:t>
            </a:r>
            <a:r>
              <a:rPr lang="id-ID" sz="2400" dirty="0"/>
              <a:t>penggunaan sensor kilang minyak bumi </a:t>
            </a:r>
            <a:r>
              <a:rPr lang="en-US" sz="2400" dirty="0"/>
              <a:t>to monitor chemical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Enterprise Collaboration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Enhance</a:t>
            </a:r>
            <a:r>
              <a:rPr lang="id-ID" sz="2400" dirty="0"/>
              <a:t>/</a:t>
            </a:r>
            <a:r>
              <a:rPr lang="id-ID" sz="2400" i="1" dirty="0"/>
              <a:t> Meningkatkan</a:t>
            </a:r>
            <a:r>
              <a:rPr lang="en-US" sz="2400" i="1" dirty="0"/>
              <a:t> </a:t>
            </a:r>
            <a:r>
              <a:rPr lang="en-US" sz="2400" dirty="0"/>
              <a:t>team and work group communications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Examples:  e-mail, videoconferencing</a:t>
            </a:r>
          </a:p>
        </p:txBody>
      </p:sp>
    </p:spTree>
    <p:extLst>
      <p:ext uri="{BB962C8B-B14F-4D97-AF65-F5344CB8AC3E}">
        <p14:creationId xmlns:p14="http://schemas.microsoft.com/office/powerpoint/2010/main" val="20766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FCB1FEE0-5F2C-4E03-8861-E952A96EC899}" type="slidenum">
              <a:rPr lang="en-US" smtClean="0">
                <a:solidFill>
                  <a:srgbClr val="F5E7AB"/>
                </a:solidFill>
              </a:rPr>
              <a:pPr eaLnBrk="1" hangingPunct="1"/>
              <a:t>23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Two ways to process transactions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Batch Processing:</a:t>
            </a:r>
          </a:p>
          <a:p>
            <a:pPr lvl="1" eaLnBrk="1" hangingPunct="1">
              <a:defRPr/>
            </a:pPr>
            <a:r>
              <a:rPr lang="id-ID" dirty="0"/>
              <a:t>Kumpulkan transaksi dari waktu ke waktu dan proses berkala </a:t>
            </a:r>
          </a:p>
          <a:p>
            <a:pPr lvl="1" eaLnBrk="1" hangingPunct="1">
              <a:defRPr/>
            </a:pPr>
            <a:r>
              <a:rPr lang="en-US" dirty="0"/>
              <a:t>Example: </a:t>
            </a:r>
            <a:r>
              <a:rPr lang="id-ID" dirty="0"/>
              <a:t>bank memproses semua cek yang diterima dalam batch pada malam hari </a:t>
            </a:r>
          </a:p>
          <a:p>
            <a:pPr marL="301104" lvl="1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Online Processing:</a:t>
            </a:r>
          </a:p>
          <a:p>
            <a:pPr lvl="1" eaLnBrk="1" hangingPunct="1">
              <a:defRPr/>
            </a:pPr>
            <a:r>
              <a:rPr lang="en-US" dirty="0"/>
              <a:t>Process transactions immediately</a:t>
            </a:r>
            <a:r>
              <a:rPr lang="id-ID" dirty="0"/>
              <a:t>/</a:t>
            </a:r>
            <a:r>
              <a:rPr lang="id-ID" sz="2300" i="1" dirty="0"/>
              <a:t>segra</a:t>
            </a:r>
            <a:endParaRPr lang="en-US" sz="2300" i="1" dirty="0"/>
          </a:p>
          <a:p>
            <a:pPr lvl="1" eaLnBrk="1" hangingPunct="1">
              <a:defRPr/>
            </a:pPr>
            <a:r>
              <a:rPr lang="en-US" dirty="0"/>
              <a:t>Example: </a:t>
            </a:r>
            <a:r>
              <a:rPr lang="id-ID" dirty="0"/>
              <a:t>bank memproses penarikan ATM </a:t>
            </a:r>
            <a:r>
              <a:rPr lang="en-US" dirty="0"/>
              <a:t>immediately</a:t>
            </a:r>
          </a:p>
        </p:txBody>
      </p:sp>
    </p:spTree>
    <p:extLst>
      <p:ext uri="{BB962C8B-B14F-4D97-AF65-F5344CB8AC3E}">
        <p14:creationId xmlns:p14="http://schemas.microsoft.com/office/powerpoint/2010/main" val="42317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744A196C-F1C9-4E1C-A53D-963BFBCBAB7C}" type="slidenum">
              <a:rPr lang="en-US" smtClean="0">
                <a:solidFill>
                  <a:srgbClr val="F5E7AB"/>
                </a:solidFill>
              </a:rPr>
              <a:pPr eaLnBrk="1" hangingPunct="1"/>
              <a:t>24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Management Support Systems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are they?</a:t>
            </a:r>
          </a:p>
          <a:p>
            <a:pPr marL="799360">
              <a:defRPr/>
            </a:pPr>
            <a:r>
              <a:rPr lang="id-ID" dirty="0"/>
              <a:t>Memberikan informasi dan dukungan untuk pengambilan keputusan yang efektif oleh para manajer</a:t>
            </a:r>
          </a:p>
          <a:p>
            <a:pPr>
              <a:defRPr/>
            </a:pPr>
            <a:r>
              <a:rPr lang="en-US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35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F6601D85-75C4-40BF-93B1-5EE7947EF448}" type="slidenum">
              <a:rPr lang="en-US" smtClean="0">
                <a:solidFill>
                  <a:srgbClr val="F5E7AB"/>
                </a:solidFill>
              </a:rPr>
              <a:pPr eaLnBrk="1" hangingPunct="1"/>
              <a:t>25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Types of Management Support Systems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Management Information Systems (MIS)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dirty="0"/>
              <a:t>Memberikan laporan dan menampilkan kpd manajer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Example:  daily</a:t>
            </a:r>
            <a:r>
              <a:rPr lang="id-ID" sz="2400" dirty="0"/>
              <a:t>/</a:t>
            </a:r>
            <a:r>
              <a:rPr lang="id-ID" sz="2400" i="1" dirty="0"/>
              <a:t>harian</a:t>
            </a:r>
            <a:r>
              <a:rPr lang="en-US" sz="2400" dirty="0"/>
              <a:t> sales analysis reports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Decision Support Systems (DSS)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dirty="0"/>
              <a:t>Memberikan dukungan ad hoc interaktif untuk pengambilan keputusan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Example:  A what-if-analysis to determine where to spend</a:t>
            </a:r>
            <a:r>
              <a:rPr lang="id-ID" sz="2400" i="1" dirty="0"/>
              <a:t>/menghabiskan</a:t>
            </a:r>
            <a:r>
              <a:rPr lang="en-US" sz="2400" i="1" dirty="0"/>
              <a:t> </a:t>
            </a:r>
            <a:r>
              <a:rPr lang="en-US" sz="2400" dirty="0"/>
              <a:t>advertising dollars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Executive Information Systems (EIS)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dirty="0"/>
              <a:t>Memberikan informasi penting bagi para eksekutif dan manajer</a:t>
            </a:r>
          </a:p>
          <a:p>
            <a:pPr lvl="1" eaLnBrk="1" hangingPunct="1">
              <a:lnSpc>
                <a:spcPct val="90000"/>
              </a:lnSpc>
            </a:pPr>
            <a:r>
              <a:rPr lang="id-ID" sz="2400" dirty="0"/>
              <a:t> </a:t>
            </a:r>
            <a:r>
              <a:rPr lang="en-US" sz="2400" dirty="0"/>
              <a:t>Example:  easy access to actions</a:t>
            </a:r>
            <a:r>
              <a:rPr lang="id-ID" sz="2400" i="1" dirty="0"/>
              <a:t>/tindakan</a:t>
            </a:r>
            <a:r>
              <a:rPr lang="en-US" sz="2400" i="1" dirty="0"/>
              <a:t> </a:t>
            </a:r>
            <a:r>
              <a:rPr lang="en-US" sz="2400" dirty="0"/>
              <a:t>of competitors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4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0E765424-B483-4A3F-A1BB-D33344244F47}" type="slidenum">
              <a:rPr lang="en-US" smtClean="0">
                <a:solidFill>
                  <a:srgbClr val="F5E7AB"/>
                </a:solidFill>
              </a:rPr>
              <a:pPr eaLnBrk="1" hangingPunct="1"/>
              <a:t>26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Operational or Management Systems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Expert Systems</a:t>
            </a:r>
          </a:p>
          <a:p>
            <a:pPr lvl="1" eaLnBrk="1" hangingPunct="1"/>
            <a:r>
              <a:rPr lang="en-US" dirty="0"/>
              <a:t>Provide expert advice</a:t>
            </a:r>
            <a:r>
              <a:rPr lang="id-ID" dirty="0"/>
              <a:t> (</a:t>
            </a:r>
            <a:r>
              <a:rPr lang="id-ID" sz="2300" i="1" dirty="0"/>
              <a:t>Memberikan saran ahli</a:t>
            </a:r>
            <a:r>
              <a:rPr lang="id-ID" dirty="0"/>
              <a:t>)</a:t>
            </a:r>
            <a:endParaRPr lang="en-US" dirty="0"/>
          </a:p>
          <a:p>
            <a:pPr lvl="1" eaLnBrk="1" hangingPunct="1"/>
            <a:r>
              <a:rPr lang="en-US" dirty="0"/>
              <a:t>Example:  credit application advisor</a:t>
            </a:r>
            <a:r>
              <a:rPr lang="id-ID" dirty="0"/>
              <a:t>/penasihat</a:t>
            </a:r>
            <a:endParaRPr lang="en-US" dirty="0"/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Knowledge Management Systems</a:t>
            </a:r>
          </a:p>
          <a:p>
            <a:pPr lvl="1" eaLnBrk="1" hangingPunct="1"/>
            <a:r>
              <a:rPr lang="id-ID" dirty="0"/>
              <a:t>Dukungan penciptaan, organisasi dan penyebaran pengetahuan bisnis di seluruh perusahaan (</a:t>
            </a:r>
            <a:r>
              <a:rPr lang="en-US" sz="2300" i="1" dirty="0"/>
              <a:t>Support creation, organization and dissemination of business knowledge throughout company</a:t>
            </a:r>
            <a:r>
              <a:rPr lang="id-ID" sz="2300" i="1" dirty="0"/>
              <a:t>)</a:t>
            </a:r>
            <a:endParaRPr lang="en-US" sz="2300" i="1" dirty="0"/>
          </a:p>
          <a:p>
            <a:pPr lvl="1" eaLnBrk="1" hangingPunct="1"/>
            <a:r>
              <a:rPr lang="en-US" dirty="0"/>
              <a:t>Example:  Intranet access to best business practices</a:t>
            </a:r>
          </a:p>
        </p:txBody>
      </p:sp>
    </p:spTree>
    <p:extLst>
      <p:ext uri="{BB962C8B-B14F-4D97-AF65-F5344CB8AC3E}">
        <p14:creationId xmlns:p14="http://schemas.microsoft.com/office/powerpoint/2010/main" val="26307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9C0F0EF5-FF1A-4B56-A6CF-7ED66AD56D65}" type="slidenum">
              <a:rPr lang="en-US" smtClean="0">
                <a:solidFill>
                  <a:srgbClr val="F5E7AB"/>
                </a:solidFill>
              </a:rPr>
              <a:pPr eaLnBrk="1" hangingPunct="1"/>
              <a:t>27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Classifications of IS by scope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sz="2300" dirty="0">
                <a:solidFill>
                  <a:srgbClr val="FF0000"/>
                </a:solidFill>
              </a:rPr>
              <a:t>Functional business systems</a:t>
            </a:r>
          </a:p>
          <a:p>
            <a:pPr lvl="1" eaLnBrk="1" hangingPunct="1"/>
            <a:r>
              <a:rPr lang="en-US" sz="2300" dirty="0"/>
              <a:t>Focus on operational and managerial applications of basic business functions</a:t>
            </a:r>
          </a:p>
          <a:p>
            <a:pPr lvl="1" eaLnBrk="1" hangingPunct="1"/>
            <a:r>
              <a:rPr lang="en-US" sz="2300" dirty="0"/>
              <a:t>Examples:  support accounting, finance or marketing</a:t>
            </a:r>
          </a:p>
          <a:p>
            <a:pPr eaLnBrk="1" hangingPunct="1"/>
            <a:r>
              <a:rPr lang="en-US" sz="2300" dirty="0">
                <a:solidFill>
                  <a:srgbClr val="FF0000"/>
                </a:solidFill>
              </a:rPr>
              <a:t>Strategic information systems</a:t>
            </a:r>
          </a:p>
          <a:p>
            <a:pPr lvl="1" eaLnBrk="1" hangingPunct="1"/>
            <a:r>
              <a:rPr lang="en-US" sz="2300" dirty="0"/>
              <a:t>Help get a strategic advantage over its customers</a:t>
            </a:r>
          </a:p>
          <a:p>
            <a:pPr lvl="1" eaLnBrk="1" hangingPunct="1"/>
            <a:r>
              <a:rPr lang="en-US" sz="2300" dirty="0"/>
              <a:t>Examples:  shipment tracking, e-commerce web systems</a:t>
            </a:r>
          </a:p>
          <a:p>
            <a:pPr eaLnBrk="1" hangingPunct="1"/>
            <a:r>
              <a:rPr lang="en-US" sz="2300" dirty="0">
                <a:solidFill>
                  <a:srgbClr val="FF0000"/>
                </a:solidFill>
              </a:rPr>
              <a:t>Cross-functional information systems</a:t>
            </a:r>
          </a:p>
          <a:p>
            <a:pPr lvl="1" eaLnBrk="1" hangingPunct="1"/>
            <a:r>
              <a:rPr lang="en-US" sz="2300" dirty="0"/>
              <a:t>Systems that are combinations of several types of information systems</a:t>
            </a:r>
          </a:p>
          <a:p>
            <a:pPr lvl="1" eaLnBrk="1" hangingPunct="1"/>
            <a:r>
              <a:rPr lang="en-US" sz="2300" dirty="0"/>
              <a:t>Provide support for many functions</a:t>
            </a:r>
          </a:p>
        </p:txBody>
      </p:sp>
    </p:spTree>
    <p:extLst>
      <p:ext uri="{BB962C8B-B14F-4D97-AF65-F5344CB8AC3E}">
        <p14:creationId xmlns:p14="http://schemas.microsoft.com/office/powerpoint/2010/main" val="40091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98BD0B41-D94D-4741-B26B-EA814F740215}" type="slidenum">
              <a:rPr lang="en-US" smtClean="0">
                <a:solidFill>
                  <a:srgbClr val="F5E7AB"/>
                </a:solidFill>
              </a:rPr>
              <a:pPr eaLnBrk="1" hangingPunct="1"/>
              <a:t>28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Challenges and Opportunities of IT</a:t>
            </a:r>
          </a:p>
        </p:txBody>
      </p:sp>
      <p:pic>
        <p:nvPicPr>
          <p:cNvPr id="31748" name="Picture 6" descr="obr43559_01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52600"/>
            <a:ext cx="8505472" cy="36689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00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F0B071BA-30C7-4D99-8356-52329F27B287}" type="slidenum">
              <a:rPr lang="en-US" smtClean="0">
                <a:solidFill>
                  <a:srgbClr val="F5E7AB"/>
                </a:solidFill>
              </a:rPr>
              <a:pPr eaLnBrk="1" hangingPunct="1"/>
              <a:t>29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Measuring success of an IS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525963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Efficiency</a:t>
            </a:r>
          </a:p>
          <a:p>
            <a:pPr lvl="1" eaLnBrk="1" hangingPunct="1"/>
            <a:r>
              <a:rPr lang="en-US" dirty="0"/>
              <a:t>Minimize cost, time and use of information resources</a:t>
            </a:r>
          </a:p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Effectiveness</a:t>
            </a:r>
          </a:p>
          <a:p>
            <a:pPr lvl="1" eaLnBrk="1" hangingPunct="1"/>
            <a:r>
              <a:rPr lang="en-US" dirty="0"/>
              <a:t>Support business strategies</a:t>
            </a:r>
          </a:p>
          <a:p>
            <a:pPr lvl="1" eaLnBrk="1" hangingPunct="1"/>
            <a:r>
              <a:rPr lang="en-US" dirty="0"/>
              <a:t>Enable business processes</a:t>
            </a:r>
          </a:p>
          <a:p>
            <a:pPr lvl="1" eaLnBrk="1" hangingPunct="1"/>
            <a:r>
              <a:rPr lang="en-US" dirty="0"/>
              <a:t>Enhance organizational structure and culture </a:t>
            </a:r>
          </a:p>
          <a:p>
            <a:pPr lvl="1" eaLnBrk="1" hangingPunct="1"/>
            <a:r>
              <a:rPr lang="en-US" dirty="0"/>
              <a:t>Increase the customer and business value</a:t>
            </a:r>
          </a:p>
          <a:p>
            <a:pPr eaLnBrk="1" hangingPunct="1"/>
            <a:r>
              <a:rPr lang="en-US" sz="2800" dirty="0"/>
              <a:t>What’s the difference between Efficiency and Effectiveness?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17152F04-8D9F-472A-9E48-9E7148502E54}" type="slidenum">
              <a:rPr lang="en-US" smtClean="0">
                <a:solidFill>
                  <a:srgbClr val="F5E7AB"/>
                </a:solidFill>
              </a:rPr>
              <a:pPr eaLnBrk="1" hangingPunct="1"/>
              <a:t>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Information System (IS) versus Information Technology (IT)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534400" cy="4144963"/>
          </a:xfrm>
        </p:spPr>
        <p:txBody>
          <a:bodyPr/>
          <a:lstStyle/>
          <a:p>
            <a:pPr eaLnBrk="1" hangingPunct="1"/>
            <a:r>
              <a:rPr lang="en-US" sz="2800" dirty="0"/>
              <a:t>I</a:t>
            </a:r>
            <a:r>
              <a:rPr lang="id-ID" sz="2800" dirty="0"/>
              <a:t>S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id-ID" sz="2800" dirty="0"/>
              <a:t>semua komponen dan sumber daya yang diperlukan untuk memberikan informasi dan fungsi untuk organisasi</a:t>
            </a:r>
          </a:p>
          <a:p>
            <a:pPr eaLnBrk="1" hangingPunct="1"/>
            <a:r>
              <a:rPr lang="id-ID" sz="2800" dirty="0"/>
              <a:t>TI adalah perangkat keras, perangkat lunak, jaringan dan manajemen data</a:t>
            </a:r>
          </a:p>
          <a:p>
            <a:pPr eaLnBrk="1" hangingPunct="1"/>
            <a:r>
              <a:rPr lang="en-US" sz="2800" dirty="0"/>
              <a:t>In theory, IS could be paper based </a:t>
            </a:r>
            <a:r>
              <a:rPr lang="id-ID" sz="2800" dirty="0"/>
              <a:t>(</a:t>
            </a:r>
            <a:r>
              <a:rPr lang="id-ID" sz="2800" i="1" dirty="0"/>
              <a:t>Secara teori, IS dapat berbasis kertas)</a:t>
            </a:r>
            <a:endParaRPr lang="en-US" sz="2800" i="1" dirty="0"/>
          </a:p>
          <a:p>
            <a:pPr eaLnBrk="1" hangingPunct="1"/>
            <a:r>
              <a:rPr lang="en-US" sz="2800" dirty="0"/>
              <a:t>But we will focus on Computer-Based Information Systems (CBIS)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3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9418BB01-B4F1-469F-A81F-71EB6C23F304}" type="slidenum">
              <a:rPr lang="en-US" smtClean="0">
                <a:solidFill>
                  <a:srgbClr val="F5E7AB"/>
                </a:solidFill>
              </a:rPr>
              <a:pPr eaLnBrk="1" hangingPunct="1"/>
              <a:t>30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3795" name="Oval 7"/>
          <p:cNvSpPr>
            <a:spLocks noChangeArrowheads="1"/>
          </p:cNvSpPr>
          <p:nvPr/>
        </p:nvSpPr>
        <p:spPr bwMode="auto">
          <a:xfrm>
            <a:off x="2540000" y="1890346"/>
            <a:ext cx="4296833" cy="446209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236" tIns="51618" rIns="103236" bIns="51618" anchor="ctr"/>
          <a:lstStyle/>
          <a:p>
            <a:endParaRPr lang="id-ID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Developing IS Solutions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286000" y="1371600"/>
            <a:ext cx="4724400" cy="4572000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3797" name="Picture 6" descr="obr43559_01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46359"/>
            <a:ext cx="3989917" cy="4022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58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CB1BC59E-C78F-4B4B-B836-FC79C5692708}" type="slidenum">
              <a:rPr lang="en-US" smtClean="0">
                <a:solidFill>
                  <a:srgbClr val="F5E7AB"/>
                </a:solidFill>
              </a:rPr>
              <a:pPr eaLnBrk="1" hangingPunct="1"/>
              <a:t>31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What is a system?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100" b="1" dirty="0">
                <a:solidFill>
                  <a:srgbClr val="0000CC"/>
                </a:solidFill>
              </a:rPr>
              <a:t>A system </a:t>
            </a:r>
          </a:p>
          <a:p>
            <a:pPr marL="602209">
              <a:defRPr/>
            </a:pPr>
            <a:r>
              <a:rPr lang="id-ID" b="1" dirty="0">
                <a:solidFill>
                  <a:srgbClr val="0000CC"/>
                </a:solidFill>
              </a:rPr>
              <a:t>Seperangkat komponen yang saling terkait</a:t>
            </a:r>
          </a:p>
          <a:p>
            <a:pPr marL="602209">
              <a:defRPr/>
            </a:pPr>
            <a:r>
              <a:rPr lang="id-ID" b="1" dirty="0">
                <a:solidFill>
                  <a:srgbClr val="0000CC"/>
                </a:solidFill>
              </a:rPr>
              <a:t>Dengan batas yang jelas</a:t>
            </a:r>
          </a:p>
          <a:p>
            <a:pPr marL="602209">
              <a:defRPr/>
            </a:pPr>
            <a:r>
              <a:rPr lang="id-ID" b="1" dirty="0">
                <a:solidFill>
                  <a:srgbClr val="0000CC"/>
                </a:solidFill>
              </a:rPr>
              <a:t>Bekerja bersama untuk mencapai seperangkat tujuan yang sdh ditentukan</a:t>
            </a:r>
          </a:p>
          <a:p>
            <a:pPr marL="602209" lvl="1">
              <a:defRPr/>
            </a:pPr>
            <a:r>
              <a:rPr lang="en-US" b="1" dirty="0">
                <a:solidFill>
                  <a:srgbClr val="0000CC"/>
                </a:solidFill>
              </a:rPr>
              <a:t>By accepting inputs and producing outputs in an organized transformation process</a:t>
            </a:r>
          </a:p>
          <a:p>
            <a:pPr marL="602209">
              <a:defRPr/>
            </a:pPr>
            <a:endParaRPr lang="id-ID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9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BC1EF256-7CBB-43FF-9483-BEB816D01ECB}" type="slidenum">
              <a:rPr lang="en-US" smtClean="0">
                <a:solidFill>
                  <a:srgbClr val="F5E7AB"/>
                </a:solidFill>
              </a:rPr>
              <a:pPr eaLnBrk="1" hangingPunct="1"/>
              <a:t>32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Systems have three basic functions: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6179" indent="-516179" eaLnBrk="1" hangingPunct="1"/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/>
              <a:t>involves capturing and assembling elements that enter the system to be processed</a:t>
            </a:r>
          </a:p>
          <a:p>
            <a:pPr marL="516179" indent="-516179" eaLnBrk="1" hangingPunct="1"/>
            <a:r>
              <a:rPr lang="en-US" dirty="0">
                <a:solidFill>
                  <a:srgbClr val="FF0000"/>
                </a:solidFill>
              </a:rPr>
              <a:t>Processing </a:t>
            </a:r>
            <a:r>
              <a:rPr lang="en-US" dirty="0"/>
              <a:t>involves transformation process that convert input into output</a:t>
            </a:r>
          </a:p>
          <a:p>
            <a:pPr marL="516179" indent="-516179" eaLnBrk="1" hangingPunct="1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involves transferring elements that have been produced by the transformation process to their ultimate destination</a:t>
            </a:r>
            <a:endParaRPr lang="en-US" dirty="0">
              <a:solidFill>
                <a:srgbClr val="FF0000"/>
              </a:solidFill>
            </a:endParaRPr>
          </a:p>
          <a:p>
            <a:pPr marL="516179" indent="-516179" eaLnBrk="1" hangingPunct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4BDAD1A0-985D-4883-ABD5-7D946568CC6F}" type="slidenum">
              <a:rPr lang="en-US" smtClean="0">
                <a:solidFill>
                  <a:srgbClr val="F5E7AB"/>
                </a:solidFill>
              </a:rPr>
              <a:pPr eaLnBrk="1" hangingPunct="1"/>
              <a:t>33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Cybernetic system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dirty="0"/>
              <a:t>All systems have input, processing and output</a:t>
            </a:r>
          </a:p>
          <a:p>
            <a:pPr eaLnBrk="1" hangingPunct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cybernetic system</a:t>
            </a:r>
            <a:r>
              <a:rPr lang="en-US" dirty="0"/>
              <a:t>, a self-monitoring, self-regulating system, adds feedback and control: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Feedback</a:t>
            </a:r>
            <a:r>
              <a:rPr lang="en-US" dirty="0"/>
              <a:t> is data about the performance of a system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 involves monitoring and evaluating feedback to determine whether a system is moving towards the achievement of its goal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0054BEBC-AF95-41BE-9A06-DB4D0E2F9C83}" type="slidenum">
              <a:rPr lang="en-US" smtClean="0">
                <a:solidFill>
                  <a:srgbClr val="F5E7AB"/>
                </a:solidFill>
              </a:rPr>
              <a:pPr eaLnBrk="1" hangingPunct="1"/>
              <a:t>34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 Cybernetic system</a:t>
            </a:r>
          </a:p>
        </p:txBody>
      </p:sp>
      <p:pic>
        <p:nvPicPr>
          <p:cNvPr id="48132" name="Picture 6" descr="obr43559_01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09800"/>
            <a:ext cx="8505472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26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53524BFF-72E9-4A26-B18D-D0971035020E}" type="slidenum">
              <a:rPr lang="en-US" smtClean="0">
                <a:solidFill>
                  <a:srgbClr val="F5E7AB"/>
                </a:solidFill>
              </a:rPr>
              <a:pPr eaLnBrk="1" hangingPunct="1"/>
              <a:t>35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 business as a system</a:t>
            </a:r>
          </a:p>
        </p:txBody>
      </p:sp>
      <p:pic>
        <p:nvPicPr>
          <p:cNvPr id="49156" name="Picture 6" descr="obr43559_01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95400"/>
            <a:ext cx="7391400" cy="49405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341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857A0F56-3B6A-40BC-8D9B-530787254E6B}" type="slidenum">
              <a:rPr lang="en-US" smtClean="0">
                <a:solidFill>
                  <a:srgbClr val="F5E7AB"/>
                </a:solidFill>
              </a:rPr>
              <a:pPr eaLnBrk="1" hangingPunct="1"/>
              <a:t>36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Information systems model</a:t>
            </a:r>
          </a:p>
        </p:txBody>
      </p:sp>
      <p:pic>
        <p:nvPicPr>
          <p:cNvPr id="50180" name="Picture 6" descr="obr43559_011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77865"/>
            <a:ext cx="5857171" cy="41895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976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26321A06-3566-4262-B174-74135352CE8F}" type="slidenum">
              <a:rPr lang="en-US" smtClean="0">
                <a:solidFill>
                  <a:srgbClr val="F5E7AB"/>
                </a:solidFill>
              </a:rPr>
              <a:pPr eaLnBrk="1" hangingPunct="1"/>
              <a:t>37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Components of an IS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People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End users:  the people who use the IS or the information from the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IS specialists: the people who develop and operate IS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Hardware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All physical devices used in information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Machines, data media, peripherals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Software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All information processing instructions including programs and 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System software, application software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4511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057F9F8E-819B-44DA-AD00-316046B66B0F}" type="slidenum">
              <a:rPr lang="en-US" smtClean="0">
                <a:solidFill>
                  <a:srgbClr val="F5E7AB"/>
                </a:solidFill>
              </a:rPr>
              <a:pPr eaLnBrk="1" hangingPunct="1"/>
              <a:t>38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Components of an IS </a:t>
            </a:r>
            <a:r>
              <a:rPr lang="en-US" sz="3600" b="1" i="1" dirty="0">
                <a:solidFill>
                  <a:srgbClr val="FF0000"/>
                </a:solidFill>
              </a:rPr>
              <a:t>(cont.)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Data Resources</a:t>
            </a:r>
          </a:p>
          <a:p>
            <a:pPr lvl="1" eaLnBrk="1" hangingPunct="1"/>
            <a:r>
              <a:rPr lang="en-US"/>
              <a:t>Facts about the business transactions</a:t>
            </a:r>
          </a:p>
          <a:p>
            <a:pPr lvl="1" eaLnBrk="1" hangingPunct="1"/>
            <a:r>
              <a:rPr lang="en-US"/>
              <a:t>Processed and organized information</a:t>
            </a:r>
          </a:p>
          <a:p>
            <a:pPr lvl="1" eaLnBrk="1" hangingPunct="1"/>
            <a:r>
              <a:rPr lang="en-US"/>
              <a:t>Databases of organized data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Network Resources</a:t>
            </a:r>
          </a:p>
          <a:p>
            <a:pPr lvl="1" eaLnBrk="1" hangingPunct="1"/>
            <a:r>
              <a:rPr lang="en-US"/>
              <a:t>Communications media</a:t>
            </a:r>
          </a:p>
          <a:p>
            <a:pPr lvl="1" eaLnBrk="1" hangingPunct="1"/>
            <a:r>
              <a:rPr lang="en-US"/>
              <a:t>Network infrastructure:  hardware and software</a:t>
            </a:r>
          </a:p>
          <a:p>
            <a:pPr lvl="1" eaLnBrk="1" hangingPunct="1"/>
            <a:r>
              <a:rPr lang="en-US"/>
              <a:t>The Internet, intranets and extranets</a:t>
            </a:r>
          </a:p>
        </p:txBody>
      </p:sp>
    </p:spTree>
    <p:extLst>
      <p:ext uri="{BB962C8B-B14F-4D97-AF65-F5344CB8AC3E}">
        <p14:creationId xmlns:p14="http://schemas.microsoft.com/office/powerpoint/2010/main" val="28979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78EED531-2FFA-4572-9E7C-3E626CFDCD3D}" type="slidenum">
              <a:rPr lang="en-US" smtClean="0">
                <a:solidFill>
                  <a:srgbClr val="F5E7AB"/>
                </a:solidFill>
              </a:rPr>
              <a:pPr eaLnBrk="1" hangingPunct="1"/>
              <a:t>39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Data versus Information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are raw facts about physical phenomena or business transactions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Information</a:t>
            </a:r>
            <a:r>
              <a:rPr lang="en-US"/>
              <a:t> is data that has been converted into meaningful and useful context for end users</a:t>
            </a:r>
          </a:p>
          <a:p>
            <a:pPr eaLnBrk="1" hangingPunct="1"/>
            <a:r>
              <a:rPr lang="en-US"/>
              <a:t>Example:</a:t>
            </a:r>
          </a:p>
          <a:p>
            <a:pPr lvl="1" eaLnBrk="1" hangingPunct="1"/>
            <a:r>
              <a:rPr lang="en-US"/>
              <a:t>Sales data is names, quantities and dollar amounts</a:t>
            </a:r>
          </a:p>
          <a:p>
            <a:pPr lvl="1" eaLnBrk="1" hangingPunct="1"/>
            <a:r>
              <a:rPr lang="en-US"/>
              <a:t>Sales information is amount of sales by product type, sales territory or salesperson</a:t>
            </a:r>
          </a:p>
        </p:txBody>
      </p:sp>
    </p:spTree>
    <p:extLst>
      <p:ext uri="{BB962C8B-B14F-4D97-AF65-F5344CB8AC3E}">
        <p14:creationId xmlns:p14="http://schemas.microsoft.com/office/powerpoint/2010/main" val="2161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17D9D6F-E581-46AD-8004-992A6126E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FF0000"/>
                </a:solidFill>
              </a:rPr>
              <a:t>Sifat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Sistem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Informasi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21163"/>
          </a:xfrm>
        </p:spPr>
        <p:txBody>
          <a:bodyPr/>
          <a:lstStyle/>
          <a:p>
            <a:pPr eaLnBrk="1" hangingPunct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eaLnBrk="1" hangingPunct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id-ID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1692275" y="2997200"/>
          <a:ext cx="554355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Picture" r:id="rId3" imgW="4883272" imgH="3719256" progId="Word.Picture.8">
                  <p:embed/>
                </p:oleObj>
              </mc:Choice>
              <mc:Fallback>
                <p:oleObj name="Picture" r:id="rId3" imgW="4883272" imgH="37192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227" b="16855"/>
                      <a:stretch>
                        <a:fillRect/>
                      </a:stretch>
                    </p:blipFill>
                    <p:spPr bwMode="auto">
                      <a:xfrm>
                        <a:off x="1692275" y="2997200"/>
                        <a:ext cx="554355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07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DDA683EA-7BDE-49B2-BD4C-4741AEECE092}" type="slidenum">
              <a:rPr lang="en-US" smtClean="0">
                <a:solidFill>
                  <a:srgbClr val="F5E7AB"/>
                </a:solidFill>
              </a:rPr>
              <a:pPr eaLnBrk="1" hangingPunct="1"/>
              <a:t>40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IS Activities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Input of data resources</a:t>
            </a:r>
          </a:p>
          <a:p>
            <a:pPr lvl="1" eaLnBrk="1" hangingPunct="1"/>
            <a:r>
              <a:rPr lang="en-US" sz="2400"/>
              <a:t>Data entry activities</a:t>
            </a:r>
          </a:p>
          <a:p>
            <a:pPr eaLnBrk="1" hangingPunct="1"/>
            <a:r>
              <a:rPr lang="en-US" sz="2400"/>
              <a:t>Processing of data into information</a:t>
            </a:r>
          </a:p>
          <a:p>
            <a:pPr lvl="1" eaLnBrk="1" hangingPunct="1"/>
            <a:r>
              <a:rPr lang="en-US" sz="2400"/>
              <a:t>E.g., calculate, compare, sort, classify, summarize</a:t>
            </a:r>
          </a:p>
          <a:p>
            <a:pPr eaLnBrk="1" hangingPunct="1"/>
            <a:r>
              <a:rPr lang="en-US" sz="2400"/>
              <a:t>Output of information products</a:t>
            </a:r>
          </a:p>
          <a:p>
            <a:pPr lvl="1" eaLnBrk="1" hangingPunct="1"/>
            <a:r>
              <a:rPr lang="en-US" sz="2400"/>
              <a:t>Messages, reports, forms and graphic images</a:t>
            </a:r>
          </a:p>
          <a:p>
            <a:pPr eaLnBrk="1" hangingPunct="1"/>
            <a:r>
              <a:rPr lang="en-US" sz="2400"/>
              <a:t>Storage of data resources</a:t>
            </a:r>
          </a:p>
          <a:p>
            <a:pPr lvl="1" eaLnBrk="1" hangingPunct="1"/>
            <a:r>
              <a:rPr lang="en-US" sz="2400"/>
              <a:t>Data elements and databases</a:t>
            </a:r>
          </a:p>
          <a:p>
            <a:pPr eaLnBrk="1" hangingPunct="1"/>
            <a:r>
              <a:rPr lang="en-US" sz="2400"/>
              <a:t>Control of system performance</a:t>
            </a:r>
          </a:p>
          <a:p>
            <a:pPr lvl="1" eaLnBrk="1" hangingPunct="1"/>
            <a:r>
              <a:rPr lang="en-US" sz="2400"/>
              <a:t>Monitoring and evaluating feedback</a:t>
            </a:r>
          </a:p>
        </p:txBody>
      </p:sp>
    </p:spTree>
    <p:extLst>
      <p:ext uri="{BB962C8B-B14F-4D97-AF65-F5344CB8AC3E}">
        <p14:creationId xmlns:p14="http://schemas.microsoft.com/office/powerpoint/2010/main" val="406121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76D9F3D6-1773-4B76-80EF-DA2FB2C43E70}" type="slidenum">
              <a:rPr lang="en-US" smtClean="0">
                <a:solidFill>
                  <a:srgbClr val="F5E7AB"/>
                </a:solidFill>
              </a:rPr>
              <a:pPr eaLnBrk="1" hangingPunct="1"/>
              <a:t>41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Recognizing IS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dirty="0"/>
              <a:t>As a business professional, you should be able to look at an IS and identify</a:t>
            </a:r>
          </a:p>
          <a:p>
            <a:pPr lvl="1" eaLnBrk="1" hangingPunct="1"/>
            <a:r>
              <a:rPr lang="en-US" dirty="0"/>
              <a:t>The people, hardware, software, data and network resources they use</a:t>
            </a:r>
          </a:p>
          <a:p>
            <a:pPr lvl="1" eaLnBrk="1" hangingPunct="1"/>
            <a:r>
              <a:rPr lang="en-US" dirty="0"/>
              <a:t>The type of information products they produce</a:t>
            </a:r>
          </a:p>
          <a:p>
            <a:pPr lvl="1" eaLnBrk="1" hangingPunct="1"/>
            <a:r>
              <a:rPr lang="en-US" dirty="0"/>
              <a:t>The way they perform input, processing, output, storage and control activities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4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1AE4F24A-5D95-4402-ABDF-7790FAC27E5E}" type="slidenum">
              <a:rPr lang="en-US" smtClean="0">
                <a:solidFill>
                  <a:srgbClr val="F5E7AB"/>
                </a:solidFill>
              </a:rPr>
              <a:pPr eaLnBrk="1" hangingPunct="1"/>
              <a:t>42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Case Study Questions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6179" indent="-516179" eaLnBrk="1" hangingPunct="1">
              <a:buFont typeface="Wingdings" pitchFamily="2" charset="2"/>
              <a:buAutoNum type="arabicPeriod"/>
            </a:pPr>
            <a:r>
              <a:rPr lang="en-US"/>
              <a:t>Why do you think that Aviall failed in their implementation of an airplane parts and components inventory control system?</a:t>
            </a:r>
          </a:p>
          <a:p>
            <a:pPr marL="516179" indent="-516179" eaLnBrk="1" hangingPunct="1">
              <a:buFont typeface="Wingdings" pitchFamily="2" charset="2"/>
              <a:buAutoNum type="arabicPeriod"/>
            </a:pPr>
            <a:r>
              <a:rPr lang="en-US"/>
              <a:t>How ahs information technology brought new business success to Aviall?  How did IT change Aviall’s business model?</a:t>
            </a:r>
          </a:p>
          <a:p>
            <a:pPr marL="516179" indent="-516179" eaLnBrk="1" hangingPunct="1">
              <a:buFont typeface="Wingdings" pitchFamily="2" charset="2"/>
              <a:buAutoNum type="arabicPeriod"/>
            </a:pPr>
            <a:r>
              <a:rPr lang="en-US"/>
              <a:t>How could other companies use Aviall’s approach to the use of IT to improve their business success?  Give several examples.</a:t>
            </a:r>
          </a:p>
        </p:txBody>
      </p:sp>
    </p:spTree>
    <p:extLst>
      <p:ext uri="{BB962C8B-B14F-4D97-AF65-F5344CB8AC3E}">
        <p14:creationId xmlns:p14="http://schemas.microsoft.com/office/powerpoint/2010/main" val="1767205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A82C2CAB-530E-44F8-8FB5-47BA656A4637}" type="slidenum">
              <a:rPr lang="en-US" smtClean="0">
                <a:solidFill>
                  <a:srgbClr val="F5E7AB"/>
                </a:solidFill>
              </a:rPr>
              <a:pPr eaLnBrk="1" hangingPunct="1"/>
              <a:t>43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b="1" dirty="0" err="1">
                <a:solidFill>
                  <a:srgbClr val="FF0000"/>
                </a:solidFill>
              </a:rPr>
              <a:t>Aviall</a:t>
            </a:r>
            <a:r>
              <a:rPr lang="en-US" b="1" dirty="0">
                <a:solidFill>
                  <a:srgbClr val="FF0000"/>
                </a:solidFill>
              </a:rPr>
              <a:t> Inc.</a:t>
            </a:r>
            <a:r>
              <a:rPr lang="id-ID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From </a:t>
            </a:r>
            <a:r>
              <a:rPr lang="en-US" b="1" dirty="0">
                <a:solidFill>
                  <a:srgbClr val="FF0000"/>
                </a:solidFill>
              </a:rPr>
              <a:t>Failure to Success with IT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Supplier of airplane parts and components</a:t>
            </a:r>
          </a:p>
          <a:p>
            <a:pPr eaLnBrk="1" hangingPunct="1"/>
            <a:r>
              <a:rPr lang="en-US" dirty="0"/>
              <a:t>Had lost track of its inventory</a:t>
            </a:r>
          </a:p>
          <a:p>
            <a:pPr lvl="1" eaLnBrk="1" hangingPunct="1"/>
            <a:r>
              <a:rPr lang="en-US" dirty="0"/>
              <a:t>Price-tracking software didn’t work with inventory control or purchasing forecasting</a:t>
            </a:r>
          </a:p>
          <a:p>
            <a:pPr lvl="1" eaLnBrk="1" hangingPunct="1"/>
            <a:r>
              <a:rPr lang="en-US" dirty="0"/>
              <a:t>Sent wrong parts to wrong customers</a:t>
            </a:r>
          </a:p>
          <a:p>
            <a:pPr lvl="1" eaLnBrk="1" hangingPunct="1"/>
            <a:r>
              <a:rPr lang="en-US" dirty="0"/>
              <a:t>Sales falling</a:t>
            </a:r>
          </a:p>
          <a:p>
            <a:pPr eaLnBrk="1" hangingPunct="1"/>
            <a:r>
              <a:rPr lang="en-US" dirty="0"/>
              <a:t>Needed a middleware vision:  get all the software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511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5EB7C89A-A032-48DD-912A-AE193F99F3BF}" type="slidenum">
              <a:rPr lang="en-US" smtClean="0">
                <a:solidFill>
                  <a:srgbClr val="F5E7AB"/>
                </a:solidFill>
              </a:rPr>
              <a:pPr eaLnBrk="1" hangingPunct="1"/>
              <a:t>44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Real World Internet Activity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516179" indent="-516179" eaLnBrk="1" hangingPunct="1">
              <a:buFont typeface="Wingdings" pitchFamily="2" charset="2"/>
              <a:buAutoNum type="arabicPeriod"/>
            </a:pPr>
            <a:r>
              <a:rPr lang="en-US" sz="2800" dirty="0"/>
              <a:t>Go to the </a:t>
            </a:r>
            <a:r>
              <a:rPr lang="en-US" sz="2800" dirty="0" err="1"/>
              <a:t>Aviall’s</a:t>
            </a:r>
            <a:r>
              <a:rPr lang="en-US" sz="2800" dirty="0"/>
              <a:t> website at www.aviall.com and look through some of the case studies of business solutions that </a:t>
            </a:r>
            <a:r>
              <a:rPr lang="en-US" sz="2800" dirty="0" err="1"/>
              <a:t>Aviall</a:t>
            </a:r>
            <a:r>
              <a:rPr lang="en-US" sz="2800" dirty="0"/>
              <a:t> provides to its customers.</a:t>
            </a:r>
          </a:p>
          <a:p>
            <a:pPr marL="516179" indent="-516179" eaLnBrk="1" hangingPunct="1"/>
            <a:r>
              <a:rPr lang="en-US" sz="2800" dirty="0"/>
              <a:t>See if you can find evidence of successes directly related to the new system. </a:t>
            </a:r>
          </a:p>
          <a:p>
            <a:pPr marL="516179" indent="-516179" eaLnBrk="1" hangingPunct="1">
              <a:buNone/>
            </a:pPr>
            <a:endParaRPr lang="en-US" sz="2800" dirty="0"/>
          </a:p>
          <a:p>
            <a:pPr marL="860298" lvl="1" indent="-473164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65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1-</a:t>
            </a:r>
            <a:fld id="{9F676F1C-58DC-43B7-994E-6E856B87EEFF}" type="slidenum">
              <a:rPr lang="en-US" smtClean="0">
                <a:solidFill>
                  <a:srgbClr val="F5E7AB"/>
                </a:solidFill>
              </a:rPr>
              <a:pPr eaLnBrk="1" hangingPunct="1"/>
              <a:t>45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Real World Group Activity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6179" indent="-516179" eaLnBrk="1" hangingPunct="1">
              <a:buFont typeface="Wingdings" pitchFamily="2" charset="2"/>
              <a:buAutoNum type="arabicPeriod" startAt="2"/>
            </a:pPr>
            <a:r>
              <a:rPr lang="en-US" dirty="0"/>
              <a:t>Sometimes, big failures can become big successes when working with innovative applications of technology.  In small groups,</a:t>
            </a:r>
          </a:p>
          <a:p>
            <a:pPr marL="860298" lvl="1" indent="-473164" eaLnBrk="1" hangingPunct="1"/>
            <a:r>
              <a:rPr lang="en-US" dirty="0"/>
              <a:t>Discuss your thoughts as to why it seems a failure has to happen first.</a:t>
            </a:r>
          </a:p>
          <a:p>
            <a:pPr marL="860298" lvl="1" indent="-473164" eaLnBrk="1" hangingPunct="1"/>
            <a:r>
              <a:rPr lang="en-US" dirty="0"/>
              <a:t>Is it because we don’t hear about the successes unless they come from a failure?</a:t>
            </a:r>
          </a:p>
          <a:p>
            <a:pPr marL="860298" lvl="1" indent="-473164" eaLnBrk="1" hangingPunct="1"/>
            <a:r>
              <a:rPr lang="en-US" dirty="0"/>
              <a:t>How can we learn from the failures in applying innovative technologies so that more successes can be realized?</a:t>
            </a:r>
          </a:p>
        </p:txBody>
      </p:sp>
    </p:spTree>
    <p:extLst>
      <p:ext uri="{BB962C8B-B14F-4D97-AF65-F5344CB8AC3E}">
        <p14:creationId xmlns:p14="http://schemas.microsoft.com/office/powerpoint/2010/main" val="370663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Terima Kasih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5791200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000" b="1" dirty="0">
                <a:solidFill>
                  <a:srgbClr val="FF0000"/>
                </a:solidFill>
              </a:rPr>
              <a:t>Good Luck </a:t>
            </a:r>
          </a:p>
        </p:txBody>
      </p:sp>
    </p:spTree>
    <p:extLst>
      <p:ext uri="{BB962C8B-B14F-4D97-AF65-F5344CB8AC3E}">
        <p14:creationId xmlns:p14="http://schemas.microsoft.com/office/powerpoint/2010/main" val="221792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00200"/>
            <a:ext cx="7772400" cy="762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Mind Map</a:t>
            </a:r>
          </a:p>
        </p:txBody>
      </p:sp>
      <p:graphicFrame>
        <p:nvGraphicFramePr>
          <p:cNvPr id="4099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921879519"/>
              </p:ext>
            </p:extLst>
          </p:nvPr>
        </p:nvGraphicFramePr>
        <p:xfrm>
          <a:off x="685800" y="22098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3" imgW="7257143" imgH="2742857" progId="">
                  <p:embed/>
                </p:oleObj>
              </mc:Choice>
              <mc:Fallback>
                <p:oleObj r:id="rId3" imgW="7257143" imgH="27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5334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 err="1">
                <a:solidFill>
                  <a:srgbClr val="FF0000"/>
                </a:solidFill>
              </a:rPr>
              <a:t>Bagaimana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perusahaan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menggunakan</a:t>
            </a:r>
            <a:r>
              <a:rPr lang="id-ID" b="1" dirty="0">
                <a:solidFill>
                  <a:srgbClr val="FF0000"/>
                </a:solidFill>
              </a:rPr>
              <a:t> 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id-ID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8741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46043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sz="3200" b="1" dirty="0" err="1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Pentingnya</a:t>
            </a:r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sistem</a:t>
            </a:r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informasi</a:t>
            </a:r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bagi</a:t>
            </a:r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rebuchet MS" pitchFamily="34" charset="0"/>
                <a:cs typeface="Times New Roman" pitchFamily="18" charset="0"/>
              </a:rPr>
              <a:t>organisasi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1752600" y="1447800"/>
            <a:ext cx="6172200" cy="50292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d-ID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743200" y="2209800"/>
            <a:ext cx="4572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latin typeface="Trebuchet MS" pitchFamily="34" charset="0"/>
              </a:rPr>
              <a:t>                 </a:t>
            </a:r>
            <a:r>
              <a:rPr lang="en-US" b="1" dirty="0" err="1">
                <a:latin typeface="Trebuchet MS" pitchFamily="34" charset="0"/>
              </a:rPr>
              <a:t>Untuk</a:t>
            </a:r>
            <a:r>
              <a:rPr lang="en-US" b="1" dirty="0">
                <a:latin typeface="Trebuchet MS" pitchFamily="34" charset="0"/>
              </a:rPr>
              <a:t> </a:t>
            </a:r>
          </a:p>
          <a:p>
            <a:pPr eaLnBrk="1" hangingPunct="1"/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menciptakan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perusahaan</a:t>
            </a:r>
            <a:r>
              <a:rPr lang="en-US" b="1" dirty="0">
                <a:latin typeface="Trebuchet MS" pitchFamily="34" charset="0"/>
              </a:rPr>
              <a:t> </a:t>
            </a:r>
          </a:p>
          <a:p>
            <a:pPr eaLnBrk="1" hangingPunct="1"/>
            <a:r>
              <a:rPr lang="en-US" b="1" dirty="0">
                <a:latin typeface="Trebuchet MS" pitchFamily="34" charset="0"/>
              </a:rPr>
              <a:t>yang </a:t>
            </a:r>
            <a:r>
              <a:rPr lang="en-US" b="1" dirty="0" err="1">
                <a:latin typeface="Trebuchet MS" pitchFamily="34" charset="0"/>
              </a:rPr>
              <a:t>berhasil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kompetitif</a:t>
            </a:r>
            <a:r>
              <a:rPr lang="en-US" b="1" dirty="0">
                <a:latin typeface="Trebuchet MS" pitchFamily="34" charset="0"/>
              </a:rPr>
              <a:t>, </a:t>
            </a:r>
          </a:p>
          <a:p>
            <a:pPr eaLnBrk="1" hangingPunct="1"/>
            <a:r>
              <a:rPr lang="en-US" b="1" dirty="0">
                <a:latin typeface="Trebuchet MS" pitchFamily="34" charset="0"/>
              </a:rPr>
              <a:t>    </a:t>
            </a:r>
            <a:r>
              <a:rPr lang="en-US" b="1" dirty="0" err="1">
                <a:latin typeface="Trebuchet MS" pitchFamily="34" charset="0"/>
              </a:rPr>
              <a:t>mengelola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perusahaan</a:t>
            </a:r>
            <a:r>
              <a:rPr lang="en-US" b="1" dirty="0">
                <a:latin typeface="Trebuchet MS" pitchFamily="34" charset="0"/>
              </a:rPr>
              <a:t> </a:t>
            </a:r>
          </a:p>
          <a:p>
            <a:pPr eaLnBrk="1" hangingPunct="1"/>
            <a:r>
              <a:rPr lang="en-US" b="1" dirty="0" err="1">
                <a:latin typeface="Trebuchet MS" pitchFamily="34" charset="0"/>
              </a:rPr>
              <a:t>secara</a:t>
            </a:r>
            <a:r>
              <a:rPr lang="en-US" b="1" dirty="0">
                <a:latin typeface="Trebuchet MS" pitchFamily="34" charset="0"/>
              </a:rPr>
              <a:t> global, </a:t>
            </a:r>
            <a:r>
              <a:rPr lang="en-US" b="1" dirty="0" err="1">
                <a:latin typeface="Trebuchet MS" pitchFamily="34" charset="0"/>
              </a:rPr>
              <a:t>menambah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nilai</a:t>
            </a:r>
            <a:r>
              <a:rPr lang="en-US" b="1" dirty="0">
                <a:latin typeface="Trebuchet MS" pitchFamily="34" charset="0"/>
              </a:rPr>
              <a:t> </a:t>
            </a:r>
          </a:p>
          <a:p>
            <a:pPr eaLnBrk="1" hangingPunct="1"/>
            <a:r>
              <a:rPr lang="en-US" b="1" dirty="0">
                <a:latin typeface="Trebuchet MS" pitchFamily="34" charset="0"/>
              </a:rPr>
              <a:t>    </a:t>
            </a:r>
            <a:r>
              <a:rPr lang="en-US" b="1" dirty="0" err="1">
                <a:latin typeface="Trebuchet MS" pitchFamily="34" charset="0"/>
              </a:rPr>
              <a:t>bisnis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menyediakan</a:t>
            </a:r>
            <a:r>
              <a:rPr lang="en-US" b="1" dirty="0">
                <a:latin typeface="Trebuchet MS" pitchFamily="34" charset="0"/>
              </a:rPr>
              <a:t> </a:t>
            </a:r>
          </a:p>
          <a:p>
            <a:pPr eaLnBrk="1" hangingPunct="1"/>
            <a:r>
              <a:rPr lang="en-US" b="1" dirty="0">
                <a:latin typeface="Trebuchet MS" pitchFamily="34" charset="0"/>
              </a:rPr>
              <a:t>    </a:t>
            </a:r>
            <a:r>
              <a:rPr lang="en-US" b="1" dirty="0" err="1">
                <a:latin typeface="Trebuchet MS" pitchFamily="34" charset="0"/>
              </a:rPr>
              <a:t>produk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jasa</a:t>
            </a:r>
            <a:r>
              <a:rPr lang="en-US" b="1" dirty="0">
                <a:latin typeface="Trebuchet MS" pitchFamily="34" charset="0"/>
              </a:rPr>
              <a:t> yang </a:t>
            </a:r>
          </a:p>
          <a:p>
            <a:pPr eaLnBrk="1" hangingPunct="1"/>
            <a:r>
              <a:rPr lang="en-US" b="1" dirty="0">
                <a:latin typeface="Trebuchet MS" pitchFamily="34" charset="0"/>
              </a:rPr>
              <a:t>        </a:t>
            </a:r>
            <a:r>
              <a:rPr lang="en-US" b="1" dirty="0" err="1">
                <a:latin typeface="Trebuchet MS" pitchFamily="34" charset="0"/>
              </a:rPr>
              <a:t>bermanfaat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bagi</a:t>
            </a:r>
            <a:r>
              <a:rPr lang="en-US" b="1" dirty="0">
                <a:latin typeface="Trebuchet MS" pitchFamily="34" charset="0"/>
              </a:rPr>
              <a:t> </a:t>
            </a:r>
          </a:p>
          <a:p>
            <a:pPr eaLnBrk="1" hangingPunct="1"/>
            <a:r>
              <a:rPr lang="en-US" b="1" dirty="0">
                <a:latin typeface="Trebuchet MS" pitchFamily="34" charset="0"/>
              </a:rPr>
              <a:t>             </a:t>
            </a:r>
            <a:r>
              <a:rPr lang="en-US" b="1" dirty="0" err="1">
                <a:latin typeface="Trebuchet MS" pitchFamily="34" charset="0"/>
              </a:rPr>
              <a:t>pelanggan</a:t>
            </a:r>
            <a:r>
              <a:rPr lang="en-US" b="1" dirty="0">
                <a:latin typeface="Trebuchet M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9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err="1">
                <a:solidFill>
                  <a:srgbClr val="FF0000"/>
                </a:solidFill>
              </a:rPr>
              <a:t>Pertanyaan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Utama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bagi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Manajer</a:t>
            </a:r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1981200" y="1981200"/>
            <a:ext cx="5562600" cy="396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>
                <a:latin typeface="Trebuchet MS" pitchFamily="34" charset="0"/>
              </a:rPr>
              <a:t>Bagaimana mengoptimalkan </a:t>
            </a:r>
          </a:p>
          <a:p>
            <a:pPr algn="ctr"/>
            <a:r>
              <a:rPr lang="en-US" sz="2800" b="1" i="1">
                <a:latin typeface="Trebuchet MS" pitchFamily="34" charset="0"/>
              </a:rPr>
              <a:t>return </a:t>
            </a:r>
            <a:r>
              <a:rPr lang="en-US" sz="2800" b="1">
                <a:latin typeface="Trebuchet MS" pitchFamily="34" charset="0"/>
              </a:rPr>
              <a:t>perusahaan</a:t>
            </a:r>
            <a:r>
              <a:rPr lang="en-US" sz="2800" b="1" i="1">
                <a:latin typeface="Trebuchet MS" pitchFamily="34" charset="0"/>
              </a:rPr>
              <a:t> </a:t>
            </a:r>
            <a:r>
              <a:rPr lang="en-US" sz="2800" b="1">
                <a:latin typeface="Trebuchet MS" pitchFamily="34" charset="0"/>
              </a:rPr>
              <a:t>dari investasi </a:t>
            </a:r>
          </a:p>
          <a:p>
            <a:pPr algn="ctr"/>
            <a:r>
              <a:rPr lang="en-US" sz="2800" b="1">
                <a:latin typeface="Trebuchet MS" pitchFamily="34" charset="0"/>
              </a:rPr>
              <a:t>sistem informasi</a:t>
            </a:r>
            <a:r>
              <a:rPr lang="en-US" b="1">
                <a:latin typeface="Trebuchet MS" pitchFamily="34" charset="0"/>
              </a:rPr>
              <a:t> </a:t>
            </a:r>
            <a:endParaRPr lang="en-US" b="1" i="1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6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620000" cy="609600"/>
          </a:xfrm>
        </p:spPr>
        <p:txBody>
          <a:bodyPr/>
          <a:lstStyle/>
          <a:p>
            <a:pPr eaLnBrk="1" hangingPunct="1"/>
            <a:r>
              <a:rPr lang="en-US" sz="4000" b="1">
                <a:solidFill>
                  <a:srgbClr val="FF0000"/>
                </a:solidFill>
                <a:latin typeface="Monotype Corsiva" pitchFamily="66" charset="0"/>
              </a:rPr>
              <a:t>Why Information Systems?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>
                <a:latin typeface="Tahoma" pitchFamily="34" charset="0"/>
              </a:rPr>
              <a:t>Manajemen</a:t>
            </a:r>
            <a:r>
              <a:rPr lang="en-US" sz="2800" dirty="0">
                <a:latin typeface="Tahoma" pitchFamily="34" charset="0"/>
              </a:rPr>
              <a:t> Modal:  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TI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telah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menjadi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komponen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investasi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modal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terbesar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bagi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perusahaan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di AS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dan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banyak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masyarakat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industri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lainnya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>
                <a:latin typeface="Tahoma" pitchFamily="34" charset="0"/>
              </a:rPr>
              <a:t>Pondasi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dalam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melakukan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kegiatan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bisnis</a:t>
            </a:r>
            <a:r>
              <a:rPr lang="en-US" sz="2800" dirty="0">
                <a:latin typeface="Tahoma" pitchFamily="34" charset="0"/>
              </a:rPr>
              <a:t>: 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Terdapat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ketergantungan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antara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kemampuan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perusahaan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untuk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menggunakan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TI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dengan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kemampuan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untuk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mengimplementasikan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strategi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perusahaan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dan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mencapai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tujuan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perusahaan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. (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Lihat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gambar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1)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>
                <a:latin typeface="Tahoma" pitchFamily="34" charset="0"/>
              </a:rPr>
              <a:t>Produktivitas</a:t>
            </a:r>
            <a:r>
              <a:rPr lang="en-US" sz="2800" dirty="0">
                <a:latin typeface="Tahoma" pitchFamily="34" charset="0"/>
              </a:rPr>
              <a:t>:  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TI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adalah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salah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satu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alat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yang paling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penting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dalam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inovasi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organisasi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untuk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menambah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produktivitas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perusahaan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>
                <a:latin typeface="Tahoma" pitchFamily="34" charset="0"/>
              </a:rPr>
              <a:t>Peluang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dan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Manfaat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Strategik</a:t>
            </a:r>
            <a:r>
              <a:rPr lang="en-US" sz="2800" dirty="0">
                <a:latin typeface="Tahoma" pitchFamily="34" charset="0"/>
              </a:rPr>
              <a:t>: 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Investasi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dalam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TI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diperlukan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untuk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memperoleh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peluang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baru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di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pasar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,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mengembangkan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produk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baru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dan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menciptakan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jasa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1004A8"/>
                </a:solidFill>
                <a:latin typeface="Tahoma" pitchFamily="34" charset="0"/>
              </a:rPr>
              <a:t>baru</a:t>
            </a:r>
            <a:r>
              <a:rPr lang="en-US" sz="2400" b="1" dirty="0">
                <a:solidFill>
                  <a:srgbClr val="1004A8"/>
                </a:solidFill>
                <a:latin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5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228600" y="987287"/>
            <a:ext cx="8534400" cy="5867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id-ID"/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32766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457200" y="2514600"/>
            <a:ext cx="1981200" cy="1828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Strategi Bisnis</a:t>
            </a:r>
          </a:p>
          <a:p>
            <a:pPr algn="ctr"/>
            <a:r>
              <a:rPr lang="en-US" b="1">
                <a:latin typeface="Arial Narrow" pitchFamily="34" charset="0"/>
              </a:rPr>
              <a:t>Aturan</a:t>
            </a:r>
          </a:p>
          <a:p>
            <a:pPr algn="ctr"/>
            <a:r>
              <a:rPr lang="en-US" b="1">
                <a:latin typeface="Arial Narrow" pitchFamily="34" charset="0"/>
              </a:rPr>
              <a:t>Proses</a:t>
            </a:r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3810000" y="2819400"/>
            <a:ext cx="1524000" cy="1371600"/>
          </a:xfrm>
          <a:prstGeom prst="ellipse">
            <a:avLst/>
          </a:prstGeom>
          <a:solidFill>
            <a:srgbClr val="A3928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Software</a:t>
            </a:r>
          </a:p>
        </p:txBody>
      </p:sp>
      <p:sp>
        <p:nvSpPr>
          <p:cNvPr id="6150" name="Oval 9"/>
          <p:cNvSpPr>
            <a:spLocks noChangeArrowheads="1"/>
          </p:cNvSpPr>
          <p:nvPr/>
        </p:nvSpPr>
        <p:spPr bwMode="auto">
          <a:xfrm>
            <a:off x="6705600" y="5105400"/>
            <a:ext cx="1524000" cy="1371600"/>
          </a:xfrm>
          <a:prstGeom prst="ellipse">
            <a:avLst/>
          </a:prstGeom>
          <a:solidFill>
            <a:srgbClr val="CD95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Telekomu-</a:t>
            </a:r>
          </a:p>
          <a:p>
            <a:pPr algn="ctr"/>
            <a:r>
              <a:rPr lang="en-US" b="1">
                <a:latin typeface="Arial Narrow" pitchFamily="34" charset="0"/>
              </a:rPr>
              <a:t>nikasi</a:t>
            </a:r>
          </a:p>
        </p:txBody>
      </p:sp>
      <p:sp>
        <p:nvSpPr>
          <p:cNvPr id="6151" name="Oval 10"/>
          <p:cNvSpPr>
            <a:spLocks noChangeArrowheads="1"/>
          </p:cNvSpPr>
          <p:nvPr/>
        </p:nvSpPr>
        <p:spPr bwMode="auto">
          <a:xfrm>
            <a:off x="6705600" y="2819400"/>
            <a:ext cx="1524000" cy="13716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Database</a:t>
            </a:r>
          </a:p>
        </p:txBody>
      </p:sp>
      <p:sp>
        <p:nvSpPr>
          <p:cNvPr id="6152" name="Oval 11"/>
          <p:cNvSpPr>
            <a:spLocks noChangeArrowheads="1"/>
          </p:cNvSpPr>
          <p:nvPr/>
        </p:nvSpPr>
        <p:spPr bwMode="auto">
          <a:xfrm>
            <a:off x="6705600" y="533400"/>
            <a:ext cx="1524000" cy="1371600"/>
          </a:xfrm>
          <a:prstGeom prst="ellipse">
            <a:avLst/>
          </a:prstGeom>
          <a:solidFill>
            <a:srgbClr val="9E80A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Hardware</a:t>
            </a:r>
          </a:p>
        </p:txBody>
      </p:sp>
      <p:sp>
        <p:nvSpPr>
          <p:cNvPr id="6153" name="Text Box 20"/>
          <p:cNvSpPr txBox="1">
            <a:spLocks noChangeArrowheads="1"/>
          </p:cNvSpPr>
          <p:nvPr/>
        </p:nvSpPr>
        <p:spPr bwMode="auto">
          <a:xfrm>
            <a:off x="3733800" y="6172200"/>
            <a:ext cx="264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1505E7"/>
                </a:solidFill>
                <a:latin typeface="Arial" pitchFamily="34" charset="0"/>
              </a:rPr>
              <a:t>Sistem Informasi</a:t>
            </a:r>
          </a:p>
        </p:txBody>
      </p:sp>
      <p:sp>
        <p:nvSpPr>
          <p:cNvPr id="6154" name="Text Box 21"/>
          <p:cNvSpPr txBox="1">
            <a:spLocks noChangeArrowheads="1"/>
          </p:cNvSpPr>
          <p:nvPr/>
        </p:nvSpPr>
        <p:spPr bwMode="auto">
          <a:xfrm>
            <a:off x="2117725" y="4383088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1505E7"/>
                </a:solidFill>
                <a:latin typeface="Arial" pitchFamily="34" charset="0"/>
              </a:rPr>
              <a:t>Ketergantungan</a:t>
            </a:r>
          </a:p>
        </p:txBody>
      </p:sp>
      <p:sp>
        <p:nvSpPr>
          <p:cNvPr id="6155" name="AutoShape 22"/>
          <p:cNvSpPr>
            <a:spLocks noChangeArrowheads="1"/>
          </p:cNvSpPr>
          <p:nvPr/>
        </p:nvSpPr>
        <p:spPr bwMode="auto">
          <a:xfrm>
            <a:off x="2743200" y="3276600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6156" name="Line 23"/>
          <p:cNvSpPr>
            <a:spLocks noChangeShapeType="1"/>
          </p:cNvSpPr>
          <p:nvPr/>
        </p:nvSpPr>
        <p:spPr bwMode="auto">
          <a:xfrm>
            <a:off x="5334000" y="3505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6157" name="Line 24"/>
          <p:cNvSpPr>
            <a:spLocks noChangeShapeType="1"/>
          </p:cNvSpPr>
          <p:nvPr/>
        </p:nvSpPr>
        <p:spPr bwMode="auto">
          <a:xfrm>
            <a:off x="5943600" y="1219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6158" name="Line 25"/>
          <p:cNvSpPr>
            <a:spLocks noChangeShapeType="1"/>
          </p:cNvSpPr>
          <p:nvPr/>
        </p:nvSpPr>
        <p:spPr bwMode="auto">
          <a:xfrm>
            <a:off x="59436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6159" name="Line 26"/>
          <p:cNvSpPr>
            <a:spLocks noChangeShapeType="1"/>
          </p:cNvSpPr>
          <p:nvPr/>
        </p:nvSpPr>
        <p:spPr bwMode="auto">
          <a:xfrm>
            <a:off x="5943600" y="121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6160" name="Text Box 27"/>
          <p:cNvSpPr txBox="1">
            <a:spLocks noChangeArrowheads="1"/>
          </p:cNvSpPr>
          <p:nvPr/>
        </p:nvSpPr>
        <p:spPr bwMode="auto">
          <a:xfrm>
            <a:off x="381000" y="6172200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1505E7"/>
                </a:solidFill>
                <a:latin typeface="Arial" pitchFamily="34" charset="0"/>
              </a:rPr>
              <a:t>Organisasi</a:t>
            </a:r>
          </a:p>
        </p:txBody>
      </p:sp>
      <p:sp>
        <p:nvSpPr>
          <p:cNvPr id="6161" name="Text Box 28"/>
          <p:cNvSpPr txBox="1">
            <a:spLocks noChangeArrowheads="1"/>
          </p:cNvSpPr>
          <p:nvPr/>
        </p:nvSpPr>
        <p:spPr bwMode="auto">
          <a:xfrm>
            <a:off x="208446" y="533400"/>
            <a:ext cx="640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>
                <a:latin typeface="Arial Narrow" pitchFamily="34" charset="0"/>
              </a:rPr>
              <a:t>Gambar 1. Ketergantungan antara Organisasi dan SI</a:t>
            </a:r>
          </a:p>
        </p:txBody>
      </p:sp>
    </p:spTree>
    <p:extLst>
      <p:ext uri="{BB962C8B-B14F-4D97-AF65-F5344CB8AC3E}">
        <p14:creationId xmlns:p14="http://schemas.microsoft.com/office/powerpoint/2010/main" val="298230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2284</Words>
  <Application>Microsoft Macintosh PowerPoint</Application>
  <PresentationFormat>On-screen Show (4:3)</PresentationFormat>
  <Paragraphs>341</Paragraphs>
  <Slides>46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Narrow</vt:lpstr>
      <vt:lpstr>Calibri</vt:lpstr>
      <vt:lpstr>Monotype Corsiva</vt:lpstr>
      <vt:lpstr>Tahoma</vt:lpstr>
      <vt:lpstr>Trebuchet MS</vt:lpstr>
      <vt:lpstr>Verdana</vt:lpstr>
      <vt:lpstr>Wingdings</vt:lpstr>
      <vt:lpstr>Office Theme</vt:lpstr>
      <vt:lpstr>Picture</vt:lpstr>
      <vt:lpstr>DASAR SISTEM INFORMASI</vt:lpstr>
      <vt:lpstr>What is an component Information System?</vt:lpstr>
      <vt:lpstr>Information System (IS) versus Information Technology (IT)</vt:lpstr>
      <vt:lpstr>Sifat Sistem Informasi</vt:lpstr>
      <vt:lpstr>Mind Map</vt:lpstr>
      <vt:lpstr>Pentingnya sistem informasi bagi organisasi </vt:lpstr>
      <vt:lpstr>Pertanyaan Utama bagi Manajer?</vt:lpstr>
      <vt:lpstr>Why Information Systems?</vt:lpstr>
      <vt:lpstr>PowerPoint Presentation</vt:lpstr>
      <vt:lpstr>5 Faktor yang Dipertimbangkan dalam Menilai Dampak TI pada Perusahaan Bisnis</vt:lpstr>
      <vt:lpstr>Perusahaan Digital/Digital Firm</vt:lpstr>
      <vt:lpstr>Sistem Informasi lebih luas daripada komputer</vt:lpstr>
      <vt:lpstr>IS Knowledge Framework for Business Professionals</vt:lpstr>
      <vt:lpstr>What should a Business Professional know about IS? (Apa yg harus diketahui tentang Bisnis Profesional IS)</vt:lpstr>
      <vt:lpstr>What does IS do for a business?  (Apa IS lakukan untuk bisnis?)</vt:lpstr>
      <vt:lpstr>Business Applications expanding role/peran over time /dari wkt ke wkt</vt:lpstr>
      <vt:lpstr>What is E-business?</vt:lpstr>
      <vt:lpstr>How e-business is being used</vt:lpstr>
      <vt:lpstr>E-business use</vt:lpstr>
      <vt:lpstr>Types of IS</vt:lpstr>
      <vt:lpstr>Operations support systems</vt:lpstr>
      <vt:lpstr>Types of Operations Support Systems</vt:lpstr>
      <vt:lpstr>Two ways to process transactions</vt:lpstr>
      <vt:lpstr>Management Support Systems</vt:lpstr>
      <vt:lpstr>Types of Management Support Systems</vt:lpstr>
      <vt:lpstr>Operational or Management Systems</vt:lpstr>
      <vt:lpstr>Classifications of IS by scope</vt:lpstr>
      <vt:lpstr>Challenges and Opportunities of IT</vt:lpstr>
      <vt:lpstr>Measuring success of an IS</vt:lpstr>
      <vt:lpstr>Developing IS Solutions</vt:lpstr>
      <vt:lpstr>What is a system?</vt:lpstr>
      <vt:lpstr>Systems have three basic functions:</vt:lpstr>
      <vt:lpstr>Cybernetic system</vt:lpstr>
      <vt:lpstr>A Cybernetic system</vt:lpstr>
      <vt:lpstr>A business as a system</vt:lpstr>
      <vt:lpstr>Information systems model</vt:lpstr>
      <vt:lpstr>Components of an IS</vt:lpstr>
      <vt:lpstr>Components of an IS (cont.)</vt:lpstr>
      <vt:lpstr>Data versus Information</vt:lpstr>
      <vt:lpstr>IS Activities</vt:lpstr>
      <vt:lpstr>Recognizing IS</vt:lpstr>
      <vt:lpstr>Case Study Questions</vt:lpstr>
      <vt:lpstr>Aviall Inc. From Failure to Success with IT</vt:lpstr>
      <vt:lpstr>Real World Internet Activity</vt:lpstr>
      <vt:lpstr>Real World Group Activity</vt:lpstr>
      <vt:lpstr>Terima Kasih</vt:lpstr>
    </vt:vector>
  </TitlesOfParts>
  <Company>signDesign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Microsoft Office User</cp:lastModifiedBy>
  <cp:revision>274</cp:revision>
  <dcterms:created xsi:type="dcterms:W3CDTF">2010-08-24T06:47:44Z</dcterms:created>
  <dcterms:modified xsi:type="dcterms:W3CDTF">2020-09-18T09:00:38Z</dcterms:modified>
</cp:coreProperties>
</file>