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93" r:id="rId2"/>
    <p:sldId id="296" r:id="rId3"/>
    <p:sldId id="297" r:id="rId4"/>
    <p:sldId id="301" r:id="rId5"/>
    <p:sldId id="294" r:id="rId6"/>
    <p:sldId id="257" r:id="rId7"/>
    <p:sldId id="260" r:id="rId8"/>
    <p:sldId id="261" r:id="rId9"/>
    <p:sldId id="295" r:id="rId10"/>
    <p:sldId id="283" r:id="rId11"/>
    <p:sldId id="265" r:id="rId12"/>
    <p:sldId id="266" r:id="rId13"/>
    <p:sldId id="267" r:id="rId14"/>
    <p:sldId id="268" r:id="rId15"/>
    <p:sldId id="325" r:id="rId16"/>
    <p:sldId id="272" r:id="rId17"/>
    <p:sldId id="274" r:id="rId18"/>
    <p:sldId id="284" r:id="rId19"/>
    <p:sldId id="302" r:id="rId20"/>
    <p:sldId id="303" r:id="rId21"/>
    <p:sldId id="304" r:id="rId22"/>
    <p:sldId id="277" r:id="rId23"/>
    <p:sldId id="306" r:id="rId24"/>
    <p:sldId id="307" r:id="rId25"/>
    <p:sldId id="305" r:id="rId26"/>
    <p:sldId id="326" r:id="rId27"/>
  </p:sldIdLst>
  <p:sldSz cx="9144000" cy="6858000" type="screen4x3"/>
  <p:notesSz cx="6858000" cy="9144000"/>
  <p:defaultTextStyle>
    <a:defPPr>
      <a:defRPr lang="id-ID"/>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9pPr>
  </p:defaultTextStyle>
  <p:extLst>
    <p:ext uri="{EFAFB233-063F-42B5-8137-9DF3F51BA10A}">
      <p15:sldGuideLst xmlns:p15="http://schemas.microsoft.com/office/powerpoint/2012/main">
        <p15:guide id="1" orient="horz" pos="2190">
          <p15:clr>
            <a:srgbClr val="A4A3A4"/>
          </p15:clr>
        </p15:guide>
        <p15:guide id="2" pos="29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80C"/>
    <a:srgbClr val="3D70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604"/>
  </p:normalViewPr>
  <p:slideViewPr>
    <p:cSldViewPr showGuides="1">
      <p:cViewPr varScale="1">
        <p:scale>
          <a:sx n="103" d="100"/>
          <a:sy n="103" d="100"/>
        </p:scale>
        <p:origin x="1880" y="184"/>
      </p:cViewPr>
      <p:guideLst>
        <p:guide orient="horz" pos="2190"/>
        <p:guide pos="29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id-ID"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id-ID"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fld id="{9A0DB2DC-4C9A-4742-B13C-FB6460FD3503}" type="slidenum">
              <a:rPr lang="id-ID" sz="1200" dirty="0">
                <a:latin typeface="Calibri" pitchFamily="34" charset="0"/>
              </a:rPr>
              <a:t>‹#›</a:t>
            </a:fld>
            <a:endParaRPr lang="id-ID" sz="1200" dirty="0">
              <a:latin typeface="Calibri"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a:solidFill>
              <a:srgbClr val="000000"/>
            </a:solidFill>
            <a:miter/>
          </a:ln>
        </p:spPr>
      </p:sp>
      <p:sp>
        <p:nvSpPr>
          <p:cNvPr id="28675" name="Notes Placeholder 2"/>
          <p:cNvSpPr>
            <a:spLocks noGrp="1"/>
          </p:cNvSpPr>
          <p:nvPr>
            <p:ph type="body" idx="1"/>
          </p:nvPr>
        </p:nvSpPr>
        <p:spPr>
          <a:noFill/>
          <a:ln>
            <a:noFill/>
          </a:ln>
        </p:spPr>
        <p:txBody>
          <a:bodyPr wrap="square" lIns="91440" tIns="45720" rIns="91440" bIns="45720" anchor="t"/>
          <a:lstStyle/>
          <a:p>
            <a:pPr lvl="0"/>
            <a:endParaRPr lang="en-US" altLang="x-none"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id-ID" sz="1200" dirty="0">
                <a:latin typeface="Calibri" pitchFamily="34" charset="0"/>
              </a:rPr>
              <a:t>9</a:t>
            </a:fld>
            <a:endParaRPr lang="id-ID" sz="1200" dirty="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a:solidFill>
              <a:srgbClr val="000000">
                <a:alpha val="100000"/>
              </a:srgbClr>
            </a:solidFill>
            <a:miter lim="800000"/>
          </a:ln>
        </p:spPr>
      </p:sp>
      <p:sp>
        <p:nvSpPr>
          <p:cNvPr id="29699" name="Notes Placeholder 2"/>
          <p:cNvSpPr>
            <a:spLocks noGrp="1"/>
          </p:cNvSpPr>
          <p:nvPr>
            <p:ph type="body" idx="1"/>
          </p:nvPr>
        </p:nvSpPr>
        <p:spPr>
          <a:noFill/>
          <a:ln>
            <a:noFill/>
          </a:ln>
        </p:spPr>
        <p:txBody>
          <a:bodyPr wrap="square" lIns="91440" tIns="45720" rIns="91440" bIns="45720" anchor="t"/>
          <a:lstStyle/>
          <a:p>
            <a:pPr lvl="0"/>
            <a:r>
              <a:rPr lang="en-US" altLang="x-none" dirty="0"/>
              <a:t>E = Existence (identik dengan hierarki pertama dan kedua teori maslow).</a:t>
            </a:r>
          </a:p>
          <a:p>
            <a:pPr lvl="0"/>
            <a:r>
              <a:rPr lang="en-US" altLang="x-none" dirty="0"/>
              <a:t>R = Relatedn</a:t>
            </a:r>
          </a:p>
          <a:p>
            <a:pPr lvl="0"/>
            <a:r>
              <a:rPr lang="en-US" altLang="x-none" dirty="0"/>
              <a:t>ess (senada dengan hierarki ketiga dan keempat konsep maslow).</a:t>
            </a:r>
          </a:p>
          <a:p>
            <a:pPr lvl="0"/>
            <a:r>
              <a:rPr lang="en-US" altLang="x-none" dirty="0"/>
              <a:t>G = Growth (mengandung makna yang sama dengan hierarki kelima maslow</a:t>
            </a:r>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id-ID" sz="1200" dirty="0">
                <a:latin typeface="Calibri" pitchFamily="34" charset="0"/>
              </a:rPr>
              <a:t>18</a:t>
            </a:fld>
            <a:endParaRPr lang="id-ID" sz="1200" dirty="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a:solidFill>
              <a:srgbClr val="000000">
                <a:alpha val="100000"/>
              </a:srgbClr>
            </a:solidFill>
            <a:miter lim="800000"/>
          </a:ln>
        </p:spPr>
      </p:sp>
      <p:sp>
        <p:nvSpPr>
          <p:cNvPr id="30723" name="Notes Placeholder 2"/>
          <p:cNvSpPr>
            <a:spLocks noGrp="1"/>
          </p:cNvSpPr>
          <p:nvPr>
            <p:ph type="body" idx="1"/>
          </p:nvPr>
        </p:nvSpPr>
        <p:spPr>
          <a:noFill/>
          <a:ln>
            <a:noFill/>
          </a:ln>
        </p:spPr>
        <p:txBody>
          <a:bodyPr wrap="square" lIns="91440" tIns="45720" rIns="91440" bIns="45720" anchor="t"/>
          <a:lstStyle/>
          <a:p>
            <a:pPr lvl="0"/>
            <a:r>
              <a:rPr lang="en-US" altLang="x-none" b="1" dirty="0"/>
              <a:t>Kebutuhan Fisiologis</a:t>
            </a:r>
            <a:r>
              <a:rPr lang="en-US" altLang="x-none" dirty="0"/>
              <a:t> | Sandang / pakaian, pangan / makanan, papan / rumah, dan kebutuhan biologis seperti buang air besar, buang air kecil, bernafas, dan lain sebagainya</a:t>
            </a:r>
            <a:br>
              <a:rPr lang="en-US" altLang="x-none" dirty="0"/>
            </a:br>
            <a:r>
              <a:rPr lang="en-US" altLang="x-none" b="1" dirty="0"/>
              <a:t>Kebutuhan Keamanan dan Keselamatan</a:t>
            </a:r>
            <a:r>
              <a:rPr lang="en-US" altLang="x-none" dirty="0"/>
              <a:t> | Bebas dari penjajahan, bebas dari ancaman, bebas dari rasa sakit, bebas dari teror, dan lain sebagainya</a:t>
            </a:r>
            <a:br>
              <a:rPr lang="en-US" altLang="x-none" dirty="0"/>
            </a:br>
            <a:r>
              <a:rPr lang="en-US" altLang="x-none" b="1" dirty="0"/>
              <a:t>Kebutuhan Sosial</a:t>
            </a:r>
            <a:r>
              <a:rPr lang="en-US" altLang="x-none" dirty="0"/>
              <a:t> | memiliki teman, memiliki keluarga, kebutuhan cinta dari lawan jenis, dan lain-lain</a:t>
            </a:r>
            <a:br>
              <a:rPr lang="en-US" altLang="x-none" dirty="0"/>
            </a:br>
            <a:r>
              <a:rPr lang="en-US" altLang="x-none" b="1" dirty="0"/>
              <a:t>Kebutuhan Penghargaan</a:t>
            </a:r>
            <a:r>
              <a:rPr lang="en-US" altLang="x-none" dirty="0"/>
              <a:t> | pujian, piagam, tanda jasa, hadiah, dan banyak lagi lainnya</a:t>
            </a:r>
            <a:br>
              <a:rPr lang="en-US" altLang="x-none" dirty="0"/>
            </a:br>
            <a:r>
              <a:rPr lang="en-US" altLang="x-none" b="1" dirty="0"/>
              <a:t>Kebutuhan Aktualisasi Diri</a:t>
            </a:r>
            <a:r>
              <a:rPr lang="en-US" altLang="x-none" dirty="0"/>
              <a:t> | Adalah kebutuhan dan keinginan untuk bertindak sesuka hati sesuai dengan bakat dan minatnya</a:t>
            </a:r>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id-ID" sz="1200" dirty="0">
                <a:latin typeface="Calibri" pitchFamily="34" charset="0"/>
              </a:rPr>
              <a:t>19</a:t>
            </a:fld>
            <a:endParaRPr lang="id-ID" sz="1200" dirty="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a:solidFill>
              <a:srgbClr val="000000">
                <a:alpha val="100000"/>
              </a:srgbClr>
            </a:solidFill>
            <a:miter lim="800000"/>
          </a:ln>
        </p:spPr>
      </p:sp>
      <p:sp>
        <p:nvSpPr>
          <p:cNvPr id="31747" name="Notes Placeholder 2"/>
          <p:cNvSpPr>
            <a:spLocks noGrp="1"/>
          </p:cNvSpPr>
          <p:nvPr>
            <p:ph type="body" idx="1"/>
          </p:nvPr>
        </p:nvSpPr>
        <p:spPr>
          <a:noFill/>
          <a:ln>
            <a:noFill/>
          </a:ln>
        </p:spPr>
        <p:txBody>
          <a:bodyPr wrap="square" lIns="91440" tIns="45720" rIns="91440" bIns="45720" anchor="t"/>
          <a:lstStyle/>
          <a:p>
            <a:pPr lvl="0"/>
            <a:r>
              <a:rPr lang="en-US" altLang="x-none" b="1" dirty="0"/>
              <a:t>Alderfer</a:t>
            </a:r>
            <a:r>
              <a:rPr lang="en-US" altLang="x-none" dirty="0"/>
              <a:t> menyatakan bahwa ada tiga kelompok utama kebutuhan, </a:t>
            </a:r>
            <a:r>
              <a:rPr lang="en-US" altLang="x-none" b="1" i="1" dirty="0"/>
              <a:t>e</a:t>
            </a:r>
            <a:r>
              <a:rPr lang="en-US" altLang="x-none" i="1" dirty="0"/>
              <a:t>xistence</a:t>
            </a:r>
            <a:r>
              <a:rPr lang="en-US" altLang="x-none" dirty="0"/>
              <a:t>, </a:t>
            </a:r>
            <a:r>
              <a:rPr lang="en-US" altLang="x-none" b="1" i="1" dirty="0"/>
              <a:t>r</a:t>
            </a:r>
            <a:r>
              <a:rPr lang="en-US" altLang="x-none" i="1" dirty="0"/>
              <a:t>elatedness</a:t>
            </a:r>
            <a:r>
              <a:rPr lang="en-US" altLang="x-none" dirty="0"/>
              <a:t>, dan </a:t>
            </a:r>
            <a:r>
              <a:rPr lang="en-US" altLang="x-none" b="1" i="1" dirty="0"/>
              <a:t>g</a:t>
            </a:r>
            <a:r>
              <a:rPr lang="en-US" altLang="x-none" i="1" dirty="0"/>
              <a:t>rowth</a:t>
            </a:r>
            <a:r>
              <a:rPr lang="en-US" altLang="x-none" dirty="0"/>
              <a:t> (ERG).</a:t>
            </a:r>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id-ID" sz="1200" dirty="0">
                <a:latin typeface="Calibri" pitchFamily="34" charset="0"/>
              </a:rPr>
              <a:t>20</a:t>
            </a:fld>
            <a:endParaRPr lang="id-ID" sz="1200" dirty="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a:solidFill>
              <a:srgbClr val="000000">
                <a:alpha val="100000"/>
              </a:srgbClr>
            </a:solidFill>
            <a:miter lim="800000"/>
          </a:ln>
        </p:spPr>
      </p:sp>
      <p:sp>
        <p:nvSpPr>
          <p:cNvPr id="32771" name="Notes Placeholder 2"/>
          <p:cNvSpPr>
            <a:spLocks noGrp="1"/>
          </p:cNvSpPr>
          <p:nvPr>
            <p:ph type="body" idx="1"/>
          </p:nvPr>
        </p:nvSpPr>
        <p:spPr>
          <a:noFill/>
          <a:ln>
            <a:noFill/>
          </a:ln>
        </p:spPr>
        <p:txBody>
          <a:bodyPr wrap="square" lIns="91440" tIns="45720" rIns="91440" bIns="45720" anchor="t"/>
          <a:lstStyle/>
          <a:p>
            <a:pPr lvl="0"/>
            <a:endParaRPr lang="en-US" altLang="x-none" dirty="0"/>
          </a:p>
          <a:p>
            <a:pPr lvl="1"/>
            <a:r>
              <a:rPr lang="en-US" altLang="x-none" dirty="0"/>
              <a:t>kebutuhan berprestasi: dorongan untuk melebihi, mencapai standar-standar, berusaha keras untuk berhasil.</a:t>
            </a:r>
          </a:p>
          <a:p>
            <a:pPr lvl="1"/>
            <a:r>
              <a:rPr lang="en-US" altLang="x-none" dirty="0"/>
              <a:t>kebutuhan berkuasa: kebutuhan untuk membuat individu lain berperilaku sedemikian rupa sehingga mereka tidak akan berperilaku sebaliknya.</a:t>
            </a:r>
          </a:p>
          <a:p>
            <a:pPr lvl="1"/>
            <a:r>
              <a:rPr lang="en-US" altLang="x-none" dirty="0"/>
              <a:t>kebutuhan berafiliasi: keinginan untuk menjalin suatu hubungan antarpersonal yang ramah dan akrab.</a:t>
            </a:r>
          </a:p>
          <a:p>
            <a:pPr lvl="0"/>
            <a:endParaRPr lang="en-US" altLang="x-none"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id-ID" sz="1200" dirty="0">
                <a:latin typeface="Calibri" pitchFamily="34" charset="0"/>
              </a:rPr>
              <a:t>21</a:t>
            </a:fld>
            <a:endParaRPr lang="id-ID" sz="1200" dirty="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FAE95CF-2C3D-4D0C-A404-ACF00046A947}"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t>21/09/21</a:t>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eaLnBrk="1" hangingPunct="1"/>
            <a:fld id="{9A0DB2DC-4C9A-4742-B13C-FB6460FD3503}" type="slidenum">
              <a:rPr lang="id-ID" dirty="0"/>
              <a:t>‹#›</a:t>
            </a:fld>
            <a:endParaRPr lang="id-ID" dirty="0"/>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FAE95CF-2C3D-4D0C-A404-ACF00046A947}"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t>21/09/21</a:t>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id-ID" dirty="0"/>
              <a:t>‹#›</a:t>
            </a:fld>
            <a:endParaRPr lang="id-ID" dirty="0"/>
          </a:p>
        </p:txBody>
      </p:sp>
    </p:spTree>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FAE95CF-2C3D-4D0C-A404-ACF00046A947}"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t>21/09/21</a:t>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id-ID" dirty="0"/>
              <a:t>‹#›</a:t>
            </a:fld>
            <a:endParaRPr lang="id-ID" dirty="0"/>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FAE95CF-2C3D-4D0C-A404-ACF00046A947}"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t>21/09/21</a:t>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id-ID" dirty="0"/>
              <a:t>‹#›</a:t>
            </a:fld>
            <a:endParaRPr lang="id-ID" dirty="0"/>
          </a:p>
        </p:txBody>
      </p:sp>
    </p:spTree>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FAE95CF-2C3D-4D0C-A404-ACF00046A947}"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t>21/09/21</a:t>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id-ID" dirty="0"/>
              <a:t>‹#›</a:t>
            </a:fld>
            <a:endParaRPr lang="id-ID" dirty="0"/>
          </a:p>
        </p:txBody>
      </p:sp>
    </p:spTree>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FAE95CF-2C3D-4D0C-A404-ACF00046A947}"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t>21/09/21</a:t>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id-ID" dirty="0"/>
              <a:t>‹#›</a:t>
            </a:fld>
            <a:endParaRPr lang="id-ID" dirty="0"/>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FAE95CF-2C3D-4D0C-A404-ACF00046A947}"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t>21/09/21</a:t>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id-ID" dirty="0"/>
              <a:t>‹#›</a:t>
            </a:fld>
            <a:endParaRPr lang="id-ID" dirty="0"/>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FAE95CF-2C3D-4D0C-A404-ACF00046A947}"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t>21/09/21</a:t>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id-ID" dirty="0"/>
              <a:t>‹#›</a:t>
            </a:fld>
            <a:endParaRPr lang="id-ID" dirty="0"/>
          </a:p>
        </p:txBody>
      </p:sp>
    </p:spTree>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FAE95CF-2C3D-4D0C-A404-ACF00046A947}"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t>21/09/21</a:t>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id-ID" dirty="0"/>
              <a:t>‹#›</a:t>
            </a:fld>
            <a:endParaRPr lang="id-ID" dirty="0"/>
          </a:p>
        </p:txBody>
      </p:sp>
    </p:spTree>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FAE95CF-2C3D-4D0C-A404-ACF00046A947}"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t>21/09/21</a:t>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id-ID" dirty="0"/>
              <a:t>‹#›</a:t>
            </a:fld>
            <a:endParaRPr lang="id-ID" dirty="0"/>
          </a:p>
        </p:txBody>
      </p:sp>
    </p:spTree>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FAE95CF-2C3D-4D0C-A404-ACF00046A947}"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t>21/09/21</a:t>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id-ID" dirty="0"/>
              <a:t>‹#›</a:t>
            </a:fld>
            <a:endParaRPr lang="id-ID" dirty="0"/>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auto" latinLnBrk="0" hangingPunct="1">
              <a:lnSpc>
                <a:spcPct val="100000"/>
              </a:lnSpc>
              <a:spcBef>
                <a:spcPts val="0"/>
              </a:spcBef>
              <a:spcAft>
                <a:spcPts val="0"/>
              </a:spcAft>
              <a:buClrTx/>
              <a:buSzTx/>
              <a:buFontTx/>
              <a:buNone/>
              <a:defRPr/>
            </a:pPr>
            <a:fld id="{3FAE95CF-2C3D-4D0C-A404-ACF00046A947}" type="datetime1">
              <a:rPr kumimoji="0" lang="id-ID" sz="1200" b="0" i="0" u="none" strike="noStrike" kern="1200" cap="none" spc="0" normalizeH="0" baseline="0" noProof="0">
                <a:ln>
                  <a:noFill/>
                </a:ln>
                <a:solidFill>
                  <a:schemeClr val="tx1">
                    <a:tint val="75000"/>
                  </a:schemeClr>
                </a:solidFill>
                <a:effectLst/>
                <a:uLnTx/>
                <a:uFillTx/>
                <a:latin typeface="+mn-lt"/>
                <a:ea typeface="+mn-ea"/>
                <a:cs typeface="+mn-cs"/>
              </a:rPr>
              <a:t>21/09/21</a:t>
            </a:fld>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id-ID" dirty="0"/>
              <a:t>‹#›</a:t>
            </a:fld>
            <a:endParaRPr lang="id-ID"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90204" pitchFamily="34" charset="0"/>
          <a:ea typeface="SimSun" pitchFamily="2" charset="-122"/>
        </a:defRPr>
      </a:lvl2pPr>
      <a:lvl3pPr algn="l" rtl="0" fontAlgn="base">
        <a:spcBef>
          <a:spcPct val="0"/>
        </a:spcBef>
        <a:spcAft>
          <a:spcPct val="0"/>
        </a:spcAft>
        <a:defRPr sz="3600">
          <a:solidFill>
            <a:schemeClr val="tx1"/>
          </a:solidFill>
          <a:latin typeface="Arial" panose="020B0604020202090204" pitchFamily="34" charset="0"/>
          <a:ea typeface="SimSun" pitchFamily="2" charset="-122"/>
        </a:defRPr>
      </a:lvl3pPr>
      <a:lvl4pPr algn="l" rtl="0" fontAlgn="base">
        <a:spcBef>
          <a:spcPct val="0"/>
        </a:spcBef>
        <a:spcAft>
          <a:spcPct val="0"/>
        </a:spcAft>
        <a:defRPr sz="3600">
          <a:solidFill>
            <a:schemeClr val="tx1"/>
          </a:solidFill>
          <a:latin typeface="Arial" panose="020B0604020202090204" pitchFamily="34" charset="0"/>
          <a:ea typeface="SimSun" pitchFamily="2" charset="-122"/>
        </a:defRPr>
      </a:lvl4pPr>
      <a:lvl5pPr algn="l" rtl="0" fontAlgn="base">
        <a:spcBef>
          <a:spcPct val="0"/>
        </a:spcBef>
        <a:spcAft>
          <a:spcPct val="0"/>
        </a:spcAft>
        <a:defRPr sz="3600">
          <a:solidFill>
            <a:schemeClr val="tx1"/>
          </a:solidFill>
          <a:latin typeface="Arial" panose="020B060402020209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9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9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9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9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53908" y="2801620"/>
            <a:ext cx="6908800" cy="1082675"/>
          </a:xfrm>
        </p:spPr>
        <p:txBody>
          <a:bodyPr/>
          <a:lstStyle/>
          <a:p>
            <a:r>
              <a:rPr lang="it-IT" altLang="en-US" sz="8000">
                <a:latin typeface="Chalkduster" panose="03050602040202020205" charset="0"/>
                <a:cs typeface="Chalkduster" panose="03050602040202020205" charset="0"/>
              </a:rPr>
              <a:t>MOTIVASI </a:t>
            </a:r>
          </a:p>
        </p:txBody>
      </p:sp>
      <p:sp>
        <p:nvSpPr>
          <p:cNvPr id="3" name="Title 1"/>
          <p:cNvSpPr/>
          <p:nvPr/>
        </p:nvSpPr>
        <p:spPr>
          <a:xfrm>
            <a:off x="530225" y="1119505"/>
            <a:ext cx="7373620" cy="1082675"/>
          </a:xfrm>
          <a:prstGeom prst="rect">
            <a:avLst/>
          </a:prstGeom>
          <a:noFill/>
          <a:ln w="9525">
            <a:noFill/>
          </a:ln>
        </p:spPr>
        <p:txBody>
          <a:bodyPr anchor="ctr"/>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90204" pitchFamily="34" charset="0"/>
                <a:ea typeface="SimSun" pitchFamily="2" charset="-122"/>
              </a:defRPr>
            </a:lvl2pPr>
            <a:lvl3pPr algn="l" rtl="0" fontAlgn="base">
              <a:spcBef>
                <a:spcPct val="0"/>
              </a:spcBef>
              <a:spcAft>
                <a:spcPct val="0"/>
              </a:spcAft>
              <a:defRPr sz="3600">
                <a:solidFill>
                  <a:schemeClr val="tx1"/>
                </a:solidFill>
                <a:latin typeface="Arial" panose="020B0604020202090204" pitchFamily="34" charset="0"/>
                <a:ea typeface="SimSun" pitchFamily="2" charset="-122"/>
              </a:defRPr>
            </a:lvl3pPr>
            <a:lvl4pPr algn="l" rtl="0" fontAlgn="base">
              <a:spcBef>
                <a:spcPct val="0"/>
              </a:spcBef>
              <a:spcAft>
                <a:spcPct val="0"/>
              </a:spcAft>
              <a:defRPr sz="3600">
                <a:solidFill>
                  <a:schemeClr val="tx1"/>
                </a:solidFill>
                <a:latin typeface="Arial" panose="020B0604020202090204" pitchFamily="34" charset="0"/>
                <a:ea typeface="SimSun" pitchFamily="2" charset="-122"/>
              </a:defRPr>
            </a:lvl4pPr>
            <a:lvl5pPr algn="l" rtl="0" fontAlgn="base">
              <a:spcBef>
                <a:spcPct val="0"/>
              </a:spcBef>
              <a:spcAft>
                <a:spcPct val="0"/>
              </a:spcAft>
              <a:defRPr sz="3600">
                <a:solidFill>
                  <a:schemeClr val="tx1"/>
                </a:solidFill>
                <a:latin typeface="Arial" panose="020B060402020209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9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9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9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90204" pitchFamily="34" charset="0"/>
                <a:ea typeface="SimSun" pitchFamily="2" charset="-122"/>
              </a:defRPr>
            </a:lvl9pPr>
          </a:lstStyle>
          <a:p>
            <a:r>
              <a:rPr lang="it-IT" altLang="en-US" sz="8000">
                <a:latin typeface="Skia" panose="020D0502020204020204" charset="0"/>
                <a:cs typeface="Skia" panose="020D0502020204020204" charset="0"/>
              </a:rPr>
              <a:t>MEETING 5 </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12290" name="Picture 15" descr="D:\rani\New Folder\200254774-002.jpg"/>
          <p:cNvPicPr>
            <a:picLocks noChangeAspect="1"/>
          </p:cNvPicPr>
          <p:nvPr/>
        </p:nvPicPr>
        <p:blipFill>
          <a:blip r:embed="rId2"/>
          <a:stretch>
            <a:fillRect/>
          </a:stretch>
        </p:blipFill>
        <p:spPr>
          <a:xfrm>
            <a:off x="-3175" y="4572000"/>
            <a:ext cx="3432175" cy="2286000"/>
          </a:xfrm>
          <a:prstGeom prst="rect">
            <a:avLst/>
          </a:prstGeom>
          <a:noFill/>
          <a:ln w="9525">
            <a:noFill/>
          </a:ln>
        </p:spPr>
      </p:pic>
      <p:pic>
        <p:nvPicPr>
          <p:cNvPr id="12291" name="Picture 18" descr="D:\rani\New Folder\faxe-1146510048.jpg"/>
          <p:cNvPicPr>
            <a:picLocks noChangeAspect="1"/>
          </p:cNvPicPr>
          <p:nvPr/>
        </p:nvPicPr>
        <p:blipFill>
          <a:blip r:embed="rId3"/>
          <a:srcRect l="6976" r="11629"/>
          <a:stretch>
            <a:fillRect/>
          </a:stretch>
        </p:blipFill>
        <p:spPr>
          <a:xfrm>
            <a:off x="2714625" y="4572000"/>
            <a:ext cx="2481263" cy="2286000"/>
          </a:xfrm>
          <a:prstGeom prst="rect">
            <a:avLst/>
          </a:prstGeom>
          <a:noFill/>
          <a:ln w="9525">
            <a:noFill/>
          </a:ln>
        </p:spPr>
      </p:pic>
      <p:sp>
        <p:nvSpPr>
          <p:cNvPr id="12292" name="Rectangle 2"/>
          <p:cNvSpPr>
            <a:spLocks noGrp="1"/>
          </p:cNvSpPr>
          <p:nvPr>
            <p:ph type="title"/>
          </p:nvPr>
        </p:nvSpPr>
        <p:spPr>
          <a:xfrm>
            <a:off x="228600" y="414338"/>
            <a:ext cx="8534400" cy="1143000"/>
          </a:xfrm>
        </p:spPr>
        <p:txBody>
          <a:bodyPr vert="horz" wrap="square" lIns="91440" tIns="45720" rIns="91440" bIns="45720" anchor="ctr"/>
          <a:lstStyle/>
          <a:p>
            <a:pPr eaLnBrk="1" hangingPunct="1"/>
            <a:r>
              <a:rPr lang="en-US" altLang="x-none" sz="3200" b="1" dirty="0">
                <a:solidFill>
                  <a:schemeClr val="tx1"/>
                </a:solidFill>
                <a:latin typeface="Big Caslon" panose="02000603090000020003" charset="0"/>
                <a:cs typeface="Big Caslon" panose="02000603090000020003" charset="0"/>
              </a:rPr>
              <a:t>Motivasi Sebagai Pendorong Individu</a:t>
            </a:r>
            <a:endParaRPr lang="en-US" altLang="x-none" sz="3200" b="1" dirty="0">
              <a:solidFill>
                <a:schemeClr val="tx1"/>
              </a:solidFill>
              <a:latin typeface="Big Caslon" panose="02000603090000020003" charset="0"/>
              <a:ea typeface="Arial" panose="020B0604020202090204" pitchFamily="34" charset="0"/>
              <a:cs typeface="Big Caslon" panose="02000603090000020003" charset="0"/>
            </a:endParaRPr>
          </a:p>
        </p:txBody>
      </p:sp>
      <p:grpSp>
        <p:nvGrpSpPr>
          <p:cNvPr id="12293" name="Group 16"/>
          <p:cNvGrpSpPr/>
          <p:nvPr/>
        </p:nvGrpSpPr>
        <p:grpSpPr>
          <a:xfrm>
            <a:off x="487363" y="1430338"/>
            <a:ext cx="8153400" cy="2655887"/>
            <a:chOff x="457200" y="1916832"/>
            <a:chExt cx="8153400" cy="2274168"/>
          </a:xfrm>
        </p:grpSpPr>
        <p:sp>
          <p:nvSpPr>
            <p:cNvPr id="12296" name="Text Box 4"/>
            <p:cNvSpPr txBox="1"/>
            <p:nvPr/>
          </p:nvSpPr>
          <p:spPr>
            <a:xfrm>
              <a:off x="457200" y="2209800"/>
              <a:ext cx="1828800" cy="685800"/>
            </a:xfrm>
            <a:prstGeom prst="rect">
              <a:avLst/>
            </a:prstGeom>
            <a:solidFill>
              <a:srgbClr val="FFFFFF">
                <a:alpha val="0"/>
              </a:srgbClr>
            </a:solidFill>
            <a:ln w="9525" cap="flat" cmpd="sng">
              <a:solidFill>
                <a:srgbClr val="000000"/>
              </a:solidFill>
              <a:prstDash val="solid"/>
              <a:miter/>
              <a:headEnd type="none" w="med" len="med"/>
              <a:tailEnd type="none" w="med" len="med"/>
            </a:ln>
          </p:spPr>
          <p:txBody>
            <a:bodyPr/>
            <a:lstStyle/>
            <a:p>
              <a:r>
                <a:rPr lang="en-US" altLang="x-none" sz="1600" b="1" dirty="0">
                  <a:latin typeface="Arial" panose="020B0604020202090204" pitchFamily="34" charset="0"/>
                </a:rPr>
                <a:t>Kebutuhan atau Kesenjangan Kebutuhan</a:t>
              </a:r>
            </a:p>
          </p:txBody>
        </p:sp>
        <p:sp>
          <p:nvSpPr>
            <p:cNvPr id="12297" name="Text Box 5"/>
            <p:cNvSpPr txBox="1"/>
            <p:nvPr/>
          </p:nvSpPr>
          <p:spPr>
            <a:xfrm>
              <a:off x="2590800" y="2209800"/>
              <a:ext cx="2743200" cy="857250"/>
            </a:xfrm>
            <a:prstGeom prst="rect">
              <a:avLst/>
            </a:prstGeom>
            <a:solidFill>
              <a:srgbClr val="FFFFFF">
                <a:alpha val="0"/>
              </a:srgbClr>
            </a:solidFill>
            <a:ln w="9525" cap="flat" cmpd="sng">
              <a:solidFill>
                <a:srgbClr val="000000"/>
              </a:solidFill>
              <a:prstDash val="solid"/>
              <a:miter/>
              <a:headEnd type="none" w="med" len="med"/>
              <a:tailEnd type="none" w="med" len="med"/>
            </a:ln>
          </p:spPr>
          <p:txBody>
            <a:bodyPr/>
            <a:lstStyle/>
            <a:p>
              <a:r>
                <a:rPr lang="en-US" altLang="x-none" sz="1600" b="1" dirty="0">
                  <a:latin typeface="Arial" panose="020B0604020202090204" pitchFamily="34" charset="0"/>
                </a:rPr>
                <a:t>Pencarian Jalan Keluar bagi memenuhi dan memuaskan kebutuhan</a:t>
              </a:r>
            </a:p>
          </p:txBody>
        </p:sp>
        <p:sp>
          <p:nvSpPr>
            <p:cNvPr id="12298" name="Text Box 6"/>
            <p:cNvSpPr txBox="1"/>
            <p:nvPr/>
          </p:nvSpPr>
          <p:spPr>
            <a:xfrm>
              <a:off x="5600700" y="1916832"/>
              <a:ext cx="3009900" cy="978768"/>
            </a:xfrm>
            <a:prstGeom prst="rect">
              <a:avLst/>
            </a:prstGeom>
            <a:solidFill>
              <a:srgbClr val="FFFFFF">
                <a:alpha val="0"/>
              </a:srgbClr>
            </a:solidFill>
            <a:ln w="9525" cap="flat" cmpd="sng">
              <a:solidFill>
                <a:srgbClr val="000000"/>
              </a:solidFill>
              <a:prstDash val="solid"/>
              <a:miter/>
              <a:headEnd type="none" w="med" len="med"/>
              <a:tailEnd type="none" w="med" len="med"/>
            </a:ln>
          </p:spPr>
          <p:txBody>
            <a:bodyPr/>
            <a:lstStyle/>
            <a:p>
              <a:r>
                <a:rPr lang="en-US" altLang="x-none" sz="1600" b="1" dirty="0">
                  <a:latin typeface="Arial" panose="020B0604020202090204" pitchFamily="34" charset="0"/>
                </a:rPr>
                <a:t>Pilihan Perilaku untuk memenuhi dan memuaskan kebutuhan</a:t>
              </a:r>
            </a:p>
          </p:txBody>
        </p:sp>
        <p:sp>
          <p:nvSpPr>
            <p:cNvPr id="12299" name="Text Box 7"/>
            <p:cNvSpPr txBox="1"/>
            <p:nvPr/>
          </p:nvSpPr>
          <p:spPr>
            <a:xfrm>
              <a:off x="2667000" y="3238500"/>
              <a:ext cx="2590800" cy="952500"/>
            </a:xfrm>
            <a:prstGeom prst="rect">
              <a:avLst/>
            </a:prstGeom>
            <a:solidFill>
              <a:srgbClr val="FFFFFF">
                <a:alpha val="0"/>
              </a:srgbClr>
            </a:solidFill>
            <a:ln w="9525" cap="flat" cmpd="sng">
              <a:solidFill>
                <a:srgbClr val="000000"/>
              </a:solidFill>
              <a:prstDash val="solid"/>
              <a:miter/>
              <a:headEnd type="none" w="med" len="med"/>
              <a:tailEnd type="none" w="med" len="med"/>
            </a:ln>
          </p:spPr>
          <p:txBody>
            <a:bodyPr/>
            <a:lstStyle/>
            <a:p>
              <a:r>
                <a:rPr lang="en-US" altLang="x-none" sz="1600" b="1" dirty="0">
                  <a:latin typeface="Arial" panose="020B0604020202090204" pitchFamily="34" charset="0"/>
                </a:rPr>
                <a:t>Penentuan kebutuhan di masa yang akan datang dan pencarian bagi cara pemenuhannya</a:t>
              </a:r>
            </a:p>
          </p:txBody>
        </p:sp>
        <p:sp>
          <p:nvSpPr>
            <p:cNvPr id="12300" name="Text Box 8"/>
            <p:cNvSpPr txBox="1"/>
            <p:nvPr/>
          </p:nvSpPr>
          <p:spPr>
            <a:xfrm>
              <a:off x="5638800" y="3276600"/>
              <a:ext cx="2971800" cy="685800"/>
            </a:xfrm>
            <a:prstGeom prst="rect">
              <a:avLst/>
            </a:prstGeom>
            <a:solidFill>
              <a:srgbClr val="FFFFFF">
                <a:alpha val="0"/>
              </a:srgbClr>
            </a:solidFill>
            <a:ln w="9525" cap="flat" cmpd="sng">
              <a:solidFill>
                <a:srgbClr val="000000"/>
              </a:solidFill>
              <a:prstDash val="solid"/>
              <a:miter/>
              <a:headEnd type="none" w="med" len="med"/>
              <a:tailEnd type="none" w="med" len="med"/>
            </a:ln>
          </p:spPr>
          <p:txBody>
            <a:bodyPr/>
            <a:lstStyle/>
            <a:p>
              <a:r>
                <a:rPr lang="en-US" altLang="x-none" sz="1600" b="1" dirty="0">
                  <a:latin typeface="Arial" panose="020B0604020202090204" pitchFamily="34" charset="0"/>
                </a:rPr>
                <a:t>Evaluasi atas </a:t>
              </a:r>
            </a:p>
            <a:p>
              <a:r>
                <a:rPr lang="en-US" altLang="x-none" sz="1600" b="1" dirty="0">
                  <a:latin typeface="Arial" panose="020B0604020202090204" pitchFamily="34" charset="0"/>
                </a:rPr>
                <a:t>Pemuasan Kebutuhan</a:t>
              </a:r>
            </a:p>
          </p:txBody>
        </p:sp>
        <p:sp>
          <p:nvSpPr>
            <p:cNvPr id="12301" name="Line 9"/>
            <p:cNvSpPr/>
            <p:nvPr/>
          </p:nvSpPr>
          <p:spPr>
            <a:xfrm>
              <a:off x="2362200" y="2552700"/>
              <a:ext cx="228600" cy="0"/>
            </a:xfrm>
            <a:prstGeom prst="line">
              <a:avLst/>
            </a:prstGeom>
            <a:ln w="9525" cap="flat" cmpd="sng">
              <a:solidFill>
                <a:srgbClr val="000000"/>
              </a:solidFill>
              <a:prstDash val="solid"/>
              <a:headEnd type="none" w="med" len="med"/>
              <a:tailEnd type="triangle" w="med" len="med"/>
            </a:ln>
          </p:spPr>
        </p:sp>
        <p:sp>
          <p:nvSpPr>
            <p:cNvPr id="12302" name="Line 10"/>
            <p:cNvSpPr/>
            <p:nvPr/>
          </p:nvSpPr>
          <p:spPr>
            <a:xfrm>
              <a:off x="5334000" y="2552700"/>
              <a:ext cx="228600" cy="0"/>
            </a:xfrm>
            <a:prstGeom prst="line">
              <a:avLst/>
            </a:prstGeom>
            <a:ln w="9525" cap="flat" cmpd="sng">
              <a:solidFill>
                <a:srgbClr val="000000"/>
              </a:solidFill>
              <a:prstDash val="solid"/>
              <a:headEnd type="none" w="med" len="med"/>
              <a:tailEnd type="triangle" w="med" len="med"/>
            </a:ln>
          </p:spPr>
        </p:sp>
        <p:sp>
          <p:nvSpPr>
            <p:cNvPr id="12303" name="Line 11"/>
            <p:cNvSpPr/>
            <p:nvPr/>
          </p:nvSpPr>
          <p:spPr>
            <a:xfrm>
              <a:off x="7086600" y="2895600"/>
              <a:ext cx="0" cy="342900"/>
            </a:xfrm>
            <a:prstGeom prst="line">
              <a:avLst/>
            </a:prstGeom>
            <a:ln w="9525" cap="flat" cmpd="sng">
              <a:solidFill>
                <a:srgbClr val="000000"/>
              </a:solidFill>
              <a:prstDash val="solid"/>
              <a:headEnd type="none" w="med" len="med"/>
              <a:tailEnd type="triangle" w="med" len="med"/>
            </a:ln>
          </p:spPr>
        </p:sp>
        <p:sp>
          <p:nvSpPr>
            <p:cNvPr id="12304" name="Line 12"/>
            <p:cNvSpPr/>
            <p:nvPr/>
          </p:nvSpPr>
          <p:spPr>
            <a:xfrm flipH="1">
              <a:off x="5257800" y="3581400"/>
              <a:ext cx="304800" cy="0"/>
            </a:xfrm>
            <a:prstGeom prst="line">
              <a:avLst/>
            </a:prstGeom>
            <a:ln w="9525" cap="flat" cmpd="sng">
              <a:solidFill>
                <a:srgbClr val="000000"/>
              </a:solidFill>
              <a:prstDash val="solid"/>
              <a:headEnd type="none" w="med" len="med"/>
              <a:tailEnd type="triangle" w="med" len="med"/>
            </a:ln>
          </p:spPr>
        </p:sp>
        <p:sp>
          <p:nvSpPr>
            <p:cNvPr id="12305" name="Line 13"/>
            <p:cNvSpPr/>
            <p:nvPr/>
          </p:nvSpPr>
          <p:spPr>
            <a:xfrm flipH="1">
              <a:off x="2019300" y="3581400"/>
              <a:ext cx="571500" cy="0"/>
            </a:xfrm>
            <a:prstGeom prst="line">
              <a:avLst/>
            </a:prstGeom>
            <a:ln w="9525" cap="flat" cmpd="sng">
              <a:solidFill>
                <a:srgbClr val="000000"/>
              </a:solidFill>
              <a:prstDash val="dash"/>
              <a:headEnd type="none" w="med" len="med"/>
              <a:tailEnd type="none" w="med" len="med"/>
            </a:ln>
          </p:spPr>
        </p:sp>
        <p:sp>
          <p:nvSpPr>
            <p:cNvPr id="12306" name="Line 14"/>
            <p:cNvSpPr/>
            <p:nvPr/>
          </p:nvSpPr>
          <p:spPr>
            <a:xfrm flipV="1">
              <a:off x="2019300" y="2895600"/>
              <a:ext cx="0" cy="685800"/>
            </a:xfrm>
            <a:prstGeom prst="line">
              <a:avLst/>
            </a:prstGeom>
            <a:ln w="9525" cap="flat" cmpd="sng">
              <a:solidFill>
                <a:srgbClr val="000000"/>
              </a:solidFill>
              <a:prstDash val="dash"/>
              <a:headEnd type="none" w="med" len="med"/>
              <a:tailEnd type="triangle" w="med" len="med"/>
            </a:ln>
          </p:spPr>
        </p:sp>
      </p:grpSp>
      <p:pic>
        <p:nvPicPr>
          <p:cNvPr id="12294" name="Picture 16" descr="D:\rani\New Folder\200280176-001.jpg"/>
          <p:cNvPicPr>
            <a:picLocks noChangeAspect="1"/>
          </p:cNvPicPr>
          <p:nvPr/>
        </p:nvPicPr>
        <p:blipFill>
          <a:blip r:embed="rId4"/>
          <a:stretch>
            <a:fillRect/>
          </a:stretch>
        </p:blipFill>
        <p:spPr>
          <a:xfrm>
            <a:off x="5026025" y="4572000"/>
            <a:ext cx="3046413" cy="2286000"/>
          </a:xfrm>
          <a:prstGeom prst="rect">
            <a:avLst/>
          </a:prstGeom>
          <a:noFill/>
          <a:ln w="9525">
            <a:noFill/>
          </a:ln>
        </p:spPr>
      </p:pic>
      <p:pic>
        <p:nvPicPr>
          <p:cNvPr id="12295" name="Picture 17" descr="D:\rani\New Folder\101952815.jpg"/>
          <p:cNvPicPr>
            <a:picLocks noChangeAspect="1"/>
          </p:cNvPicPr>
          <p:nvPr/>
        </p:nvPicPr>
        <p:blipFill>
          <a:blip r:embed="rId5"/>
          <a:stretch>
            <a:fillRect/>
          </a:stretch>
        </p:blipFill>
        <p:spPr>
          <a:xfrm>
            <a:off x="7445375" y="4572000"/>
            <a:ext cx="1698625" cy="22860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314" name="Title 1"/>
          <p:cNvSpPr>
            <a:spLocks noGrp="1"/>
          </p:cNvSpPr>
          <p:nvPr>
            <p:ph type="title"/>
          </p:nvPr>
        </p:nvSpPr>
        <p:spPr>
          <a:xfrm>
            <a:off x="642938" y="857250"/>
            <a:ext cx="5043487" cy="1143000"/>
          </a:xfrm>
        </p:spPr>
        <p:txBody>
          <a:bodyPr vert="horz" wrap="square" lIns="91440" tIns="45720" rIns="91440" bIns="45720" anchor="ctr"/>
          <a:lstStyle/>
          <a:p>
            <a:pPr eaLnBrk="1" hangingPunct="1"/>
            <a:r>
              <a:rPr lang="it-IT" altLang="en-US" dirty="0">
                <a:solidFill>
                  <a:schemeClr val="tx1"/>
                </a:solidFill>
                <a:latin typeface="Big Caslon" panose="02000603090000020003" charset="0"/>
                <a:cs typeface="Big Caslon" panose="02000603090000020003" charset="0"/>
              </a:rPr>
              <a:t>I. KEBUTUHAN</a:t>
            </a:r>
          </a:p>
        </p:txBody>
      </p:sp>
      <p:sp>
        <p:nvSpPr>
          <p:cNvPr id="13315" name="Content Placeholder 2"/>
          <p:cNvSpPr>
            <a:spLocks noGrp="1"/>
          </p:cNvSpPr>
          <p:nvPr>
            <p:ph idx="1"/>
          </p:nvPr>
        </p:nvSpPr>
        <p:spPr>
          <a:xfrm>
            <a:off x="571500" y="2357438"/>
            <a:ext cx="4757738" cy="3614737"/>
          </a:xfrm>
        </p:spPr>
        <p:txBody>
          <a:bodyPr vert="horz" wrap="square" lIns="91440" tIns="45720" rIns="91440" bIns="45720" anchor="t"/>
          <a:lstStyle/>
          <a:p>
            <a:pPr marL="0" indent="0" algn="r" eaLnBrk="1" hangingPunct="1">
              <a:buFont typeface="Wingdings" panose="05000000000000000000" pitchFamily="2" charset="2"/>
              <a:buNone/>
            </a:pPr>
            <a:r>
              <a:rPr lang="en-US" altLang="x-none" sz="2400" dirty="0">
                <a:solidFill>
                  <a:schemeClr val="tx1"/>
                </a:solidFill>
                <a:latin typeface="STSong" panose="02010600040101010101" charset="-122"/>
                <a:ea typeface="STSong" panose="02010600040101010101" charset="-122"/>
                <a:cs typeface="Arial" panose="020B0604020202090204" pitchFamily="34" charset="0"/>
              </a:rPr>
              <a:t>Kebutuhan timbul dalam diri individu apabila si-individu merasa adanya kekurangan dalam dirinya (</a:t>
            </a:r>
            <a:r>
              <a:rPr lang="en-US" altLang="x-none" sz="2400" i="1" dirty="0">
                <a:solidFill>
                  <a:schemeClr val="tx1"/>
                </a:solidFill>
                <a:latin typeface="STSong" panose="02010600040101010101" charset="-122"/>
                <a:ea typeface="STSong" panose="02010600040101010101" charset="-122"/>
                <a:cs typeface="Arial" panose="020B0604020202090204" pitchFamily="34" charset="0"/>
              </a:rPr>
              <a:t>ada ketidakseimbangan antara apa yang dimiliki dengan apa yang menurut persepsi  </a:t>
            </a:r>
            <a:r>
              <a:rPr lang="it-IT" altLang="en-US" sz="2400" i="1" dirty="0">
                <a:solidFill>
                  <a:schemeClr val="tx1"/>
                </a:solidFill>
                <a:latin typeface="STSong" panose="02010600040101010101" charset="-122"/>
                <a:ea typeface="STSong" panose="02010600040101010101" charset="-122"/>
                <a:cs typeface="Arial" panose="020B0604020202090204" pitchFamily="34" charset="0"/>
              </a:rPr>
              <a:t>si</a:t>
            </a:r>
            <a:r>
              <a:rPr lang="en-US" altLang="x-none" sz="2400" i="1" dirty="0">
                <a:solidFill>
                  <a:schemeClr val="tx1"/>
                </a:solidFill>
                <a:latin typeface="STSong" panose="02010600040101010101" charset="-122"/>
                <a:ea typeface="STSong" panose="02010600040101010101" charset="-122"/>
                <a:cs typeface="Arial" panose="020B0604020202090204" pitchFamily="34" charset="0"/>
              </a:rPr>
              <a:t> </a:t>
            </a:r>
            <a:r>
              <a:rPr lang="it-IT" altLang="en-US" sz="2400" i="1" dirty="0">
                <a:solidFill>
                  <a:schemeClr val="tx1"/>
                </a:solidFill>
                <a:latin typeface="STSong" panose="02010600040101010101" charset="-122"/>
                <a:ea typeface="STSong" panose="02010600040101010101" charset="-122"/>
                <a:cs typeface="Arial" panose="020B0604020202090204" pitchFamily="34" charset="0"/>
              </a:rPr>
              <a:t>i</a:t>
            </a:r>
            <a:r>
              <a:rPr lang="en-US" altLang="x-none" sz="2400" i="1" dirty="0">
                <a:solidFill>
                  <a:schemeClr val="tx1"/>
                </a:solidFill>
                <a:latin typeface="STSong" panose="02010600040101010101" charset="-122"/>
                <a:ea typeface="STSong" panose="02010600040101010101" charset="-122"/>
                <a:cs typeface="Arial" panose="020B0604020202090204" pitchFamily="34" charset="0"/>
              </a:rPr>
              <a:t>ndividu harus dimiliki</a:t>
            </a:r>
            <a:r>
              <a:rPr lang="en-US" altLang="x-none" sz="2400" dirty="0">
                <a:solidFill>
                  <a:schemeClr val="tx1"/>
                </a:solidFill>
                <a:latin typeface="STSong" panose="02010600040101010101" charset="-122"/>
                <a:ea typeface="STSong" panose="02010600040101010101" charset="-122"/>
                <a:cs typeface="Arial" panose="020B0604020202090204" pitchFamily="34" charset="0"/>
              </a:rPr>
              <a:t>).</a:t>
            </a:r>
          </a:p>
        </p:txBody>
      </p:sp>
      <p:pic>
        <p:nvPicPr>
          <p:cNvPr id="13316" name="Picture 5" descr="D:\rani\New Folder\New Folder\103332490.jpg"/>
          <p:cNvPicPr>
            <a:picLocks noChangeAspect="1"/>
          </p:cNvPicPr>
          <p:nvPr/>
        </p:nvPicPr>
        <p:blipFill>
          <a:blip r:embed="rId2"/>
          <a:srcRect l="19501" r="9715"/>
          <a:stretch>
            <a:fillRect/>
          </a:stretch>
        </p:blipFill>
        <p:spPr>
          <a:xfrm>
            <a:off x="5500688" y="0"/>
            <a:ext cx="3643312" cy="6858000"/>
          </a:xfrm>
          <a:prstGeom prst="rect">
            <a:avLst/>
          </a:prstGeom>
          <a:noFill/>
          <a:ln w="9525">
            <a:noFill/>
          </a:ln>
        </p:spPr>
      </p:pic>
    </p:spTree>
  </p:cSld>
  <p:clrMapOvr>
    <a:masterClrMapping/>
  </p:clrMapOvr>
  <p:transition>
    <p:split dir="in"/>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7000" b="-47000"/>
          </a:stretch>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928688" y="500063"/>
            <a:ext cx="7772400" cy="914400"/>
          </a:xfrm>
        </p:spPr>
        <p:txBody>
          <a:bodyPr vert="horz" wrap="square" lIns="91440" tIns="45720" rIns="91440" bIns="45720" anchor="ctr"/>
          <a:lstStyle/>
          <a:p>
            <a:pPr eaLnBrk="1" hangingPunct="1"/>
            <a:r>
              <a:rPr lang="it-IT" dirty="0">
                <a:solidFill>
                  <a:schemeClr val="tx1"/>
                </a:solidFill>
                <a:latin typeface="Big Caslon" panose="02000603090000020003" charset="0"/>
                <a:cs typeface="Big Caslon" panose="02000603090000020003" charset="0"/>
              </a:rPr>
              <a:t>II. </a:t>
            </a:r>
            <a:r>
              <a:rPr dirty="0">
                <a:solidFill>
                  <a:schemeClr val="tx1"/>
                </a:solidFill>
                <a:latin typeface="Big Caslon" panose="02000603090000020003" charset="0"/>
                <a:cs typeface="Big Caslon" panose="02000603090000020003" charset="0"/>
              </a:rPr>
              <a:t>D</a:t>
            </a:r>
            <a:r>
              <a:rPr lang="en-US" altLang="x-none" dirty="0">
                <a:solidFill>
                  <a:schemeClr val="tx1"/>
                </a:solidFill>
                <a:latin typeface="Big Caslon" panose="02000603090000020003" charset="0"/>
                <a:cs typeface="Big Caslon" panose="02000603090000020003" charset="0"/>
              </a:rPr>
              <a:t>ORONGAN</a:t>
            </a:r>
          </a:p>
        </p:txBody>
      </p:sp>
      <p:sp>
        <p:nvSpPr>
          <p:cNvPr id="14339" name="Content Placeholder 2"/>
          <p:cNvSpPr>
            <a:spLocks noGrp="1"/>
          </p:cNvSpPr>
          <p:nvPr>
            <p:ph idx="1"/>
          </p:nvPr>
        </p:nvSpPr>
        <p:spPr>
          <a:xfrm>
            <a:off x="428625" y="2214563"/>
            <a:ext cx="8229600" cy="3900487"/>
          </a:xfrm>
        </p:spPr>
        <p:txBody>
          <a:bodyPr vert="horz" wrap="square" lIns="91440" tIns="45720" rIns="91440" bIns="45720" anchor="t"/>
          <a:lstStyle/>
          <a:p>
            <a:pPr algn="just" eaLnBrk="1" hangingPunct="1"/>
            <a:r>
              <a:rPr lang="en-US" altLang="x-none" sz="2800" dirty="0">
                <a:latin typeface="STSong" panose="02010600040101010101" charset="-122"/>
                <a:ea typeface="STSong" panose="02010600040101010101" charset="-122"/>
                <a:cs typeface="Arial" panose="020B0604020202090204" pitchFamily="34" charset="0"/>
              </a:rPr>
              <a:t>Untuk mengatasi ketidakseimbangan tersebut, dalam diri si-individu akan timbul </a:t>
            </a:r>
            <a:r>
              <a:rPr lang="en-US" altLang="x-none" sz="2800" i="1" dirty="0">
                <a:latin typeface="STSong" panose="02010600040101010101" charset="-122"/>
                <a:ea typeface="STSong" panose="02010600040101010101" charset="-122"/>
                <a:cs typeface="Arial" panose="020B0604020202090204" pitchFamily="34" charset="0"/>
              </a:rPr>
              <a:t>DORONGAN</a:t>
            </a:r>
            <a:r>
              <a:rPr lang="en-US" altLang="x-none" sz="2800" dirty="0">
                <a:latin typeface="STSong" panose="02010600040101010101" charset="-122"/>
                <a:ea typeface="STSong" panose="02010600040101010101" charset="-122"/>
                <a:cs typeface="Arial" panose="020B0604020202090204" pitchFamily="34" charset="0"/>
              </a:rPr>
              <a:t> berupa usaha pemenuhan kebutuhan secara terarah.</a:t>
            </a:r>
          </a:p>
          <a:p>
            <a:pPr algn="just" eaLnBrk="1" hangingPunct="1"/>
            <a:r>
              <a:rPr lang="en-US" altLang="x-none" sz="2800" dirty="0">
                <a:latin typeface="STSong" panose="02010600040101010101" charset="-122"/>
                <a:ea typeface="STSong" panose="02010600040101010101" charset="-122"/>
                <a:cs typeface="Arial" panose="020B0604020202090204" pitchFamily="34" charset="0"/>
              </a:rPr>
              <a:t>Maka, DORONGAN biasanya berorientasi pada tindakan tertentu yang secara sadar dilakukan oleh seseorang/individu, dan inilah </a:t>
            </a:r>
            <a:r>
              <a:rPr lang="en-US" altLang="x-none" sz="2800" i="1" dirty="0">
                <a:latin typeface="STSong" panose="02010600040101010101" charset="-122"/>
                <a:ea typeface="STSong" panose="02010600040101010101" charset="-122"/>
                <a:cs typeface="Arial" panose="020B0604020202090204" pitchFamily="34" charset="0"/>
              </a:rPr>
              <a:t>INTI dari MOTIVASI</a:t>
            </a:r>
            <a:endParaRPr lang="en-US" altLang="x-none" sz="2800" i="1" dirty="0">
              <a:latin typeface="STSong" panose="02010600040101010101" charset="-122"/>
              <a:ea typeface="STSong" panose="02010600040101010101" charset="-122"/>
            </a:endParaRP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15362" name="Title 1"/>
          <p:cNvSpPr>
            <a:spLocks noGrp="1"/>
          </p:cNvSpPr>
          <p:nvPr>
            <p:ph type="title"/>
          </p:nvPr>
        </p:nvSpPr>
        <p:spPr>
          <a:xfrm>
            <a:off x="500063" y="285750"/>
            <a:ext cx="8229600" cy="1143000"/>
          </a:xfrm>
        </p:spPr>
        <p:txBody>
          <a:bodyPr vert="horz" wrap="square" lIns="91440" tIns="45720" rIns="91440" bIns="45720" anchor="ctr"/>
          <a:lstStyle/>
          <a:p>
            <a:pPr eaLnBrk="1" hangingPunct="1"/>
            <a:r>
              <a:rPr lang="it-IT" dirty="0">
                <a:latin typeface="Big Caslon" panose="02000603090000020003" charset="0"/>
                <a:cs typeface="Big Caslon" panose="02000603090000020003" charset="0"/>
              </a:rPr>
              <a:t>III. </a:t>
            </a:r>
            <a:r>
              <a:rPr dirty="0">
                <a:latin typeface="Big Caslon" panose="02000603090000020003" charset="0"/>
                <a:cs typeface="Big Caslon" panose="02000603090000020003" charset="0"/>
              </a:rPr>
              <a:t>T</a:t>
            </a:r>
            <a:r>
              <a:rPr lang="en-US" altLang="x-none" dirty="0">
                <a:latin typeface="Big Caslon" panose="02000603090000020003" charset="0"/>
                <a:cs typeface="Big Caslon" panose="02000603090000020003" charset="0"/>
              </a:rPr>
              <a:t>UJUAN</a:t>
            </a:r>
          </a:p>
        </p:txBody>
      </p:sp>
      <p:sp>
        <p:nvSpPr>
          <p:cNvPr id="15363" name="Content Placeholder 2"/>
          <p:cNvSpPr>
            <a:spLocks noGrp="1"/>
          </p:cNvSpPr>
          <p:nvPr>
            <p:ph idx="1"/>
          </p:nvPr>
        </p:nvSpPr>
        <p:spPr>
          <a:xfrm>
            <a:off x="468313" y="1412875"/>
            <a:ext cx="8229600" cy="1714500"/>
          </a:xfrm>
        </p:spPr>
        <p:txBody>
          <a:bodyPr vert="horz" wrap="square" lIns="91440" tIns="45720" rIns="91440" bIns="45720" anchor="t"/>
          <a:lstStyle/>
          <a:p>
            <a:pPr algn="just" eaLnBrk="1" hangingPunct="1"/>
            <a:r>
              <a:rPr lang="en-US" altLang="x-none" sz="2800" dirty="0">
                <a:latin typeface="Big Caslon" panose="02000603090000020003" charset="0"/>
                <a:cs typeface="Big Caslon" panose="02000603090000020003" charset="0"/>
              </a:rPr>
              <a:t>Komponen ketiga dari motivasi adalah TUJUAN. Pencapaian TUJUAN berarti mengembangkan keseimbangan dalam diri seseorang/si-individu. </a:t>
            </a:r>
          </a:p>
          <a:p>
            <a:pPr eaLnBrk="1" hangingPunct="1"/>
            <a:endParaRPr lang="en-US" altLang="x-none" sz="2800" dirty="0">
              <a:latin typeface="Big Caslon" panose="02000603090000020003" charset="0"/>
              <a:ea typeface="Arial" panose="020B0604020202090204" pitchFamily="34" charset="0"/>
              <a:cs typeface="Big Caslon" panose="02000603090000020003" charset="0"/>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Arial" panose="020B060402020209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5pPr>
          </a:lstStyle>
          <a:p>
            <a:pPr lvl="0" algn="r" eaLnBrk="1" hangingPunct="1"/>
            <a:fld id="{9A0DB2DC-4C9A-4742-B13C-FB6460FD3503}" type="slidenum">
              <a:rPr lang="id-ID" sz="1200" dirty="0">
                <a:solidFill>
                  <a:srgbClr val="898989"/>
                </a:solidFill>
                <a:latin typeface="Calibri" pitchFamily="34" charset="0"/>
              </a:rPr>
              <a:t>13</a:t>
            </a:fld>
            <a:endParaRPr lang="id-ID" sz="1200" dirty="0">
              <a:solidFill>
                <a:srgbClr val="898989"/>
              </a:solidFill>
              <a:latin typeface="Calibri" pitchFamily="34" charset="0"/>
            </a:endParaRPr>
          </a:p>
        </p:txBody>
      </p:sp>
    </p:spTree>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6386" name="Rectangle 2"/>
          <p:cNvSpPr/>
          <p:nvPr/>
        </p:nvSpPr>
        <p:spPr>
          <a:xfrm>
            <a:off x="509270" y="1403668"/>
            <a:ext cx="7924800" cy="4523105"/>
          </a:xfrm>
          <a:prstGeom prst="rect">
            <a:avLst/>
          </a:prstGeom>
          <a:noFill/>
          <a:ln w="9525">
            <a:noFill/>
          </a:ln>
        </p:spPr>
        <p:txBody>
          <a:bodyPr>
            <a:spAutoFit/>
          </a:bodyPr>
          <a:lstStyle/>
          <a:p>
            <a:r>
              <a:rPr sz="3600" b="1" dirty="0">
                <a:latin typeface="STSong" panose="02010600040101010101" charset="-122"/>
                <a:ea typeface="STSong" panose="02010600040101010101" charset="-122"/>
              </a:rPr>
              <a:t>Ada </a:t>
            </a:r>
            <a:r>
              <a:rPr sz="3600" b="1" u="sng" dirty="0">
                <a:latin typeface="STSong" panose="02010600040101010101" charset="-122"/>
                <a:ea typeface="STSong" panose="02010600040101010101" charset="-122"/>
              </a:rPr>
              <a:t>Lima</a:t>
            </a:r>
            <a:r>
              <a:rPr sz="3600" b="1" dirty="0">
                <a:latin typeface="STSong" panose="02010600040101010101" charset="-122"/>
                <a:ea typeface="STSong" panose="02010600040101010101" charset="-122"/>
              </a:rPr>
              <a:t> perspektif berkenaan dengan </a:t>
            </a:r>
            <a:r>
              <a:rPr sz="3600" b="1" u="sng" dirty="0">
                <a:latin typeface="STSong" panose="02010600040101010101" charset="-122"/>
                <a:ea typeface="STSong" panose="02010600040101010101" charset="-122"/>
              </a:rPr>
              <a:t>Motivasi Kerja</a:t>
            </a:r>
            <a:r>
              <a:rPr sz="3600" b="1" dirty="0">
                <a:latin typeface="STSong" panose="02010600040101010101" charset="-122"/>
                <a:ea typeface="STSong" panose="02010600040101010101" charset="-122"/>
              </a:rPr>
              <a:t> PEGAWAI: </a:t>
            </a:r>
          </a:p>
          <a:p>
            <a:r>
              <a:rPr lang="en-US" altLang="x-none" sz="3600" b="1" dirty="0">
                <a:latin typeface="STSong" panose="02010600040101010101" charset="-122"/>
                <a:ea typeface="STSong" panose="02010600040101010101" charset="-122"/>
              </a:rPr>
              <a:t>	</a:t>
            </a:r>
            <a:endParaRPr sz="3600" b="1" dirty="0">
              <a:latin typeface="STSong" panose="02010600040101010101" charset="-122"/>
              <a:ea typeface="STSong" panose="02010600040101010101" charset="-122"/>
            </a:endParaRPr>
          </a:p>
          <a:p>
            <a:pPr>
              <a:buAutoNum type="arabicPeriod"/>
            </a:pPr>
            <a:r>
              <a:rPr sz="3600" b="1" dirty="0">
                <a:latin typeface="STSong" panose="02010600040101010101" charset="-122"/>
                <a:ea typeface="STSong" panose="02010600040101010101" charset="-122"/>
              </a:rPr>
              <a:t>Perspektif Pengharapan                                   </a:t>
            </a:r>
            <a:r>
              <a:rPr lang="en-US" altLang="x-none" sz="3600" b="1" dirty="0">
                <a:latin typeface="STSong" panose="02010600040101010101" charset="-122"/>
                <a:ea typeface="STSong" panose="02010600040101010101" charset="-122"/>
              </a:rPr>
              <a:t>        </a:t>
            </a:r>
            <a:r>
              <a:rPr sz="3600" b="1" dirty="0">
                <a:latin typeface="STSong" panose="02010600040101010101" charset="-122"/>
                <a:ea typeface="STSong" panose="02010600040101010101" charset="-122"/>
              </a:rPr>
              <a:t>  </a:t>
            </a:r>
          </a:p>
          <a:p>
            <a:pPr>
              <a:buAutoNum type="arabicPeriod"/>
            </a:pPr>
            <a:r>
              <a:rPr sz="3600" b="1" dirty="0">
                <a:latin typeface="STSong" panose="02010600040101010101" charset="-122"/>
                <a:ea typeface="STSong" panose="02010600040101010101" charset="-122"/>
              </a:rPr>
              <a:t>Perspektif Keseimbangan </a:t>
            </a:r>
          </a:p>
          <a:p>
            <a:pPr>
              <a:buAutoNum type="arabicPeriod"/>
            </a:pPr>
            <a:r>
              <a:rPr sz="3600" b="1" dirty="0">
                <a:latin typeface="STSong" panose="02010600040101010101" charset="-122"/>
                <a:ea typeface="STSong" panose="02010600040101010101" charset="-122"/>
              </a:rPr>
              <a:t>Perspektif Penentuan-tujuan</a:t>
            </a:r>
          </a:p>
          <a:p>
            <a:pPr>
              <a:buAutoNum type="arabicPeriod"/>
            </a:pPr>
            <a:r>
              <a:rPr sz="3600" b="1" dirty="0">
                <a:latin typeface="STSong" panose="02010600040101010101" charset="-122"/>
                <a:ea typeface="STSong" panose="02010600040101010101" charset="-122"/>
              </a:rPr>
              <a:t>Perspektif Kebutuhan</a:t>
            </a:r>
          </a:p>
          <a:p>
            <a:pPr>
              <a:buAutoNum type="arabicPeriod"/>
            </a:pPr>
            <a:r>
              <a:rPr sz="3600" b="1" dirty="0">
                <a:latin typeface="STSong" panose="02010600040101010101" charset="-122"/>
                <a:ea typeface="STSong" panose="02010600040101010101" charset="-122"/>
              </a:rPr>
              <a:t>Perspektif Penguatan </a:t>
            </a: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Arial" panose="020B060402020209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5pPr>
          </a:lstStyle>
          <a:p>
            <a:pPr lvl="0" algn="r" eaLnBrk="1" hangingPunct="1"/>
            <a:fld id="{9A0DB2DC-4C9A-4742-B13C-FB6460FD3503}" type="slidenum">
              <a:rPr lang="id-ID" sz="1200" dirty="0">
                <a:solidFill>
                  <a:srgbClr val="898989"/>
                </a:solidFill>
                <a:latin typeface="Calibri" pitchFamily="34" charset="0"/>
              </a:rPr>
              <a:t>14</a:t>
            </a:fld>
            <a:endParaRPr lang="id-ID" sz="1200" dirty="0">
              <a:solidFill>
                <a:srgbClr val="898989"/>
              </a:solidFill>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456883" y="1474788"/>
            <a:ext cx="8001000" cy="3734435"/>
          </a:xfrm>
          <a:prstGeom prst="rect">
            <a:avLst/>
          </a:prstGeom>
          <a:noFill/>
          <a:ln w="9525">
            <a:noFill/>
            <a:miter lim="800000"/>
          </a:ln>
          <a:effectLst/>
        </p:spPr>
        <p:txBody>
          <a:bodyPr wrap="square">
            <a:spAutoFit/>
          </a:bodyPr>
          <a:lstStyle/>
          <a:p>
            <a:pPr marL="290830" marR="0" lvl="0" indent="-290830" algn="l" defTabSz="914400" rtl="0" eaLnBrk="1" fontAlgn="base" latinLnBrk="0" hangingPunct="1">
              <a:lnSpc>
                <a:spcPct val="100000"/>
              </a:lnSpc>
              <a:spcBef>
                <a:spcPct val="50000"/>
              </a:spcBef>
              <a:spcAft>
                <a:spcPct val="0"/>
              </a:spcAft>
              <a:buClrTx/>
              <a:buSzTx/>
              <a:buFontTx/>
              <a:buNone/>
              <a:defRPr/>
            </a:pPr>
            <a:r>
              <a:rPr kumimoji="0" lang="it-IT" altLang="id-ID"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90204" pitchFamily="34" charset="0"/>
                <a:ea typeface="+mn-ea"/>
                <a:cs typeface="Arial" panose="020B0604020202090204" pitchFamily="34" charset="0"/>
              </a:rPr>
              <a:t>1. </a:t>
            </a:r>
            <a:r>
              <a:rPr kumimoji="0" lang="id-ID"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STSong" panose="02010600040101010101" charset="-122"/>
                <a:ea typeface="STSong" panose="02010600040101010101" charset="-122"/>
                <a:cs typeface="Arial" panose="020B0604020202090204" pitchFamily="34" charset="0"/>
              </a:rPr>
              <a:t>PERSPEKTIF</a:t>
            </a:r>
            <a:r>
              <a:rPr kumimoji="0" 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STSong" panose="02010600040101010101" charset="-122"/>
                <a:ea typeface="STSong" panose="02010600040101010101" charset="-122"/>
                <a:cs typeface="Arial" panose="020B0604020202090204" pitchFamily="34" charset="0"/>
              </a:rPr>
              <a:t> PENGHARAPAN</a:t>
            </a:r>
            <a:r>
              <a:rPr kumimoji="0" lang="id-ID" sz="3200" b="1" i="0" u="none" strike="noStrike" kern="1200" cap="none" spc="0" normalizeH="0" baseline="0" noProof="0" dirty="0">
                <a:ln>
                  <a:noFill/>
                </a:ln>
                <a:solidFill>
                  <a:schemeClr val="tx1"/>
                </a:solidFill>
                <a:effectLst/>
                <a:uLnTx/>
                <a:uFillTx/>
                <a:latin typeface="STSong" panose="02010600040101010101" charset="-122"/>
                <a:ea typeface="STSong" panose="02010600040101010101" charset="-122"/>
                <a:cs typeface="Arial" panose="020B0604020202090204" pitchFamily="34" charset="0"/>
              </a:rPr>
              <a:t> </a:t>
            </a:r>
          </a:p>
          <a:p>
            <a:pPr marL="290830" marR="0" lvl="0" indent="-290830" algn="l" defTabSz="914400" rtl="0" eaLnBrk="1" fontAlgn="base" latinLnBrk="0" hangingPunct="1">
              <a:lnSpc>
                <a:spcPct val="80000"/>
              </a:lnSpc>
              <a:spcBef>
                <a:spcPct val="50000"/>
              </a:spcBef>
              <a:spcAft>
                <a:spcPct val="0"/>
              </a:spcAft>
              <a:buClrTx/>
              <a:buSzTx/>
              <a:buFont typeface="Wingdings" panose="05000000000000000000" pitchFamily="2" charset="2"/>
              <a:buChar char="Ø"/>
              <a:defRPr/>
            </a:pPr>
            <a:r>
              <a:rPr kumimoji="0" lang="id-ID" sz="3200" b="1" i="0" u="none" strike="noStrike" kern="1200" cap="none" spc="0" normalizeH="0" baseline="0" noProof="0" dirty="0">
                <a:ln>
                  <a:noFill/>
                </a:ln>
                <a:solidFill>
                  <a:schemeClr val="tx1"/>
                </a:solidFill>
                <a:effectLst/>
                <a:uLnTx/>
                <a:uFillTx/>
                <a:latin typeface="STSong" panose="02010600040101010101" charset="-122"/>
                <a:ea typeface="STSong" panose="02010600040101010101" charset="-122"/>
                <a:cs typeface="Arial" panose="020B0604020202090204" pitchFamily="34" charset="0"/>
              </a:rPr>
              <a:t>Orang akan termotivasi untuk bekerja dengan baik bila ada peluang untuk mendapatkan insentif.</a:t>
            </a:r>
          </a:p>
          <a:p>
            <a:pPr marL="290830" marR="0" lvl="0" indent="-290830" algn="l" defTabSz="914400" rtl="0" eaLnBrk="1" fontAlgn="base" latinLnBrk="0" hangingPunct="1">
              <a:lnSpc>
                <a:spcPct val="100000"/>
              </a:lnSpc>
              <a:spcBef>
                <a:spcPct val="50000"/>
              </a:spcBef>
              <a:spcAft>
                <a:spcPct val="0"/>
              </a:spcAft>
              <a:buClrTx/>
              <a:buSzTx/>
              <a:buFont typeface="Wingdings" panose="05000000000000000000" pitchFamily="2" charset="2"/>
              <a:buChar char="Ø"/>
              <a:defRPr/>
            </a:pPr>
            <a:r>
              <a:rPr kumimoji="0" lang="id-ID" sz="3200" b="1" i="0" u="none" strike="noStrike" kern="1200" cap="none" spc="0" normalizeH="0" baseline="0" noProof="0" dirty="0">
                <a:ln>
                  <a:noFill/>
                </a:ln>
                <a:solidFill>
                  <a:schemeClr val="tx1"/>
                </a:solidFill>
                <a:effectLst/>
                <a:uLnTx/>
                <a:uFillTx/>
                <a:latin typeface="STSong" panose="02010600040101010101" charset="-122"/>
                <a:ea typeface="STSong" panose="02010600040101010101" charset="-122"/>
                <a:cs typeface="Arial" panose="020B0604020202090204" pitchFamily="34" charset="0"/>
              </a:rPr>
              <a:t>Besar kecilnya motivasi kerja tergantung pada nilai insentif itu pada masing-masing individu.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0" name="Picture 4" descr="D:\rani\New Folder\105998721.jpg"/>
          <p:cNvPicPr>
            <a:picLocks noChangeAspect="1"/>
          </p:cNvPicPr>
          <p:nvPr/>
        </p:nvPicPr>
        <p:blipFill>
          <a:blip r:embed="rId2"/>
          <a:srcRect l="21397" t="5054" r="18674" b="3693"/>
          <a:stretch>
            <a:fillRect/>
          </a:stretch>
        </p:blipFill>
        <p:spPr>
          <a:xfrm>
            <a:off x="0" y="4143375"/>
            <a:ext cx="1782763" cy="2714625"/>
          </a:xfrm>
          <a:prstGeom prst="rect">
            <a:avLst/>
          </a:prstGeom>
          <a:noFill/>
          <a:ln w="9525">
            <a:noFill/>
          </a:ln>
        </p:spPr>
      </p:pic>
      <p:sp>
        <p:nvSpPr>
          <p:cNvPr id="10242" name="Text Box 2"/>
          <p:cNvSpPr txBox="1">
            <a:spLocks noChangeArrowheads="1"/>
          </p:cNvSpPr>
          <p:nvPr/>
        </p:nvSpPr>
        <p:spPr bwMode="auto">
          <a:xfrm>
            <a:off x="500063" y="571500"/>
            <a:ext cx="8031163" cy="3701415"/>
          </a:xfrm>
          <a:prstGeom prst="rect">
            <a:avLst/>
          </a:prstGeom>
          <a:noFill/>
          <a:ln w="9525">
            <a:noFill/>
            <a:miter lim="800000"/>
          </a:ln>
          <a:effectLst/>
        </p:spPr>
        <p:txBody>
          <a:bodyPr>
            <a:spAutoFit/>
          </a:bodyPr>
          <a:lstStyle/>
          <a:p>
            <a:pPr marL="395605" marR="0" indent="-395605" defTabSz="914400">
              <a:spcBef>
                <a:spcPct val="50000"/>
              </a:spcBef>
              <a:buClrTx/>
              <a:buSzTx/>
              <a:buFontTx/>
              <a:buNone/>
              <a:defRPr/>
            </a:pPr>
            <a:r>
              <a:rPr kumimoji="0" lang="it-IT" altLang="id-ID" sz="2600" b="1" kern="1200" cap="none" spc="0" normalizeH="0" baseline="0" noProof="0" dirty="0">
                <a:latin typeface="STSong" panose="02010600040101010101" charset="-122"/>
                <a:ea typeface="STSong" panose="02010600040101010101" charset="-122"/>
                <a:cs typeface="Arial" panose="020B0604020202090204" pitchFamily="34" charset="0"/>
              </a:rPr>
              <a:t>2. </a:t>
            </a:r>
            <a:r>
              <a:rPr kumimoji="0" lang="id-ID" sz="2600" b="1" kern="1200" cap="none" spc="0" normalizeH="0" baseline="0" noProof="0" dirty="0">
                <a:latin typeface="STSong" panose="02010600040101010101" charset="-122"/>
                <a:ea typeface="STSong" panose="02010600040101010101" charset="-122"/>
                <a:cs typeface="Big Caslon" panose="02000603090000020003" charset="0"/>
              </a:rPr>
              <a:t>PERSPEKTIF KESAMAAN ATAU</a:t>
            </a:r>
            <a:r>
              <a:rPr kumimoji="0" lang="en-US" sz="2600" b="1" kern="1200" cap="none" spc="0" normalizeH="0" baseline="0" noProof="0" dirty="0">
                <a:latin typeface="STSong" panose="02010600040101010101" charset="-122"/>
                <a:ea typeface="STSong" panose="02010600040101010101" charset="-122"/>
                <a:cs typeface="Big Caslon" panose="02000603090000020003" charset="0"/>
              </a:rPr>
              <a:t> </a:t>
            </a:r>
            <a:r>
              <a:rPr kumimoji="0" lang="id-ID" sz="2600" b="1" kern="1200" cap="none" spc="0" normalizeH="0" baseline="0" noProof="0" dirty="0">
                <a:latin typeface="STSong" panose="02010600040101010101" charset="-122"/>
                <a:ea typeface="STSong" panose="02010600040101010101" charset="-122"/>
                <a:cs typeface="Big Caslon" panose="02000603090000020003" charset="0"/>
              </a:rPr>
              <a:t>KESEIMBANGAN</a:t>
            </a:r>
          </a:p>
          <a:p>
            <a:pPr marL="476250" marR="0" indent="-476250" algn="ctr" defTabSz="914400">
              <a:spcBef>
                <a:spcPct val="50000"/>
              </a:spcBef>
              <a:buClrTx/>
              <a:buSzTx/>
              <a:buFontTx/>
              <a:buNone/>
              <a:defRPr/>
            </a:pPr>
            <a:r>
              <a:rPr kumimoji="0" lang="id-ID" sz="2600" b="1" kern="1200" cap="none" spc="0" normalizeH="0" baseline="0" noProof="0" dirty="0">
                <a:latin typeface="STSong" panose="02010600040101010101" charset="-122"/>
                <a:ea typeface="STSong" panose="02010600040101010101" charset="-122"/>
                <a:cs typeface="Big Caslon" panose="02000603090000020003" charset="0"/>
              </a:rPr>
              <a:t>(Equity Theory)</a:t>
            </a:r>
          </a:p>
          <a:p>
            <a:pPr marL="476250" marR="0" indent="-476250" algn="just" defTabSz="914400">
              <a:lnSpc>
                <a:spcPct val="90000"/>
              </a:lnSpc>
              <a:spcBef>
                <a:spcPct val="50000"/>
              </a:spcBef>
              <a:buClrTx/>
              <a:buSzTx/>
              <a:buFont typeface="Wingdings" panose="05000000000000000000" pitchFamily="2" charset="2"/>
              <a:buChar char="v"/>
              <a:defRPr/>
            </a:pPr>
            <a:r>
              <a:rPr kumimoji="0" lang="id-ID" sz="2000" kern="1200" cap="none" spc="0" normalizeH="0" baseline="0" noProof="0" dirty="0">
                <a:latin typeface="STSong" panose="02010600040101010101" charset="-122"/>
                <a:ea typeface="STSong" panose="02010600040101010101" charset="-122"/>
                <a:cs typeface="Arial" panose="020B0604020202090204" pitchFamily="34" charset="0"/>
              </a:rPr>
              <a:t>Orang cenderung akan membandingkan insentif atau </a:t>
            </a:r>
            <a:r>
              <a:rPr kumimoji="0" lang="id-ID" sz="2000" i="1" kern="1200" cap="none" spc="0" normalizeH="0" baseline="0" noProof="0" dirty="0">
                <a:latin typeface="STSong" panose="02010600040101010101" charset="-122"/>
                <a:ea typeface="STSong" panose="02010600040101010101" charset="-122"/>
                <a:cs typeface="Arial" panose="020B0604020202090204" pitchFamily="34" charset="0"/>
              </a:rPr>
              <a:t>reward</a:t>
            </a:r>
            <a:r>
              <a:rPr kumimoji="0" lang="id-ID" sz="2000" kern="1200" cap="none" spc="0" normalizeH="0" baseline="0" noProof="0" dirty="0">
                <a:latin typeface="STSong" panose="02010600040101010101" charset="-122"/>
                <a:ea typeface="STSong" panose="02010600040101010101" charset="-122"/>
                <a:cs typeface="Arial" panose="020B0604020202090204" pitchFamily="34" charset="0"/>
              </a:rPr>
              <a:t> yang deperolehnya dengan insentif yang diterima oleh orang lain yang mempunyai beban kerja yang serupa. Bila besarnya insentif antara dua orang itu sama, maka akan muncul motivasi kerja. Bila lebih kecil maka akan timbul rasa kecewa yang kemudian mengurangi motivasinya untuk bekerja dengan baik. Bila salah seorang menerima lebih banyak, maka dia akan termotivasi lebih kuat.</a:t>
            </a:r>
          </a:p>
          <a:p>
            <a:pPr marL="476250" marR="0" indent="-476250" algn="just" defTabSz="914400">
              <a:lnSpc>
                <a:spcPct val="90000"/>
              </a:lnSpc>
              <a:spcBef>
                <a:spcPct val="50000"/>
              </a:spcBef>
              <a:buClr>
                <a:srgbClr val="FF3300"/>
              </a:buClr>
              <a:buSzTx/>
              <a:buFont typeface="Wingdings" panose="05000000000000000000" pitchFamily="2" charset="2"/>
              <a:buNone/>
              <a:defRPr/>
            </a:pPr>
            <a:r>
              <a:rPr kumimoji="0" lang="id-ID" sz="2400" b="1" kern="1200" cap="none" spc="0" normalizeH="0" baseline="0" noProof="0" dirty="0">
                <a:latin typeface="STSong" panose="02010600040101010101" charset="-122"/>
                <a:ea typeface="STSong" panose="02010600040101010101" charset="-122"/>
                <a:cs typeface="Arial" panose="020B0604020202090204" pitchFamily="34" charset="0"/>
              </a:rPr>
              <a:t> </a:t>
            </a:r>
            <a:endParaRPr kumimoji="0" lang="id-ID" sz="2400" b="1" i="1" kern="1200" cap="none" spc="0" normalizeH="0" baseline="0" noProof="0" dirty="0">
              <a:latin typeface="STSong" panose="02010600040101010101" charset="-122"/>
              <a:ea typeface="STSong" panose="02010600040101010101" charset="-122"/>
              <a:cs typeface="Arial" panose="020B0604020202090204" pitchFamily="34" charset="0"/>
            </a:endParaRPr>
          </a:p>
        </p:txBody>
      </p:sp>
      <p:pic>
        <p:nvPicPr>
          <p:cNvPr id="17413" name="Picture 5" descr="D:\rani\New Folder\New Folder\105070565.jpg"/>
          <p:cNvPicPr>
            <a:picLocks noChangeAspect="1"/>
          </p:cNvPicPr>
          <p:nvPr/>
        </p:nvPicPr>
        <p:blipFill>
          <a:blip r:embed="rId3"/>
          <a:stretch>
            <a:fillRect/>
          </a:stretch>
        </p:blipFill>
        <p:spPr>
          <a:xfrm>
            <a:off x="5508625" y="4429125"/>
            <a:ext cx="3635375" cy="242887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8434" name="Text Box 2"/>
          <p:cNvSpPr txBox="1"/>
          <p:nvPr/>
        </p:nvSpPr>
        <p:spPr>
          <a:xfrm>
            <a:off x="530860" y="893763"/>
            <a:ext cx="7620000" cy="521970"/>
          </a:xfrm>
          <a:prstGeom prst="rect">
            <a:avLst/>
          </a:prstGeom>
          <a:noFill/>
          <a:ln w="9525">
            <a:noFill/>
          </a:ln>
        </p:spPr>
        <p:txBody>
          <a:bodyPr>
            <a:spAutoFit/>
          </a:bodyPr>
          <a:lstStyle/>
          <a:p>
            <a:pPr algn="ctr">
              <a:spcBef>
                <a:spcPct val="50000"/>
              </a:spcBef>
            </a:pPr>
            <a:r>
              <a:rPr lang="it-IT" altLang="en-US" sz="2800" b="1" dirty="0">
                <a:latin typeface="STSong" panose="02010600040101010101" charset="-122"/>
                <a:ea typeface="STSong" panose="02010600040101010101" charset="-122"/>
              </a:rPr>
              <a:t>3</a:t>
            </a:r>
            <a:r>
              <a:rPr lang="en-US" altLang="x-none" sz="2800" b="1" dirty="0">
                <a:latin typeface="STSong" panose="02010600040101010101" charset="-122"/>
                <a:ea typeface="STSong" panose="02010600040101010101" charset="-122"/>
              </a:rPr>
              <a:t>. </a:t>
            </a:r>
            <a:r>
              <a:rPr sz="2800" b="1" dirty="0">
                <a:latin typeface="STSong" panose="02010600040101010101" charset="-122"/>
                <a:ea typeface="STSong" panose="02010600040101010101" charset="-122"/>
              </a:rPr>
              <a:t>PERSPEKTIF</a:t>
            </a:r>
            <a:r>
              <a:rPr lang="en-US" altLang="x-none" sz="2800" b="1" dirty="0">
                <a:latin typeface="STSong" panose="02010600040101010101" charset="-122"/>
                <a:ea typeface="STSong" panose="02010600040101010101" charset="-122"/>
              </a:rPr>
              <a:t> PENENTUAN-TUJUAN</a:t>
            </a:r>
            <a:endParaRPr sz="2800" b="1" dirty="0">
              <a:latin typeface="STSong" panose="02010600040101010101" charset="-122"/>
              <a:ea typeface="STSong" panose="02010600040101010101" charset="-122"/>
            </a:endParaRPr>
          </a:p>
        </p:txBody>
      </p:sp>
      <p:sp>
        <p:nvSpPr>
          <p:cNvPr id="18435" name="Text Box 3"/>
          <p:cNvSpPr txBox="1"/>
          <p:nvPr/>
        </p:nvSpPr>
        <p:spPr>
          <a:xfrm>
            <a:off x="714375" y="1857375"/>
            <a:ext cx="7924800" cy="138366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p>
            <a:pPr algn="ctr">
              <a:spcBef>
                <a:spcPct val="50000"/>
              </a:spcBef>
              <a:buFont typeface="Monotype Sorts" pitchFamily="2" charset="2"/>
            </a:pPr>
            <a:r>
              <a:rPr sz="2800" dirty="0">
                <a:latin typeface="STSong" panose="02010600040101010101" charset="-122"/>
                <a:ea typeface="STSong" panose="02010600040101010101" charset="-122"/>
              </a:rPr>
              <a:t>Orang termotivasi untuk mencapai tujuan yang jelas</a:t>
            </a:r>
            <a:r>
              <a:rPr lang="en-US" altLang="x-none" sz="2800" dirty="0">
                <a:latin typeface="STSong" panose="02010600040101010101" charset="-122"/>
                <a:ea typeface="STSong" panose="02010600040101010101" charset="-122"/>
              </a:rPr>
              <a:t>; sebaliknya orang akan bermotivasi kerja rendah bila tujuan dari pekerjaannya tidak jelas.</a:t>
            </a:r>
            <a:r>
              <a:rPr sz="2800" dirty="0">
                <a:latin typeface="STSong" panose="02010600040101010101" charset="-122"/>
                <a:ea typeface="STSong" panose="02010600040101010101" charset="-122"/>
              </a:rPr>
              <a:t> </a:t>
            </a:r>
            <a:r>
              <a:rPr lang="en-US" altLang="x-none" sz="2800" dirty="0">
                <a:latin typeface="STSong" panose="02010600040101010101" charset="-122"/>
                <a:ea typeface="STSong" panose="02010600040101010101" charset="-122"/>
              </a:rPr>
              <a:t> </a:t>
            </a:r>
            <a:endParaRPr sz="2800" dirty="0">
              <a:latin typeface="STSong" panose="02010600040101010101" charset="-122"/>
              <a:ea typeface="STSong" panose="02010600040101010101" charset="-122"/>
            </a:endParaRPr>
          </a:p>
        </p:txBody>
      </p:sp>
      <p:sp>
        <p:nvSpPr>
          <p:cNvPr id="18436" name="Text Box 4"/>
          <p:cNvSpPr txBox="1"/>
          <p:nvPr/>
        </p:nvSpPr>
        <p:spPr>
          <a:xfrm>
            <a:off x="714375" y="3448685"/>
            <a:ext cx="8001000" cy="3230245"/>
          </a:xfrm>
          <a:prstGeom prst="rect">
            <a:avLst/>
          </a:prstGeom>
          <a:noFill/>
          <a:ln w="9525">
            <a:noFill/>
          </a:ln>
        </p:spPr>
        <p:txBody>
          <a:bodyPr>
            <a:spAutoFit/>
          </a:bodyPr>
          <a:lstStyle/>
          <a:p>
            <a:pPr marL="290830" indent="-290830">
              <a:spcBef>
                <a:spcPct val="50000"/>
              </a:spcBef>
              <a:buFont typeface="Wingdings" panose="05000000000000000000" pitchFamily="2" charset="2"/>
              <a:buChar char="v"/>
            </a:pPr>
            <a:r>
              <a:rPr sz="2400" dirty="0">
                <a:latin typeface="STSong" panose="02010600040101010101" charset="-122"/>
                <a:ea typeface="STSong" panose="02010600040101010101" charset="-122"/>
                <a:cs typeface="STSong" panose="02010600040101010101" charset="-122"/>
              </a:rPr>
              <a:t>Mengapa berbagai permainan (</a:t>
            </a:r>
            <a:r>
              <a:rPr sz="2400" i="1" dirty="0">
                <a:latin typeface="STSong" panose="02010600040101010101" charset="-122"/>
                <a:ea typeface="STSong" panose="02010600040101010101" charset="-122"/>
                <a:cs typeface="STSong" panose="02010600040101010101" charset="-122"/>
              </a:rPr>
              <a:t>games) </a:t>
            </a:r>
            <a:r>
              <a:rPr sz="2400" dirty="0">
                <a:latin typeface="STSong" panose="02010600040101010101" charset="-122"/>
                <a:ea typeface="STSong" panose="02010600040101010101" charset="-122"/>
                <a:cs typeface="STSong" panose="02010600040101010101" charset="-122"/>
              </a:rPr>
              <a:t>sangat memoti</a:t>
            </a:r>
            <a:r>
              <a:rPr lang="en-US" altLang="x-none" sz="2400" dirty="0">
                <a:latin typeface="STSong" panose="02010600040101010101" charset="-122"/>
                <a:ea typeface="STSong" panose="02010600040101010101" charset="-122"/>
                <a:cs typeface="STSong" panose="02010600040101010101" charset="-122"/>
              </a:rPr>
              <a:t>-</a:t>
            </a:r>
            <a:r>
              <a:rPr sz="2400" dirty="0">
                <a:latin typeface="STSong" panose="02010600040101010101" charset="-122"/>
                <a:ea typeface="STSong" panose="02010600040101010101" charset="-122"/>
                <a:cs typeface="STSong" panose="02010600040101010101" charset="-122"/>
              </a:rPr>
              <a:t>vasi banyak orang untuk ikut melakukan karena tujuan yang ha</a:t>
            </a:r>
            <a:r>
              <a:rPr lang="en-US" altLang="x-none" sz="2400" dirty="0">
                <a:latin typeface="STSong" panose="02010600040101010101" charset="-122"/>
                <a:ea typeface="STSong" panose="02010600040101010101" charset="-122"/>
                <a:cs typeface="STSong" panose="02010600040101010101" charset="-122"/>
              </a:rPr>
              <a:t>r</a:t>
            </a:r>
            <a:r>
              <a:rPr sz="2400" dirty="0">
                <a:latin typeface="STSong" panose="02010600040101010101" charset="-122"/>
                <a:ea typeface="STSong" panose="02010600040101010101" charset="-122"/>
                <a:cs typeface="STSong" panose="02010600040101010101" charset="-122"/>
              </a:rPr>
              <a:t>us dicapai ada, jelas dan menarik. (Main sepakbola misalnya).</a:t>
            </a:r>
          </a:p>
          <a:p>
            <a:pPr marL="290830" indent="-290830">
              <a:spcBef>
                <a:spcPct val="50000"/>
              </a:spcBef>
              <a:buFont typeface="Wingdings" panose="05000000000000000000" pitchFamily="2" charset="2"/>
              <a:buChar char="v"/>
            </a:pPr>
            <a:r>
              <a:rPr sz="2400" dirty="0">
                <a:latin typeface="STSong" panose="02010600040101010101" charset="-122"/>
                <a:ea typeface="STSong" panose="02010600040101010101" charset="-122"/>
                <a:cs typeface="STSong" panose="02010600040101010101" charset="-122"/>
              </a:rPr>
              <a:t>Orang yang tugasnya </a:t>
            </a:r>
            <a:r>
              <a:rPr sz="2400" u="sng" dirty="0">
                <a:latin typeface="STSong" panose="02010600040101010101" charset="-122"/>
                <a:ea typeface="STSong" panose="02010600040101010101" charset="-122"/>
                <a:cs typeface="STSong" panose="02010600040101010101" charset="-122"/>
              </a:rPr>
              <a:t>jelas tujuannya</a:t>
            </a:r>
            <a:r>
              <a:rPr sz="2400" dirty="0">
                <a:latin typeface="STSong" panose="02010600040101010101" charset="-122"/>
                <a:ea typeface="STSong" panose="02010600040101010101" charset="-122"/>
                <a:cs typeface="STSong" panose="02010600040101010101" charset="-122"/>
              </a:rPr>
              <a:t> dan </a:t>
            </a:r>
            <a:r>
              <a:rPr sz="2400" u="sng" dirty="0">
                <a:latin typeface="STSong" panose="02010600040101010101" charset="-122"/>
                <a:ea typeface="STSong" panose="02010600040101010101" charset="-122"/>
                <a:cs typeface="STSong" panose="02010600040101010101" charset="-122"/>
              </a:rPr>
              <a:t>lebih “menantang</a:t>
            </a:r>
            <a:r>
              <a:rPr sz="2400" dirty="0">
                <a:latin typeface="STSong" panose="02010600040101010101" charset="-122"/>
                <a:ea typeface="STSong" panose="02010600040101010101" charset="-122"/>
                <a:cs typeface="STSong" panose="02010600040101010101" charset="-122"/>
              </a:rPr>
              <a:t>” lebih menunjukkan motivasi kerja yang lebih besar daripada orang yang tujuan tugasnya </a:t>
            </a:r>
            <a:r>
              <a:rPr sz="2400" u="sng" dirty="0">
                <a:latin typeface="STSong" panose="02010600040101010101" charset="-122"/>
                <a:ea typeface="STSong" panose="02010600040101010101" charset="-122"/>
                <a:cs typeface="STSong" panose="02010600040101010101" charset="-122"/>
              </a:rPr>
              <a:t>kabur </a:t>
            </a:r>
            <a:r>
              <a:rPr sz="2400" dirty="0">
                <a:latin typeface="STSong" panose="02010600040101010101" charset="-122"/>
                <a:ea typeface="STSong" panose="02010600040101010101" charset="-122"/>
                <a:cs typeface="STSong" panose="02010600040101010101" charset="-122"/>
              </a:rPr>
              <a:t>atau </a:t>
            </a:r>
            <a:r>
              <a:rPr sz="2400" u="sng" dirty="0">
                <a:latin typeface="STSong" panose="02010600040101010101" charset="-122"/>
                <a:ea typeface="STSong" panose="02010600040101010101" charset="-122"/>
                <a:cs typeface="STSong" panose="02010600040101010101" charset="-122"/>
              </a:rPr>
              <a:t>terlalu mudah</a:t>
            </a:r>
            <a:r>
              <a:rPr sz="2400" dirty="0">
                <a:latin typeface="STSong" panose="02010600040101010101" charset="-122"/>
                <a:ea typeface="STSong" panose="02010600040101010101" charset="-122"/>
                <a:cs typeface="STSong" panose="02010600040101010101" charset="-122"/>
              </a:rPr>
              <a:t> untuk mencapainya.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9458" name="Rectangle 2"/>
          <p:cNvSpPr>
            <a:spLocks noGrp="1"/>
          </p:cNvSpPr>
          <p:nvPr>
            <p:ph type="title"/>
          </p:nvPr>
        </p:nvSpPr>
        <p:spPr>
          <a:xfrm>
            <a:off x="571500" y="415925"/>
            <a:ext cx="7888288" cy="1298575"/>
          </a:xfrm>
        </p:spPr>
        <p:txBody>
          <a:bodyPr vert="horz" wrap="square" lIns="91440" tIns="45720" rIns="91440" bIns="45720" anchor="ctr"/>
          <a:lstStyle/>
          <a:p>
            <a:pPr marL="395605" indent="-395605" eaLnBrk="1" hangingPunct="1"/>
            <a:r>
              <a:rPr lang="it-IT" altLang="en-US" sz="2400" b="1" dirty="0">
                <a:latin typeface="STSong" panose="02010600040101010101" charset="-122"/>
                <a:ea typeface="STSong" panose="02010600040101010101" charset="-122"/>
                <a:cs typeface="Arial" panose="020B0604020202090204" pitchFamily="34" charset="0"/>
              </a:rPr>
              <a:t>4. </a:t>
            </a:r>
            <a:r>
              <a:rPr lang="en-US" altLang="x-none" sz="2400" b="1" dirty="0">
                <a:latin typeface="STSong" panose="02010600040101010101" charset="-122"/>
                <a:ea typeface="STSong" panose="02010600040101010101" charset="-122"/>
                <a:cs typeface="Arial" panose="020B0604020202090204" pitchFamily="34" charset="0"/>
              </a:rPr>
              <a:t>Perspektif</a:t>
            </a:r>
            <a:r>
              <a:rPr sz="2400" b="1" dirty="0">
                <a:latin typeface="STSong" panose="02010600040101010101" charset="-122"/>
                <a:ea typeface="STSong" panose="02010600040101010101" charset="-122"/>
                <a:cs typeface="Arial" panose="020B0604020202090204" pitchFamily="34" charset="0"/>
              </a:rPr>
              <a:t> </a:t>
            </a:r>
            <a:r>
              <a:rPr lang="en-US" altLang="x-none" sz="2400" b="1" dirty="0">
                <a:latin typeface="STSong" panose="02010600040101010101" charset="-122"/>
                <a:ea typeface="STSong" panose="02010600040101010101" charset="-122"/>
                <a:cs typeface="Arial" panose="020B0604020202090204" pitchFamily="34" charset="0"/>
              </a:rPr>
              <a:t>Kebutuhan (Need Perspectives) </a:t>
            </a:r>
            <a:endParaRPr lang="en-US" altLang="x-none" sz="2400" b="1" dirty="0">
              <a:latin typeface="STSong" panose="02010600040101010101" charset="-122"/>
              <a:ea typeface="STSong" panose="02010600040101010101" charset="-122"/>
            </a:endParaRPr>
          </a:p>
        </p:txBody>
      </p:sp>
      <p:sp>
        <p:nvSpPr>
          <p:cNvPr id="19459" name="Rectangle 3"/>
          <p:cNvSpPr>
            <a:spLocks noGrp="1"/>
          </p:cNvSpPr>
          <p:nvPr>
            <p:ph idx="1"/>
          </p:nvPr>
        </p:nvSpPr>
        <p:spPr>
          <a:xfrm>
            <a:off x="428625" y="2214880"/>
            <a:ext cx="8229600" cy="3051810"/>
          </a:xfrm>
        </p:spPr>
        <p:txBody>
          <a:bodyPr vert="horz" wrap="square" lIns="91440" tIns="45720" rIns="91440" bIns="45720" anchor="t"/>
          <a:lstStyle/>
          <a:p>
            <a:pPr algn="just" eaLnBrk="1" hangingPunct="1">
              <a:buFont typeface="Arial" panose="020B0604020202090204" pitchFamily="34" charset="0"/>
              <a:buChar char="•"/>
            </a:pPr>
            <a:r>
              <a:rPr lang="it-IT" altLang="en-US" sz="2800" dirty="0">
                <a:latin typeface="STSong" panose="02010600040101010101" charset="-122"/>
                <a:ea typeface="STSong" panose="02010600040101010101" charset="-122"/>
                <a:cs typeface="Arial" panose="020B0604020202090204" pitchFamily="34" charset="0"/>
              </a:rPr>
              <a:t>T</a:t>
            </a:r>
            <a:r>
              <a:rPr lang="en-US" altLang="x-none" sz="2800" dirty="0">
                <a:latin typeface="STSong" panose="02010600040101010101" charset="-122"/>
                <a:ea typeface="STSong" panose="02010600040101010101" charset="-122"/>
                <a:cs typeface="Arial" panose="020B0604020202090204" pitchFamily="34" charset="0"/>
              </a:rPr>
              <a:t>eori hirarki kebutuhan (</a:t>
            </a:r>
            <a:r>
              <a:rPr lang="en-US" altLang="x-none" sz="2800" i="1" dirty="0">
                <a:latin typeface="STSong" panose="02010600040101010101" charset="-122"/>
                <a:ea typeface="STSong" panose="02010600040101010101" charset="-122"/>
                <a:cs typeface="Arial" panose="020B0604020202090204" pitchFamily="34" charset="0"/>
              </a:rPr>
              <a:t>Hierarchy of Needs</a:t>
            </a:r>
            <a:r>
              <a:rPr lang="en-US" altLang="x-none" sz="2800" dirty="0">
                <a:latin typeface="STSong" panose="02010600040101010101" charset="-122"/>
                <a:ea typeface="STSong" panose="02010600040101010101" charset="-122"/>
                <a:cs typeface="Arial" panose="020B0604020202090204" pitchFamily="34" charset="0"/>
              </a:rPr>
              <a:t>) dari Abraham Maslow</a:t>
            </a:r>
          </a:p>
          <a:p>
            <a:pPr algn="just" eaLnBrk="1" hangingPunct="1">
              <a:buFont typeface="Arial" panose="020B0604020202090204" pitchFamily="34" charset="0"/>
              <a:buChar char="•"/>
            </a:pPr>
            <a:r>
              <a:rPr lang="it-IT" altLang="en-US" sz="2800" dirty="0">
                <a:latin typeface="STSong" panose="02010600040101010101" charset="-122"/>
                <a:ea typeface="STSong" panose="02010600040101010101" charset="-122"/>
                <a:cs typeface="Arial" panose="020B0604020202090204" pitchFamily="34" charset="0"/>
              </a:rPr>
              <a:t>T</a:t>
            </a:r>
            <a:r>
              <a:rPr lang="en-US" altLang="x-none" sz="2800" dirty="0">
                <a:latin typeface="STSong" panose="02010600040101010101" charset="-122"/>
                <a:ea typeface="STSong" panose="02010600040101010101" charset="-122"/>
                <a:cs typeface="Arial" panose="020B0604020202090204" pitchFamily="34" charset="0"/>
              </a:rPr>
              <a:t>eori ERG dari Clayton Alderfer</a:t>
            </a:r>
          </a:p>
          <a:p>
            <a:pPr algn="just" eaLnBrk="1" hangingPunct="1">
              <a:buFont typeface="Arial" panose="020B0604020202090204" pitchFamily="34" charset="0"/>
              <a:buChar char="•"/>
            </a:pPr>
            <a:r>
              <a:rPr lang="it-IT" altLang="en-US" sz="2800" dirty="0">
                <a:latin typeface="STSong" panose="02010600040101010101" charset="-122"/>
                <a:ea typeface="STSong" panose="02010600040101010101" charset="-122"/>
                <a:cs typeface="Arial" panose="020B0604020202090204" pitchFamily="34" charset="0"/>
              </a:rPr>
              <a:t>T</a:t>
            </a:r>
            <a:r>
              <a:rPr lang="en-US" altLang="x-none" sz="2800" dirty="0">
                <a:latin typeface="STSong" panose="02010600040101010101" charset="-122"/>
                <a:ea typeface="STSong" panose="02010600040101010101" charset="-122"/>
                <a:cs typeface="Arial" panose="020B0604020202090204" pitchFamily="34" charset="0"/>
              </a:rPr>
              <a:t>eori tiga kebutuhan dari  Atkinson dan McClelland</a:t>
            </a:r>
          </a:p>
          <a:p>
            <a:pPr algn="just" eaLnBrk="1" hangingPunct="1">
              <a:buFont typeface="Arial" panose="020B0604020202090204" pitchFamily="34" charset="0"/>
              <a:buChar char="•"/>
            </a:pPr>
            <a:r>
              <a:rPr lang="it-IT" altLang="en-US" sz="2800" dirty="0">
                <a:latin typeface="STSong" panose="02010600040101010101" charset="-122"/>
                <a:ea typeface="STSong" panose="02010600040101010101" charset="-122"/>
                <a:cs typeface="Arial" panose="020B0604020202090204" pitchFamily="34" charset="0"/>
              </a:rPr>
              <a:t>T</a:t>
            </a:r>
            <a:r>
              <a:rPr lang="en-US" altLang="x-none" sz="2800" dirty="0">
                <a:latin typeface="STSong" panose="02010600040101010101" charset="-122"/>
                <a:ea typeface="STSong" panose="02010600040101010101" charset="-122"/>
                <a:cs typeface="Arial" panose="020B0604020202090204" pitchFamily="34" charset="0"/>
              </a:rPr>
              <a:t>eori dua faktor (</a:t>
            </a:r>
            <a:r>
              <a:rPr lang="en-US" altLang="x-none" sz="2800" i="1" dirty="0">
                <a:latin typeface="STSong" panose="02010600040101010101" charset="-122"/>
                <a:ea typeface="STSong" panose="02010600040101010101" charset="-122"/>
                <a:cs typeface="Arial" panose="020B0604020202090204" pitchFamily="34" charset="0"/>
              </a:rPr>
              <a:t>Two-Factor Theory</a:t>
            </a:r>
            <a:r>
              <a:rPr lang="en-US" altLang="x-none" sz="2800" dirty="0">
                <a:latin typeface="STSong" panose="02010600040101010101" charset="-122"/>
                <a:ea typeface="STSong" panose="02010600040101010101" charset="-122"/>
                <a:cs typeface="Arial" panose="020B0604020202090204" pitchFamily="34" charset="0"/>
              </a:rPr>
              <a:t>) dari Frederich Herzberg </a:t>
            </a:r>
            <a:endParaRPr lang="en-US" altLang="x-none" sz="2800" dirty="0">
              <a:latin typeface="STSong" panose="02010600040101010101" charset="-122"/>
              <a:ea typeface="STSong" panose="0201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403225"/>
            <a:ext cx="8229600" cy="582613"/>
          </a:xfrm>
        </p:spPr>
        <p:txBody>
          <a:bodyPr vert="horz" wrap="square" lIns="91440" tIns="45720" rIns="91440" bIns="45720" anchor="ctr"/>
          <a:lstStyle/>
          <a:p>
            <a:r>
              <a:rPr lang="en-US" altLang="x-none" dirty="0">
                <a:latin typeface="STSong" panose="02010600040101010101" charset="-122"/>
                <a:ea typeface="STSong" panose="02010600040101010101" charset="-122"/>
                <a:cs typeface="Arial" panose="020B0604020202090204" pitchFamily="34" charset="0"/>
              </a:rPr>
              <a:t>Hierarchy of Needs  (</a:t>
            </a:r>
            <a:r>
              <a:rPr lang="it-IT" altLang="en-US" dirty="0">
                <a:latin typeface="STSong" panose="02010600040101010101" charset="-122"/>
                <a:ea typeface="STSong" panose="02010600040101010101" charset="-122"/>
                <a:cs typeface="Arial" panose="020B0604020202090204" pitchFamily="34" charset="0"/>
              </a:rPr>
              <a:t>M</a:t>
            </a:r>
            <a:r>
              <a:rPr lang="en-US" altLang="x-none" dirty="0">
                <a:latin typeface="STSong" panose="02010600040101010101" charset="-122"/>
                <a:ea typeface="STSong" panose="02010600040101010101" charset="-122"/>
              </a:rPr>
              <a:t>aslow)</a:t>
            </a: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Arial" panose="020B060402020209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5pPr>
          </a:lstStyle>
          <a:p>
            <a:pPr lvl="0" algn="r" eaLnBrk="1" hangingPunct="1"/>
            <a:fld id="{9A0DB2DC-4C9A-4742-B13C-FB6460FD3503}" type="slidenum">
              <a:rPr lang="id-ID" sz="1200" dirty="0">
                <a:solidFill>
                  <a:srgbClr val="898989"/>
                </a:solidFill>
                <a:latin typeface="Calibri" pitchFamily="34" charset="0"/>
              </a:rPr>
              <a:t>19</a:t>
            </a:fld>
            <a:endParaRPr lang="id-ID" sz="1200" dirty="0">
              <a:solidFill>
                <a:srgbClr val="898989"/>
              </a:solidFill>
              <a:latin typeface="Calibri" pitchFamily="34" charset="0"/>
            </a:endParaRPr>
          </a:p>
        </p:txBody>
      </p:sp>
      <p:pic>
        <p:nvPicPr>
          <p:cNvPr id="20485" name="Picture 2" descr="http://4.bp.blogspot.com/_nEuLtV8Hcxo/TEXml63dWcI/AAAAAAAAAME/HfiVR4Mz6So/s320/hirarki+maslow.png"/>
          <p:cNvPicPr>
            <a:picLocks noGrp="1" noChangeAspect="1"/>
          </p:cNvPicPr>
          <p:nvPr>
            <p:ph idx="1"/>
          </p:nvPr>
        </p:nvPicPr>
        <p:blipFill>
          <a:blip r:embed="rId3"/>
          <a:srcRect/>
          <a:stretch>
            <a:fillRect/>
          </a:stretch>
        </p:blipFill>
        <p:spPr>
          <a:xfrm>
            <a:off x="838200" y="1376680"/>
            <a:ext cx="6254750" cy="410368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D:\PUTRAyasa\grafis\image\merdeka.jpg"/>
          <p:cNvPicPr>
            <a:picLocks noChangeAspect="1"/>
          </p:cNvPicPr>
          <p:nvPr/>
        </p:nvPicPr>
        <p:blipFill>
          <a:blip r:embed="rId2"/>
          <a:stretch>
            <a:fillRect/>
          </a:stretch>
        </p:blipFill>
        <p:spPr>
          <a:xfrm>
            <a:off x="0" y="3571875"/>
            <a:ext cx="5092700" cy="3286125"/>
          </a:xfrm>
          <a:prstGeom prst="rect">
            <a:avLst/>
          </a:prstGeom>
          <a:noFill/>
          <a:ln w="9525">
            <a:noFill/>
          </a:ln>
        </p:spPr>
      </p:pic>
      <p:sp>
        <p:nvSpPr>
          <p:cNvPr id="4099" name="Rectangle 3"/>
          <p:cNvSpPr txBox="1"/>
          <p:nvPr/>
        </p:nvSpPr>
        <p:spPr>
          <a:xfrm>
            <a:off x="0" y="2286000"/>
            <a:ext cx="4929188" cy="1071563"/>
          </a:xfrm>
          <a:prstGeom prst="rect">
            <a:avLst/>
          </a:prstGeom>
          <a:noFill/>
          <a:ln w="9525">
            <a:noFill/>
          </a:ln>
        </p:spPr>
        <p:txBody>
          <a:bodyPr/>
          <a:lstStyle/>
          <a:p>
            <a:pPr algn="r"/>
            <a:r>
              <a:rPr lang="en-US" altLang="x-none" sz="3200" b="1" dirty="0">
                <a:latin typeface="STSong" panose="02010600040101010101" charset="-122"/>
                <a:ea typeface="STSong" panose="02010600040101010101" charset="-122"/>
              </a:rPr>
              <a:t>Mengapa kita perlu </a:t>
            </a:r>
          </a:p>
          <a:p>
            <a:pPr algn="r"/>
            <a:r>
              <a:rPr lang="en-US" altLang="x-none" sz="3200" b="1" dirty="0">
                <a:latin typeface="STSong" panose="02010600040101010101" charset="-122"/>
                <a:ea typeface="STSong" panose="02010600040101010101" charset="-122"/>
              </a:rPr>
              <a:t>MOTIVASI </a:t>
            </a:r>
            <a:r>
              <a:rPr sz="3200" b="1" dirty="0">
                <a:latin typeface="STSong" panose="02010600040101010101" charset="-122"/>
                <a:ea typeface="STSong" panose="02010600040101010101" charset="-122"/>
              </a:rPr>
              <a:t>???</a:t>
            </a:r>
          </a:p>
        </p:txBody>
      </p:sp>
      <p:pic>
        <p:nvPicPr>
          <p:cNvPr id="4100" name="Picture 4" descr="C:\Documents and Settings\santhi\My Documents\Downloads\BAHAN MAMA\453091~Silhouette-of-Woman-Praying-Posters.jpg"/>
          <p:cNvPicPr>
            <a:picLocks noChangeAspect="1"/>
          </p:cNvPicPr>
          <p:nvPr/>
        </p:nvPicPr>
        <p:blipFill>
          <a:blip r:embed="rId3"/>
          <a:srcRect l="21233" t="5000" r="8333" b="5000"/>
          <a:stretch>
            <a:fillRect/>
          </a:stretch>
        </p:blipFill>
        <p:spPr>
          <a:xfrm>
            <a:off x="5118100" y="0"/>
            <a:ext cx="4025900" cy="6858000"/>
          </a:xfrm>
          <a:prstGeom prst="rect">
            <a:avLst/>
          </a:prstGeom>
          <a:noFill/>
          <a:ln w="9525">
            <a:noFill/>
          </a:ln>
        </p:spPr>
      </p:pic>
      <p:grpSp>
        <p:nvGrpSpPr>
          <p:cNvPr id="4101" name="Group 9"/>
          <p:cNvGrpSpPr/>
          <p:nvPr/>
        </p:nvGrpSpPr>
        <p:grpSpPr>
          <a:xfrm>
            <a:off x="214313" y="214313"/>
            <a:ext cx="4286250" cy="1000125"/>
            <a:chOff x="214282" y="214290"/>
            <a:chExt cx="4286280" cy="1000132"/>
          </a:xfrm>
        </p:grpSpPr>
        <p:sp>
          <p:nvSpPr>
            <p:cNvPr id="5" name="Oval 4"/>
            <p:cNvSpPr/>
            <p:nvPr/>
          </p:nvSpPr>
          <p:spPr>
            <a:xfrm>
              <a:off x="214282" y="214290"/>
              <a:ext cx="1000132" cy="1000132"/>
            </a:xfrm>
            <a:prstGeom prst="ellipse">
              <a:avLst/>
            </a:prstGeom>
            <a:solidFill>
              <a:srgbClr val="3D7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Oval 5"/>
            <p:cNvSpPr/>
            <p:nvPr/>
          </p:nvSpPr>
          <p:spPr>
            <a:xfrm>
              <a:off x="1357290" y="285727"/>
              <a:ext cx="857256" cy="85725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Oval 6"/>
            <p:cNvSpPr/>
            <p:nvPr/>
          </p:nvSpPr>
          <p:spPr>
            <a:xfrm>
              <a:off x="2428859" y="357166"/>
              <a:ext cx="714380" cy="7143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Oval 7"/>
            <p:cNvSpPr/>
            <p:nvPr/>
          </p:nvSpPr>
          <p:spPr>
            <a:xfrm>
              <a:off x="3286115" y="428603"/>
              <a:ext cx="57150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Oval 8"/>
            <p:cNvSpPr/>
            <p:nvPr/>
          </p:nvSpPr>
          <p:spPr>
            <a:xfrm>
              <a:off x="4071934" y="500042"/>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835" y="390525"/>
            <a:ext cx="8229600" cy="970280"/>
          </a:xfrm>
        </p:spPr>
        <p:txBody>
          <a:bodyPr vert="horz" wrap="square" lIns="91440" tIns="45720" rIns="91440" bIns="45720" anchor="ctr"/>
          <a:lstStyle/>
          <a:p>
            <a:r>
              <a:rPr lang="it-IT" altLang="en-US" dirty="0">
                <a:latin typeface="STSong" panose="02010600040101010101" charset="-122"/>
                <a:ea typeface="STSong" panose="02010600040101010101" charset="-122"/>
                <a:cs typeface="Arial" panose="020B0604020202090204" pitchFamily="34" charset="0"/>
              </a:rPr>
              <a:t>T</a:t>
            </a:r>
            <a:r>
              <a:rPr lang="en-US" altLang="x-none" dirty="0">
                <a:latin typeface="STSong" panose="02010600040101010101" charset="-122"/>
                <a:ea typeface="STSong" panose="02010600040101010101" charset="-122"/>
                <a:cs typeface="Arial" panose="020B0604020202090204" pitchFamily="34" charset="0"/>
              </a:rPr>
              <a:t>eori ERG </a:t>
            </a:r>
            <a:r>
              <a:rPr lang="it-IT" altLang="en-US" dirty="0">
                <a:latin typeface="STSong" panose="02010600040101010101" charset="-122"/>
                <a:ea typeface="STSong" panose="02010600040101010101" charset="-122"/>
                <a:cs typeface="Arial" panose="020B0604020202090204" pitchFamily="34" charset="0"/>
              </a:rPr>
              <a:t>-</a:t>
            </a:r>
            <a:r>
              <a:rPr lang="en-US" altLang="x-none" dirty="0">
                <a:latin typeface="STSong" panose="02010600040101010101" charset="-122"/>
                <a:ea typeface="STSong" panose="02010600040101010101" charset="-122"/>
                <a:cs typeface="Arial" panose="020B0604020202090204" pitchFamily="34" charset="0"/>
              </a:rPr>
              <a:t> Clayton Alderfer</a:t>
            </a:r>
            <a:br>
              <a:rPr lang="en-US" altLang="x-none" dirty="0">
                <a:latin typeface="STSong" panose="02010600040101010101" charset="-122"/>
                <a:ea typeface="STSong" panose="02010600040101010101" charset="-122"/>
                <a:cs typeface="Arial" panose="020B0604020202090204" pitchFamily="34" charset="0"/>
              </a:rPr>
            </a:br>
            <a:r>
              <a:rPr lang="en-US" altLang="x-none" dirty="0">
                <a:latin typeface="STSong" panose="02010600040101010101" charset="-122"/>
                <a:ea typeface="STSong" panose="02010600040101010101" charset="-122"/>
                <a:cs typeface="Arial" panose="020B0604020202090204" pitchFamily="34" charset="0"/>
              </a:rPr>
              <a:t>Existence, Relatedness and Growth</a:t>
            </a: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Arial" panose="020B060402020209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5pPr>
          </a:lstStyle>
          <a:p>
            <a:pPr lvl="0" algn="r" eaLnBrk="1" hangingPunct="1"/>
            <a:fld id="{9A0DB2DC-4C9A-4742-B13C-FB6460FD3503}" type="slidenum">
              <a:rPr lang="id-ID" sz="1200" dirty="0">
                <a:solidFill>
                  <a:srgbClr val="898989"/>
                </a:solidFill>
                <a:latin typeface="Calibri" pitchFamily="34" charset="0"/>
              </a:rPr>
              <a:t>20</a:t>
            </a:fld>
            <a:endParaRPr lang="id-ID" sz="1200" dirty="0">
              <a:solidFill>
                <a:srgbClr val="898989"/>
              </a:solidFill>
              <a:latin typeface="Calibri" pitchFamily="34" charset="0"/>
            </a:endParaRPr>
          </a:p>
        </p:txBody>
      </p:sp>
      <p:pic>
        <p:nvPicPr>
          <p:cNvPr id="21509" name="Picture 2" descr="ERG"/>
          <p:cNvPicPr>
            <a:picLocks noGrp="1" noChangeAspect="1"/>
          </p:cNvPicPr>
          <p:nvPr>
            <p:ph idx="1"/>
          </p:nvPr>
        </p:nvPicPr>
        <p:blipFill>
          <a:blip r:embed="rId3"/>
          <a:srcRect/>
          <a:stretch>
            <a:fillRect/>
          </a:stretch>
        </p:blipFill>
        <p:spPr>
          <a:xfrm>
            <a:off x="1738313" y="2087563"/>
            <a:ext cx="5667375" cy="352425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490220"/>
            <a:ext cx="8229600" cy="969010"/>
          </a:xfrm>
        </p:spPr>
        <p:txBody>
          <a:bodyPr vert="horz" wrap="square" lIns="91440" tIns="45720" rIns="91440" bIns="45720" anchor="ctr"/>
          <a:lstStyle/>
          <a:p>
            <a:r>
              <a:rPr lang="it-IT" altLang="en-US" dirty="0">
                <a:latin typeface="STSong" panose="02010600040101010101" charset="-122"/>
                <a:ea typeface="STSong" panose="02010600040101010101" charset="-122"/>
                <a:cs typeface="Arial" panose="020B0604020202090204" pitchFamily="34" charset="0"/>
              </a:rPr>
              <a:t>Teori 3 Kebutuhan </a:t>
            </a:r>
            <a:br>
              <a:rPr lang="it-IT" altLang="en-US" dirty="0">
                <a:latin typeface="STSong" panose="02010600040101010101" charset="-122"/>
                <a:ea typeface="STSong" panose="02010600040101010101" charset="-122"/>
                <a:cs typeface="Arial" panose="020B0604020202090204" pitchFamily="34" charset="0"/>
              </a:rPr>
            </a:br>
            <a:r>
              <a:rPr lang="en-US" altLang="x-none" dirty="0">
                <a:latin typeface="STSong" panose="02010600040101010101" charset="-122"/>
                <a:ea typeface="STSong" panose="02010600040101010101" charset="-122"/>
                <a:cs typeface="Arial" panose="020B0604020202090204" pitchFamily="34" charset="0"/>
              </a:rPr>
              <a:t> Atkinson </a:t>
            </a:r>
            <a:r>
              <a:rPr lang="it-IT" altLang="en-US" dirty="0">
                <a:latin typeface="STSong" panose="02010600040101010101" charset="-122"/>
                <a:ea typeface="STSong" panose="02010600040101010101" charset="-122"/>
                <a:cs typeface="Arial" panose="020B0604020202090204" pitchFamily="34" charset="0"/>
              </a:rPr>
              <a:t>&amp;</a:t>
            </a:r>
            <a:r>
              <a:rPr lang="en-US" altLang="x-none" dirty="0">
                <a:latin typeface="STSong" panose="02010600040101010101" charset="-122"/>
                <a:ea typeface="STSong" panose="02010600040101010101" charset="-122"/>
                <a:cs typeface="Arial" panose="020B0604020202090204" pitchFamily="34" charset="0"/>
              </a:rPr>
              <a:t> Mc Clelland</a:t>
            </a:r>
            <a:endParaRPr lang="en-US" altLang="x-none" dirty="0">
              <a:latin typeface="STSong" panose="02010600040101010101" charset="-122"/>
              <a:ea typeface="STSong" panose="02010600040101010101" charset="-122"/>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Arial" panose="020B060402020209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5pPr>
          </a:lstStyle>
          <a:p>
            <a:pPr lvl="0" algn="r" eaLnBrk="1" hangingPunct="1"/>
            <a:fld id="{9A0DB2DC-4C9A-4742-B13C-FB6460FD3503}" type="slidenum">
              <a:rPr lang="id-ID" sz="1200" dirty="0">
                <a:solidFill>
                  <a:srgbClr val="898989"/>
                </a:solidFill>
                <a:latin typeface="Calibri" pitchFamily="34" charset="0"/>
              </a:rPr>
              <a:t>21</a:t>
            </a:fld>
            <a:endParaRPr lang="id-ID" sz="1200" dirty="0">
              <a:solidFill>
                <a:srgbClr val="898989"/>
              </a:solidFill>
              <a:latin typeface="Calibri" pitchFamily="34" charset="0"/>
            </a:endParaRPr>
          </a:p>
        </p:txBody>
      </p:sp>
      <p:pic>
        <p:nvPicPr>
          <p:cNvPr id="22533" name="Picture 4" descr="https://encrypted-tbn2.gstatic.com/images?q=tbn:ANd9GcSXf2kvQ9sIPmdYusryOZShL1smb_T03bT8sdlergj-3ntCxoXBLjRug4Q"/>
          <p:cNvPicPr>
            <a:picLocks noGrp="1" noChangeAspect="1"/>
          </p:cNvPicPr>
          <p:nvPr>
            <p:ph idx="1"/>
          </p:nvPr>
        </p:nvPicPr>
        <p:blipFill>
          <a:blip r:embed="rId3"/>
          <a:srcRect/>
          <a:stretch>
            <a:fillRect/>
          </a:stretch>
        </p:blipFill>
        <p:spPr>
          <a:xfrm>
            <a:off x="580708" y="2332038"/>
            <a:ext cx="5473700" cy="326707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3554" name="Text Box 2"/>
          <p:cNvSpPr txBox="1"/>
          <p:nvPr/>
        </p:nvSpPr>
        <p:spPr>
          <a:xfrm>
            <a:off x="571500" y="533400"/>
            <a:ext cx="7329170" cy="583565"/>
          </a:xfrm>
          <a:prstGeom prst="rect">
            <a:avLst/>
          </a:prstGeom>
          <a:noFill/>
          <a:ln w="9525">
            <a:noFill/>
          </a:ln>
        </p:spPr>
        <p:txBody>
          <a:bodyPr wrap="square">
            <a:spAutoFit/>
          </a:bodyPr>
          <a:lstStyle/>
          <a:p>
            <a:pPr algn="ctr">
              <a:spcBef>
                <a:spcPct val="50000"/>
              </a:spcBef>
            </a:pPr>
            <a:r>
              <a:rPr sz="3200" b="1" dirty="0">
                <a:latin typeface="Big Caslon" panose="02000603090000020003" charset="0"/>
                <a:cs typeface="Big Caslon" panose="02000603090000020003" charset="0"/>
              </a:rPr>
              <a:t>MOTIVASI </a:t>
            </a:r>
            <a:r>
              <a:rPr lang="it-IT" sz="3200" b="1" dirty="0">
                <a:latin typeface="Big Caslon" panose="02000603090000020003" charset="0"/>
                <a:cs typeface="Big Caslon" panose="02000603090000020003" charset="0"/>
              </a:rPr>
              <a:t>&amp; </a:t>
            </a:r>
            <a:r>
              <a:rPr sz="3200" b="1" dirty="0">
                <a:latin typeface="Big Caslon" panose="02000603090000020003" charset="0"/>
                <a:cs typeface="Big Caslon" panose="02000603090000020003" charset="0"/>
              </a:rPr>
              <a:t>KEPUASAN KERJA</a:t>
            </a:r>
          </a:p>
        </p:txBody>
      </p:sp>
      <p:sp>
        <p:nvSpPr>
          <p:cNvPr id="23555" name="Text Box 3"/>
          <p:cNvSpPr txBox="1"/>
          <p:nvPr/>
        </p:nvSpPr>
        <p:spPr>
          <a:xfrm>
            <a:off x="785813" y="1600200"/>
            <a:ext cx="7286625" cy="4707890"/>
          </a:xfrm>
          <a:prstGeom prst="rect">
            <a:avLst/>
          </a:prstGeom>
          <a:noFill/>
          <a:ln w="9525">
            <a:noFill/>
          </a:ln>
        </p:spPr>
        <p:txBody>
          <a:bodyPr>
            <a:spAutoFit/>
          </a:bodyPr>
          <a:lstStyle/>
          <a:p>
            <a:pPr marL="342900" indent="-342900" algn="just">
              <a:spcBef>
                <a:spcPct val="50000"/>
              </a:spcBef>
              <a:buFont typeface="Arial" panose="020B0604020202090204" pitchFamily="34" charset="0"/>
              <a:buChar char="•"/>
            </a:pPr>
            <a:r>
              <a:rPr sz="2400" dirty="0">
                <a:solidFill>
                  <a:srgbClr val="C00000"/>
                </a:solidFill>
                <a:latin typeface="STSong" panose="02010600040101010101" charset="-122"/>
                <a:ea typeface="STSong" panose="02010600040101010101" charset="-122"/>
              </a:rPr>
              <a:t>Kepuasan Kerja adalah perasaan senang/puas ka</a:t>
            </a:r>
            <a:r>
              <a:rPr lang="en-US" altLang="x-none" sz="2400" dirty="0">
                <a:solidFill>
                  <a:srgbClr val="C00000"/>
                </a:solidFill>
                <a:latin typeface="STSong" panose="02010600040101010101" charset="-122"/>
                <a:ea typeface="STSong" panose="02010600040101010101" charset="-122"/>
              </a:rPr>
              <a:t>-</a:t>
            </a:r>
            <a:r>
              <a:rPr sz="2400" dirty="0">
                <a:solidFill>
                  <a:srgbClr val="C00000"/>
                </a:solidFill>
                <a:latin typeface="STSong" panose="02010600040101010101" charset="-122"/>
                <a:ea typeface="STSong" panose="02010600040101010101" charset="-122"/>
              </a:rPr>
              <a:t>rena pekerjaan yang dilakukannya.Kepuasan kerja </a:t>
            </a:r>
            <a:r>
              <a:rPr lang="en-US" altLang="x-none" sz="2400" dirty="0">
                <a:solidFill>
                  <a:srgbClr val="C00000"/>
                </a:solidFill>
                <a:latin typeface="STSong" panose="02010600040101010101" charset="-122"/>
                <a:ea typeface="STSong" panose="02010600040101010101" charset="-122"/>
              </a:rPr>
              <a:t> </a:t>
            </a:r>
            <a:r>
              <a:rPr sz="2400" dirty="0">
                <a:solidFill>
                  <a:srgbClr val="C00000"/>
                </a:solidFill>
                <a:latin typeface="STSong" panose="02010600040101010101" charset="-122"/>
                <a:ea typeface="STSong" panose="02010600040101010101" charset="-122"/>
              </a:rPr>
              <a:t>ini berkaitan dengan motivasi kerja.</a:t>
            </a:r>
          </a:p>
          <a:p>
            <a:pPr marL="342900" indent="-342900" algn="just">
              <a:spcBef>
                <a:spcPct val="50000"/>
              </a:spcBef>
              <a:buFont typeface="Arial" panose="020B0604020202090204" pitchFamily="34" charset="0"/>
              <a:buChar char="•"/>
            </a:pPr>
            <a:r>
              <a:rPr sz="2400" dirty="0">
                <a:solidFill>
                  <a:srgbClr val="C00000"/>
                </a:solidFill>
                <a:latin typeface="STSong" panose="02010600040101010101" charset="-122"/>
                <a:ea typeface="STSong" panose="02010600040101010101" charset="-122"/>
              </a:rPr>
              <a:t>Bagaimana hubungan antara kepuasan kerja dan kinerja ?</a:t>
            </a:r>
          </a:p>
          <a:p>
            <a:pPr marL="342900" indent="-342900" algn="just">
              <a:spcBef>
                <a:spcPct val="50000"/>
              </a:spcBef>
              <a:buFont typeface="Arial" panose="020B0604020202090204" pitchFamily="34" charset="0"/>
              <a:buChar char="•"/>
            </a:pPr>
            <a:r>
              <a:rPr sz="2400" dirty="0">
                <a:solidFill>
                  <a:srgbClr val="C00000"/>
                </a:solidFill>
                <a:latin typeface="STSong" panose="02010600040101010101" charset="-122"/>
                <a:ea typeface="STSong" panose="02010600040101010101" charset="-122"/>
              </a:rPr>
              <a:t>Perbaikan kondisi kerja yang menaikkan peluasan pekerja cenderung meningkatkan produktivitas (kinerja). Tetapi hubungan itu tidak begitu kuat.</a:t>
            </a:r>
            <a:r>
              <a:rPr lang="en-US" altLang="x-none" sz="2400" dirty="0">
                <a:solidFill>
                  <a:srgbClr val="C00000"/>
                </a:solidFill>
                <a:latin typeface="STSong" panose="02010600040101010101" charset="-122"/>
                <a:ea typeface="STSong" panose="02010600040101010101" charset="-122"/>
              </a:rPr>
              <a:t> </a:t>
            </a:r>
            <a:r>
              <a:rPr sz="2400" dirty="0">
                <a:solidFill>
                  <a:srgbClr val="C00000"/>
                </a:solidFill>
                <a:latin typeface="STSong" panose="02010600040101010101" charset="-122"/>
                <a:ea typeface="STSong" panose="02010600040101010101" charset="-122"/>
              </a:rPr>
              <a:t>(korelasinya rata-rata hanya 0,14)</a:t>
            </a:r>
          </a:p>
          <a:p>
            <a:pPr marL="342900" indent="-342900" algn="just">
              <a:spcBef>
                <a:spcPct val="50000"/>
              </a:spcBef>
              <a:buFont typeface="Arial" panose="020B0604020202090204" pitchFamily="34" charset="0"/>
              <a:buChar char="•"/>
            </a:pPr>
            <a:r>
              <a:rPr sz="2400" dirty="0">
                <a:solidFill>
                  <a:srgbClr val="C00000"/>
                </a:solidFill>
                <a:latin typeface="STSong" panose="02010600040101010101" charset="-122"/>
                <a:ea typeface="STSong" panose="02010600040101010101" charset="-122"/>
              </a:rPr>
              <a:t>Beberapa ahli berpendapat bahwa </a:t>
            </a:r>
            <a:r>
              <a:rPr sz="2400" u="sng" dirty="0">
                <a:solidFill>
                  <a:srgbClr val="C00000"/>
                </a:solidFill>
                <a:latin typeface="STSong" panose="02010600040101010101" charset="-122"/>
                <a:ea typeface="STSong" panose="02010600040101010101" charset="-122"/>
              </a:rPr>
              <a:t>kinerja (yang tinggi) akan menghasilkan kepuasan,</a:t>
            </a:r>
            <a:r>
              <a:rPr sz="2400" dirty="0">
                <a:solidFill>
                  <a:srgbClr val="C00000"/>
                </a:solidFill>
                <a:latin typeface="STSong" panose="02010600040101010101" charset="-122"/>
                <a:ea typeface="STSong" panose="02010600040101010101" charset="-122"/>
              </a:rPr>
              <a:t> tidak sebaliknya.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Content Placeholder 5" descr="images.jpg"/>
          <p:cNvPicPr>
            <a:picLocks noGrp="1" noChangeAspect="1"/>
          </p:cNvPicPr>
          <p:nvPr>
            <p:ph idx="1"/>
          </p:nvPr>
        </p:nvPicPr>
        <p:blipFill>
          <a:blip r:embed="rId2"/>
          <a:srcRect/>
          <a:stretch>
            <a:fillRect/>
          </a:stretch>
        </p:blipFill>
        <p:spPr>
          <a:xfrm>
            <a:off x="1224280" y="773430"/>
            <a:ext cx="6991350" cy="5143500"/>
          </a:xfrm>
        </p:spPr>
      </p:pic>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Arial" panose="020B060402020209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5pPr>
          </a:lstStyle>
          <a:p>
            <a:pPr lvl="0" algn="r" eaLnBrk="1" hangingPunct="1"/>
            <a:fld id="{9A0DB2DC-4C9A-4742-B13C-FB6460FD3503}" type="slidenum">
              <a:rPr lang="id-ID" sz="1200" dirty="0">
                <a:solidFill>
                  <a:srgbClr val="898989"/>
                </a:solidFill>
                <a:latin typeface="Calibri" pitchFamily="34" charset="0"/>
              </a:rPr>
              <a:t>23</a:t>
            </a:fld>
            <a:endParaRPr lang="id-ID" sz="1200" dirty="0">
              <a:solidFill>
                <a:srgbClr val="898989"/>
              </a:solidFill>
              <a:latin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Content Placeholder 5" descr="Kata-Kata-Mutiara-Bijak-Motivasi-Kehidupan.jpg"/>
          <p:cNvPicPr>
            <a:picLocks noGrp="1" noChangeAspect="1"/>
          </p:cNvPicPr>
          <p:nvPr>
            <p:ph idx="1"/>
          </p:nvPr>
        </p:nvPicPr>
        <p:blipFill>
          <a:blip r:embed="rId2"/>
          <a:srcRect/>
          <a:stretch>
            <a:fillRect/>
          </a:stretch>
        </p:blipFill>
        <p:spPr>
          <a:xfrm>
            <a:off x="1000125" y="1285875"/>
            <a:ext cx="7500938" cy="4714875"/>
          </a:xfrm>
        </p:spPr>
      </p:pic>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Arial" panose="020B060402020209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5pPr>
          </a:lstStyle>
          <a:p>
            <a:pPr lvl="0" algn="r" eaLnBrk="1" hangingPunct="1"/>
            <a:fld id="{9A0DB2DC-4C9A-4742-B13C-FB6460FD3503}" type="slidenum">
              <a:rPr lang="id-ID" sz="1200" dirty="0">
                <a:solidFill>
                  <a:srgbClr val="898989"/>
                </a:solidFill>
                <a:latin typeface="Calibri" pitchFamily="34" charset="0"/>
              </a:rPr>
              <a:t>24</a:t>
            </a:fld>
            <a:endParaRPr lang="id-ID" sz="1200" dirty="0">
              <a:solidFill>
                <a:srgbClr val="898989"/>
              </a:solidFill>
              <a:latin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69570" y="739775"/>
            <a:ext cx="8229600" cy="582613"/>
          </a:xfrm>
        </p:spPr>
        <p:txBody>
          <a:bodyPr vert="horz" wrap="square" lIns="91440" tIns="45720" rIns="91440" bIns="45720" anchor="ctr"/>
          <a:lstStyle/>
          <a:p>
            <a:pPr algn="ctr"/>
            <a:r>
              <a:rPr lang="it-IT" sz="5400" b="1" dirty="0">
                <a:solidFill>
                  <a:srgbClr val="002060"/>
                </a:solidFill>
                <a:latin typeface="Big Caslon" panose="02000603090000020003" charset="0"/>
                <a:cs typeface="Big Caslon" panose="02000603090000020003" charset="0"/>
              </a:rPr>
              <a:t>TUGAS</a:t>
            </a:r>
          </a:p>
        </p:txBody>
      </p:sp>
      <p:sp>
        <p:nvSpPr>
          <p:cNvPr id="26627" name="Content Placeholder 2"/>
          <p:cNvSpPr>
            <a:spLocks noGrp="1"/>
          </p:cNvSpPr>
          <p:nvPr>
            <p:ph idx="1"/>
          </p:nvPr>
        </p:nvSpPr>
        <p:spPr>
          <a:xfrm>
            <a:off x="457200" y="1773555"/>
            <a:ext cx="8229600" cy="1967865"/>
          </a:xfrm>
        </p:spPr>
        <p:txBody>
          <a:bodyPr vert="horz" wrap="square" lIns="91440" tIns="45720" rIns="91440" bIns="45720" anchor="t"/>
          <a:lstStyle/>
          <a:p>
            <a:pPr marL="0" indent="0" algn="ctr">
              <a:buNone/>
            </a:pPr>
            <a:r>
              <a:rPr lang="en-US" altLang="x-none" sz="2800" dirty="0">
                <a:solidFill>
                  <a:srgbClr val="7030A0"/>
                </a:solidFill>
                <a:latin typeface="Big Caslon" panose="02000603090000020003" charset="0"/>
                <a:cs typeface="Big Caslon" panose="02000603090000020003" charset="0"/>
              </a:rPr>
              <a:t>Jelaskan Peran Motivasi dalam Organisasi?</a:t>
            </a:r>
          </a:p>
          <a:p>
            <a:pPr marL="0" indent="0" algn="ctr">
              <a:buNone/>
            </a:pPr>
            <a:endParaRPr sz="2800" dirty="0">
              <a:solidFill>
                <a:srgbClr val="7030A0"/>
              </a:solidFill>
              <a:latin typeface="Big Caslon" panose="02000603090000020003" charset="0"/>
              <a:cs typeface="Big Caslon" panose="02000603090000020003" charset="0"/>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Arial" panose="020B060402020209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Arial" panose="020B0604020202090204" pitchFamily="34" charset="0"/>
                <a:cs typeface="+mn-cs"/>
              </a:defRPr>
            </a:lvl5pPr>
          </a:lstStyle>
          <a:p>
            <a:pPr lvl="0" algn="r" eaLnBrk="1" hangingPunct="1"/>
            <a:fld id="{9A0DB2DC-4C9A-4742-B13C-FB6460FD3503}" type="slidenum">
              <a:rPr lang="id-ID" sz="1200" dirty="0">
                <a:solidFill>
                  <a:srgbClr val="898989"/>
                </a:solidFill>
                <a:latin typeface="Calibri" pitchFamily="34" charset="0"/>
              </a:rPr>
              <a:t>25</a:t>
            </a:fld>
            <a:endParaRPr lang="id-ID" sz="1200" dirty="0">
              <a:solidFill>
                <a:srgbClr val="898989"/>
              </a:solidFill>
              <a:latin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4780"/>
            <a:ext cx="8229600" cy="1469390"/>
          </a:xfrm>
        </p:spPr>
        <p:txBody>
          <a:bodyPr/>
          <a:lstStyle/>
          <a:p>
            <a:pPr algn="ctr"/>
            <a:r>
              <a:rPr lang="it-IT" altLang="en-US" sz="6000">
                <a:latin typeface="Herculanum" panose="02000505000000020004" charset="0"/>
                <a:cs typeface="Herculanum" panose="02000505000000020004" charset="0"/>
              </a:rPr>
              <a:t>THANKS</a:t>
            </a:r>
            <a:br>
              <a:rPr lang="it-IT" altLang="en-US" sz="6000">
                <a:latin typeface="Herculanum" panose="02000505000000020004" charset="0"/>
                <a:cs typeface="Herculanum" panose="02000505000000020004" charset="0"/>
              </a:rPr>
            </a:br>
            <a:endParaRPr lang="it-IT" altLang="en-US" sz="6000">
              <a:latin typeface="Herculanum" panose="02000505000000020004" charset="0"/>
              <a:cs typeface="Herculanum" panose="02000505000000020004" charset="0"/>
            </a:endParaRPr>
          </a:p>
        </p:txBody>
      </p:sp>
      <p:sp>
        <p:nvSpPr>
          <p:cNvPr id="5" name="Title 1"/>
          <p:cNvSpPr>
            <a:spLocks noGrp="1"/>
          </p:cNvSpPr>
          <p:nvPr/>
        </p:nvSpPr>
        <p:spPr>
          <a:xfrm>
            <a:off x="659130" y="3090545"/>
            <a:ext cx="8229600" cy="1469390"/>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90204" pitchFamily="34" charset="0"/>
                <a:ea typeface="SimSun" pitchFamily="2" charset="-122"/>
              </a:defRPr>
            </a:lvl2pPr>
            <a:lvl3pPr algn="l" rtl="0" fontAlgn="base">
              <a:spcBef>
                <a:spcPct val="0"/>
              </a:spcBef>
              <a:spcAft>
                <a:spcPct val="0"/>
              </a:spcAft>
              <a:defRPr sz="3600">
                <a:solidFill>
                  <a:schemeClr val="tx1"/>
                </a:solidFill>
                <a:latin typeface="Arial" panose="020B0604020202090204" pitchFamily="34" charset="0"/>
                <a:ea typeface="SimSun" pitchFamily="2" charset="-122"/>
              </a:defRPr>
            </a:lvl3pPr>
            <a:lvl4pPr algn="l" rtl="0" fontAlgn="base">
              <a:spcBef>
                <a:spcPct val="0"/>
              </a:spcBef>
              <a:spcAft>
                <a:spcPct val="0"/>
              </a:spcAft>
              <a:defRPr sz="3600">
                <a:solidFill>
                  <a:schemeClr val="tx1"/>
                </a:solidFill>
                <a:latin typeface="Arial" panose="020B0604020202090204" pitchFamily="34" charset="0"/>
                <a:ea typeface="SimSun" pitchFamily="2" charset="-122"/>
              </a:defRPr>
            </a:lvl4pPr>
            <a:lvl5pPr algn="l" rtl="0" fontAlgn="base">
              <a:spcBef>
                <a:spcPct val="0"/>
              </a:spcBef>
              <a:spcAft>
                <a:spcPct val="0"/>
              </a:spcAft>
              <a:defRPr sz="3600">
                <a:solidFill>
                  <a:schemeClr val="tx1"/>
                </a:solidFill>
                <a:latin typeface="Arial" panose="020B060402020209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9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9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9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90204" pitchFamily="34" charset="0"/>
                <a:ea typeface="SimSun" pitchFamily="2" charset="-122"/>
              </a:defRPr>
            </a:lvl9pPr>
          </a:lstStyle>
          <a:p>
            <a:pPr algn="ctr"/>
            <a:r>
              <a:rPr lang="it-IT" altLang="en-US" sz="3200">
                <a:latin typeface="Herculanum" panose="02000505000000020004" charset="0"/>
                <a:cs typeface="Herculanum" panose="02000505000000020004" charset="0"/>
              </a:rPr>
              <a:t>CAMELIA CHANDRA M.KOM MM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4" descr="C:\Documents and Settings\santhi\My Documents\Downloads\BAHAN MAMA\menggapai-matahari_1001_l.jpg"/>
          <p:cNvPicPr>
            <a:picLocks noChangeAspect="1"/>
          </p:cNvPicPr>
          <p:nvPr/>
        </p:nvPicPr>
        <p:blipFill>
          <a:blip r:embed="rId2"/>
          <a:stretch>
            <a:fillRect/>
          </a:stretch>
        </p:blipFill>
        <p:spPr>
          <a:xfrm>
            <a:off x="4572000" y="-15875"/>
            <a:ext cx="4572000" cy="6873875"/>
          </a:xfrm>
          <a:prstGeom prst="rect">
            <a:avLst/>
          </a:prstGeom>
          <a:noFill/>
          <a:ln w="9525">
            <a:noFill/>
          </a:ln>
        </p:spPr>
      </p:pic>
      <p:sp>
        <p:nvSpPr>
          <p:cNvPr id="5123" name="Content Placeholder 2"/>
          <p:cNvSpPr>
            <a:spLocks noGrp="1"/>
          </p:cNvSpPr>
          <p:nvPr>
            <p:ph idx="1"/>
          </p:nvPr>
        </p:nvSpPr>
        <p:spPr>
          <a:xfrm>
            <a:off x="200025" y="1500188"/>
            <a:ext cx="4086225" cy="614362"/>
          </a:xfrm>
        </p:spPr>
        <p:txBody>
          <a:bodyPr vert="horz" wrap="square" lIns="91440" tIns="45720" rIns="91440" bIns="45720" anchor="t"/>
          <a:lstStyle/>
          <a:p>
            <a:pPr algn="r" eaLnBrk="1" hangingPunct="1">
              <a:buNone/>
            </a:pPr>
            <a:r>
              <a:rPr lang="en-US" altLang="x-none" b="1" dirty="0">
                <a:latin typeface="Big Caslon" panose="02000603090000020003" charset="0"/>
                <a:cs typeface="Big Caslon" panose="02000603090000020003" charset="0"/>
              </a:rPr>
              <a:t>Ubah MINDSET Anda!</a:t>
            </a:r>
            <a:br>
              <a:rPr lang="en-US" altLang="x-none" b="1" dirty="0"/>
            </a:br>
            <a:endParaRPr lang="en-US" altLang="x-none" dirty="0"/>
          </a:p>
        </p:txBody>
      </p:sp>
      <p:pic>
        <p:nvPicPr>
          <p:cNvPr id="5124" name="Picture 2" descr="C:\Documents and Settings\santhi\My Documents\Downloads\BAHAN MAMA\mindset.jpg"/>
          <p:cNvPicPr>
            <a:picLocks noChangeAspect="1"/>
          </p:cNvPicPr>
          <p:nvPr/>
        </p:nvPicPr>
        <p:blipFill>
          <a:blip r:embed="rId3"/>
          <a:stretch>
            <a:fillRect/>
          </a:stretch>
        </p:blipFill>
        <p:spPr>
          <a:xfrm>
            <a:off x="0" y="3284538"/>
            <a:ext cx="3571875" cy="3560762"/>
          </a:xfrm>
          <a:prstGeom prst="rect">
            <a:avLst/>
          </a:prstGeom>
          <a:noFill/>
          <a:ln w="9525">
            <a:noFill/>
          </a:ln>
        </p:spPr>
      </p:pic>
      <p:sp>
        <p:nvSpPr>
          <p:cNvPr id="5125" name="Content Placeholder 2"/>
          <p:cNvSpPr txBox="1"/>
          <p:nvPr/>
        </p:nvSpPr>
        <p:spPr>
          <a:xfrm>
            <a:off x="4787900" y="5599113"/>
            <a:ext cx="4321175" cy="709612"/>
          </a:xfrm>
          <a:prstGeom prst="rect">
            <a:avLst/>
          </a:prstGeom>
          <a:noFill/>
          <a:ln w="9525">
            <a:noFill/>
          </a:ln>
        </p:spPr>
        <p:txBody>
          <a:bodyPr lIns="103839" tIns="51920" rIns="103839" bIns="51920"/>
          <a:lstStyle/>
          <a:p>
            <a:pPr defTabSz="1038225">
              <a:lnSpc>
                <a:spcPct val="80000"/>
              </a:lnSpc>
              <a:spcBef>
                <a:spcPct val="20000"/>
              </a:spcBef>
            </a:pPr>
            <a:r>
              <a:rPr lang="en-US" altLang="x-none" sz="1600" b="1" i="1" dirty="0">
                <a:solidFill>
                  <a:schemeClr val="bg1"/>
                </a:solidFill>
                <a:latin typeface="Book Antiqua" pitchFamily="18" charset="0"/>
              </a:rPr>
              <a:t>Semua memulai dari KEYAKINAN dalam Pikirannya</a:t>
            </a:r>
            <a:br>
              <a:rPr lang="en-US" altLang="x-none" sz="1600" dirty="0">
                <a:latin typeface="Calibri" pitchFamily="34" charset="0"/>
              </a:rPr>
            </a:br>
            <a:endParaRPr lang="en-US" altLang="x-none" sz="1600" dirty="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80227" name="Rectangle 3"/>
          <p:cNvSpPr>
            <a:spLocks noGrp="1" noChangeArrowheads="1"/>
          </p:cNvSpPr>
          <p:nvPr>
            <p:ph type="body"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90204" pitchFamily="34" charset="0"/>
              <a:buChar char="•"/>
              <a:defRPr/>
            </a:pPr>
            <a:endParaRPr kumimoji="0" lang="en-US" sz="3200" b="0" i="0" u="none" strike="noStrike" kern="120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pic>
        <p:nvPicPr>
          <p:cNvPr id="6148" name="Picture 4" descr="Usaha"/>
          <p:cNvPicPr>
            <a:picLocks noChangeAspect="1"/>
          </p:cNvPicPr>
          <p:nvPr/>
        </p:nvPicPr>
        <p:blipFill>
          <a:blip r:embed="rId2"/>
          <a:stretch>
            <a:fillRect/>
          </a:stretch>
        </p:blipFill>
        <p:spPr>
          <a:xfrm>
            <a:off x="-6350" y="33338"/>
            <a:ext cx="9147175" cy="6840537"/>
          </a:xfrm>
          <a:prstGeom prst="rect">
            <a:avLst/>
          </a:prstGeom>
          <a:noFill/>
          <a:ln w="9525">
            <a:noFill/>
          </a:ln>
        </p:spPr>
      </p:pic>
      <p:sp>
        <p:nvSpPr>
          <p:cNvPr id="180231" name="Rectangle 7"/>
          <p:cNvSpPr>
            <a:spLocks noChangeArrowheads="1"/>
          </p:cNvSpPr>
          <p:nvPr/>
        </p:nvSpPr>
        <p:spPr bwMode="auto">
          <a:xfrm>
            <a:off x="179388" y="630238"/>
            <a:ext cx="4908550" cy="1143000"/>
          </a:xfrm>
          <a:prstGeom prst="rect">
            <a:avLst/>
          </a:prstGeom>
          <a:no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6000" b="1" i="0" u="none" strike="noStrike" kern="1200" cap="none" spc="0" normalizeH="0" baseline="0" noProof="0">
                <a:ln>
                  <a:noFill/>
                </a:ln>
                <a:solidFill>
                  <a:srgbClr val="FF3300"/>
                </a:solidFill>
                <a:effectLst>
                  <a:outerShdw blurRad="38100" dist="38100" dir="2700000" algn="tl">
                    <a:srgbClr val="000000"/>
                  </a:outerShdw>
                </a:effectLst>
                <a:uLnTx/>
                <a:uFillTx/>
                <a:latin typeface="Big Caslon" panose="02000603090000020003" charset="0"/>
                <a:ea typeface="+mn-ea"/>
                <a:cs typeface="Big Caslon" panose="02000603090000020003" charset="0"/>
              </a:rPr>
              <a:t>DREAM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PUTRAyasa\grafis\image\leaders.jpg"/>
          <p:cNvPicPr>
            <a:picLocks noChangeAspect="1"/>
          </p:cNvPicPr>
          <p:nvPr/>
        </p:nvPicPr>
        <p:blipFill>
          <a:blip r:embed="rId2"/>
          <a:stretch>
            <a:fillRect/>
          </a:stretch>
        </p:blipFill>
        <p:spPr>
          <a:xfrm>
            <a:off x="4143375" y="3470275"/>
            <a:ext cx="4829175" cy="3387725"/>
          </a:xfrm>
          <a:prstGeom prst="rect">
            <a:avLst/>
          </a:prstGeom>
          <a:noFill/>
          <a:ln w="9525">
            <a:noFill/>
          </a:ln>
        </p:spPr>
      </p:pic>
      <p:sp>
        <p:nvSpPr>
          <p:cNvPr id="7171" name="Rectangle 3"/>
          <p:cNvSpPr>
            <a:spLocks noGrp="1"/>
          </p:cNvSpPr>
          <p:nvPr>
            <p:ph idx="1"/>
          </p:nvPr>
        </p:nvSpPr>
        <p:spPr>
          <a:xfrm>
            <a:off x="1022350" y="1700213"/>
            <a:ext cx="7221538" cy="3197225"/>
          </a:xfrm>
        </p:spPr>
        <p:txBody>
          <a:bodyPr vert="horz" wrap="square" lIns="91440" tIns="45720" rIns="91440" bIns="45720" anchor="t"/>
          <a:lstStyle/>
          <a:p>
            <a:pPr eaLnBrk="1" hangingPunct="1"/>
            <a:r>
              <a:rPr lang="en-US" altLang="x-none" sz="2400" dirty="0">
                <a:latin typeface="STSong" panose="02010600040101010101" charset="-122"/>
                <a:ea typeface="STSong" panose="02010600040101010101" charset="-122"/>
                <a:cs typeface="Arial" panose="020B0604020202090204" pitchFamily="34" charset="0"/>
              </a:rPr>
              <a:t>Lemah dan tangan di bawah</a:t>
            </a:r>
          </a:p>
          <a:p>
            <a:pPr eaLnBrk="1" hangingPunct="1"/>
            <a:r>
              <a:rPr lang="en-US" altLang="x-none" sz="2400" dirty="0">
                <a:latin typeface="STSong" panose="02010600040101010101" charset="-122"/>
                <a:ea typeface="STSong" panose="02010600040101010101" charset="-122"/>
                <a:cs typeface="Arial" panose="020B0604020202090204" pitchFamily="34" charset="0"/>
              </a:rPr>
              <a:t>Frustasi</a:t>
            </a:r>
          </a:p>
          <a:p>
            <a:pPr eaLnBrk="1" hangingPunct="1"/>
            <a:r>
              <a:rPr lang="en-US" altLang="x-none" sz="2400" dirty="0">
                <a:latin typeface="STSong" panose="02010600040101010101" charset="-122"/>
                <a:ea typeface="STSong" panose="02010600040101010101" charset="-122"/>
                <a:cs typeface="Arial" panose="020B0604020202090204" pitchFamily="34" charset="0"/>
              </a:rPr>
              <a:t>Pecundang</a:t>
            </a:r>
          </a:p>
          <a:p>
            <a:pPr eaLnBrk="1" hangingPunct="1"/>
            <a:r>
              <a:rPr lang="en-US" altLang="x-none" sz="2400" dirty="0">
                <a:latin typeface="STSong" panose="02010600040101010101" charset="-122"/>
                <a:ea typeface="STSong" panose="02010600040101010101" charset="-122"/>
                <a:cs typeface="Arial" panose="020B0604020202090204" pitchFamily="34" charset="0"/>
              </a:rPr>
              <a:t>Pemalas yang rugi</a:t>
            </a:r>
          </a:p>
          <a:p>
            <a:pPr eaLnBrk="1" hangingPunct="1"/>
            <a:r>
              <a:rPr lang="en-US" altLang="x-none" sz="2400" dirty="0">
                <a:latin typeface="STSong" panose="02010600040101010101" charset="-122"/>
                <a:ea typeface="STSong" panose="02010600040101010101" charset="-122"/>
                <a:cs typeface="Arial" panose="020B0604020202090204" pitchFamily="34" charset="0"/>
              </a:rPr>
              <a:t>Orang yang beruntung</a:t>
            </a:r>
            <a:endParaRPr lang="en-US" altLang="x-none" sz="2400" dirty="0">
              <a:latin typeface="STSong" panose="02010600040101010101" charset="-122"/>
              <a:ea typeface="STSong" panose="02010600040101010101" charset="-122"/>
            </a:endParaRPr>
          </a:p>
        </p:txBody>
      </p:sp>
      <p:sp>
        <p:nvSpPr>
          <p:cNvPr id="7172" name="Rectangle 4"/>
          <p:cNvSpPr>
            <a:spLocks noGrp="1"/>
          </p:cNvSpPr>
          <p:nvPr>
            <p:ph type="title"/>
          </p:nvPr>
        </p:nvSpPr>
        <p:spPr>
          <a:xfrm>
            <a:off x="357188" y="428625"/>
            <a:ext cx="8229600" cy="1143000"/>
          </a:xfrm>
        </p:spPr>
        <p:txBody>
          <a:bodyPr vert="horz" wrap="square" lIns="91440" tIns="45720" rIns="91440" bIns="45720" anchor="ctr"/>
          <a:lstStyle/>
          <a:p>
            <a:pPr eaLnBrk="1" hangingPunct="1"/>
            <a:r>
              <a:rPr lang="en-US" altLang="x-none" sz="3200" b="1" dirty="0">
                <a:latin typeface="Big Caslon" panose="02000603090000020003" charset="0"/>
                <a:cs typeface="Big Caslon" panose="02000603090000020003" charset="0"/>
              </a:rPr>
              <a:t>Posisi “Kualitas SDM</a:t>
            </a:r>
            <a:r>
              <a:rPr lang="en-US" altLang="x-none" sz="3200" dirty="0">
                <a:latin typeface="Big Caslon" panose="02000603090000020003" charset="0"/>
                <a:cs typeface="Big Caslon" panose="02000603090000020003"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11188" y="617538"/>
            <a:ext cx="7712075" cy="579438"/>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sz="3200" b="1" kern="1200" cap="none" spc="0" normalizeH="0" baseline="0" noProof="0" dirty="0">
                <a:solidFill>
                  <a:srgbClr val="FF3300"/>
                </a:solidFill>
                <a:effectLst>
                  <a:outerShdw blurRad="38100" dist="38100" dir="2700000" algn="tl">
                    <a:srgbClr val="C0C0C0"/>
                  </a:outerShdw>
                </a:effectLst>
                <a:latin typeface="Comic Sans MS" panose="030F0902030302020204" pitchFamily="66" charset="0"/>
                <a:ea typeface="+mn-ea"/>
                <a:cs typeface="Arial" panose="020B0604020202090204" pitchFamily="34" charset="0"/>
              </a:rPr>
              <a:t>MOTIVASI KERJA                    </a:t>
            </a:r>
            <a:endParaRPr kumimoji="0" lang="id-ID" sz="2000" b="1" kern="1200" cap="none" spc="0" normalizeH="0" baseline="0" noProof="0" dirty="0">
              <a:solidFill>
                <a:srgbClr val="0066FF"/>
              </a:solidFill>
              <a:effectLst>
                <a:outerShdw blurRad="38100" dist="38100" dir="2700000" algn="tl">
                  <a:srgbClr val="C0C0C0"/>
                </a:outerShdw>
              </a:effectLst>
              <a:latin typeface="Comic Sans MS" panose="030F0902030302020204" pitchFamily="66" charset="0"/>
              <a:ea typeface="+mn-ea"/>
              <a:cs typeface="Arial" panose="020B0604020202090204" pitchFamily="34" charset="0"/>
            </a:endParaRPr>
          </a:p>
        </p:txBody>
      </p:sp>
      <p:sp>
        <p:nvSpPr>
          <p:cNvPr id="8195" name="Text Box 3"/>
          <p:cNvSpPr txBox="1"/>
          <p:nvPr/>
        </p:nvSpPr>
        <p:spPr>
          <a:xfrm>
            <a:off x="642938" y="1571625"/>
            <a:ext cx="8045450" cy="1044575"/>
          </a:xfrm>
          <a:prstGeom prst="rect">
            <a:avLst/>
          </a:prstGeom>
          <a:solidFill>
            <a:schemeClr val="accent1">
              <a:lumMod val="20000"/>
              <a:lumOff val="80000"/>
            </a:schemeClr>
          </a:solidFill>
          <a:ln w="38100" cap="flat" cmpd="dbl">
            <a:solidFill>
              <a:srgbClr val="FF3300"/>
            </a:solidFill>
            <a:prstDash val="solid"/>
            <a:miter/>
            <a:headEnd type="none" w="med" len="med"/>
            <a:tailEnd type="none" w="med" len="med"/>
          </a:ln>
        </p:spPr>
        <p:txBody>
          <a:bodyPr>
            <a:spAutoFit/>
          </a:bodyPr>
          <a:lstStyle/>
          <a:p>
            <a:pPr algn="just">
              <a:spcBef>
                <a:spcPct val="50000"/>
              </a:spcBef>
            </a:pPr>
            <a:r>
              <a:rPr sz="2000" b="1" dirty="0">
                <a:latin typeface="Comic Sans MS" panose="030F0902030302020204" pitchFamily="66" charset="0"/>
              </a:rPr>
              <a:t>Motivasi Kerja menunjuk pada kondisi-kondisi </a:t>
            </a:r>
            <a:r>
              <a:rPr lang="en-US" altLang="x-none" sz="2000" b="1" dirty="0">
                <a:latin typeface="Comic Sans MS" panose="030F0902030302020204" pitchFamily="66" charset="0"/>
              </a:rPr>
              <a:t>~</a:t>
            </a:r>
            <a:r>
              <a:rPr sz="2000" b="1" dirty="0">
                <a:latin typeface="Comic Sans MS" panose="030F0902030302020204" pitchFamily="66" charset="0"/>
              </a:rPr>
              <a:t> di dalam dan di luar </a:t>
            </a:r>
            <a:r>
              <a:rPr sz="2000" b="1" dirty="0">
                <a:ln>
                  <a:solidFill>
                    <a:schemeClr val="accent3">
                      <a:lumMod val="85000"/>
                    </a:schemeClr>
                  </a:solidFill>
                </a:ln>
                <a:latin typeface="Comic Sans MS" panose="030F0902030302020204" pitchFamily="66" charset="0"/>
              </a:rPr>
              <a:t>individu </a:t>
            </a:r>
            <a:r>
              <a:rPr lang="en-US" altLang="x-none" sz="2000" b="1" dirty="0">
                <a:latin typeface="Comic Sans MS" panose="030F0902030302020204" pitchFamily="66" charset="0"/>
              </a:rPr>
              <a:t>~</a:t>
            </a:r>
            <a:r>
              <a:rPr sz="2000" b="1" dirty="0">
                <a:latin typeface="Comic Sans MS" panose="030F0902030302020204" pitchFamily="66" charset="0"/>
              </a:rPr>
              <a:t> yang menyebabkan adanya keragaman dalam intensitas, kualitas, arah, dan lamanya perilaku kerja. </a:t>
            </a:r>
          </a:p>
        </p:txBody>
      </p:sp>
      <p:sp>
        <p:nvSpPr>
          <p:cNvPr id="8196" name="Text Box 4"/>
          <p:cNvSpPr txBox="1"/>
          <p:nvPr/>
        </p:nvSpPr>
        <p:spPr>
          <a:xfrm>
            <a:off x="642938" y="3071813"/>
            <a:ext cx="8064500" cy="2707005"/>
          </a:xfrm>
          <a:prstGeom prst="rect">
            <a:avLst/>
          </a:prstGeom>
          <a:noFill/>
          <a:ln w="9525">
            <a:noFill/>
          </a:ln>
        </p:spPr>
        <p:txBody>
          <a:bodyPr>
            <a:spAutoFit/>
          </a:bodyPr>
          <a:lstStyle/>
          <a:p>
            <a:pPr algn="just">
              <a:spcBef>
                <a:spcPct val="50000"/>
              </a:spcBef>
            </a:pPr>
            <a:r>
              <a:rPr lang="en-US" altLang="x-none" sz="2000" b="1" dirty="0">
                <a:latin typeface="Comic Sans MS" panose="030F0902030302020204" pitchFamily="66" charset="0"/>
              </a:rPr>
              <a:t>Keragaman Mutu Kerja yang dihasilkan para </a:t>
            </a:r>
            <a:r>
              <a:rPr lang="it-IT" altLang="en-US" sz="2000" b="1" dirty="0">
                <a:latin typeface="Comic Sans MS" panose="030F0902030302020204" pitchFamily="66" charset="0"/>
              </a:rPr>
              <a:t>karyawan</a:t>
            </a:r>
            <a:r>
              <a:rPr lang="en-US" altLang="x-none" sz="2000" b="1" dirty="0">
                <a:latin typeface="Comic Sans MS" panose="030F0902030302020204" pitchFamily="66" charset="0"/>
              </a:rPr>
              <a:t> disebabkan oleh keragaman </a:t>
            </a:r>
            <a:r>
              <a:rPr lang="en-US" altLang="x-none" sz="2000" b="1" u="sng" dirty="0">
                <a:solidFill>
                  <a:srgbClr val="3333CC"/>
                </a:solidFill>
                <a:latin typeface="Comic Sans MS" panose="030F0902030302020204" pitchFamily="66" charset="0"/>
              </a:rPr>
              <a:t>pengetahuan, persepsi</a:t>
            </a:r>
            <a:r>
              <a:rPr lang="en-US" altLang="x-none" sz="2000" b="1" u="sng" dirty="0">
                <a:latin typeface="Comic Sans MS" panose="030F0902030302020204" pitchFamily="66" charset="0"/>
              </a:rPr>
              <a:t> </a:t>
            </a:r>
            <a:r>
              <a:rPr lang="en-US" altLang="x-none" sz="2000" b="1" u="sng" dirty="0">
                <a:solidFill>
                  <a:srgbClr val="3333CC"/>
                </a:solidFill>
                <a:latin typeface="Comic Sans MS" panose="030F0902030302020204" pitchFamily="66" charset="0"/>
              </a:rPr>
              <a:t>tentang pekerjaannya</a:t>
            </a:r>
            <a:r>
              <a:rPr lang="en-US" altLang="x-none" sz="2000" b="1" dirty="0">
                <a:latin typeface="Comic Sans MS" panose="030F0902030302020204" pitchFamily="66" charset="0"/>
              </a:rPr>
              <a:t> dan/atau </a:t>
            </a:r>
            <a:r>
              <a:rPr lang="en-US" altLang="x-none" sz="2000" b="1" u="sng" dirty="0">
                <a:solidFill>
                  <a:srgbClr val="3333CC"/>
                </a:solidFill>
                <a:latin typeface="Comic Sans MS" panose="030F0902030302020204" pitchFamily="66" charset="0"/>
              </a:rPr>
              <a:t>motivasi</a:t>
            </a:r>
            <a:r>
              <a:rPr lang="en-US" altLang="x-none" sz="2000" b="1" dirty="0">
                <a:latin typeface="Comic Sans MS" panose="030F0902030302020204" pitchFamily="66" charset="0"/>
              </a:rPr>
              <a:t> yang </a:t>
            </a:r>
            <a:r>
              <a:rPr lang="it-IT" altLang="en-US" sz="2000" b="1" dirty="0">
                <a:latin typeface="Comic Sans MS" panose="030F0902030302020204" pitchFamily="66" charset="0"/>
              </a:rPr>
              <a:t>akan menjadi bahan pertimbangan bagi Pihak HR. </a:t>
            </a:r>
          </a:p>
          <a:p>
            <a:pPr algn="just">
              <a:spcBef>
                <a:spcPct val="50000"/>
              </a:spcBef>
            </a:pPr>
            <a:r>
              <a:rPr lang="en-US" altLang="x-none" sz="2000" b="1" dirty="0">
                <a:latin typeface="Comic Sans MS" panose="030F0902030302020204" pitchFamily="66" charset="0"/>
              </a:rPr>
              <a:t>Bila mutu kerja seorang </a:t>
            </a:r>
            <a:r>
              <a:rPr lang="it-IT" altLang="en-US" sz="2000" b="1" dirty="0">
                <a:latin typeface="Comic Sans MS" panose="030F0902030302020204" pitchFamily="66" charset="0"/>
              </a:rPr>
              <a:t>karyawan</a:t>
            </a:r>
            <a:r>
              <a:rPr lang="en-US" altLang="x-none" sz="2000" b="1" dirty="0">
                <a:latin typeface="Comic Sans MS" panose="030F0902030302020204" pitchFamily="66" charset="0"/>
              </a:rPr>
              <a:t> tidak memuaskan, perlu dicari kepastian apakah itu disebabkan oleh kurangnya pengetahuan kerja atau persepsinya yang kurang tepat atau kurangnya motivasi, atau ketiganya.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218" name="Title 1"/>
          <p:cNvSpPr>
            <a:spLocks noGrp="1"/>
          </p:cNvSpPr>
          <p:nvPr>
            <p:ph type="title"/>
          </p:nvPr>
        </p:nvSpPr>
        <p:spPr>
          <a:xfrm>
            <a:off x="500063" y="785813"/>
            <a:ext cx="8229600" cy="850900"/>
          </a:xfrm>
        </p:spPr>
        <p:txBody>
          <a:bodyPr vert="horz" wrap="square" lIns="91440" tIns="45720" rIns="91440" bIns="45720" anchor="ctr"/>
          <a:lstStyle/>
          <a:p>
            <a:pPr eaLnBrk="1" hangingPunct="1"/>
            <a:r>
              <a:rPr lang="en-US" altLang="x-none" dirty="0">
                <a:solidFill>
                  <a:schemeClr val="tx1"/>
                </a:solidFill>
                <a:latin typeface="STSong" panose="02010600040101010101" charset="-122"/>
                <a:ea typeface="STSong" panose="02010600040101010101" charset="-122"/>
                <a:cs typeface="Arial" panose="020B0604020202090204" pitchFamily="34" charset="0"/>
              </a:rPr>
              <a:t>Definisi Motivasi</a:t>
            </a:r>
          </a:p>
        </p:txBody>
      </p:sp>
      <p:sp>
        <p:nvSpPr>
          <p:cNvPr id="9219" name="Content Placeholder 2"/>
          <p:cNvSpPr>
            <a:spLocks noGrp="1"/>
          </p:cNvSpPr>
          <p:nvPr>
            <p:ph idx="1"/>
          </p:nvPr>
        </p:nvSpPr>
        <p:spPr>
          <a:xfrm>
            <a:off x="357188" y="2143125"/>
            <a:ext cx="8229600" cy="3786188"/>
          </a:xfrm>
        </p:spPr>
        <p:txBody>
          <a:bodyPr vert="horz" wrap="square" lIns="91440" tIns="45720" rIns="91440" bIns="45720" anchor="t"/>
          <a:lstStyle/>
          <a:p>
            <a:pPr algn="just" eaLnBrk="1" hangingPunct="1">
              <a:buNone/>
            </a:pPr>
            <a:endParaRPr lang="en-US" altLang="x-none" sz="2800" b="1" dirty="0">
              <a:solidFill>
                <a:schemeClr val="tx1"/>
              </a:solidFill>
              <a:latin typeface="Arial" panose="020B0604020202090204" pitchFamily="34" charset="0"/>
              <a:cs typeface="Arial" panose="020B0604020202090204" pitchFamily="34" charset="0"/>
            </a:endParaRPr>
          </a:p>
          <a:p>
            <a:pPr marL="0" indent="0" algn="just" eaLnBrk="1" hangingPunct="1">
              <a:buNone/>
            </a:pPr>
            <a:r>
              <a:rPr lang="en-US" altLang="x-none" sz="2800" dirty="0">
                <a:solidFill>
                  <a:schemeClr val="tx1"/>
                </a:solidFill>
                <a:latin typeface="STSong" panose="02010600040101010101" charset="-122"/>
                <a:ea typeface="STSong" panose="02010600040101010101" charset="-122"/>
                <a:cs typeface="Arial" panose="020B0604020202090204" pitchFamily="34" charset="0"/>
              </a:rPr>
              <a:t>Motivasi adalah proses pengembangan dan pengarahan perilaku atau kelompok itu menghasilkan keluaran (output) yang diharapkan, sesuai dengan sasaran atau tujuan yg ingin dicapai organisasi (</a:t>
            </a:r>
            <a:r>
              <a:rPr lang="en-US" altLang="x-none" sz="2800" b="1" dirty="0">
                <a:solidFill>
                  <a:schemeClr val="tx1"/>
                </a:solidFill>
                <a:latin typeface="STSong" panose="02010600040101010101" charset="-122"/>
                <a:ea typeface="STSong" panose="02010600040101010101" charset="-122"/>
                <a:cs typeface="Arial" panose="020B0604020202090204" pitchFamily="34" charset="0"/>
              </a:rPr>
              <a:t>Ensiklopedi Manajemen, Ekonomi dan Bisnis</a:t>
            </a:r>
            <a:r>
              <a:rPr lang="en-US" altLang="x-none" sz="2800" dirty="0">
                <a:solidFill>
                  <a:schemeClr val="tx1"/>
                </a:solidFill>
                <a:latin typeface="STSong" panose="02010600040101010101" charset="-122"/>
                <a:ea typeface="STSong" panose="02010600040101010101" charset="-122"/>
                <a:cs typeface="Arial" panose="020B0604020202090204" pitchFamily="34" charset="0"/>
              </a:rPr>
              <a:t>, 1993 : 432-433)</a:t>
            </a:r>
            <a:r>
              <a:rPr sz="2800" dirty="0">
                <a:solidFill>
                  <a:schemeClr val="tx1"/>
                </a:solidFill>
                <a:latin typeface="STSong" panose="02010600040101010101" charset="-122"/>
                <a:ea typeface="STSong" panose="02010600040101010101" charset="-122"/>
                <a:cs typeface="Arial" panose="020B0604020202090204" pitchFamily="34" charset="0"/>
              </a:rPr>
              <a:t>.</a:t>
            </a:r>
            <a:endParaRPr lang="en-US" altLang="x-none" sz="2800" dirty="0">
              <a:solidFill>
                <a:schemeClr val="tx1"/>
              </a:solidFill>
              <a:latin typeface="STSong" panose="02010600040101010101" charset="-122"/>
              <a:ea typeface="STSong" panose="02010600040101010101" charset="-122"/>
              <a:cs typeface="Arial" panose="020B0604020202090204" pitchFamily="34" charset="0"/>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57188" y="1214438"/>
            <a:ext cx="8229600" cy="4525962"/>
          </a:xfrm>
        </p:spPr>
        <p:txBody>
          <a:bodyPr vert="horz" wrap="square" lIns="91440" tIns="45720" rIns="91440" bIns="45720" anchor="t"/>
          <a:lstStyle/>
          <a:p>
            <a:pPr marL="411480" algn="just" eaLnBrk="1" hangingPunct="1">
              <a:lnSpc>
                <a:spcPct val="90000"/>
              </a:lnSpc>
              <a:buNone/>
            </a:pPr>
            <a:endParaRPr lang="en-US" altLang="x-none" sz="2800" b="1" dirty="0">
              <a:solidFill>
                <a:schemeClr val="tx1"/>
              </a:solidFill>
              <a:latin typeface="Arial" panose="020B0604020202090204" pitchFamily="34" charset="0"/>
              <a:cs typeface="Arial" panose="020B0604020202090204" pitchFamily="34" charset="0"/>
            </a:endParaRPr>
          </a:p>
          <a:p>
            <a:pPr marL="68580" indent="0" algn="just" eaLnBrk="1" hangingPunct="1">
              <a:lnSpc>
                <a:spcPct val="90000"/>
              </a:lnSpc>
              <a:buFont typeface="Wingdings" panose="05000000000000000000" pitchFamily="2" charset="2"/>
              <a:buNone/>
            </a:pPr>
            <a:r>
              <a:rPr lang="en-US" altLang="x-none" sz="2800" dirty="0">
                <a:solidFill>
                  <a:schemeClr val="tx1"/>
                </a:solidFill>
                <a:latin typeface="Big Caslon" panose="02000603090000020003" charset="0"/>
                <a:cs typeface="Big Caslon" panose="02000603090000020003" charset="0"/>
              </a:rPr>
              <a:t>Motivasi adalah daya pendorong yang mengakibatkan seorang anggota organisasi mau &amp; rela untuk mengerahkan kemampuan, dlm bentuk keahlian atau keterampilan, tenaga &amp; waktunya untuk menyelanggarakan berbagai kegiatan yg menjadi tanggung jawabnya dan menunaikan kewajibannya, dlm rangka pencapaian tujuan &amp; berbagai sasaran organisasi yg telah ditentukan sebelumnya (</a:t>
            </a:r>
            <a:r>
              <a:rPr lang="en-US" altLang="x-none" sz="2800" b="1" dirty="0">
                <a:solidFill>
                  <a:schemeClr val="tx1"/>
                </a:solidFill>
                <a:latin typeface="Big Caslon" panose="02000603090000020003" charset="0"/>
                <a:cs typeface="Big Caslon" panose="02000603090000020003" charset="0"/>
              </a:rPr>
              <a:t>Siagian</a:t>
            </a:r>
            <a:r>
              <a:rPr lang="en-US" altLang="x-none" sz="2800" dirty="0">
                <a:solidFill>
                  <a:schemeClr val="tx1"/>
                </a:solidFill>
                <a:latin typeface="Big Caslon" panose="02000603090000020003" charset="0"/>
                <a:cs typeface="Big Caslon" panose="02000603090000020003" charset="0"/>
              </a:rPr>
              <a:t>, 1986 : 132)</a:t>
            </a:r>
          </a:p>
          <a:p>
            <a:pPr marL="411480" eaLnBrk="1" hangingPunct="1">
              <a:lnSpc>
                <a:spcPct val="90000"/>
              </a:lnSpc>
              <a:buFont typeface="Wingdings" panose="05000000000000000000" pitchFamily="2" charset="2"/>
              <a:buChar char=""/>
            </a:pPr>
            <a:endParaRPr lang="en-US" altLang="x-none" sz="2800" dirty="0">
              <a:solidFill>
                <a:schemeClr val="tx1"/>
              </a:solidFill>
              <a:latin typeface="Big Caslon" panose="02000603090000020003" charset="0"/>
              <a:ea typeface="Arial" panose="020B0604020202090204" pitchFamily="34" charset="0"/>
              <a:cs typeface="Big Caslon" panose="02000603090000020003" charset="0"/>
            </a:endParaRPr>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11266" name="Picture 5" descr="D:\rani\New Folder\107230804.jpg"/>
          <p:cNvPicPr>
            <a:picLocks noChangeAspect="1"/>
          </p:cNvPicPr>
          <p:nvPr/>
        </p:nvPicPr>
        <p:blipFill>
          <a:blip r:embed="rId3"/>
          <a:stretch>
            <a:fillRect/>
          </a:stretch>
        </p:blipFill>
        <p:spPr>
          <a:xfrm>
            <a:off x="4572000" y="-26987"/>
            <a:ext cx="4572000" cy="6858000"/>
          </a:xfrm>
          <a:prstGeom prst="rect">
            <a:avLst/>
          </a:prstGeom>
          <a:noFill/>
          <a:ln w="9525">
            <a:noFill/>
          </a:ln>
        </p:spPr>
      </p:pic>
      <p:sp>
        <p:nvSpPr>
          <p:cNvPr id="11267" name="Text Box 6"/>
          <p:cNvSpPr txBox="1"/>
          <p:nvPr/>
        </p:nvSpPr>
        <p:spPr>
          <a:xfrm>
            <a:off x="304800" y="2420938"/>
            <a:ext cx="4143375" cy="3486785"/>
          </a:xfrm>
          <a:prstGeom prst="rect">
            <a:avLst/>
          </a:prstGeom>
          <a:noFill/>
          <a:ln w="9525">
            <a:noFill/>
          </a:ln>
        </p:spPr>
        <p:txBody>
          <a:bodyPr>
            <a:spAutoFit/>
          </a:bodyPr>
          <a:lstStyle/>
          <a:p>
            <a:pPr marL="342900" indent="-342900">
              <a:lnSpc>
                <a:spcPct val="115000"/>
              </a:lnSpc>
              <a:buAutoNum type="arabicPeriod"/>
            </a:pPr>
            <a:r>
              <a:rPr lang="en-US" altLang="x-none" sz="2400" dirty="0">
                <a:latin typeface="STSong" panose="02010600040101010101" charset="-122"/>
                <a:ea typeface="STSong" panose="02010600040101010101" charset="-122"/>
              </a:rPr>
              <a:t>Penegasan Diri</a:t>
            </a:r>
          </a:p>
          <a:p>
            <a:pPr marL="342900" indent="-342900">
              <a:lnSpc>
                <a:spcPct val="115000"/>
              </a:lnSpc>
              <a:buAutoNum type="arabicPeriod"/>
            </a:pPr>
            <a:r>
              <a:rPr lang="en-US" altLang="x-none" sz="2400" dirty="0">
                <a:latin typeface="STSong" panose="02010600040101010101" charset="-122"/>
                <a:ea typeface="STSong" panose="02010600040101010101" charset="-122"/>
              </a:rPr>
              <a:t>Ubah Cara Pandang</a:t>
            </a:r>
          </a:p>
          <a:p>
            <a:pPr marL="342900" indent="-342900">
              <a:lnSpc>
                <a:spcPct val="115000"/>
              </a:lnSpc>
              <a:buAutoNum type="arabicPeriod"/>
            </a:pPr>
            <a:r>
              <a:rPr lang="en-US" altLang="x-none" sz="2400" dirty="0">
                <a:latin typeface="STSong" panose="02010600040101010101" charset="-122"/>
                <a:ea typeface="STSong" panose="02010600040101010101" charset="-122"/>
              </a:rPr>
              <a:t>Keluar Dari Tempurung</a:t>
            </a:r>
          </a:p>
          <a:p>
            <a:pPr marL="342900" indent="-342900">
              <a:lnSpc>
                <a:spcPct val="115000"/>
              </a:lnSpc>
              <a:buAutoNum type="arabicPeriod"/>
            </a:pPr>
            <a:r>
              <a:rPr lang="en-US" altLang="x-none" sz="2400" dirty="0">
                <a:latin typeface="STSong" panose="02010600040101010101" charset="-122"/>
                <a:ea typeface="STSong" panose="02010600040101010101" charset="-122"/>
              </a:rPr>
              <a:t>Tentukan Kuota Ide</a:t>
            </a:r>
          </a:p>
          <a:p>
            <a:pPr marL="342900" indent="-342900">
              <a:lnSpc>
                <a:spcPct val="115000"/>
              </a:lnSpc>
              <a:buAutoNum type="arabicPeriod"/>
            </a:pPr>
            <a:r>
              <a:rPr lang="en-US" altLang="x-none" sz="2400" dirty="0">
                <a:latin typeface="STSong" panose="02010600040101010101" charset="-122"/>
                <a:ea typeface="STSong" panose="02010600040101010101" charset="-122"/>
              </a:rPr>
              <a:t>Ganti Kebiasaan</a:t>
            </a:r>
          </a:p>
          <a:p>
            <a:pPr marL="342900" indent="-342900">
              <a:lnSpc>
                <a:spcPct val="115000"/>
              </a:lnSpc>
              <a:buAutoNum type="arabicPeriod"/>
            </a:pPr>
            <a:r>
              <a:rPr lang="en-US" altLang="x-none" sz="2400" dirty="0">
                <a:latin typeface="STSong" panose="02010600040101010101" charset="-122"/>
                <a:ea typeface="STSong" panose="02010600040101010101" charset="-122"/>
              </a:rPr>
              <a:t>Beri Otak Makan</a:t>
            </a:r>
          </a:p>
          <a:p>
            <a:pPr marL="342900" indent="-342900">
              <a:lnSpc>
                <a:spcPct val="115000"/>
              </a:lnSpc>
              <a:buAutoNum type="arabicPeriod"/>
            </a:pPr>
            <a:r>
              <a:rPr lang="en-US" altLang="x-none" sz="2400" dirty="0">
                <a:latin typeface="STSong" panose="02010600040101010101" charset="-122"/>
                <a:ea typeface="STSong" panose="02010600040101010101" charset="-122"/>
              </a:rPr>
              <a:t>Catatan Ide</a:t>
            </a:r>
          </a:p>
          <a:p>
            <a:pPr marL="342900" indent="-342900">
              <a:lnSpc>
                <a:spcPct val="115000"/>
              </a:lnSpc>
              <a:buAutoNum type="arabicPeriod"/>
            </a:pPr>
            <a:r>
              <a:rPr lang="en-US" altLang="x-none" sz="2400" dirty="0">
                <a:latin typeface="STSong" panose="02010600040101010101" charset="-122"/>
                <a:ea typeface="STSong" panose="02010600040101010101" charset="-122"/>
              </a:rPr>
              <a:t>Bertindak</a:t>
            </a:r>
          </a:p>
        </p:txBody>
      </p:sp>
      <p:sp>
        <p:nvSpPr>
          <p:cNvPr id="11268" name="WordArt 4"/>
          <p:cNvSpPr>
            <a:spLocks noTextEdit="1"/>
          </p:cNvSpPr>
          <p:nvPr/>
        </p:nvSpPr>
        <p:spPr>
          <a:xfrm>
            <a:off x="539750" y="261938"/>
            <a:ext cx="8229600" cy="1295400"/>
          </a:xfrm>
          <a:prstGeom prst="rect">
            <a:avLst/>
          </a:prstGeom>
        </p:spPr>
        <p:txBody>
          <a:bodyPr wrap="none" fromWordArt="1">
            <a:prstTxWarp prst="textPlain">
              <a:avLst>
                <a:gd name="adj" fmla="val 50000"/>
              </a:avLst>
            </a:prstTxWarp>
            <a:normAutofit/>
          </a:bodyPr>
          <a:lstStyle/>
          <a:p>
            <a:pPr algn="ctr"/>
            <a:r>
              <a:rPr lang="en-US" sz="3600">
                <a:solidFill>
                  <a:schemeClr val="tx1"/>
                </a:solidFill>
                <a:latin typeface="STSong" panose="02010600040101010101" charset="-122"/>
                <a:ea typeface="STSong" panose="02010600040101010101" charset="-122"/>
              </a:rPr>
              <a:t>Be Innovative</a:t>
            </a:r>
          </a:p>
        </p:txBody>
      </p:sp>
      <p:sp>
        <p:nvSpPr>
          <p:cNvPr id="11269" name="Text Box 6"/>
          <p:cNvSpPr txBox="1"/>
          <p:nvPr/>
        </p:nvSpPr>
        <p:spPr>
          <a:xfrm>
            <a:off x="4572000" y="1773238"/>
            <a:ext cx="4464050" cy="798830"/>
          </a:xfrm>
          <a:prstGeom prst="rect">
            <a:avLst/>
          </a:prstGeom>
          <a:noFill/>
          <a:ln w="9525">
            <a:noFill/>
          </a:ln>
        </p:spPr>
        <p:txBody>
          <a:bodyPr>
            <a:spAutoFit/>
          </a:bodyPr>
          <a:lstStyle/>
          <a:p>
            <a:pPr algn="r">
              <a:lnSpc>
                <a:spcPct val="115000"/>
              </a:lnSpc>
            </a:pPr>
            <a:r>
              <a:rPr lang="en-US" altLang="x-none" sz="2000" b="1" dirty="0">
                <a:latin typeface="Big Caslon" panose="02000603090000020003" charset="0"/>
                <a:cs typeface="Big Caslon" panose="02000603090000020003" charset="0"/>
              </a:rPr>
              <a:t>Kiat-kiat Untuk Membuat Anda Jauh Lebih Inovativ</a:t>
            </a:r>
            <a:r>
              <a:rPr lang="it-IT" altLang="en-US" sz="2000" b="1" dirty="0">
                <a:latin typeface="Big Caslon" panose="02000603090000020003" charset="0"/>
                <a:cs typeface="Big Caslon" panose="02000603090000020003" charset="0"/>
              </a:rPr>
              <a:t>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1003</Words>
  <Application>Microsoft Macintosh PowerPoint</Application>
  <PresentationFormat>On-screen Show (4:3)</PresentationFormat>
  <Paragraphs>104</Paragraphs>
  <Slides>26</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STSong</vt:lpstr>
      <vt:lpstr>Arial</vt:lpstr>
      <vt:lpstr>Big Caslon</vt:lpstr>
      <vt:lpstr>Book Antiqua</vt:lpstr>
      <vt:lpstr>Calibri</vt:lpstr>
      <vt:lpstr>Chalkduster</vt:lpstr>
      <vt:lpstr>Comic Sans MS</vt:lpstr>
      <vt:lpstr>Herculanum</vt:lpstr>
      <vt:lpstr>Monotype Sorts</vt:lpstr>
      <vt:lpstr>Skia</vt:lpstr>
      <vt:lpstr>Wingdings</vt:lpstr>
      <vt:lpstr>Gear Drives</vt:lpstr>
      <vt:lpstr>MOTIVASI </vt:lpstr>
      <vt:lpstr>PowerPoint Presentation</vt:lpstr>
      <vt:lpstr>PowerPoint Presentation</vt:lpstr>
      <vt:lpstr>PowerPoint Presentation</vt:lpstr>
      <vt:lpstr>Posisi “Kualitas SDM ”</vt:lpstr>
      <vt:lpstr>PowerPoint Presentation</vt:lpstr>
      <vt:lpstr>Definisi Motivasi</vt:lpstr>
      <vt:lpstr>PowerPoint Presentation</vt:lpstr>
      <vt:lpstr>PowerPoint Presentation</vt:lpstr>
      <vt:lpstr>Motivasi Sebagai Pendorong Individu</vt:lpstr>
      <vt:lpstr>I. KEBUTUHAN</vt:lpstr>
      <vt:lpstr>II. DORONGAN</vt:lpstr>
      <vt:lpstr>III. TUJUAN</vt:lpstr>
      <vt:lpstr>PowerPoint Presentation</vt:lpstr>
      <vt:lpstr>PowerPoint Presentation</vt:lpstr>
      <vt:lpstr>PowerPoint Presentation</vt:lpstr>
      <vt:lpstr>PowerPoint Presentation</vt:lpstr>
      <vt:lpstr>4. Perspektif Kebutuhan (Need Perspectives) </vt:lpstr>
      <vt:lpstr>Hierarchy of Needs  (Maslow)</vt:lpstr>
      <vt:lpstr>Teori ERG - Clayton Alderfer Existence, Relatedness and Growth</vt:lpstr>
      <vt:lpstr>Teori 3 Kebutuhan   Atkinson &amp; Mc Clelland</vt:lpstr>
      <vt:lpstr>PowerPoint Presentation</vt:lpstr>
      <vt:lpstr>PowerPoint Presentation</vt:lpstr>
      <vt:lpstr>PowerPoint Presentation</vt:lpstr>
      <vt:lpstr>TUGAS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MOTIVASI KERJA</dc:title>
  <dc:creator>FIRDAUS</dc:creator>
  <cp:lastModifiedBy>Microsoft Office User</cp:lastModifiedBy>
  <cp:revision>101</cp:revision>
  <dcterms:created xsi:type="dcterms:W3CDTF">2020-11-16T12:32:41Z</dcterms:created>
  <dcterms:modified xsi:type="dcterms:W3CDTF">2021-09-21T16:18:05Z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1033-2.7.0.4476</vt:lpwstr>
  </property>
</Properties>
</file>