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6" r:id="rId4"/>
    <p:sldId id="267" r:id="rId5"/>
    <p:sldId id="258" r:id="rId6"/>
    <p:sldId id="259" r:id="rId7"/>
    <p:sldId id="268" r:id="rId8"/>
    <p:sldId id="269" r:id="rId9"/>
    <p:sldId id="260" r:id="rId10"/>
    <p:sldId id="265" r:id="rId11"/>
    <p:sldId id="270" r:id="rId12"/>
    <p:sldId id="261" r:id="rId13"/>
    <p:sldId id="262" r:id="rId14"/>
    <p:sldId id="263" r:id="rId15"/>
    <p:sldId id="264" r:id="rId16"/>
    <p:sldId id="271" r:id="rId17"/>
    <p:sldId id="272" r:id="rId18"/>
    <p:sldId id="273" r:id="rId19"/>
    <p:sldId id="274" r:id="rId20"/>
    <p:sldId id="283" r:id="rId2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8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8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8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8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8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8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8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8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8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96" autoAdjust="0"/>
  </p:normalViewPr>
  <p:slideViewPr>
    <p:cSldViewPr>
      <p:cViewPr varScale="1">
        <p:scale>
          <a:sx n="105" d="100"/>
          <a:sy n="105" d="100"/>
        </p:scale>
        <p:origin x="18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fld id="{19F26264-E5DE-463A-8B3D-CC6AA377D222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KEPEMIMPINAN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BUDIARSA DHARMATANNA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9BAF2E89-C078-4149-AD48-A781D961788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KEPEMIMPINAN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BUDIARSA DHARMATANNA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4F1E4-B2AC-424D-A0B9-B95DC884AFF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KEPEMIMPINAN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BUDIARSA DHARMATANNA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EEEC43-2037-43EA-86A2-CAB340FC2C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KEPEMIMPINAN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BUDIARSA DHARMATANNA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0DE21-08D2-452F-B9A7-A0FDAD7C91C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KEPEMIMPINAN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BUDIARSA DHARMATANNA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4E32D-0CD6-4995-8875-2AEE583C023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KEPEMIMPINAN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BUDIARSA DHARMATANNA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C342C-0709-46A9-A5D8-CDB99BD5BCE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KEPEMIMPINAN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BUDIARSA DHARMATANNA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7E6DC-EB4E-4D65-825B-CD758F526C4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KEPEMIMPINAN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BUDIARSA DHARMATANNA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97056-7708-40AD-9DE6-9F840ADF61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KEPEMIMPINAN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BUDIARSA DHARMATANNA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01B43-BE6B-4597-9450-C933C3D6268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KEPEMIMPINAN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BUDIARSA DHARMATANNA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57B8E-E17E-4A19-90CC-6C6F795FA76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KEPEMIMPINAN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BUDIARSA DHARMATANNA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25FFB-401D-4547-870E-D9524CFC55E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r>
              <a:rPr lang="en-GB"/>
              <a:t>KEPEMIMPINAN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BUDIARSA DHARMATANNA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32EFE62E-F003-490A-BED7-D2F4257DAF24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6650"/>
            <a:ext cx="7772400" cy="1065213"/>
          </a:xfrm>
        </p:spPr>
        <p:txBody>
          <a:bodyPr/>
          <a:lstStyle/>
          <a:p>
            <a:pPr eaLnBrk="1" hangingPunct="1"/>
            <a:r>
              <a:rPr lang="id-ID"/>
              <a:t>KOMUNIKASI </a:t>
            </a:r>
            <a:r>
              <a:rPr lang="it-IT" altLang="id-ID"/>
              <a:t>&amp;</a:t>
            </a:r>
            <a:r>
              <a:rPr lang="id-ID"/>
              <a:t> KEPEMIMPINAN</a:t>
            </a:r>
            <a:endParaRPr lang="en-GB"/>
          </a:p>
        </p:txBody>
      </p:sp>
      <p:sp>
        <p:nvSpPr>
          <p:cNvPr id="3078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altLang="id-ID"/>
              <a:t>MEETING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466725"/>
            <a:ext cx="7462837" cy="1054100"/>
          </a:xfrm>
        </p:spPr>
        <p:txBody>
          <a:bodyPr/>
          <a:lstStyle/>
          <a:p>
            <a:pPr eaLnBrk="1" hangingPunct="1"/>
            <a:r>
              <a:rPr lang="id-ID" sz="3000">
                <a:latin typeface="Arial Black" panose="020B0A04020102020204" pitchFamily="34" charset="0"/>
              </a:rPr>
              <a:t>Resep Mendengarkan </a:t>
            </a:r>
            <a:br>
              <a:rPr lang="id-ID" sz="3000">
                <a:latin typeface="Arial Black" panose="020B0A04020102020204" pitchFamily="34" charset="0"/>
              </a:rPr>
            </a:br>
            <a:r>
              <a:rPr lang="id-ID" sz="3000">
                <a:latin typeface="Arial Black" panose="020B0A04020102020204" pitchFamily="34" charset="0"/>
              </a:rPr>
              <a:t>Secara Empatik &amp; Obyektif</a:t>
            </a:r>
            <a:endParaRPr lang="en-GB" sz="3000">
              <a:latin typeface="Arial Black" panose="020B0A04020102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27225"/>
            <a:ext cx="7961313" cy="3406775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id-ID" sz="2400">
                <a:latin typeface="Arial" panose="020B0604020202090204" pitchFamily="34" charset="0"/>
              </a:rPr>
              <a:t>Lakukan dialog, bukan monolog</a:t>
            </a:r>
          </a:p>
          <a:p>
            <a:pPr eaLnBrk="1" hangingPunct="1"/>
            <a:r>
              <a:rPr lang="id-ID" sz="2400">
                <a:latin typeface="Arial" panose="020B0604020202090204" pitchFamily="34" charset="0"/>
              </a:rPr>
              <a:t>Pahami sudut pandang pembicara</a:t>
            </a:r>
          </a:p>
          <a:p>
            <a:pPr eaLnBrk="1" hangingPunct="1"/>
            <a:r>
              <a:rPr lang="id-ID" sz="2400">
                <a:latin typeface="Arial" panose="020B0604020202090204" pitchFamily="34" charset="0"/>
              </a:rPr>
              <a:t>Anggap pembicara s</a:t>
            </a:r>
            <a:r>
              <a:rPr lang="en-US" sz="2400">
                <a:latin typeface="Arial" panose="020B0604020202090204" pitchFamily="34" charset="0"/>
              </a:rPr>
              <a:t>e</a:t>
            </a:r>
            <a:r>
              <a:rPr lang="id-ID" sz="2400">
                <a:latin typeface="Arial" panose="020B0604020202090204" pitchFamily="34" charset="0"/>
              </a:rPr>
              <a:t>b</a:t>
            </a:r>
            <a:r>
              <a:rPr lang="en-US" sz="2400">
                <a:latin typeface="Arial" panose="020B0604020202090204" pitchFamily="34" charset="0"/>
              </a:rPr>
              <a:t>a</a:t>
            </a:r>
            <a:r>
              <a:rPr lang="id-ID" sz="2400">
                <a:latin typeface="Arial" panose="020B0604020202090204" pitchFamily="34" charset="0"/>
              </a:rPr>
              <a:t>g</a:t>
            </a:r>
            <a:r>
              <a:rPr lang="en-US" sz="2400">
                <a:latin typeface="Arial" panose="020B0604020202090204" pitchFamily="34" charset="0"/>
              </a:rPr>
              <a:t>ai</a:t>
            </a:r>
            <a:r>
              <a:rPr lang="id-ID" sz="2400">
                <a:latin typeface="Arial" panose="020B0604020202090204" pitchFamily="34" charset="0"/>
              </a:rPr>
              <a:t> pihak y</a:t>
            </a:r>
            <a:r>
              <a:rPr lang="en-US" sz="2400">
                <a:latin typeface="Arial" panose="020B0604020202090204" pitchFamily="34" charset="0"/>
              </a:rPr>
              <a:t>an</a:t>
            </a:r>
            <a:r>
              <a:rPr lang="id-ID" sz="2400">
                <a:latin typeface="Arial" panose="020B0604020202090204" pitchFamily="34" charset="0"/>
              </a:rPr>
              <a:t>g setara status sosialnya</a:t>
            </a:r>
          </a:p>
          <a:p>
            <a:pPr eaLnBrk="1" hangingPunct="1"/>
            <a:r>
              <a:rPr lang="id-ID" sz="2400">
                <a:latin typeface="Arial" panose="020B0604020202090204" pitchFamily="34" charset="0"/>
              </a:rPr>
              <a:t>Berusaha fahami pemikiran &amp; perasaan lawan bicara</a:t>
            </a:r>
          </a:p>
          <a:p>
            <a:pPr eaLnBrk="1" hangingPunct="1"/>
            <a:r>
              <a:rPr lang="id-ID" sz="2400">
                <a:latin typeface="Arial" panose="020B0604020202090204" pitchFamily="34" charset="0"/>
              </a:rPr>
              <a:t>Jangan bersikap mendengarkan u</a:t>
            </a:r>
            <a:r>
              <a:rPr lang="en-US" sz="2400">
                <a:latin typeface="Arial" panose="020B0604020202090204" pitchFamily="34" charset="0"/>
              </a:rPr>
              <a:t>n</a:t>
            </a:r>
            <a:r>
              <a:rPr lang="id-ID" sz="2400">
                <a:latin typeface="Arial" panose="020B0604020202090204" pitchFamily="34" charset="0"/>
              </a:rPr>
              <a:t>t</a:t>
            </a:r>
            <a:r>
              <a:rPr lang="en-US" sz="2400">
                <a:latin typeface="Arial" panose="020B0604020202090204" pitchFamily="34" charset="0"/>
              </a:rPr>
              <a:t>u</a:t>
            </a:r>
            <a:r>
              <a:rPr lang="id-ID" sz="2400">
                <a:latin typeface="Arial" panose="020B0604020202090204" pitchFamily="34" charset="0"/>
              </a:rPr>
              <a:t>k bertahan dan menyerang..</a:t>
            </a:r>
            <a:endParaRPr lang="en-GB" sz="240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/>
              <a:t>HAMBATAN-HAMBATAN MENDENGARKAN YANG EFEKTIF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2133600"/>
            <a:ext cx="8001000" cy="27432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panose="020B0604020202090204" pitchFamily="34" charset="0"/>
              </a:rPr>
              <a:t>Sibuk dengan diri sendiri</a:t>
            </a:r>
          </a:p>
          <a:p>
            <a:pPr eaLnBrk="1" hangingPunct="1"/>
            <a:r>
              <a:rPr lang="en-US" sz="2800">
                <a:latin typeface="Arial" panose="020B0604020202090204" pitchFamily="34" charset="0"/>
              </a:rPr>
              <a:t>Sibuk dengan masalah eksternal</a:t>
            </a:r>
          </a:p>
          <a:p>
            <a:pPr eaLnBrk="1" hangingPunct="1"/>
            <a:r>
              <a:rPr lang="en-US" sz="2800">
                <a:latin typeface="Arial" panose="020B0604020202090204" pitchFamily="34" charset="0"/>
              </a:rPr>
              <a:t>Menggunakan perhatian selektif</a:t>
            </a:r>
          </a:p>
          <a:p>
            <a:pPr eaLnBrk="1" hangingPunct="1"/>
            <a:r>
              <a:rPr lang="en-US" sz="2800">
                <a:latin typeface="Arial" panose="020B0604020202090204" pitchFamily="34" charset="0"/>
              </a:rPr>
              <a:t>Asimilasi</a:t>
            </a:r>
          </a:p>
          <a:p>
            <a:pPr eaLnBrk="1" hangingPunct="1"/>
            <a:r>
              <a:rPr lang="en-US" sz="2800">
                <a:latin typeface="Arial" panose="020B0604020202090204" pitchFamily="34" charset="0"/>
              </a:rPr>
              <a:t>Menerapkan faktor kawan atau lawan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924800" cy="762000"/>
          </a:xfrm>
        </p:spPr>
        <p:txBody>
          <a:bodyPr/>
          <a:lstStyle/>
          <a:p>
            <a:pPr eaLnBrk="1" hangingPunct="1"/>
            <a:r>
              <a:rPr lang="id-ID">
                <a:latin typeface="Arial Black" panose="020B0A04020102020204" pitchFamily="34" charset="0"/>
              </a:rPr>
              <a:t>UMPAN BALIK</a:t>
            </a:r>
            <a:endParaRPr lang="en-GB">
              <a:latin typeface="Arial Black" panose="020B0A04020102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4191000"/>
          </a:xfrm>
        </p:spPr>
        <p:txBody>
          <a:bodyPr/>
          <a:lstStyle/>
          <a:p>
            <a:pPr eaLnBrk="1" hangingPunct="1"/>
            <a:r>
              <a:rPr lang="id-ID" sz="2100">
                <a:latin typeface="Arial" panose="020B0604020202090204" pitchFamily="34" charset="0"/>
              </a:rPr>
              <a:t>Penting sebagai evaluasi dan untuk mengarahkan dan mendorong bawahan belajar mengembangkan diri.</a:t>
            </a:r>
          </a:p>
          <a:p>
            <a:pPr eaLnBrk="1" hangingPunct="1"/>
            <a:r>
              <a:rPr lang="id-ID" sz="2100">
                <a:latin typeface="Arial" panose="020B0604020202090204" pitchFamily="34" charset="0"/>
              </a:rPr>
              <a:t>Syarat umpan y</a:t>
            </a:r>
            <a:r>
              <a:rPr lang="en-US" sz="2100">
                <a:latin typeface="Arial" panose="020B0604020202090204" pitchFamily="34" charset="0"/>
              </a:rPr>
              <a:t>an</a:t>
            </a:r>
            <a:r>
              <a:rPr lang="id-ID" sz="2100">
                <a:latin typeface="Arial" panose="020B0604020202090204" pitchFamily="34" charset="0"/>
              </a:rPr>
              <a:t>g efektif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100">
                <a:latin typeface="Arial" panose="020B0604020202090204" pitchFamily="34" charset="0"/>
              </a:rPr>
              <a:t>		</a:t>
            </a:r>
            <a:r>
              <a:rPr lang="id-ID" sz="2100" b="1">
                <a:latin typeface="Arial" panose="020B0604020202090204" pitchFamily="34" charset="0"/>
              </a:rPr>
              <a:t>- kesegeraan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100" b="1">
                <a:latin typeface="Arial" panose="020B0604020202090204" pitchFamily="34" charset="0"/>
              </a:rPr>
              <a:t>		- kejujuran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100" b="1">
                <a:latin typeface="Arial" panose="020B0604020202090204" pitchFamily="34" charset="0"/>
              </a:rPr>
              <a:t>		- Kepatutan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100" b="1">
                <a:latin typeface="Arial" panose="020B0604020202090204" pitchFamily="34" charset="0"/>
              </a:rPr>
              <a:t>		- Kejelasan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100" b="1">
                <a:latin typeface="Arial" panose="020B0604020202090204" pitchFamily="34" charset="0"/>
              </a:rPr>
              <a:t>		- Kepekaan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100" b="1">
                <a:latin typeface="Arial" panose="020B0604020202090204" pitchFamily="34" charset="0"/>
              </a:rPr>
              <a:t>		- Dukungan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100" b="1">
                <a:latin typeface="Arial" panose="020B0604020202090204" pitchFamily="34" charset="0"/>
              </a:rPr>
              <a:t>		- Keterbukaan fikiran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id-ID" sz="2100" b="1">
                <a:latin typeface="Arial" panose="020B0604020202090204" pitchFamily="34" charset="0"/>
              </a:rPr>
              <a:t>		- Kespesifikan</a:t>
            </a:r>
            <a:endParaRPr lang="en-GB" sz="2100" b="1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924800" cy="990600"/>
          </a:xfrm>
        </p:spPr>
        <p:txBody>
          <a:bodyPr/>
          <a:lstStyle/>
          <a:p>
            <a:pPr eaLnBrk="1" hangingPunct="1"/>
            <a:r>
              <a:rPr lang="id-ID" sz="3000">
                <a:latin typeface="Arial Black" panose="020B0A04020102020204" pitchFamily="34" charset="0"/>
              </a:rPr>
              <a:t>KOMUNIKASI FORMAL, INFORMAL</a:t>
            </a:r>
            <a:br>
              <a:rPr lang="en-US" sz="3000">
                <a:latin typeface="Arial Black" panose="020B0A04020102020204" pitchFamily="34" charset="0"/>
              </a:rPr>
            </a:br>
            <a:r>
              <a:rPr lang="id-ID" sz="3000">
                <a:latin typeface="Arial Black" panose="020B0A04020102020204" pitchFamily="34" charset="0"/>
              </a:rPr>
              <a:t>&amp; NON-VERBAL</a:t>
            </a:r>
            <a:endParaRPr lang="en-GB" sz="3000">
              <a:latin typeface="Arial Black" panose="020B0A04020102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938338"/>
            <a:ext cx="8070850" cy="4081462"/>
          </a:xfrm>
        </p:spPr>
        <p:txBody>
          <a:bodyPr/>
          <a:lstStyle/>
          <a:p>
            <a:pPr eaLnBrk="1" hangingPunct="1"/>
            <a:r>
              <a:rPr lang="id-ID" sz="2400">
                <a:latin typeface="Arial" panose="020B0604020202090204" pitchFamily="34" charset="0"/>
              </a:rPr>
              <a:t>KOMUNIKASI FORMAL “Komunikasi y</a:t>
            </a:r>
            <a:r>
              <a:rPr lang="en-US" sz="2400">
                <a:latin typeface="Arial" panose="020B0604020202090204" pitchFamily="34" charset="0"/>
              </a:rPr>
              <a:t>an</a:t>
            </a:r>
            <a:r>
              <a:rPr lang="id-ID" sz="2400">
                <a:latin typeface="Arial" panose="020B0604020202090204" pitchFamily="34" charset="0"/>
              </a:rPr>
              <a:t>g disetujui oleh organisasi  itu sendiri dan sifatnya berorientasi p</a:t>
            </a:r>
            <a:r>
              <a:rPr lang="en-US" sz="2400">
                <a:latin typeface="Arial" panose="020B0604020202090204" pitchFamily="34" charset="0"/>
              </a:rPr>
              <a:t>a</a:t>
            </a:r>
            <a:r>
              <a:rPr lang="id-ID" sz="2400">
                <a:latin typeface="Arial" panose="020B0604020202090204" pitchFamily="34" charset="0"/>
              </a:rPr>
              <a:t>d</a:t>
            </a:r>
            <a:r>
              <a:rPr lang="en-US" sz="2400">
                <a:latin typeface="Arial" panose="020B0604020202090204" pitchFamily="34" charset="0"/>
              </a:rPr>
              <a:t>a</a:t>
            </a:r>
            <a:r>
              <a:rPr lang="id-ID" sz="2400">
                <a:latin typeface="Arial" panose="020B0604020202090204" pitchFamily="34" charset="0"/>
              </a:rPr>
              <a:t> organisasi”</a:t>
            </a:r>
          </a:p>
          <a:p>
            <a:pPr eaLnBrk="1" hangingPunct="1"/>
            <a:r>
              <a:rPr lang="id-ID" sz="2400">
                <a:latin typeface="Arial" panose="020B0604020202090204" pitchFamily="34" charset="0"/>
              </a:rPr>
              <a:t>KOMUNIKASI INFORMAL “Komunikasi y</a:t>
            </a:r>
            <a:r>
              <a:rPr lang="en-US" sz="2400">
                <a:latin typeface="Arial" panose="020B0604020202090204" pitchFamily="34" charset="0"/>
              </a:rPr>
              <a:t>an</a:t>
            </a:r>
            <a:r>
              <a:rPr lang="id-ID" sz="2400">
                <a:latin typeface="Arial" panose="020B0604020202090204" pitchFamily="34" charset="0"/>
              </a:rPr>
              <a:t>g disetujui secara sosial, y</a:t>
            </a:r>
            <a:r>
              <a:rPr lang="en-US" sz="2400">
                <a:latin typeface="Arial" panose="020B0604020202090204" pitchFamily="34" charset="0"/>
              </a:rPr>
              <a:t>an</a:t>
            </a:r>
            <a:r>
              <a:rPr lang="id-ID" sz="2400">
                <a:latin typeface="Arial" panose="020B0604020202090204" pitchFamily="34" charset="0"/>
              </a:rPr>
              <a:t>g tidak berorientasi p</a:t>
            </a:r>
            <a:r>
              <a:rPr lang="en-US" sz="2400">
                <a:latin typeface="Arial" panose="020B0604020202090204" pitchFamily="34" charset="0"/>
              </a:rPr>
              <a:t>a</a:t>
            </a:r>
            <a:r>
              <a:rPr lang="id-ID" sz="2400">
                <a:latin typeface="Arial" panose="020B0604020202090204" pitchFamily="34" charset="0"/>
              </a:rPr>
              <a:t>d</a:t>
            </a:r>
            <a:r>
              <a:rPr lang="en-US" sz="2400">
                <a:latin typeface="Arial" panose="020B0604020202090204" pitchFamily="34" charset="0"/>
              </a:rPr>
              <a:t>a</a:t>
            </a:r>
            <a:r>
              <a:rPr lang="id-ID" sz="2400">
                <a:latin typeface="Arial" panose="020B0604020202090204" pitchFamily="34" charset="0"/>
              </a:rPr>
              <a:t> organisasi tetapi p</a:t>
            </a:r>
            <a:r>
              <a:rPr lang="en-US" sz="2400">
                <a:latin typeface="Arial" panose="020B0604020202090204" pitchFamily="34" charset="0"/>
              </a:rPr>
              <a:t>a</a:t>
            </a:r>
            <a:r>
              <a:rPr lang="id-ID" sz="2400">
                <a:latin typeface="Arial" panose="020B0604020202090204" pitchFamily="34" charset="0"/>
              </a:rPr>
              <a:t>d</a:t>
            </a:r>
            <a:r>
              <a:rPr lang="en-US" sz="2400">
                <a:latin typeface="Arial" panose="020B0604020202090204" pitchFamily="34" charset="0"/>
              </a:rPr>
              <a:t>a</a:t>
            </a:r>
            <a:r>
              <a:rPr lang="id-ID" sz="2400">
                <a:latin typeface="Arial" panose="020B0604020202090204" pitchFamily="34" charset="0"/>
              </a:rPr>
              <a:t> para anggotanya”</a:t>
            </a:r>
          </a:p>
          <a:p>
            <a:pPr eaLnBrk="1" hangingPunct="1"/>
            <a:r>
              <a:rPr lang="id-ID" sz="2400">
                <a:latin typeface="Arial" panose="020B0604020202090204" pitchFamily="34" charset="0"/>
              </a:rPr>
              <a:t>KOMUNIKASI NON-VERBAL “Komunikasi y</a:t>
            </a:r>
            <a:r>
              <a:rPr lang="en-US" sz="2400">
                <a:latin typeface="Arial" panose="020B0604020202090204" pitchFamily="34" charset="0"/>
              </a:rPr>
              <a:t>an</a:t>
            </a:r>
            <a:r>
              <a:rPr lang="id-ID" sz="2400">
                <a:latin typeface="Arial" panose="020B0604020202090204" pitchFamily="34" charset="0"/>
              </a:rPr>
              <a:t>g disampaikan melalui pesan-pesan selain kata-kata (ekspresi wajah, intonasi suara, kontak mata, gerakan tubuh, kecepatan bicara)”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id-ID" sz="2400">
                <a:latin typeface="Arial Black" panose="020B0A04020102020204" pitchFamily="34" charset="0"/>
              </a:rPr>
              <a:t>MENGAPA KEMAMPUAN PEMIMPIN MEMBANGUN KOMUNIKASI INFORMAL DAN NON-VERBAL SANGAT PENTING??</a:t>
            </a:r>
            <a:endParaRPr lang="en-GB" sz="2400">
              <a:latin typeface="Arial Black" panose="020B0A04020102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30400"/>
            <a:ext cx="7958138" cy="40132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id-ID" sz="2100"/>
              <a:t>Pemimpin selalu dijadikan panutan dan teladan, perilaku-sikap-penampilan-dan tindakan-nya, menjadi perhatian dan menciptakan image dan makna bagi para pengikutmya.</a:t>
            </a:r>
          </a:p>
          <a:p>
            <a:pPr eaLnBrk="1" hangingPunct="1"/>
            <a:r>
              <a:rPr lang="id-ID" sz="2100"/>
              <a:t>Komunikasi informal dapat meningkatkan semangat kerja, komitmen, dan partisipasi bawahan secara lebih baik.</a:t>
            </a:r>
          </a:p>
          <a:p>
            <a:pPr eaLnBrk="1" hangingPunct="1"/>
            <a:r>
              <a:rPr lang="id-ID" sz="2100"/>
              <a:t>Komunikasi informal dapat meningkatkan kewibawaan dan kharisma pemimpin.</a:t>
            </a:r>
          </a:p>
          <a:p>
            <a:pPr eaLnBrk="1" hangingPunct="1"/>
            <a:r>
              <a:rPr lang="id-ID" sz="2100"/>
              <a:t>Komunikasi non-verbal menegaskan kesungguhan pemimpin dimata bawahannya. </a:t>
            </a:r>
            <a:endParaRPr lang="en-GB" sz="2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0" y="457200"/>
            <a:ext cx="7691438" cy="6858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id-ID" sz="3600">
                <a:latin typeface="Arial Black" panose="020B0A04020102020204" pitchFamily="34" charset="0"/>
              </a:rPr>
              <a:t>BEDA DIALOG &amp; DISKUSI</a:t>
            </a:r>
            <a:endParaRPr lang="en-GB" sz="3600">
              <a:latin typeface="Arial Black" panose="020B0A04020102020204" pitchFamily="34" charset="0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3921125" cy="4267200"/>
          </a:xfrm>
          <a:ln>
            <a:solidFill>
              <a:schemeClr val="tx1"/>
            </a:solidFill>
          </a:ln>
        </p:spPr>
        <p:txBody>
          <a:bodyPr/>
          <a:lstStyle/>
          <a:p>
            <a:pPr marL="347980" indent="-347980" eaLnBrk="1" hangingPunct="1">
              <a:lnSpc>
                <a:spcPct val="90000"/>
              </a:lnSpc>
            </a:pPr>
            <a:r>
              <a:rPr lang="id-ID" sz="2000">
                <a:latin typeface="Arial" panose="020B0604020202090204" pitchFamily="34" charset="0"/>
              </a:rPr>
              <a:t>Menyatakan perasaan, menggali asumsi, menahan kecurigaan, membangun kecurigaan, membangun kesamaan perspektif</a:t>
            </a:r>
          </a:p>
          <a:p>
            <a:pPr marL="347980" indent="-347980" eaLnBrk="1" hangingPunct="1">
              <a:lnSpc>
                <a:spcPct val="90000"/>
              </a:lnSpc>
            </a:pPr>
            <a:endParaRPr lang="id-ID" sz="2000">
              <a:latin typeface="Arial" panose="020B0604020202090204" pitchFamily="34" charset="0"/>
            </a:endParaRPr>
          </a:p>
          <a:p>
            <a:pPr marL="347980" indent="-347980" eaLnBrk="1" hangingPunct="1">
              <a:lnSpc>
                <a:spcPct val="90000"/>
              </a:lnSpc>
            </a:pPr>
            <a:r>
              <a:rPr lang="id-ID" sz="2000">
                <a:latin typeface="Arial" panose="020B0604020202090204" pitchFamily="34" charset="0"/>
              </a:rPr>
              <a:t>Hasil :</a:t>
            </a:r>
          </a:p>
          <a:p>
            <a:pPr marL="347980" indent="-34798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d-ID" sz="2000">
                <a:latin typeface="Arial" panose="020B0604020202090204" pitchFamily="34" charset="0"/>
              </a:rPr>
              <a:t>	-Pemecahan jangka panjang</a:t>
            </a:r>
          </a:p>
          <a:p>
            <a:pPr marL="347980" indent="-34798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d-ID" sz="2000">
                <a:latin typeface="Arial" panose="020B0604020202090204" pitchFamily="34" charset="0"/>
              </a:rPr>
              <a:t>	-Pemecahan inovatif</a:t>
            </a:r>
          </a:p>
          <a:p>
            <a:pPr marL="347980" indent="-34798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d-ID" sz="2000">
                <a:latin typeface="Arial" panose="020B0604020202090204" pitchFamily="34" charset="0"/>
              </a:rPr>
              <a:t>	-Kesatuan kelompok</a:t>
            </a:r>
          </a:p>
          <a:p>
            <a:pPr marL="347980" indent="-34798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d-ID" sz="2000">
                <a:latin typeface="Arial" panose="020B0604020202090204" pitchFamily="34" charset="0"/>
              </a:rPr>
              <a:t>	-Makna yg dimiliki bersama</a:t>
            </a:r>
          </a:p>
          <a:p>
            <a:pPr marL="347980" indent="-34798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d-ID" sz="2000">
                <a:latin typeface="Arial" panose="020B0604020202090204" pitchFamily="34" charset="0"/>
              </a:rPr>
              <a:t>	-Merubah kerangka pikiran</a:t>
            </a:r>
          </a:p>
        </p:txBody>
      </p:sp>
      <p:sp>
        <p:nvSpPr>
          <p:cNvPr id="1741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6613" y="1752600"/>
            <a:ext cx="3921125" cy="4267200"/>
          </a:xfrm>
          <a:ln>
            <a:solidFill>
              <a:schemeClr val="tx1"/>
            </a:solidFill>
          </a:ln>
        </p:spPr>
        <p:txBody>
          <a:bodyPr/>
          <a:lstStyle/>
          <a:p>
            <a:pPr marL="347980" indent="-347980" eaLnBrk="1" hangingPunct="1"/>
            <a:r>
              <a:rPr lang="id-ID" sz="2000">
                <a:latin typeface="Arial" panose="020B0604020202090204" pitchFamily="34" charset="0"/>
              </a:rPr>
              <a:t>Mempertahankan posisi, membela keyakinan, meyakinkan orang lain, membangun oposisi.</a:t>
            </a:r>
          </a:p>
          <a:p>
            <a:pPr marL="347980" indent="-347980" eaLnBrk="1" hangingPunct="1">
              <a:buFont typeface="Wingdings" panose="05000000000000000000" pitchFamily="2" charset="2"/>
              <a:buNone/>
            </a:pPr>
            <a:endParaRPr lang="en-US" sz="2000">
              <a:latin typeface="Arial" panose="020B0604020202090204" pitchFamily="34" charset="0"/>
            </a:endParaRPr>
          </a:p>
          <a:p>
            <a:pPr marL="347980" indent="-347980" eaLnBrk="1" hangingPunct="1"/>
            <a:r>
              <a:rPr lang="id-ID" sz="2000">
                <a:latin typeface="Arial" panose="020B0604020202090204" pitchFamily="34" charset="0"/>
              </a:rPr>
              <a:t>Hasil :</a:t>
            </a:r>
          </a:p>
          <a:p>
            <a:pPr marL="347980" indent="-347980" eaLnBrk="1" hangingPunct="1">
              <a:buFont typeface="Wingdings" panose="05000000000000000000" pitchFamily="2" charset="2"/>
              <a:buNone/>
            </a:pPr>
            <a:r>
              <a:rPr lang="id-ID" sz="2000">
                <a:latin typeface="Arial" panose="020B0604020202090204" pitchFamily="34" charset="0"/>
              </a:rPr>
              <a:t>	-Pemecahan jangka pendek</a:t>
            </a:r>
          </a:p>
          <a:p>
            <a:pPr marL="347980" indent="-347980" eaLnBrk="1" hangingPunct="1">
              <a:buFont typeface="Wingdings" panose="05000000000000000000" pitchFamily="2" charset="2"/>
              <a:buNone/>
            </a:pPr>
            <a:r>
              <a:rPr lang="id-ID" sz="2000">
                <a:latin typeface="Arial" panose="020B0604020202090204" pitchFamily="34" charset="0"/>
              </a:rPr>
              <a:t>	-Persetujuan logis</a:t>
            </a:r>
          </a:p>
          <a:p>
            <a:pPr marL="347980" indent="-347980" eaLnBrk="1" hangingPunct="1">
              <a:buFont typeface="Wingdings" panose="05000000000000000000" pitchFamily="2" charset="2"/>
              <a:buNone/>
            </a:pPr>
            <a:r>
              <a:rPr lang="id-ID" sz="2000">
                <a:latin typeface="Arial" panose="020B0604020202090204" pitchFamily="34" charset="0"/>
              </a:rPr>
              <a:t>	-Oposisi dikalahkan</a:t>
            </a:r>
          </a:p>
          <a:p>
            <a:pPr marL="347980" indent="-347980" eaLnBrk="1" hangingPunct="1">
              <a:buFont typeface="Wingdings" panose="05000000000000000000" pitchFamily="2" charset="2"/>
              <a:buNone/>
            </a:pPr>
            <a:r>
              <a:rPr lang="id-ID" sz="2000">
                <a:latin typeface="Arial" panose="020B0604020202090204" pitchFamily="34" charset="0"/>
              </a:rPr>
              <a:t>	-Mempertahankan kerangka</a:t>
            </a:r>
            <a:r>
              <a:rPr lang="en-US" sz="2000">
                <a:latin typeface="Arial" panose="020B0604020202090204" pitchFamily="34" charset="0"/>
              </a:rPr>
              <a:t> </a:t>
            </a:r>
            <a:r>
              <a:rPr lang="id-ID" sz="2000">
                <a:latin typeface="Arial" panose="020B0604020202090204" pitchFamily="34" charset="0"/>
              </a:rPr>
              <a:t>pikiran</a:t>
            </a:r>
            <a:endParaRPr lang="en-GB" sz="200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z="3400" b="1"/>
              <a:t>Fungsi Komunikasi dalam Organisasi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id-ID" sz="2800"/>
              <a:t>Fungsi informatif</a:t>
            </a:r>
          </a:p>
          <a:p>
            <a:pPr marL="571500" indent="-57150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800"/>
              <a:t>	</a:t>
            </a:r>
            <a:r>
              <a:rPr lang="id-ID" sz="2800"/>
              <a:t>Organisasi dipandang sebagai suatu sistem proses informasi. Maksudnya,seluruh anggota dalam suatu organisasi berharap dapat memperoleh informasi yang lebih banyak, lebih baik,dan lebih tepat.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 startAt="2"/>
            </a:pPr>
            <a:r>
              <a:rPr lang="id-ID" sz="2400"/>
              <a:t>Fungsi regulatif 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/>
              <a:t>	</a:t>
            </a:r>
            <a:r>
              <a:rPr lang="id-ID" sz="2400"/>
              <a:t>Fungsi regulatif ini berkaitan dengan peraturan-peraturan yang berlaku dalam suatu organisasi.</a:t>
            </a:r>
          </a:p>
          <a:p>
            <a:pPr marL="967105" lvl="1" indent="-495300" eaLnBrk="1" hangingPunct="1">
              <a:lnSpc>
                <a:spcPct val="80000"/>
              </a:lnSpc>
              <a:buFont typeface="Wingdings" panose="05000000000000000000" pitchFamily="2" charset="2"/>
              <a:buAutoNum type="alphaLcPeriod"/>
            </a:pPr>
            <a:r>
              <a:rPr lang="id-ID" sz="2400"/>
              <a:t>Ada dua hal yang berpengaru terhadap fungsi regulatif</a:t>
            </a:r>
            <a:endParaRPr lang="id-ID" sz="2400" i="1"/>
          </a:p>
          <a:p>
            <a:pPr marL="967105" lvl="1" indent="-495300" eaLnBrk="1" hangingPunct="1">
              <a:lnSpc>
                <a:spcPct val="80000"/>
              </a:lnSpc>
              <a:buFont typeface="Wingdings" panose="05000000000000000000" pitchFamily="2" charset="2"/>
              <a:buAutoNum type="alphaLcPeriod"/>
            </a:pPr>
            <a:r>
              <a:rPr lang="id-ID" sz="2400" i="1"/>
              <a:t>Pertama</a:t>
            </a:r>
            <a:r>
              <a:rPr lang="id-ID" sz="2400"/>
              <a:t>, atasan atau orang yang berada dalam tataran managemen, yaitu mereka memiliki kewenangan untuk mengendalikan semua informasi yang disampaikan.</a:t>
            </a:r>
            <a:endParaRPr lang="id-ID" sz="2400" i="1"/>
          </a:p>
          <a:p>
            <a:pPr marL="967105" lvl="1" indent="-495300" eaLnBrk="1" hangingPunct="1">
              <a:lnSpc>
                <a:spcPct val="80000"/>
              </a:lnSpc>
              <a:buFont typeface="Wingdings" panose="05000000000000000000" pitchFamily="2" charset="2"/>
              <a:buAutoNum type="alphaLcPeriod"/>
            </a:pPr>
            <a:r>
              <a:rPr lang="id-ID" sz="2400" i="1"/>
              <a:t>Kedua, </a:t>
            </a:r>
            <a:r>
              <a:rPr lang="id-ID" sz="2400"/>
              <a:t>berkaitan dengan pesan atau </a:t>
            </a:r>
            <a:r>
              <a:rPr lang="id-ID" sz="2400" i="1"/>
              <a:t>message,</a:t>
            </a:r>
            <a:r>
              <a:rPr lang="id-ID" sz="2400"/>
              <a:t>pesan-pesan regulatif pada dasarnya berorientasi pada kerja.</a:t>
            </a:r>
          </a:p>
          <a:p>
            <a:pPr marL="571500" indent="-571500" eaLnBrk="1" hangingPunct="1">
              <a:lnSpc>
                <a:spcPct val="80000"/>
              </a:lnSpc>
            </a:pPr>
            <a:endParaRPr lang="id-ID" sz="1500"/>
          </a:p>
        </p:txBody>
      </p:sp>
      <p:sp>
        <p:nvSpPr>
          <p:cNvPr id="1946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id-ID" sz="3400" b="1"/>
              <a:t>Fungsi Komunikasi dalam Organisasi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AutoNum type="arabicPeriod" startAt="3"/>
            </a:pPr>
            <a:r>
              <a:rPr lang="en-US" sz="2800"/>
              <a:t>F</a:t>
            </a:r>
            <a:r>
              <a:rPr lang="id-ID" sz="2800"/>
              <a:t>ungsi persuasif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/>
              <a:t>	</a:t>
            </a:r>
            <a:r>
              <a:rPr lang="id-ID" sz="2800"/>
              <a:t>Dalam mengatur suatu organisasi, kekuasaan dan kewenangan tidak akan selalu membawa hasil sesuai dengan yang diharapkan. Adanya kenyataan ini, maka banyak pimpinan lebih suka memersuasi bawahanya dari pada memberi perintah</a:t>
            </a:r>
          </a:p>
          <a:p>
            <a:pPr marL="571500" indent="-5715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id-ID" sz="2800"/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id-ID" sz="3400" b="1"/>
              <a:t>Fungsi Komunikasi dalam Organisasi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 startAt="4"/>
            </a:pPr>
            <a:r>
              <a:rPr lang="id-ID" sz="3700"/>
              <a:t>Fungsi integratif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sz="3700"/>
              <a:t>	</a:t>
            </a:r>
            <a:r>
              <a:rPr lang="id-ID" sz="3700"/>
              <a:t>Setiap organisasi berusaha menyediakan saluran yang memungkinkan karyawan dapat melaksanakan tugas atau pekerjaan dengan baik.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id-ID" sz="3700"/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id-ID" sz="3400" b="1"/>
              <a:t>Fungsi Komunikasi dalam Organisasi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763000" cy="762000"/>
          </a:xfrm>
        </p:spPr>
        <p:txBody>
          <a:bodyPr/>
          <a:lstStyle/>
          <a:p>
            <a:pPr eaLnBrk="1" hangingPunct="1"/>
            <a:r>
              <a:rPr lang="id-ID" sz="3400" b="1">
                <a:latin typeface="Arial Black" panose="020B0A04020102020204" pitchFamily="34" charset="0"/>
              </a:rPr>
              <a:t>MENGAPA KOMUNIKASI PENTING?</a:t>
            </a:r>
            <a:endParaRPr lang="en-GB" sz="3400" b="1">
              <a:latin typeface="Arial Black" panose="020B0A040201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01000" cy="4038600"/>
          </a:xfrm>
        </p:spPr>
        <p:txBody>
          <a:bodyPr/>
          <a:lstStyle/>
          <a:p>
            <a:pPr eaLnBrk="1" hangingPunct="1"/>
            <a:r>
              <a:rPr lang="id-ID" sz="2400" b="1">
                <a:latin typeface="Arial" panose="020B0604020202090204" pitchFamily="34" charset="0"/>
              </a:rPr>
              <a:t>BAGI KEHIDUPAN MANUSIA</a:t>
            </a:r>
            <a:r>
              <a:rPr lang="id-ID" sz="2400">
                <a:latin typeface="Arial" panose="020B0604020202090204" pitchFamily="34" charset="0"/>
              </a:rPr>
              <a:t> </a:t>
            </a:r>
            <a:r>
              <a:rPr lang="id-ID" sz="2400" b="1">
                <a:latin typeface="Arial" panose="020B0604020202090204" pitchFamily="34" charset="0"/>
              </a:rPr>
              <a:t>“mendorong kemajuan peradaban manusia”</a:t>
            </a:r>
            <a:r>
              <a:rPr lang="en-US" sz="2400">
                <a:latin typeface="Arial" panose="020B0604020202090204" pitchFamily="34" charset="0"/>
              </a:rPr>
              <a:t> dan tanpa komunikasi, peradaban manusia tidak akan berkembang dengan pesat.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90204" pitchFamily="34" charset="0"/>
              </a:rPr>
              <a:t>	Melalui kemampuan berkomunikasi menjadikan kehidupan manusia berbeda secara signifikan dengan makhluk ciptaan Tuhan lainnya.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>
                <a:latin typeface="Arial" panose="020B0604020202090204" pitchFamily="34" charset="0"/>
              </a:rPr>
              <a:t>	Tidak diragukan lagi komunikasi merupakan keterampilan yang harus dimiliki oleh setiap orang yang menginginkan kesuksesan di dalam hidupnya.</a:t>
            </a:r>
            <a:endParaRPr lang="id-ID" sz="240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6700"/>
            <a:ext cx="8229600" cy="413385"/>
          </a:xfrm>
        </p:spPr>
        <p:txBody>
          <a:bodyPr/>
          <a:lstStyle/>
          <a:p>
            <a:pPr algn="ctr"/>
            <a:r>
              <a:rPr lang="it-IT" altLang="en-US" sz="4800">
                <a:latin typeface="Songti TC Regular" panose="02010600040101010101" charset="-122"/>
                <a:ea typeface="Songti TC Regular" panose="02010600040101010101" charset="-122"/>
              </a:rPr>
              <a:t>THANK YOU </a:t>
            </a:r>
            <a:br>
              <a:rPr lang="it-IT" altLang="en-US" sz="4800">
                <a:latin typeface="Songti TC Regular" panose="02010600040101010101" charset="-122"/>
                <a:ea typeface="Songti TC Regular" panose="02010600040101010101" charset="-122"/>
              </a:rPr>
            </a:br>
            <a:endParaRPr lang="it-IT" altLang="en-US" sz="4800">
              <a:latin typeface="Songti TC Regular" panose="02010600040101010101" charset="-122"/>
              <a:ea typeface="Songti TC Regular" panose="02010600040101010101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3930"/>
            <a:ext cx="8229600" cy="935355"/>
          </a:xfrm>
        </p:spPr>
        <p:txBody>
          <a:bodyPr/>
          <a:lstStyle/>
          <a:p>
            <a:pPr marL="0" indent="0" algn="ctr">
              <a:buNone/>
            </a:pPr>
            <a:r>
              <a:rPr lang="it-IT" altLang="en-US">
                <a:latin typeface="Songti TC Regular" panose="02010600040101010101" charset="-122"/>
                <a:ea typeface="Songti TC Regular" panose="02010600040101010101" charset="-122"/>
                <a:cs typeface="Apple Chancery" panose="03020702040506060504" charset="0"/>
              </a:rPr>
              <a:t>CAMELIA CHANDRA M.KOM MM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763000" cy="762000"/>
          </a:xfrm>
        </p:spPr>
        <p:txBody>
          <a:bodyPr/>
          <a:lstStyle/>
          <a:p>
            <a:pPr eaLnBrk="1" hangingPunct="1"/>
            <a:r>
              <a:rPr lang="id-ID" sz="3400" b="1">
                <a:latin typeface="Arial Black" panose="020B0A04020102020204" pitchFamily="34" charset="0"/>
              </a:rPr>
              <a:t>MENGAPA KOMUNIKASI PENTING?</a:t>
            </a:r>
            <a:endParaRPr lang="en-GB" sz="3400" b="1">
              <a:latin typeface="Arial Black" panose="020B0A0402010202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382000" cy="3657600"/>
          </a:xfrm>
        </p:spPr>
        <p:txBody>
          <a:bodyPr/>
          <a:lstStyle/>
          <a:p>
            <a:pPr eaLnBrk="1" hangingPunct="1"/>
            <a:r>
              <a:rPr lang="id-ID" sz="2400" b="1">
                <a:latin typeface="Arial" panose="020B0604020202090204" pitchFamily="34" charset="0"/>
              </a:rPr>
              <a:t>BAGI ORGANISASI</a:t>
            </a:r>
            <a:r>
              <a:rPr lang="id-ID" sz="2400">
                <a:latin typeface="Arial" panose="020B0604020202090204" pitchFamily="34" charset="0"/>
              </a:rPr>
              <a:t> </a:t>
            </a:r>
            <a:r>
              <a:rPr lang="id-ID" sz="2400" b="1">
                <a:latin typeface="Arial" panose="020B0604020202090204" pitchFamily="34" charset="0"/>
              </a:rPr>
              <a:t>“sebagai sarana mengarahkan &amp; mengendalikan kegiatan, memahami tujuan organisasi, dan mempengaruhi orang-orang</a:t>
            </a:r>
            <a:r>
              <a:rPr lang="en-US" sz="2400" b="1">
                <a:latin typeface="Arial" panose="020B0604020202090204" pitchFamily="34" charset="0"/>
              </a:rPr>
              <a:t> untuk meyakini bahwa tujuan organisasi di masa depan merupakan hal yang berharga untuk diperjuangan</a:t>
            </a:r>
            <a:r>
              <a:rPr lang="id-ID" sz="2400" b="1">
                <a:latin typeface="Arial" panose="020B0604020202090204" pitchFamily="34" charset="0"/>
              </a:rPr>
              <a:t>”</a:t>
            </a:r>
            <a:endParaRPr lang="en-US" sz="2400" b="1">
              <a:latin typeface="Arial" panose="020B060402020209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>
                <a:latin typeface="Arial" panose="020B0604020202090204" pitchFamily="34" charset="0"/>
              </a:rPr>
              <a:t>	</a:t>
            </a:r>
            <a:r>
              <a:rPr lang="en-US" sz="2400">
                <a:latin typeface="Arial" panose="020B0604020202090204" pitchFamily="34" charset="0"/>
              </a:rPr>
              <a:t>Melalui komunikasi yang efektif, setiap orang di dalam organisasi akan memiliki pemahaman dan perspektif yang sama dalam memahami visi dan misi organisasi di masa depan.</a:t>
            </a:r>
            <a:endParaRPr lang="id-ID" sz="240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382000" cy="762000"/>
          </a:xfrm>
        </p:spPr>
        <p:txBody>
          <a:bodyPr/>
          <a:lstStyle/>
          <a:p>
            <a:pPr eaLnBrk="1" hangingPunct="1"/>
            <a:r>
              <a:rPr lang="id-ID" sz="3200">
                <a:latin typeface="Arial Black" panose="020B0A04020102020204" pitchFamily="34" charset="0"/>
              </a:rPr>
              <a:t>MENGAPA KOMUNIKASI PENTING?</a:t>
            </a:r>
            <a:endParaRPr lang="en-GB" sz="3200">
              <a:latin typeface="Arial Black" panose="020B0A0402010202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820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b="1">
                <a:latin typeface="Arial" panose="020B0604020202090204" pitchFamily="34" charset="0"/>
              </a:rPr>
              <a:t>BAGI PEMIMPIN “</a:t>
            </a:r>
            <a:r>
              <a:rPr lang="en-GB" sz="2400">
                <a:latin typeface="Arial" panose="020B0604020202090204" pitchFamily="34" charset="0"/>
              </a:rPr>
              <a:t> sebagai sarana untuk mengkomunikasikan visinya kepada orang lain, meyakinkan dan menumbuhkan kepercayaan kepada bawahan akan visinya”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498475"/>
            <a:ext cx="5230812" cy="568325"/>
          </a:xfrm>
        </p:spPr>
        <p:txBody>
          <a:bodyPr/>
          <a:lstStyle/>
          <a:p>
            <a:pPr eaLnBrk="1" hangingPunct="1"/>
            <a:r>
              <a:rPr lang="id-ID">
                <a:latin typeface="Arial Black" panose="020B0A04020102020204" pitchFamily="34" charset="0"/>
              </a:rPr>
              <a:t>KOMUNIKASI ?</a:t>
            </a:r>
            <a:endParaRPr lang="en-GB">
              <a:latin typeface="Arial Black" panose="020B0A040201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10000"/>
          </a:xfrm>
        </p:spPr>
        <p:txBody>
          <a:bodyPr/>
          <a:lstStyle/>
          <a:p>
            <a:pPr eaLnBrk="1" hangingPunct="1"/>
            <a:r>
              <a:rPr lang="id-ID" sz="2400" b="1">
                <a:latin typeface="Arial" panose="020B0604020202090204" pitchFamily="34" charset="0"/>
              </a:rPr>
              <a:t>ASAL KATA</a:t>
            </a:r>
            <a:r>
              <a:rPr lang="id-ID" sz="2400">
                <a:latin typeface="Arial" panose="020B0604020202090204" pitchFamily="34" charset="0"/>
              </a:rPr>
              <a:t> : Bahasa Latin - Communis (sama) atau Communicatio (pertukaran fikiran) ; Bhs Inggris – Communication.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id-ID" sz="2400">
              <a:latin typeface="Arial" panose="020B0604020202090204" pitchFamily="34" charset="0"/>
            </a:endParaRPr>
          </a:p>
          <a:p>
            <a:pPr eaLnBrk="1" hangingPunct="1"/>
            <a:r>
              <a:rPr lang="id-ID" sz="2400" b="1">
                <a:latin typeface="Arial" panose="020B0604020202090204" pitchFamily="34" charset="0"/>
              </a:rPr>
              <a:t>DEFINISI</a:t>
            </a:r>
            <a:r>
              <a:rPr lang="id-ID" sz="2400">
                <a:latin typeface="Arial" panose="020B0604020202090204" pitchFamily="34" charset="0"/>
              </a:rPr>
              <a:t> : “Proses penyampaian informasi, pengertian dan pemahaman antara pengirim dan penerima”</a:t>
            </a:r>
          </a:p>
          <a:p>
            <a:pPr eaLnBrk="1" hangingPunct="1"/>
            <a:endParaRPr lang="id-ID" sz="2400">
              <a:latin typeface="Arial" panose="020B0604020202090204" pitchFamily="34" charset="0"/>
            </a:endParaRPr>
          </a:p>
          <a:p>
            <a:pPr eaLnBrk="1" hangingPunct="1"/>
            <a:r>
              <a:rPr lang="id-ID" sz="2400" b="1">
                <a:latin typeface="Arial" panose="020B0604020202090204" pitchFamily="34" charset="0"/>
              </a:rPr>
              <a:t>UNSUR-UNSUR </a:t>
            </a:r>
            <a:r>
              <a:rPr lang="id-ID" sz="2400">
                <a:latin typeface="Arial" panose="020B0604020202090204" pitchFamily="34" charset="0"/>
              </a:rPr>
              <a:t>: Komunikator (sender), Komunikan (receiver), Informasi/pesan, Media, dan Umpan balik</a:t>
            </a:r>
            <a:r>
              <a:rPr lang="en-US" sz="2400">
                <a:latin typeface="Arial" panose="020B0604020202090204" pitchFamily="34" charset="0"/>
              </a:rPr>
              <a:t>.</a:t>
            </a:r>
            <a:endParaRPr lang="en-GB" sz="240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924800" cy="1066800"/>
          </a:xfrm>
        </p:spPr>
        <p:txBody>
          <a:bodyPr/>
          <a:lstStyle/>
          <a:p>
            <a:pPr eaLnBrk="1" hangingPunct="1"/>
            <a:r>
              <a:rPr lang="id-ID" sz="3000" b="1"/>
              <a:t>PERAN MANAJER DAN PEMIMPIN DALAM PROSES KOMUNIKASI</a:t>
            </a:r>
            <a:r>
              <a:rPr lang="en-US" sz="3000" b="1"/>
              <a:t> </a:t>
            </a:r>
            <a:r>
              <a:rPr lang="id-ID" sz="3000" b="1"/>
              <a:t>?</a:t>
            </a:r>
            <a:endParaRPr lang="en-GB" sz="3000" b="1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968500"/>
            <a:ext cx="3921125" cy="355441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id-ID" sz="2200" b="1" i="1">
                <a:latin typeface="Arial" panose="020B0604020202090204" pitchFamily="34" charset="0"/>
              </a:rPr>
              <a:t>Manajer</a:t>
            </a:r>
          </a:p>
          <a:p>
            <a:pPr eaLnBrk="1" hangingPunct="1">
              <a:lnSpc>
                <a:spcPct val="90000"/>
              </a:lnSpc>
            </a:pPr>
            <a:r>
              <a:rPr lang="id-ID" sz="2200">
                <a:latin typeface="Arial" panose="020B0604020202090204" pitchFamily="34" charset="0"/>
              </a:rPr>
              <a:t>Sebagai </a:t>
            </a:r>
            <a:r>
              <a:rPr lang="id-ID" sz="2200" i="1">
                <a:latin typeface="Arial" panose="020B0604020202090204" pitchFamily="34" charset="0"/>
              </a:rPr>
              <a:t>Information Processor</a:t>
            </a:r>
            <a:r>
              <a:rPr lang="id-ID" sz="2200">
                <a:latin typeface="Arial" panose="020B0604020202090204" pitchFamily="34" charset="0"/>
              </a:rPr>
              <a:t> ; y</a:t>
            </a:r>
            <a:r>
              <a:rPr lang="en-US" sz="2200">
                <a:latin typeface="Arial" panose="020B0604020202090204" pitchFamily="34" charset="0"/>
              </a:rPr>
              <a:t>an</a:t>
            </a:r>
            <a:r>
              <a:rPr lang="id-ID" sz="2200">
                <a:latin typeface="Arial" panose="020B0604020202090204" pitchFamily="34" charset="0"/>
              </a:rPr>
              <a:t>g memfokuskan p</a:t>
            </a:r>
            <a:r>
              <a:rPr lang="en-US" sz="2200">
                <a:latin typeface="Arial" panose="020B0604020202090204" pitchFamily="34" charset="0"/>
              </a:rPr>
              <a:t>a</a:t>
            </a:r>
            <a:r>
              <a:rPr lang="id-ID" sz="2200">
                <a:latin typeface="Arial" panose="020B0604020202090204" pitchFamily="34" charset="0"/>
              </a:rPr>
              <a:t>d</a:t>
            </a:r>
            <a:r>
              <a:rPr lang="en-US" sz="2200">
                <a:latin typeface="Arial" panose="020B0604020202090204" pitchFamily="34" charset="0"/>
              </a:rPr>
              <a:t>a</a:t>
            </a:r>
            <a:r>
              <a:rPr lang="id-ID" sz="2200">
                <a:latin typeface="Arial" panose="020B0604020202090204" pitchFamily="34" charset="0"/>
              </a:rPr>
              <a:t> pengkomunikasian data2, fakta, statistik, dan keputusan</a:t>
            </a:r>
          </a:p>
          <a:p>
            <a:pPr eaLnBrk="1" hangingPunct="1">
              <a:lnSpc>
                <a:spcPct val="90000"/>
              </a:lnSpc>
            </a:pPr>
            <a:r>
              <a:rPr lang="id-ID" sz="2200">
                <a:latin typeface="Arial" panose="020B0604020202090204" pitchFamily="34" charset="0"/>
              </a:rPr>
              <a:t>Bertanggungjawab d</a:t>
            </a:r>
            <a:r>
              <a:rPr lang="en-US" sz="2200">
                <a:latin typeface="Arial" panose="020B0604020202090204" pitchFamily="34" charset="0"/>
              </a:rPr>
              <a:t>a</a:t>
            </a:r>
            <a:r>
              <a:rPr lang="id-ID" sz="2200">
                <a:latin typeface="Arial" panose="020B0604020202090204" pitchFamily="34" charset="0"/>
              </a:rPr>
              <a:t>l</a:t>
            </a:r>
            <a:r>
              <a:rPr lang="en-US" sz="2200">
                <a:latin typeface="Arial" panose="020B0604020202090204" pitchFamily="34" charset="0"/>
              </a:rPr>
              <a:t>a</a:t>
            </a:r>
            <a:r>
              <a:rPr lang="id-ID" sz="2200">
                <a:latin typeface="Arial" panose="020B0604020202090204" pitchFamily="34" charset="0"/>
              </a:rPr>
              <a:t>m mengarahkan dan kontrol melalui informasi y</a:t>
            </a:r>
            <a:r>
              <a:rPr lang="en-US" sz="2200">
                <a:latin typeface="Arial" panose="020B0604020202090204" pitchFamily="34" charset="0"/>
              </a:rPr>
              <a:t>an</a:t>
            </a:r>
            <a:r>
              <a:rPr lang="id-ID" sz="2200">
                <a:latin typeface="Arial" panose="020B0604020202090204" pitchFamily="34" charset="0"/>
              </a:rPr>
              <a:t>g disebarkannya</a:t>
            </a:r>
            <a:endParaRPr lang="en-GB" sz="2200">
              <a:latin typeface="Arial" panose="020B0604020202090204" pitchFamily="34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6613" y="2006600"/>
            <a:ext cx="3921125" cy="36925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id-ID" sz="2500" b="1" i="1">
                <a:latin typeface="Arial" panose="020B0604020202090204" pitchFamily="34" charset="0"/>
              </a:rPr>
              <a:t>Pemimpin </a:t>
            </a:r>
          </a:p>
          <a:p>
            <a:pPr eaLnBrk="1" hangingPunct="1">
              <a:lnSpc>
                <a:spcPct val="90000"/>
              </a:lnSpc>
            </a:pPr>
            <a:r>
              <a:rPr lang="id-ID" sz="2200">
                <a:latin typeface="Arial" panose="020B0604020202090204" pitchFamily="34" charset="0"/>
              </a:rPr>
              <a:t>Sebagai </a:t>
            </a:r>
            <a:r>
              <a:rPr lang="id-ID" sz="2200" i="1">
                <a:latin typeface="Arial" panose="020B0604020202090204" pitchFamily="34" charset="0"/>
              </a:rPr>
              <a:t>Communication Champion</a:t>
            </a:r>
            <a:r>
              <a:rPr lang="id-ID" sz="2200">
                <a:latin typeface="Arial" panose="020B0604020202090204" pitchFamily="34" charset="0"/>
              </a:rPr>
              <a:t> ; y</a:t>
            </a:r>
            <a:r>
              <a:rPr lang="en-US" sz="2200">
                <a:latin typeface="Arial" panose="020B0604020202090204" pitchFamily="34" charset="0"/>
              </a:rPr>
              <a:t>an</a:t>
            </a:r>
            <a:r>
              <a:rPr lang="id-ID" sz="2200">
                <a:latin typeface="Arial" panose="020B0604020202090204" pitchFamily="34" charset="0"/>
              </a:rPr>
              <a:t>g mengkomunikasikan visi.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200">
              <a:latin typeface="Arial" panose="020B060402020209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id-ID" sz="2200">
              <a:latin typeface="Arial" panose="020B060402020209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d-ID" sz="2200">
                <a:latin typeface="Arial" panose="020B0604020202090204" pitchFamily="34" charset="0"/>
              </a:rPr>
              <a:t>Dituntut membangun visi bersama, menyebarkan keyakinan-komitmen-dan semangat bawahan</a:t>
            </a:r>
            <a:endParaRPr lang="en-GB" sz="220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  <p:bldP spid="512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2057400"/>
            <a:ext cx="8001000" cy="3733800"/>
          </a:xfrm>
        </p:spPr>
        <p:txBody>
          <a:bodyPr/>
          <a:lstStyle/>
          <a:p>
            <a:pPr eaLnBrk="1" hangingPunct="1"/>
            <a:r>
              <a:rPr lang="en-US" sz="2600">
                <a:latin typeface="Arial" panose="020B0604020202090204" pitchFamily="34" charset="0"/>
              </a:rPr>
              <a:t>Pemimpin tidak saja dituntut untuk mampu berbicara secara efektif, tetapi juga harus mampu menjadi pendengar yang efektif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600">
              <a:latin typeface="Arial" panose="020B0604020202090204" pitchFamily="34" charset="0"/>
            </a:endParaRPr>
          </a:p>
          <a:p>
            <a:pPr eaLnBrk="1" hangingPunct="1"/>
            <a:r>
              <a:rPr lang="en-US" sz="2600">
                <a:latin typeface="Arial" panose="020B0604020202090204" pitchFamily="34" charset="0"/>
              </a:rPr>
              <a:t>Pemimpin tidak saja menyebarkan informasi melalui kata-tata dan tindakannya, tetapi pemimpin juga menyebarkan keyakinan, komitmen dan semangat pada bawahannya.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533400"/>
            <a:ext cx="8001000" cy="609600"/>
          </a:xfrm>
        </p:spPr>
        <p:txBody>
          <a:bodyPr/>
          <a:lstStyle/>
          <a:p>
            <a:pPr algn="ctr" eaLnBrk="1" hangingPunct="1"/>
            <a:r>
              <a:rPr lang="en-US" sz="3400" b="1">
                <a:latin typeface="Arial" panose="020B0604020202090204" pitchFamily="34" charset="0"/>
              </a:rPr>
              <a:t>TUJUAN KEGIATAN MENDENGAR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2209800"/>
            <a:ext cx="8001000" cy="3276600"/>
          </a:xfrm>
        </p:spPr>
        <p:txBody>
          <a:bodyPr/>
          <a:lstStyle/>
          <a:p>
            <a:pPr eaLnBrk="1" hangingPunct="1"/>
            <a:r>
              <a:rPr lang="en-US" sz="2400" b="1">
                <a:latin typeface="Arial" panose="020B0604020202090204" pitchFamily="34" charset="0"/>
              </a:rPr>
              <a:t>Untuk kesenangan,</a:t>
            </a:r>
            <a:r>
              <a:rPr lang="en-US" sz="2400">
                <a:latin typeface="Arial" panose="020B0604020202090204" pitchFamily="34" charset="0"/>
              </a:rPr>
              <a:t> dilakukan ketika mendengar musik, sebuah lagu, siaran radio</a:t>
            </a:r>
          </a:p>
          <a:p>
            <a:pPr eaLnBrk="1" hangingPunct="1"/>
            <a:r>
              <a:rPr lang="en-US" sz="2400" b="1">
                <a:latin typeface="Arial" panose="020B0604020202090204" pitchFamily="34" charset="0"/>
              </a:rPr>
              <a:t>Untuk informasi</a:t>
            </a:r>
            <a:r>
              <a:rPr lang="en-US" sz="2400">
                <a:latin typeface="Arial" panose="020B0604020202090204" pitchFamily="34" charset="0"/>
              </a:rPr>
              <a:t>, dilakukan ketika kita ingin mendapatkan pengetahuan baru atau memahami data-data baru.</a:t>
            </a:r>
          </a:p>
          <a:p>
            <a:pPr eaLnBrk="1" hangingPunct="1"/>
            <a:r>
              <a:rPr lang="en-US" sz="2400" b="1">
                <a:latin typeface="Arial" panose="020B0604020202090204" pitchFamily="34" charset="0"/>
              </a:rPr>
              <a:t>Untuk membantu</a:t>
            </a:r>
            <a:r>
              <a:rPr lang="en-US" sz="2400">
                <a:latin typeface="Arial" panose="020B0604020202090204" pitchFamily="34" charset="0"/>
              </a:rPr>
              <a:t>, akan dihadapi ketika pemimpin berperan sebagai seorang pelatih, fasilitator atau motivator.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GB"/>
              <a:t>KEPEMIMPINAN</a:t>
            </a:r>
            <a:endParaRPr lang="en-US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E90820-A2CD-4402-9437-1808A41D73D8}" type="slidenum">
              <a:rPr lang="en-US" smtClean="0"/>
              <a:t>9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547688"/>
            <a:ext cx="7881937" cy="973137"/>
          </a:xfrm>
        </p:spPr>
        <p:txBody>
          <a:bodyPr/>
          <a:lstStyle/>
          <a:p>
            <a:pPr eaLnBrk="1" hangingPunct="1"/>
            <a:r>
              <a:rPr lang="id-ID" sz="2800" b="1"/>
              <a:t>KETERAMPILAN MENDENGAR BAGI PEMIMPIN</a:t>
            </a:r>
            <a:endParaRPr lang="en-GB" sz="2800" b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981200"/>
            <a:ext cx="8001000" cy="3733800"/>
          </a:xfrm>
        </p:spPr>
        <p:txBody>
          <a:bodyPr/>
          <a:lstStyle/>
          <a:p>
            <a:pPr eaLnBrk="1" hangingPunct="1">
              <a:tabLst>
                <a:tab pos="718820" algn="l"/>
                <a:tab pos="1066800" algn="l"/>
              </a:tabLst>
            </a:pPr>
            <a:r>
              <a:rPr lang="id-ID" sz="2400">
                <a:latin typeface="Arial" panose="020B0604020202090204" pitchFamily="34" charset="0"/>
              </a:rPr>
              <a:t>Pemimpin harus memiliki keterampilan mendengarkan bawahan secara efektif ! Diyakini bahwa informasi penting mengalir secara </a:t>
            </a:r>
            <a:r>
              <a:rPr lang="id-ID" sz="2400" b="1" i="1">
                <a:latin typeface="Arial" panose="020B0604020202090204" pitchFamily="34" charset="0"/>
              </a:rPr>
              <a:t>Bottom-up</a:t>
            </a:r>
            <a:r>
              <a:rPr lang="id-ID" sz="2400">
                <a:latin typeface="Arial" panose="020B0604020202090204" pitchFamily="34" charset="0"/>
              </a:rPr>
              <a:t>, ketimbang </a:t>
            </a:r>
            <a:r>
              <a:rPr lang="id-ID" sz="2400" b="1" i="1">
                <a:latin typeface="Arial" panose="020B0604020202090204" pitchFamily="34" charset="0"/>
              </a:rPr>
              <a:t>Top-down</a:t>
            </a:r>
          </a:p>
          <a:p>
            <a:pPr eaLnBrk="1" hangingPunct="1">
              <a:tabLst>
                <a:tab pos="718820" algn="l"/>
                <a:tab pos="1066800" algn="l"/>
              </a:tabLst>
            </a:pPr>
            <a:r>
              <a:rPr lang="id-ID" sz="2400">
                <a:latin typeface="Arial" panose="020B0604020202090204" pitchFamily="34" charset="0"/>
              </a:rPr>
              <a:t>Mendengar secara efektif ?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718820" algn="l"/>
                <a:tab pos="1066800" algn="l"/>
              </a:tabLst>
            </a:pPr>
            <a:r>
              <a:rPr lang="id-ID" sz="2400">
                <a:latin typeface="Arial" panose="020B0604020202090204" pitchFamily="34" charset="0"/>
              </a:rPr>
              <a:t>		-</a:t>
            </a:r>
            <a:r>
              <a:rPr lang="en-US" sz="2400">
                <a:latin typeface="Arial" panose="020B0604020202090204" pitchFamily="34" charset="0"/>
              </a:rPr>
              <a:t>	</a:t>
            </a:r>
            <a:r>
              <a:rPr lang="id-ID" sz="2400">
                <a:latin typeface="Arial" panose="020B0604020202090204" pitchFamily="34" charset="0"/>
              </a:rPr>
              <a:t>Mendengarkan secara partisipatif dan pasif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718820" algn="l"/>
                <a:tab pos="1066800" algn="l"/>
              </a:tabLst>
            </a:pPr>
            <a:r>
              <a:rPr lang="id-ID" sz="2400">
                <a:latin typeface="Arial" panose="020B0604020202090204" pitchFamily="34" charset="0"/>
              </a:rPr>
              <a:t>		-</a:t>
            </a:r>
            <a:r>
              <a:rPr lang="en-US" sz="2400">
                <a:latin typeface="Arial" panose="020B0604020202090204" pitchFamily="34" charset="0"/>
              </a:rPr>
              <a:t>	</a:t>
            </a:r>
            <a:r>
              <a:rPr lang="id-ID" sz="2400">
                <a:latin typeface="Arial" panose="020B0604020202090204" pitchFamily="34" charset="0"/>
              </a:rPr>
              <a:t>Mendengarkan secara empatik &amp; obyektif</a:t>
            </a:r>
            <a:endParaRPr lang="en-US" sz="2400">
              <a:latin typeface="Arial" panose="020B060402020209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  <a:tabLst>
                <a:tab pos="718820" algn="l"/>
                <a:tab pos="1066800" algn="l"/>
              </a:tabLst>
            </a:pPr>
            <a:r>
              <a:rPr lang="en-US" sz="2400">
                <a:latin typeface="Arial" panose="020B0604020202090204" pitchFamily="34" charset="0"/>
              </a:rPr>
              <a:t>		-	mendengarkan tanpa menilai dan secara kritis</a:t>
            </a:r>
          </a:p>
          <a:p>
            <a:pPr eaLnBrk="1" hangingPunct="1">
              <a:buFont typeface="Wingdings" panose="05000000000000000000" pitchFamily="2" charset="2"/>
              <a:buNone/>
              <a:tabLst>
                <a:tab pos="718820" algn="l"/>
                <a:tab pos="1066800" algn="l"/>
              </a:tabLst>
            </a:pPr>
            <a:r>
              <a:rPr lang="en-US" sz="2400">
                <a:latin typeface="Arial" panose="020B0604020202090204" pitchFamily="34" charset="0"/>
              </a:rPr>
              <a:t>		-	mendengarkan secara aktif</a:t>
            </a:r>
            <a:endParaRPr lang="en-GB" sz="240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977</Words>
  <Application>Microsoft Macintosh PowerPoint</Application>
  <PresentationFormat>On-screen Show (4:3)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Songti TC Regular</vt:lpstr>
      <vt:lpstr>Arial</vt:lpstr>
      <vt:lpstr>Arial Black</vt:lpstr>
      <vt:lpstr>Times New Roman</vt:lpstr>
      <vt:lpstr>Verdana</vt:lpstr>
      <vt:lpstr>Wingdings</vt:lpstr>
      <vt:lpstr>Green Color</vt:lpstr>
      <vt:lpstr>KOMUNIKASI &amp; KEPEMIMPINAN</vt:lpstr>
      <vt:lpstr>MENGAPA KOMUNIKASI PENTING?</vt:lpstr>
      <vt:lpstr>MENGAPA KOMUNIKASI PENTING?</vt:lpstr>
      <vt:lpstr>MENGAPA KOMUNIKASI PENTING?</vt:lpstr>
      <vt:lpstr>KOMUNIKASI ?</vt:lpstr>
      <vt:lpstr>PERAN MANAJER DAN PEMIMPIN DALAM PROSES KOMUNIKASI ?</vt:lpstr>
      <vt:lpstr>PowerPoint Presentation</vt:lpstr>
      <vt:lpstr>TUJUAN KEGIATAN MENDENGAR</vt:lpstr>
      <vt:lpstr>KETERAMPILAN MENDENGAR BAGI PEMIMPIN</vt:lpstr>
      <vt:lpstr>Resep Mendengarkan  Secara Empatik &amp; Obyektif</vt:lpstr>
      <vt:lpstr>HAMBATAN-HAMBATAN MENDENGARKAN YANG EFEKTIF</vt:lpstr>
      <vt:lpstr>UMPAN BALIK</vt:lpstr>
      <vt:lpstr>KOMUNIKASI FORMAL, INFORMAL &amp; NON-VERBAL</vt:lpstr>
      <vt:lpstr>MENGAPA KEMAMPUAN PEMIMPIN MEMBANGUN KOMUNIKASI INFORMAL DAN NON-VERBAL SANGAT PENTING??</vt:lpstr>
      <vt:lpstr>BEDA DIALOG &amp; DISKUSI</vt:lpstr>
      <vt:lpstr>Fungsi Komunikasi dalam Organisasi</vt:lpstr>
      <vt:lpstr>Fungsi Komunikasi dalam Organisasi</vt:lpstr>
      <vt:lpstr>Fungsi Komunikasi dalam Organisasi</vt:lpstr>
      <vt:lpstr>Fungsi Komunikasi dalam Organisasi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KOMUNIKASI KEPEMIMPINAN</dc:title>
  <dc:creator>user</dc:creator>
  <cp:lastModifiedBy>Microsoft Office User</cp:lastModifiedBy>
  <cp:revision>22</cp:revision>
  <dcterms:created xsi:type="dcterms:W3CDTF">2020-11-24T13:45:32Z</dcterms:created>
  <dcterms:modified xsi:type="dcterms:W3CDTF">2021-09-21T16:18:51Z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