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2689412"/>
            <a:ext cx="10058399" cy="19856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MKB4903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 PPT - SESI 5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BAB-5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MANAJEMEN </a:t>
            </a:r>
            <a:r>
              <a:rPr lang="id-ID" sz="32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</a:t>
            </a:r>
            <a:r>
              <a:rPr lang="id-ID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GOVERNANCE</a:t>
            </a:r>
            <a:r>
              <a:rPr lang="id-ID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3200" b="1" dirty="0" smtClean="0"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id-ID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INFORMASI</a:t>
            </a:r>
            <a:endParaRPr lang="id-ID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Memetakan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Matriks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Management Vs</a:t>
            </a:r>
            <a:r>
              <a:rPr lang="id-ID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Perbedaan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semakin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keduanya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dihubungkan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matriks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bawah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56915"/>
              </p:ext>
            </p:extLst>
          </p:nvPr>
        </p:nvGraphicFramePr>
        <p:xfrm>
          <a:off x="1388056" y="2187858"/>
          <a:ext cx="9043831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238"/>
                <a:gridCol w="1628041"/>
                <a:gridCol w="1841679"/>
                <a:gridCol w="2047741"/>
                <a:gridCol w="168713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5" dirty="0"/>
                        <a:t>Responsibility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10" dirty="0"/>
                        <a:t>Accountability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20" dirty="0"/>
                        <a:t>Independence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25" dirty="0"/>
                        <a:t>Fairness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75" dirty="0"/>
                        <a:t>Planning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2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3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4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20"/>
                        <a:t>Organisation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6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8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5"/>
                        <a:t>Acquisition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/>
                        <a:t>9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10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11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12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20"/>
                        <a:t>Implementation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13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14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15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16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20"/>
                        <a:t>Delivery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17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18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19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20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35"/>
                        <a:t>Support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21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22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23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24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Monitoring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26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26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27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28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15"/>
                        <a:t>Evaluation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29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30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31</a:t>
                      </a:r>
                      <a:r>
                        <a:rPr lang="id-ID" sz="2000"/>
                        <a:t> </a:t>
                      </a:r>
                      <a:endParaRPr lang="id-ID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32</a:t>
                      </a:r>
                      <a:r>
                        <a:rPr lang="id-ID" sz="2000" dirty="0"/>
                        <a:t> </a:t>
                      </a:r>
                      <a:endParaRPr lang="id-ID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5400" marR="254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70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 err="1">
                <a:latin typeface="Arial" pitchFamily="34" charset="0"/>
                <a:cs typeface="Arial" pitchFamily="34" charset="0"/>
              </a:rPr>
              <a:t>Memetakan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Matriks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Management Vs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Artinya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32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puluh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aturannya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Butir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 (accountability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planning):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direktur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turut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berpartisipasi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pembuatan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formal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err="1">
                <a:latin typeface="Arial" pitchFamily="34" charset="0"/>
                <a:cs typeface="Arial" pitchFamily="34" charset="0"/>
              </a:rPr>
              <a:t>ditandatangani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Direktur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disampaikan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Umum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Pemegang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Saham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setahun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sekali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merencanakan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Divisi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err="1">
                <a:latin typeface="Arial" pitchFamily="34" charset="0"/>
                <a:cs typeface="Arial" pitchFamily="34" charset="0"/>
              </a:rPr>
              <a:t>berkonsultasi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tersebar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unit-unit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9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Memetakan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Matriks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Management Vs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Butir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12 (fairness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acquisition)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tanah</a:t>
            </a:r>
            <a:r>
              <a:rPr lang="en-US" dirty="0">
                <a:latin typeface="Arial" pitchFamily="34" charset="0"/>
                <a:cs typeface="Arial" pitchFamily="34" charset="0"/>
              </a:rPr>
              <a:t> air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mengikuti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proses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perlelangan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diselenggarakan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Panitia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lelang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kepentingan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langsung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produk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diadakan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Besaran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pagu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pengadaan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penunjukan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dirty="0">
                <a:latin typeface="Arial" pitchFamily="34" charset="0"/>
                <a:cs typeface="Arial" pitchFamily="34" charset="0"/>
              </a:rPr>
              <a:t> di</a:t>
            </a:r>
            <a:r>
              <a:rPr lang="id-ID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entukan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Dewan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Direktur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</a:t>
            </a:r>
            <a:r>
              <a:rPr lang="id-ID" dirty="0">
                <a:latin typeface="Arial" pitchFamily="34" charset="0"/>
                <a:cs typeface="Arial" pitchFamily="34" charset="0"/>
              </a:rPr>
              <a:t>m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isaris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diberi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mandat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pemegang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saha</a:t>
            </a:r>
            <a:r>
              <a:rPr lang="id-ID" dirty="0">
                <a:latin typeface="Arial" pitchFamily="34" charset="0"/>
                <a:cs typeface="Arial" pitchFamily="34" charset="0"/>
              </a:rPr>
              <a:t>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Umu</a:t>
            </a:r>
            <a:r>
              <a:rPr lang="id-ID" dirty="0">
                <a:latin typeface="Arial" pitchFamily="34" charset="0"/>
                <a:cs typeface="Arial" pitchFamily="34" charset="0"/>
              </a:rPr>
              <a:t>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Pemegang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Saham</a:t>
            </a:r>
            <a:r>
              <a:rPr lang="en-US" dirty="0">
                <a:latin typeface="Arial" pitchFamily="34" charset="0"/>
                <a:cs typeface="Arial" pitchFamily="34" charset="0"/>
              </a:rPr>
              <a:t> (RUPS)"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9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Memetakan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Matriks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Management Vs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Butir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21 (responsibility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support)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pendayagunaan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proses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(outsourcing)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dilengkapi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service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level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dipantau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se</a:t>
            </a:r>
            <a:r>
              <a:rPr lang="id-ID" dirty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kontinyu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unit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berkaitan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help desk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bekerja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24/7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puluh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empat</a:t>
            </a:r>
            <a:r>
              <a:rPr lang="en-US" dirty="0">
                <a:latin typeface="Arial" pitchFamily="34" charset="0"/>
                <a:cs typeface="Arial" pitchFamily="34" charset="0"/>
              </a:rPr>
              <a:t> jam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sehari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tujuh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seminggu</a:t>
            </a:r>
            <a:r>
              <a:rPr lang="en-US" dirty="0">
                <a:latin typeface="Arial" pitchFamily="34" charset="0"/>
                <a:cs typeface="Arial" pitchFamily="34" charset="0"/>
              </a:rPr>
              <a:t> - non stop)"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memperbaharui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password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dimilikinya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sekali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menjaga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jawabnya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Memetakan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Matriks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Management Vs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Butir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31 (independence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evaluation)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diaudit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eksternal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independen</a:t>
            </a:r>
            <a:r>
              <a:rPr lang="en-US" dirty="0">
                <a:latin typeface="Arial" pitchFamily="34" charset="0"/>
                <a:cs typeface="Arial" pitchFamily="34" charset="0"/>
              </a:rPr>
              <a:t> minimal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setahun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sekali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enam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bulan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sekali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pertemuan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Divisi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perwakilan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penggunanya</a:t>
            </a:r>
            <a:r>
              <a:rPr lang="en-US" dirty="0">
                <a:latin typeface="Arial" pitchFamily="34" charset="0"/>
                <a:cs typeface="Arial" pitchFamily="34" charset="0"/>
              </a:rPr>
              <a:t> (user groups)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"Perusahaan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instrumen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pengukur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None/>
            </a:pP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Menegaskan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Pentingnya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mengadopsi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governance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benar-benar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mewujudkan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/tujuan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dicanangkan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Sebaliknya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dibekali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governance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siko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kontribusi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tindakan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kriminal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perdata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pidana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terbuangnya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finansial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percuma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mubazir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berkurangnya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pelanggan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buruk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terhambatnya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0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Menjelaskan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Perbedaan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ntara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kancah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industri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moderen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pengertiannya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dipertukarkan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"management'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"governance".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Kata "management"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indonesia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demi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tercapainya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pengorganisasian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penilaian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istilah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POAC,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singkatan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Planning,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Actuating,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Controlling).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termasuk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material,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mesin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modal,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Menjelaskan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Perbedaan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ntara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/tujuan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ingin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bermacam-macam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tergantung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tercapainya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terselenggaranya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serangkaian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terbangunnya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terkumpulnya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keuntungan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komersial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sifatnya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kata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“.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Berbeda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"management"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indonesia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"governance"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katanya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kata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menggantikannya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pengertian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istilah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8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Menjelaskan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Perbedaan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ntara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Ada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inisiatif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kata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pamong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orang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setuju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 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arena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agak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telinga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mempermudahnya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tetap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istilah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"governance"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governance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berbeda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hakiki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filosofis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domain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POAC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mengacu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kebaikan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bernuansa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positif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bersifat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machiavelist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alias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menghalalkan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Menjelaskan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Perbedaan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ntara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berbeda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sifatnya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governance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pertanggung-jawaban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istilah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TARIF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lima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governance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universal,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Transparency, Accountability, Responsibility, Independence,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Fairness.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5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Management 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dunia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istilah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IT Management,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hakekatnya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mendukung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misinya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 s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internasional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COBIT, ITIL, ISO-20000, CMMI, TOGAF,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Iain-lain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piranti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hardware,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piranti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lunak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software, basis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database,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piranti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infoware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sarana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prasarana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pendukung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(data center, server room, backup system,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penyelenggara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ISACA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System Audit and Control Association)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risetnya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ITGI (Information Technology Governance Institute)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versi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4.0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domain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4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8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Management 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Domain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Pengorganisasian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(Planning and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Organisation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);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Domain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(Acquisition and Implementation);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Domain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ngantaran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Dukungan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(Delivery and Support);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Domain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Penilaian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(Monitoring and Evaluation).</a:t>
            </a:r>
            <a:endParaRPr lang="id-ID" sz="2400" i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domain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0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governance, ISACA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ITGI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terminologi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diperkenalkan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kalinya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konsultan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terkemuka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Cap Gemini,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RACI,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kepanjangan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i="1" dirty="0">
                <a:latin typeface="Arial" pitchFamily="34" charset="0"/>
                <a:cs typeface="Arial" pitchFamily="34" charset="0"/>
              </a:rPr>
              <a:t>Responsible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bertugas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pelaksana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aktivitas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i="1" dirty="0">
                <a:latin typeface="Arial" pitchFamily="34" charset="0"/>
                <a:cs typeface="Arial" pitchFamily="34" charset="0"/>
              </a:rPr>
              <a:t>Accountable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paling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keberadaan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i="1" dirty="0">
                <a:latin typeface="Arial" pitchFamily="34" charset="0"/>
                <a:cs typeface="Arial" pitchFamily="34" charset="0"/>
              </a:rPr>
              <a:t>Consulted</a:t>
            </a:r>
            <a:r>
              <a:rPr lang="id-ID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-</a:t>
            </a:r>
            <a:r>
              <a:rPr lang="id-ID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diminta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pendapatanya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dikonsultasikan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kegiatan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/>
            <a:r>
              <a:rPr lang="en-US" i="1" dirty="0" smtClean="0">
                <a:latin typeface="Arial" pitchFamily="34" charset="0"/>
                <a:cs typeface="Arial" pitchFamily="34" charset="0"/>
              </a:rPr>
              <a:t>Informed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diinformasikan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diberitahukan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konteks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0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Governance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berpegang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memetakan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terlibat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Kalau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"line management'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bawah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governance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level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"senior management'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direktur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komisaris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wakil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pemegang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saham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3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1100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Custom Design</vt:lpstr>
      <vt:lpstr>MKB4903 - PPT - SESI 5 MANAJEMEN TEKNOLOGI INFORMASI BAB-5 MANAJEMEN DAN GOVERNANCE  TEKNOLOGI INFORMASI</vt:lpstr>
      <vt:lpstr>Menjelaskan Perbedaan Antara Manajemen dan Governance</vt:lpstr>
      <vt:lpstr>Menjelaskan Perbedaan Antara Manajemen dan Governance</vt:lpstr>
      <vt:lpstr>Menjelaskan Perbedaan Antara Manajemen dan Governance</vt:lpstr>
      <vt:lpstr>Menjelaskan Perbedaan Antara Manajemen dan Governance</vt:lpstr>
      <vt:lpstr>Mendefinisikan Fungsi IT Management </vt:lpstr>
      <vt:lpstr>Mendefinisikan Fungsi IT Management </vt:lpstr>
      <vt:lpstr>Mendefinisikan Fungsi IT Governance</vt:lpstr>
      <vt:lpstr>Mendefinisikan Fungsi IT Governance</vt:lpstr>
      <vt:lpstr>Memetakan Matriks IT Management Vs Governance</vt:lpstr>
      <vt:lpstr>Memetakan Matriks IT Management Vs Governance</vt:lpstr>
      <vt:lpstr>Memetakan Matriks IT Management Vs Governance</vt:lpstr>
      <vt:lpstr>Memetakan Matriks IT Management Vs Governance</vt:lpstr>
      <vt:lpstr>Memetakan Matriks IT Management Vs Governance</vt:lpstr>
      <vt:lpstr>Menegaskan Pentingnya Manajemen dan Governance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Ismail</cp:lastModifiedBy>
  <cp:revision>41</cp:revision>
  <dcterms:created xsi:type="dcterms:W3CDTF">2021-08-03T05:39:13Z</dcterms:created>
  <dcterms:modified xsi:type="dcterms:W3CDTF">2021-10-09T16:12:37Z</dcterms:modified>
</cp:coreProperties>
</file>