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2"/>
            <a:ext cx="10058399" cy="198561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MKB4903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PPT - SESI 6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BAB-6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itchFamily="34" charset="0"/>
                <a:cs typeface="Arial" pitchFamily="34" charset="0"/>
              </a:rPr>
              <a:t>PERENCANAAN </a:t>
            </a:r>
            <a:r>
              <a:rPr lang="id-ID" sz="32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AN PENGATURAN TEKNOLOGI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INFORMASI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Mengawasi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kontinyu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id-ID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dipilih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berkembang</a:t>
            </a:r>
            <a:r>
              <a:rPr lang="en-US" dirty="0">
                <a:latin typeface="Arial" pitchFamily="34" charset="0"/>
                <a:cs typeface="Arial" pitchFamily="34" charset="0"/>
              </a:rPr>
              <a:t> di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evolusi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dirty="0">
                <a:latin typeface="Arial" pitchFamily="34" charset="0"/>
                <a:cs typeface="Arial" pitchFamily="34" charset="0"/>
              </a:rPr>
              <a:t> di masa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mendatang</a:t>
            </a:r>
            <a:r>
              <a:rPr lang="id-ID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tren</a:t>
            </a:r>
            <a:r>
              <a:rPr lang="id-ID" dirty="0">
                <a:latin typeface="Arial" pitchFamily="34" charset="0"/>
                <a:cs typeface="Arial" pitchFamily="34" charset="0"/>
              </a:rPr>
              <a:t>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masa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latin typeface="Arial" pitchFamily="34" charset="0"/>
                <a:cs typeface="Arial" pitchFamily="34" charset="0"/>
              </a:rPr>
              <a:t> masa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peluang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tambah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emilihan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penetapan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t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belu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Ada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dipelajari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audit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pemutakhiran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dipilih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penentuan arah dan tujuan 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dipersiapkan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termutakhir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sedang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berkembang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pasar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pertimbangan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mana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dibawa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Rancangan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Desain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rancangan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desain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topologi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kemudian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nanti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Tren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d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memonitor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trend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industri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sektor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regulasi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detail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standar-standar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kesempatan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Unit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Inform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asi,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individu-individu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dipilih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ditugaskan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memutakhirkan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agar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dinamika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terlaksana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kasus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pemutakhiran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desain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ragam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platform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4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memanfaatkan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dirumuskan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(good corporate governance),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siapa-siapa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trans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aransi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akuntabilitas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ditaati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terwujud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8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Paling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ti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tiga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konstituen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1). 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pengambil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2). D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penyelenggara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3). S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egenap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9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4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898343"/>
            <a:ext cx="10515600" cy="5103209"/>
          </a:xfrm>
        </p:spPr>
        <p:txBody>
          <a:bodyPr>
            <a:noAutofit/>
          </a:bodyPr>
          <a:lstStyle/>
          <a:p>
            <a:r>
              <a:rPr lang="id-ID" sz="2400" dirty="0">
                <a:latin typeface="Arial" pitchFamily="34" charset="0"/>
                <a:cs typeface="Arial" pitchFamily="34" charset="0"/>
              </a:rPr>
              <a:t>Dalam mendefinisikan proses pengelolaan teknologi informasi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5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(lima)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Membentuk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termasuk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hubungan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termasuk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vendor/supplier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penyedia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Merancang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hulu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menuju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hilir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pemilik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kata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memegang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akuntabilitas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tertinggi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pemilik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data,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konten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pengetahuan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(knowledge)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wilayah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lingkup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8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852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55923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Arial" pitchFamily="34" charset="0"/>
                <a:cs typeface="Arial" pitchFamily="34" charset="0"/>
              </a:rPr>
              <a:t>Agar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kelima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masukan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semacam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korporat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SDM internal,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dianut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audit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tahunan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minimal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internasional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Proses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menggambarkan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hubungan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keterkaitan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domain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Komite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perumus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4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24101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Komite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Pengarah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panitia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gabungan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eksekutif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direktorat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(user groups),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prioritas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mengawasi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inisiatif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Penetapan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ketetapan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memposisikan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menggambarkan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internal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tatanan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pokok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jawabnya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detail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tugas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struktur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9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24101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Penjaminan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aspek-aspek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menjamin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tercapainya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Keamanan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Kepatuhan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aturan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ketetapan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menjamin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terkelolanya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system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bebas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peraturan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internal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Kepemilikan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Data,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pemetaan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individu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data.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Supervisi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pendampingan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rnaupun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42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Pemisahan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Kewenangan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yangharus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dipenuhi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mencegah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konflik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otoritas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mengganggu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terlaksananya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inforrnasi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Staf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instrumen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pengukuran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diberlakukan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performa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staf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inforrnasi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Peta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memperlihatkan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di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memegang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kritikal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inforrnasi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peru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ahaan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 yang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detail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mempekerjakan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inforrnasi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kontrak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internal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yang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penyelenggaraan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infor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Master Plan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menjam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diarahkan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demi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institusi tersebut.</a:t>
            </a: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Keselarasan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portofolio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efisiensi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terbesar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terbangunnya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mubazirnya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menurunnya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pelanggan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lambatnya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beroperasi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rendahnya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cukuplah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mudah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Cara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SOP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diformalkan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intensitas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bidang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inforrnasi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(iv)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inforrnasi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(v)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pemutakhiran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4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membutuhkan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sedikit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yang m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engguna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kan teknologi 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syarat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>
                <a:latin typeface="Arial" pitchFamily="34" charset="0"/>
                <a:cs typeface="Arial" pitchFamily="34" charset="0"/>
              </a:rPr>
              <a:t>Para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menganggarkan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membangun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Anggaran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terbatas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juga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keperluan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(Total Cost of Ownership).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dihitung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(Cost Benefit Analysis).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6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r>
              <a:rPr lang="id-ID" sz="2400" dirty="0">
                <a:latin typeface="Arial" pitchFamily="34" charset="0"/>
                <a:cs typeface="Arial" pitchFamily="34" charset="0"/>
              </a:rPr>
              <a:t>Dalam mengelola investasi teknologi informasi 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5 (lima)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portofolio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kumpulan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inisiatif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portofolio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kumpulan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inisiatif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portofolio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jenis-jenis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mendukung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sehari-hari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4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penganggaran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mengelompokkan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pos-pos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anggaran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Mengidenti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ikasikan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mengkomunikasikan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memonitor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transparan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akuntabel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diketahui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portofolio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berasal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inisiatif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dijadikan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pegangan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kekuatan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besarannya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0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keperluan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pengelolaan investasi teknologi 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dipersiapkan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tergambarkan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relasi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fungsinya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Prioritasisasi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Anggaran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prioritasisasi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usulan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belanja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Penganggaran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langkah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diikuti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pembuatan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anggaran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pembiayaan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47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Pembiayaan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pengeluaran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aktual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diperbandingkan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dikomparasi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rancangan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anggaran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Pengukuran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proses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mengawasi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tercapainya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portofolio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keberhasilan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rata-rata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per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transaksi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deviasi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anggaran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realisasi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pengeluaran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besarnya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pertumbuhan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88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Mensosialisasikan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sifatnya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bervariasi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bank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segmen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pasar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serupa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agenda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mengkomunikasikan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visi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jajaran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karyawannya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paham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benar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mengapa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manajamen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memutuskan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mengalokasikan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uangnya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dipahami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Dari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sinilah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disosialisasikan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1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Mensosialisasikan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200" dirty="0">
                <a:latin typeface="Arial" pitchFamily="34" charset="0"/>
                <a:cs typeface="Arial" pitchFamily="34" charset="0"/>
              </a:rPr>
              <a:t>Untuk mensosialisasikan arah dan tujuan keberadaan teknologi informasi 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3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tiga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wilayah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memutakhirkan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internal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pemanfaatan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Mengkomunikasikan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mensosialisasikan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mengendalikan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keberadaannya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id-ID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sosialisasi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Akan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dilengkapi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agar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terlena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fokus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semata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juga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memperhatikan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penyalahgunaan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penyelewengan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pemanfaatan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24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Mensosialisasikan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keperluan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dipersiapkan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mengendalikan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agar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dijadikan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pedoman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tersedianya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8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Mensosialisasikan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sosialisasi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edukasi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Sosialisasi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mengkomunikasikan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2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Master Plan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pemahaman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dijadikan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lingkup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5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lima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efisiensi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memperbaiki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transparansi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mengurangi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menciptakan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inovasi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produk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56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Mensosialisasikan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keberhasilan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rata-rata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per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transaksi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deviasi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anggaran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realisasi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pengeluaran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besarnya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pengukuran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paling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engelola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perbandingan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benchmarking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industri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sejenis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alami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tahun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tahun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pengalaman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50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</a:t>
            </a:r>
            <a:r>
              <a:rPr lang="id-ID" sz="2400" b="1" dirty="0">
                <a:latin typeface="Arial" pitchFamily="34" charset="0"/>
                <a:cs typeface="Arial" pitchFamily="34" charset="0"/>
              </a:rPr>
              <a:t>DM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orang-orang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kompeten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bidang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database, data center,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perekrutan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penempatan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penguatan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penilaian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pelepasan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terminasi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para personal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profesional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r>
              <a:rPr lang="id-ID" sz="2200" dirty="0">
                <a:latin typeface="Arial" pitchFamily="34" charset="0"/>
                <a:cs typeface="Arial" pitchFamily="34" charset="0"/>
              </a:rPr>
              <a:t>Untuk mengelola SDM teknologi informasi 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2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Mengidentifikasi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SDM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keahlian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posisi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termasuk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rentang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gaji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SDM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rekrutmen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penempatan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kompensasi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promosi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rotasi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penilaian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terminasi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66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</a:t>
            </a:r>
            <a:r>
              <a:rPr lang="id-ID" sz="2400" b="1" dirty="0">
                <a:latin typeface="Arial" pitchFamily="34" charset="0"/>
                <a:cs typeface="Arial" pitchFamily="34" charset="0"/>
              </a:rPr>
              <a:t>DM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r>
              <a:rPr lang="en-US" sz="2200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SDM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bergantung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Dan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membutuhkan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instrumen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SDM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deskripsi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pekerjaan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(job descriptions),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matriks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keah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training,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(SOP),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keperluan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dipersiapkan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kendali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Pedoman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Rekrutmen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merekrut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memeliharanya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betah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Personel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kriteria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keahlian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latin typeface="Arial" pitchFamily="34" charset="0"/>
                <a:cs typeface="Arial" pitchFamily="34" charset="0"/>
              </a:rPr>
              <a:t>minimal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personel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fungsinya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/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73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</a:t>
            </a:r>
            <a:r>
              <a:rPr lang="id-ID" sz="2400" b="1" dirty="0">
                <a:latin typeface="Arial" pitchFamily="34" charset="0"/>
                <a:cs typeface="Arial" pitchFamily="34" charset="0"/>
              </a:rPr>
              <a:t>DM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definisi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deskripsi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personal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Personel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penyelenggaraan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training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personel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Ketergantungan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Personal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pengetahuan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(knowledge management) agar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ketergantungan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personal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Personel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personel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monitoring agar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perbuatan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personel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Penugasan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Terminasi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rotasi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demosi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terminasi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personel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50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</a:t>
            </a:r>
            <a:r>
              <a:rPr lang="id-ID" sz="2400" b="1" dirty="0">
                <a:latin typeface="Arial" pitchFamily="34" charset="0"/>
                <a:cs typeface="Arial" pitchFamily="34" charset="0"/>
              </a:rPr>
              <a:t>DM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kepuasan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SDM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rendahnya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perputaran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sertifikat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keahlian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bidangnya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ditekankan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penugasan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dilaksanakan oleh individu yang kompeten, adapun kompetensi ini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pengalaman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penugasan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pembelajaran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Berkembangnya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juga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menuntut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dibutuhkannya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SDM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terupdate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kemajuan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beradaptasi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instrumen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pengukuran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kompensasi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04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dunia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penjaminan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istilah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QMS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Quality Management System.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pendukung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tercapainya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Pemenuhan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bukanlah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sasaran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melampaui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umum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87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5 (lima)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lingkup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signal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seriusnya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mentargetkan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tercapainya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mengedukasi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mensosialisasikannya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segenap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jajaran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memperkenalkan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latin typeface="Arial" pitchFamily="34" charset="0"/>
                <a:cs typeface="Arial" pitchFamily="34" charset="0"/>
              </a:rPr>
              <a:t>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jajaran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mengadopsi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internasional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menentukannya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sendiri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03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bertahap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agar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tersendiri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memonitor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parameter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tercapai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sasaran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55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menjamin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terlaksananya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penjaminan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Mutu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prinsip-prinsip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diacu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kriteria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latin typeface="Arial" pitchFamily="34" charset="0"/>
                <a:cs typeface="Arial" pitchFamily="34" charset="0"/>
              </a:rPr>
              <a:t>minimum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dipenuhi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Pedoman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hakekatnya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ditaati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26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terdukungnya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kesulitan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menerapkannya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Perbaikan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memperbaiki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Pedoman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Pengukuran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Penilaian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mengandung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diambil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tercapai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penjaminan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Master Plan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1222"/>
            <a:ext cx="10515600" cy="5103209"/>
          </a:xfrm>
        </p:spPr>
        <p:txBody>
          <a:bodyPr>
            <a:noAutofit/>
          </a:bodyPr>
          <a:lstStyle/>
          <a:p>
            <a:pPr marL="746125" lvl="1" indent="-457200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tergantung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performa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paling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5 (lima)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tahun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diperlihatkan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(roadmap)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tegas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pendek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tahunan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didetailkan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asas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lingkup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durasi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pengadaan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Menganalisa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portofolio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None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+mj-lt"/>
              <a:buAutoNum type="arabicPeriod"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746125" lvl="1" indent="-457200">
              <a:buFont typeface="+mj-lt"/>
              <a:buAutoNum type="arabicPeriod"/>
            </a:pP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3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kepuasan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dinyatakan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rutin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diaudit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internal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temuan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audit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ketidakpatuhan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ketidaksesuaian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(iv)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komparasi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serupa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kompetitor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>
                <a:latin typeface="Arial" pitchFamily="34" charset="0"/>
                <a:cs typeface="Arial" pitchFamily="34" charset="0"/>
              </a:rPr>
              <a:t>Target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terintegrasinya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berusaha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mencapai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sasaran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mendarah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daging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segenap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da unit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02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r>
              <a:rPr lang="en-US" sz="2200" dirty="0" err="1">
                <a:latin typeface="Arial" pitchFamily="34" charset="0"/>
                <a:cs typeface="Arial" pitchFamily="34" charset="0"/>
              </a:rPr>
              <a:t>Sebagaimana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keuntungan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luar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membayangi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mungkin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timbul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alah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10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sepuluh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langkah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enentukan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profil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pasti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ancaman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kerawanan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ditangani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mengganggu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beroperasinya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relevansi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dicoba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dipahami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disadari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serius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seandainya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99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relevansi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selain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juga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dipetakan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dampakya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kelancaran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posisi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peranan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membayanginya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(event)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sistematis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identifikasi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kemungkinan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mampu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probabilitas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kemungkinan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30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diperkirakan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eksposur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mungkin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menimpa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mengavaluasi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mungkin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kapabilitas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Memprioritaskan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merencanakan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pemetaan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prioritas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tertinggi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probabilitas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01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Menyepakati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disetujui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formal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menyetuj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menginstitu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ionalisasikan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Memantau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mengawasi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monitoring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12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menangani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Model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keberlangsungan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Identifikasi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dipakai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menimpa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Pengkajian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menganalisa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profil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jalan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49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Pedoman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(Response)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penentuan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rupa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Tata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06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sederhana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semacam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dikaji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formal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diformalkan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unit-unit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(iv)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temuan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audit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sistematis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mencapai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visi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tujuannya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serius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memperhatikan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terlalu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terlena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besarnya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membayanginya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76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diukur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sederhana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semacam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dikaji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formal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tanggapan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diformalkan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unit-unit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(iv)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temuan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audit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sistematis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gangguan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mencapai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visi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tujuannya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serius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memperhatikan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terlalu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terlena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besarnya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potensi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membayanginya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Sebagaimana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berhadapan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karakter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perduli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merencanakan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keruntuhannya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sendiri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41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sekumpulan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serupa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berkaitan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sistematik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acuan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obyektifnya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(outcome)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jangka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7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Master Plan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Demi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memperlancar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tambahan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perhitungan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cost-benefit,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audit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Adapun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dihasilkan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penyusunan IT Master Plan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Definisi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target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lembaga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Pemetaan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kapabilitas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audit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kapabilitas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id-ID" sz="2200" dirty="0"/>
              <a:t/>
            </a:r>
            <a:br>
              <a:rPr lang="id-ID" sz="2200" dirty="0"/>
            </a:b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10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krusial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v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banyaknya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gagal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“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berhasil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menyelesaikan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lingkup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direncanakan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rentangan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besaran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v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Terbatasnya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diperebutkan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kalau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menyebabkan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terciptanya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"office politicking" yang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sehat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v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Harapan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khususnya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investor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sponsor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membiayai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studi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berbeda-beda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keseluruhannya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dipuaskan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kehendaknya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v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Dinamika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menyebabkan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berubah-ubahnya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dikeluarkan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sia-sia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92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7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berniat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demi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tercapainya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sekaligus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mengurangi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Ketujuh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di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dalamnya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ketentuan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keterkaitan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memutakhirkan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acuan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31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memutakhirkan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pengukuran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tercapainya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target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obyektif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rencana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ditetapkan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Membangun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kelola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terkait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lingkup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penetapan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kualitas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perkiraan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biaya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risiko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model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komunikasi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komponen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baku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pengelolaannya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komitmen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partisipasi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pemangku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karena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inilah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sangat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berhasil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tidaknya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pengelolaan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keluaran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outcome yang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diinginkan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Memastikan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efektivitas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pengendalian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anajemen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risiko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probabilitas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keberhasilan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Mendifinisikan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menerapkan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audit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agar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seluruh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tata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cara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engelolaannya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kelola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baik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seharusnya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dipatuhi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15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Ada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terlaksananya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Program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Komitmen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formal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dukungan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keberadaan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30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Penetapan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Lingkup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definisi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lingkup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Inisiasi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resmi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dimulainya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inisiatif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peleksanaan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Terpadu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formal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terpadu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terintegrasi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menyangkut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komponen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k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ditaati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/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15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ditaati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pengendalian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Penjaminan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erupakan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terintegrasi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mengacu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internasional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Pemantauan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Pengukuran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penilaian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fase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Penetapan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formal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id-ID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resmi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berakhirnya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ah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/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29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Sukses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selesai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sasaran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audit; (iii)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didukung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puncak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(iv)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id-ID" sz="2400" dirty="0"/>
              <a:t/>
            </a:r>
            <a:br>
              <a:rPr lang="id-ID" sz="2400" dirty="0"/>
            </a:b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92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1528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terkemuka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Contohnya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Project Management Body of Knowledge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diperkenalkan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Project Management Institute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Prince-2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diperkenalkan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Open Group.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terkemuka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dunia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terbukti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ampuh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patut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konsisten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menjalankan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berhasilnya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1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Master Plan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jangka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bertahap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diperlihatkan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(roadmap);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detail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tahunan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pandu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portofolio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direncanakan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dikelola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portofolio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disepakati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2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indikator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berhubungan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persentase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(iii)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durasi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merubah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Master Plan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id-ID" sz="2400" dirty="0">
                <a:latin typeface="Arial" pitchFamily="34" charset="0"/>
                <a:cs typeface="Arial" pitchFamily="34" charset="0"/>
              </a:rPr>
              <a:t>Dokumen R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hidup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diperbaiki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dimutakhirkan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setahun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seiring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dinamika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Keseimbangan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risiko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pertimbangan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Disamping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realisti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diwujudkan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profil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kekuatannya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salahnya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benchmarking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kompetitor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industri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mempertajam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Demikian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trend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industri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tercipta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keunggulan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kompetitif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9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maka harus ditentukan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tipe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akan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 dan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dibut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Hal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-hal s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ini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dipilih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diadopsi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fokus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Hal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lain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dipertimbangkan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cepatnya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dinamika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sekitar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dipilih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senantiasa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mengikutinya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3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Teknologi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7286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umum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5 (lima)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dijalankan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mencakup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operasi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program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pendukung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basis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data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(database),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sarana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prasarana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Memilih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dipergunakannya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arti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kata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diadakan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dipelihara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dipilih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Menetapkan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mensosialisasikan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proses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memberitahukan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sekaligus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mengedukasi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pemangku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kriteria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minimum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pemilihan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pemeliharaan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dipatuhi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konsisten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8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4782</Words>
  <Application>Microsoft Office PowerPoint</Application>
  <PresentationFormat>Widescreen</PresentationFormat>
  <Paragraphs>259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Wingdings</vt:lpstr>
      <vt:lpstr>Office Theme</vt:lpstr>
      <vt:lpstr>Custom Design</vt:lpstr>
      <vt:lpstr>MKB4903 - PPT - SESI 6 MANAJEMEN TEKNOLOGI INFORMASI BAB-6 PERENCANAAN DAN PENGATURAN TEKNOLOGI INFORMASI</vt:lpstr>
      <vt:lpstr>Menyusun IT Master Plan</vt:lpstr>
      <vt:lpstr>Menyusun IT Master Plan</vt:lpstr>
      <vt:lpstr>Menyusun IT Master Plan</vt:lpstr>
      <vt:lpstr>Menyusun IT Master Plan</vt:lpstr>
      <vt:lpstr>Menyusun IT Master Plan</vt:lpstr>
      <vt:lpstr>Menyusun IT Master Plan</vt:lpstr>
      <vt:lpstr>Menentukan Arah dan Tujuan Teknologi</vt:lpstr>
      <vt:lpstr>Menentukan Arah dan Tujuan Teknologi</vt:lpstr>
      <vt:lpstr>Menentukan Arah dan Tujuan Teknologi</vt:lpstr>
      <vt:lpstr>Menentukan Arah dan Tujuan Teknologi</vt:lpstr>
      <vt:lpstr>Menentukan Arah dan Tujuan Teknologi</vt:lpstr>
      <vt:lpstr>Mendefinisikan Proses Pengelolaan Teknologi Informasi</vt:lpstr>
      <vt:lpstr>Mendefinisikan Proses Pengelolaan Teknologi Informasi</vt:lpstr>
      <vt:lpstr>Mendefinisikan Proses Pengelolaan Teknologi Informasi</vt:lpstr>
      <vt:lpstr>Mendefinisikan Proses Pengelolaan Teknologi Informasi</vt:lpstr>
      <vt:lpstr>Mendefinisikan Proses Pengelolaan Teknologi Informasi</vt:lpstr>
      <vt:lpstr>Mendefinisikan Proses Pengelolaan Teknologi Informasi</vt:lpstr>
      <vt:lpstr>Mendefinisikan Proses Pengelolaan Teknologi Informasi</vt:lpstr>
      <vt:lpstr>Mendefinisikan Proses Pengelolaan Teknologi Informasi</vt:lpstr>
      <vt:lpstr>Mengelola Investasi Teknologi Informasi</vt:lpstr>
      <vt:lpstr>Mengelola Investasi Teknologi Informasi</vt:lpstr>
      <vt:lpstr>Mengelola Investasi Teknologi Informasi</vt:lpstr>
      <vt:lpstr>Mengelola Investasi Teknologi Informasi</vt:lpstr>
      <vt:lpstr>Mengelola Investasi Teknologi Informasi</vt:lpstr>
      <vt:lpstr>Mensosialisasikan Arah dan Tujuan Keberadaan Teknologi Informasi</vt:lpstr>
      <vt:lpstr>Mensosialisasikan Arah dan Tujuan Keberadaan Teknologi Informasi</vt:lpstr>
      <vt:lpstr>Mensosialisasikan Arah dan Tujuan Keberadaan Teknologi Informasi</vt:lpstr>
      <vt:lpstr>Mensosialisasikan Arah dan Tujuan Keberadaan Teknologi Informasi</vt:lpstr>
      <vt:lpstr>Mensosialisasikan Arah dan Tujuan Keberadaan Teknologi Informasi</vt:lpstr>
      <vt:lpstr>Mengelola SDM Teknologi Informasi</vt:lpstr>
      <vt:lpstr>Mengelola SDM Teknologi Informasi</vt:lpstr>
      <vt:lpstr>Mengelola SDM Teknologi Informasi</vt:lpstr>
      <vt:lpstr>Mengelola SDM Teknologi Informasi</vt:lpstr>
      <vt:lpstr>Memastikan Kualitas Teknologi Informasi</vt:lpstr>
      <vt:lpstr>Memastikan Kualitas Teknologi Informasi</vt:lpstr>
      <vt:lpstr>Memastikan Kualitas Teknologi Informasi</vt:lpstr>
      <vt:lpstr>Memastikan Kualitas Teknologi Informasi</vt:lpstr>
      <vt:lpstr>Memastikan Kualitas Teknologi Informasi</vt:lpstr>
      <vt:lpstr>Memastikan Kualitas Teknologi Informasi</vt:lpstr>
      <vt:lpstr>Mengkaji dan Mengelola Risiko Teknologi Informasi</vt:lpstr>
      <vt:lpstr>Mengkaji dan Mengelola Risiko Teknologi Informasi</vt:lpstr>
      <vt:lpstr>Mengkaji dan Mengelola Risiko Teknologi Informasi</vt:lpstr>
      <vt:lpstr>Mengkaji dan Mengelola Risiko Teknologi Informasi</vt:lpstr>
      <vt:lpstr>Mengkaji dan Mengelola Risiko Teknologi Informasi</vt:lpstr>
      <vt:lpstr>Mengkaji dan Mengelola Risiko Teknologi Informasi</vt:lpstr>
      <vt:lpstr>Mengkaji dan Mengelola Risiko Teknologi Informasi</vt:lpstr>
      <vt:lpstr>Mengkaji dan Mengelola Risiko Teknologi Informasi</vt:lpstr>
      <vt:lpstr>Mengelola Proyek Teknologi Informasi</vt:lpstr>
      <vt:lpstr>Mengelola Proyek Teknologi Informasi</vt:lpstr>
      <vt:lpstr>Mengelola Proyek Teknologi Informasi</vt:lpstr>
      <vt:lpstr>Mengelola Proyek Teknologi Informasi</vt:lpstr>
      <vt:lpstr>Mengelola Proyek Teknologi Informasi</vt:lpstr>
      <vt:lpstr>Mengelola Proyek Teknologi Informasi</vt:lpstr>
      <vt:lpstr>Mengelola Proyek Teknologi Informasi</vt:lpstr>
      <vt:lpstr>Mengelola Proyek Teknologi Informasi</vt:lpstr>
      <vt:lpstr>Mengelola Proyek Teknologi Informasi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42</cp:revision>
  <dcterms:created xsi:type="dcterms:W3CDTF">2021-08-03T05:39:13Z</dcterms:created>
  <dcterms:modified xsi:type="dcterms:W3CDTF">2021-10-09T18:19:45Z</dcterms:modified>
</cp:coreProperties>
</file>