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315" r:id="rId5"/>
    <p:sldId id="316" r:id="rId6"/>
    <p:sldId id="371" r:id="rId7"/>
    <p:sldId id="317" r:id="rId8"/>
    <p:sldId id="319" r:id="rId9"/>
    <p:sldId id="372" r:id="rId10"/>
    <p:sldId id="320" r:id="rId11"/>
    <p:sldId id="373" r:id="rId12"/>
    <p:sldId id="321" r:id="rId13"/>
    <p:sldId id="323" r:id="rId14"/>
    <p:sldId id="374" r:id="rId15"/>
    <p:sldId id="325" r:id="rId16"/>
    <p:sldId id="375" r:id="rId17"/>
    <p:sldId id="326" r:id="rId18"/>
    <p:sldId id="327" r:id="rId19"/>
    <p:sldId id="328" r:id="rId20"/>
    <p:sldId id="377" r:id="rId21"/>
    <p:sldId id="329" r:id="rId22"/>
    <p:sldId id="330" r:id="rId23"/>
    <p:sldId id="331" r:id="rId24"/>
    <p:sldId id="378" r:id="rId25"/>
    <p:sldId id="332" r:id="rId26"/>
    <p:sldId id="379" r:id="rId27"/>
    <p:sldId id="334" r:id="rId28"/>
    <p:sldId id="335" r:id="rId29"/>
    <p:sldId id="336" r:id="rId30"/>
    <p:sldId id="380" r:id="rId31"/>
    <p:sldId id="337" r:id="rId32"/>
    <p:sldId id="381" r:id="rId33"/>
    <p:sldId id="338" r:id="rId34"/>
    <p:sldId id="382" r:id="rId35"/>
    <p:sldId id="339" r:id="rId36"/>
    <p:sldId id="341" r:id="rId37"/>
    <p:sldId id="342" r:id="rId38"/>
    <p:sldId id="384" r:id="rId39"/>
    <p:sldId id="343" r:id="rId40"/>
    <p:sldId id="344" r:id="rId41"/>
    <p:sldId id="345" r:id="rId42"/>
    <p:sldId id="346" r:id="rId43"/>
    <p:sldId id="347" r:id="rId44"/>
    <p:sldId id="386" r:id="rId45"/>
    <p:sldId id="387" r:id="rId46"/>
    <p:sldId id="348" r:id="rId47"/>
    <p:sldId id="349" r:id="rId48"/>
    <p:sldId id="350" r:id="rId49"/>
    <p:sldId id="388" r:id="rId50"/>
    <p:sldId id="351" r:id="rId51"/>
    <p:sldId id="389" r:id="rId52"/>
    <p:sldId id="353" r:id="rId53"/>
    <p:sldId id="354" r:id="rId54"/>
    <p:sldId id="355" r:id="rId55"/>
    <p:sldId id="356" r:id="rId56"/>
    <p:sldId id="357" r:id="rId57"/>
    <p:sldId id="358" r:id="rId58"/>
    <p:sldId id="359" r:id="rId59"/>
    <p:sldId id="390" r:id="rId60"/>
    <p:sldId id="360" r:id="rId61"/>
    <p:sldId id="361" r:id="rId62"/>
    <p:sldId id="363" r:id="rId63"/>
    <p:sldId id="391" r:id="rId64"/>
    <p:sldId id="364" r:id="rId65"/>
    <p:sldId id="392" r:id="rId66"/>
    <p:sldId id="366" r:id="rId67"/>
    <p:sldId id="367" r:id="rId68"/>
    <p:sldId id="368" r:id="rId69"/>
    <p:sldId id="369" r:id="rId70"/>
    <p:sldId id="393" r:id="rId71"/>
    <p:sldId id="37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=""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=""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=""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=""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=""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=""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=""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=""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=""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=""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=""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=""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=""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=""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=""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=""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=""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=""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=""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=""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=""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=""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3" y="2689412"/>
            <a:ext cx="10058399" cy="198561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MKB4903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- PPT - SESI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MANAJEMEN TEKNOLOGI INFORMASI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BAB-8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itchFamily="34" charset="0"/>
                <a:cs typeface="Arial" pitchFamily="34" charset="0"/>
              </a:rPr>
              <a:t>PENGOPERASIAN DAN PELAYANAN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6776"/>
            <a:ext cx="9144000" cy="69924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fi-FI" dirty="0" smtClean="0"/>
              <a:t>ISMAIL, S.KOM, 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Ketiga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Pemasok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khusus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menangani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model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mitigasi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pemasoknya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terganggunya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proses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produk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diberikan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Model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Pemasok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-yang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terdiri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pendekatan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mekanisme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rangkaian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ketiga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dipenuhinya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kontrak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berlaku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98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Ketiga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dilihat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memperhatikan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pemasok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vendor; (ii)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terpenuhi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disepakati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bersama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periode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frekuensi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per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pemasok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kontrak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pemasok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direviu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rutin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berkala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prinsip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mengharapkan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terjalinnya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kemitraan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jangka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panjang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pemasok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kuncinya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sekedar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kontrak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jangka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pendek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mengalami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perpanjangan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akhir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masa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berlakunya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itulah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kontrak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kerjasama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dilandasi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niat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menyeluruh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diberikan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24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Kapasitas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berkembang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dinamis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pesat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Meningkatknya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volume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transaksi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interaksi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pelanggannya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langsung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berdampak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utilisasi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penggunaan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komunikasi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mencegah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terganggunya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keterbatasan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senantiasa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ketersediaan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ketersediaan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media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penyimpan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kapasitas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kehandalan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termutakhir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hal-hal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lainnya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6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dilaksanakan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pengkajian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penghitungan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kapasitas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kapabilitas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kemajuan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dana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perkembangan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 sz="2400" dirty="0" err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131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Kapasitas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Menganalisa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kapasitas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termutakhir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komponen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Melaksanakan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perhitungan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kapasitas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masa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mendatang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konteks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jangka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pendek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menengah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panjang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Mengkaji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gap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ketersediaan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termutakhir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demi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beberapa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tahun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depan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Mempersiapkan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cadangan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contingenty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planning)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seandainya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gap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keterbutuhan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segera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terpenuhi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Memantau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laporan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berkala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kapasitas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termutakhir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err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6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Kapasitas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pengendali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dipersiapkan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sehubungan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implementasi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Perhitungan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Kapasitas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dibutuhkan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perspektif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jangka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pendek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menengah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panjang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Kajian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Perhitungan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Kapasitas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Termutakhir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menggambarkan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keadaan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analisa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dampak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risikonya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Target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Kapasitas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ditetapkan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 err="1">
                <a:latin typeface="Arial" pitchFamily="34" charset="0"/>
                <a:cs typeface="Arial" pitchFamily="34" charset="0"/>
              </a:rPr>
              <a:t>kurun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masa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mendatang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disepakati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segenap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dipenuhi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dijadikan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obyektif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63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Kapasitas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Gap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Keterbutuhan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didapatkan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perhitungan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keterbutuhan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ketersediaan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Profil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Ketersediaan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satuan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durasi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Laporan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Formal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Kapasitas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Ketersediaan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lengkap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detail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perencanaan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 sz="2400" dirty="0" err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72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Kapasitas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Adapun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dipakai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meniliai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lain: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bekerjanya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kekurangan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profil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utilisasi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krusial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persentasi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SLA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tercapai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Tingkat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kapasitas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selaras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sinkron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dinamika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itulah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perencanaan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perancangan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mengacu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prediksi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ramalan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perkembangan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masa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mendatang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Analisa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kajian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eksternal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dikerjakan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sungguh-sungguh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agar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dijaga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optimalisasinya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3539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Keberlangsungan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Layanan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senantiasa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tersedianya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komunikasi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terputus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continous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service)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membutuhkan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serangkaian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perencanaan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pemeliharaan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pengujian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serius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pendekatan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metoda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pas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denga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kunci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prima 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simultan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usaha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meminimalisasi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probabilitas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terganggunya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mengurangi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dampak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kerugian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negatif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akibat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terganggunya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berpengaruh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langsung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456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Keberlangsungan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Layanan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Paling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11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sebelas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diperhatikan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sungguh-sungguh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dijelaskan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paparan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ringkas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Mengernbangkan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inforrnasi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berkesinarnbungan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gambaran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mengenai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konteks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mengalami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gangguan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interupsi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sekali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Melaksanakan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kajian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dampak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seandainya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gangguan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338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Keberlangsungan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Layanan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3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Menyusun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memelihara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perencanaan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proses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berkesinambungan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terputus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3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Mengidentifikasikan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mengkategorisasikan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jenis-jenis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konteks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pemulihannya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kepentingannya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3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perubahan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revisi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keterkinian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kemutakhiran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2400" dirty="0" err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21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Menetapkan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730948" cy="5428915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domain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kelompok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harapan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ekspektasinya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Target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obyektif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harapan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ditetapkan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didokumentasikan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formal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kontrak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vendor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pemasok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penyedianya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selain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dicapai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pula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dipantau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agar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benar-benar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bermanfaat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memenuhi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Ada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6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langkah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konseptual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yang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memperlihatkan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jenis-jenis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peranannya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konteks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daftar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katalog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2400" dirty="0" err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8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Keberlangsungan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Layanan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6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uji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coba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pemulihan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berkala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efektivitasnya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membiasakan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menerapkannya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6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Melaksanakan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revisi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uji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coba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pemulihan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dilaksanakan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periodik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6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Merencanakan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menyelenggarakan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penyediaan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berkesinambungan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langsung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langsung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294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Keberlangsungan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Layanan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9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Merencanakan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pendekatan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yang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memulihkan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mengalami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gangguan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9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Merencanakan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proteksi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pencadangan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krusial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keberlangsungan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9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mengavaluasi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langsung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penyediaan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mekanisme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pemulihannya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gangguan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diinginkan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2282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Keberlangsungan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Layanan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Ada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cukup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alat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pengendali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terlaksananya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Keberlangsungan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memperlihatkan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hubungan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keterkaitannya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karakteristik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uniknya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Rencana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Keberlangsungan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dokumen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berkesinambungan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mendukung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tanpa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henti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876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Keberlangsungan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Layanan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Daftar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Renting -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memperlihatkan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daftar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mana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krusial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keberadaannya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dasar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prioritas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penerapan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prima.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Rencana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Pemeliharaan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Penjaminan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menggambarkan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pendekatan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terpeliharanya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terjaminnya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penanganan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terus-menerus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tanpa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interupsi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3632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Keberlangsungan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Layanan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Uji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Coba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Pemulihan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memperlihatkan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jadwal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kegiatan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uji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coba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pemulihannya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rutin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berkala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menjamin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Pemulihan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memperlihatkan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jadwal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melaksanakan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berkesinambungan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mekanisme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pemulihan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gangguan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diinginkan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Distribusi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memberikan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prima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dimengerti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dijalankan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741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Keberlangsungan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Layanan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Mekanisme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Pemulihan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menggambarkan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mekanisme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memulihkan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kembali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pasca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gangguan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interupsi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Cadangan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Simpanan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Eksternal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memperlihatkan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bagaimana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dikelolanya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situs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luar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cadangan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lainnya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mengantisipasi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kegiatan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diinginkan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Kajian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Pasca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Pemulihan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menggambarkan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segenap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pemulihan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bersangkutan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886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Keberlangsungan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Layanan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Efektivitas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pula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dipantau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dimonitor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terbuang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percuma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ketiga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gangguan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persentase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proteksi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pemulihannya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dampak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kerugian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akibat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gangguan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dasarnya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dilihat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holistik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terintegrasi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rutin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kontinyu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dipantau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dimonitor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dijaga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empirik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metrik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menyelaraskan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performa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kaitannya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ketersediaan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melalui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mekanisme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analisa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Paling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krusial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kelangsungan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hidup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profil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ancaman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probabilitas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dijaga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benar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eksistensinya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agar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senantiasa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beroperasi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7666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validitas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integritas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memproteksi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memaksa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kebijakan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aspek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Keseluruhan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peraturan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dipantau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implementasinya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dipastikan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efektivitasnya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hubungannya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usaha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menanggapi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ancaman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menghadapi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kelemahan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kerawanan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prinsip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menghadapi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isu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melalui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usaha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preventif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reaktif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perbaikan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kontinyu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013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Paling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7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tujuh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dilaksanakan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melaksanakan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Mendifinisikan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memelihara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disusun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diadopsi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lapisan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Mendifinisikan</a:t>
            </a:r>
            <a:r>
              <a:rPr lang="en-US" dirty="0">
                <a:latin typeface="Arial" pitchFamily="34" charset="0"/>
                <a:cs typeface="Arial" pitchFamily="34" charset="0"/>
              </a:rPr>
              <a:t>,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dirty="0">
                <a:latin typeface="Arial" pitchFamily="34" charset="0"/>
                <a:cs typeface="Arial" pitchFamily="34" charset="0"/>
              </a:rPr>
              <a:t>,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menerapkan</a:t>
            </a:r>
            <a:r>
              <a:rPr lang="en-US" dirty="0">
                <a:latin typeface="Arial" pitchFamily="34" charset="0"/>
                <a:cs typeface="Arial" pitchFamily="34" charset="0"/>
              </a:rPr>
              <a:t>  proses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denganpengelolaan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identitas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Memantau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mengidentifikasikan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insiden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ancaman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mungkinterjadi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menimpa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Mengkaji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memvalidasi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periodik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akses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beraktivitas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lingkungan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56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Menyusun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mengernbangkan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manajemen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penyandian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kriptografi</a:t>
            </a:r>
            <a:r>
              <a:rPr lang="en-US" dirty="0">
                <a:latin typeface="Arial" pitchFamily="34" charset="0"/>
                <a:cs typeface="Arial" pitchFamily="34" charset="0"/>
              </a:rPr>
              <a:t>).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Mengimplementasikan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menerapkan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teknis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mengamankan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lalu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lintas</a:t>
            </a:r>
            <a:r>
              <a:rPr lang="en-US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jaringan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komputer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lokal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internet.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Melaksanakan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kajian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kerawanan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kelemahan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berkala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periodik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Menetapkan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Menetapkan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Service Level Agreement (SLA)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kesepakatan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dianggap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kritikal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kelangsungan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hidup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Menetapkan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Operating   Level  Agreement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kesepakatan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model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dipenuhi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agar SLA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ditetapkan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sebelumnya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dicapai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Memantau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melaporkan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periodik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ad-hoc.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Mengkaji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hasil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SLA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membandingkannya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kesepakatan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kontrak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56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14032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cukup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pengendali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dikembangkan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mekanisme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pengamanan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disepakati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segenap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Model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translasi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prinsip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teknis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dipatuhi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diadopsi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Identitas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model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alokasi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tanda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berbasis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digital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beraktivias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714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pengambilan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pengalokasian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pemakaian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pemutakhiran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pengakhiran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identitas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diberikan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karyawannya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wewenang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tugas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tanggung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jawabnya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Model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Surveilans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pengawasan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keadaan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berada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perimeter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8349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Daftar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Potensi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Insiden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kejadian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diinginkan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mungkin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menimpa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mendatangkan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dampak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kerugian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material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immaterial.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Proteksi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mengamankan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model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pengamanan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berharganya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Kunci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Kriptografi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kunci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publik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privat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demi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penyandian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Model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Pencegahan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Deteksi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Koreksi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Program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Jahat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peralatan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dibutuhkan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mencegah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tereksekusinya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program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tertentu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bertujuan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malicous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software),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virus,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trojan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botnet,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spyware,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916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Jaringan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kriteria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dipenuhi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mengamankan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jaringan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komputer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telekomunikasi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Mekanisme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Pertukaran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pertukaran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digital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dipatuhi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menjamin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65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Adapun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insiden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berakibat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buruk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memenuhi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ditetapkan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audit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kerawanan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kelemahan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Aspek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tanggung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level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karyawan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sejalan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perkembangan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tanggung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bertambah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semua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pengamanan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otomatis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memanfaatkan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mengingat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besarnya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terkadang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ditangani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manual. </a:t>
            </a:r>
          </a:p>
        </p:txBody>
      </p:sp>
    </p:spTree>
    <p:extLst>
      <p:ext uri="{BB962C8B-B14F-4D97-AF65-F5344CB8AC3E}">
        <p14:creationId xmlns:p14="http://schemas.microsoft.com/office/powerpoint/2010/main" val="1223903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Mengidentifikasikan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Mengalokasikan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Biaya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Ada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4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empat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pokok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serangkaian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menjalankan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Memetakan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diperlukan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menjalankan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dibutuhkan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Mengidentifikasikan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biaya</a:t>
            </a:r>
            <a:r>
              <a:rPr lang="en-US" dirty="0">
                <a:latin typeface="Arial" pitchFamily="34" charset="0"/>
                <a:cs typeface="Arial" pitchFamily="34" charset="0"/>
              </a:rPr>
              <a:t> per-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masing</a:t>
            </a:r>
            <a:r>
              <a:rPr lang="en-US" dirty="0">
                <a:latin typeface="Arial" pitchFamily="34" charset="0"/>
                <a:cs typeface="Arial" pitchFamily="34" charset="0"/>
              </a:rPr>
              <a:t>-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masing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layanan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total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alokasi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dibutuhkan</a:t>
            </a:r>
            <a:r>
              <a:rPr lang="en-US" dirty="0">
                <a:latin typeface="Arial" pitchFamily="34" charset="0"/>
                <a:cs typeface="Arial" pitchFamily="34" charset="0"/>
              </a:rPr>
              <a:t> per unit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biaya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persatuan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menjalankan</a:t>
            </a:r>
            <a:r>
              <a:rPr lang="en-US" dirty="0">
                <a:latin typeface="Arial" pitchFamily="34" charset="0"/>
                <a:cs typeface="Arial" pitchFamily="34" charset="0"/>
              </a:rPr>
              <a:t>   model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akuntansi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berbasis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biaya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mengendalikannya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mengoperasikan</a:t>
            </a:r>
            <a:r>
              <a:rPr lang="en-US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pencairan</a:t>
            </a:r>
            <a:r>
              <a:rPr lang="en-US" dirty="0">
                <a:latin typeface="Arial" pitchFamily="34" charset="0"/>
                <a:cs typeface="Arial" pitchFamily="34" charset="0"/>
              </a:rPr>
              <a:t> dana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bentuk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kebijakan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ditaati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bersama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064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Mengidentifikasikan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Mengalokasikan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Biaya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4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empat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pengendali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dibutuhkan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Definisi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menentukan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jenis-jenis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pekerjaan</a:t>
            </a:r>
            <a:r>
              <a:rPr lang="en-US" dirty="0">
                <a:latin typeface="Arial" pitchFamily="34" charset="0"/>
                <a:cs typeface="Arial" pitchFamily="34" charset="0"/>
              </a:rPr>
              <a:t>    mana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dirty="0">
                <a:latin typeface="Arial" pitchFamily="34" charset="0"/>
                <a:cs typeface="Arial" pitchFamily="34" charset="0"/>
              </a:rPr>
              <a:t>   yang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sungguh-sungguh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dialokasikan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biaya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pengadaannya</a:t>
            </a:r>
            <a:r>
              <a:rPr lang="en-US" dirty="0">
                <a:latin typeface="Arial" pitchFamily="34" charset="0"/>
                <a:cs typeface="Arial" pitchFamily="34" charset="0"/>
              </a:rPr>
              <a:t> (capex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opex</a:t>
            </a:r>
            <a:r>
              <a:rPr lang="en-US" dirty="0">
                <a:latin typeface="Arial" pitchFamily="34" charset="0"/>
                <a:cs typeface="Arial" pitchFamily="34" charset="0"/>
              </a:rPr>
              <a:t>).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Akuntansi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Keuangan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Alokasi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dipakai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perhitungan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pengalokasian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seluruh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biaya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dibutuhkan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23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Mengidentifikasikan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Mengalokasikan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Biaya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00000"/>
              </a:lnSpc>
              <a:buFont typeface="+mj-lt"/>
              <a:buAutoNum type="arabicPeriod" startAt="3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Model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Pembiayaan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Pencairan</a:t>
            </a:r>
            <a:r>
              <a:rPr lang="en-US" dirty="0">
                <a:latin typeface="Arial" pitchFamily="34" charset="0"/>
                <a:cs typeface="Arial" pitchFamily="34" charset="0"/>
              </a:rPr>
              <a:t>  -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syarat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pengalokasian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pencairan</a:t>
            </a:r>
            <a:r>
              <a:rPr lang="en-US" dirty="0">
                <a:latin typeface="Arial" pitchFamily="34" charset="0"/>
                <a:cs typeface="Arial" pitchFamily="34" charset="0"/>
              </a:rPr>
              <a:t> dana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dibutuhkan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dibayarkan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kepada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pemasok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3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Pemutakhiran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Model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Pembiayaan</a:t>
            </a:r>
            <a:r>
              <a:rPr lang="en-US" dirty="0">
                <a:latin typeface="Arial" pitchFamily="34" charset="0"/>
                <a:cs typeface="Arial" pitchFamily="34" charset="0"/>
              </a:rPr>
              <a:t>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dipakai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perbaikan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pembiayaan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masa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dirty="0">
                <a:latin typeface="Arial" pitchFamily="34" charset="0"/>
                <a:cs typeface="Arial" pitchFamily="34" charset="0"/>
              </a:rPr>
              <a:t> masa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jaman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efektivitas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efisiensi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ü"/>
            </a:pP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None/>
            </a:pP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06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Mengidentifikasikan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Mengalokasikan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Biaya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dilaksankan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konsisten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tagihan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langsung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dibayarkan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(ii) rata-rata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penagihan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pembayaran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"dispute"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ketidaksepahaman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pembayaran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pemasoknya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Jenis-jenis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dialokasikan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mendapatkan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diidentifikasikan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dilaporkan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dipelajari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kewajaran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pengelolaannya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esensial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perhitungan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analisa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cost-benefit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mengevaluasi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optimalisasi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pembiayaan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dikeluarkan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05268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Mengedukasi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Melatih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Pengguna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Sudah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seyogiyanya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beragam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mendapatkan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kesempatan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mendapatkan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bimbingan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secukupnya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Biasanya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kelompok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user group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rnemiliki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uniknya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sendiri-sendiri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walaupun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kenyataannya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karakteristik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berbeda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berakibat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berbeda-bedanya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orang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mengidentifikasikan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memetakan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agar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dipersiapkan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program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karyawan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kompeten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diharapkan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manfaat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dijanjikan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segera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terwujud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semakin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cepatnya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efisiensi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semakin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transparannya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laporan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semakin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terkendalinya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eksekusi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kebijakan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semakin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meningkatnya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produktivitas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5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Menetapkan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pengendali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Kerangka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Tingkat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memperlihatkan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kelompok-kelompok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karakteristik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konteks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keberadaannya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Definisi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dianut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diadopsi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proses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Kesepakatan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Tingkat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didefinisikan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tercantum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dokumen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kontrak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internal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eksternal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dicapai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2400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1162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Mengedukasi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Melatih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Pengguna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5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lima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Mengidentifikasikan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para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- 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analisa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jenis-jenis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kewajiban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user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mengoperasikan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tertentu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mengukur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penguasannya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dirty="0">
                <a:latin typeface="Arial" pitchFamily="34" charset="0"/>
                <a:cs typeface="Arial" pitchFamily="34" charset="0"/>
              </a:rPr>
              <a:t>,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dirty="0">
                <a:latin typeface="Arial" pitchFamily="34" charset="0"/>
                <a:cs typeface="Arial" pitchFamily="34" charset="0"/>
              </a:rPr>
              <a:t>,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dirty="0">
                <a:latin typeface="Arial" pitchFamily="34" charset="0"/>
                <a:cs typeface="Arial" pitchFamily="34" charset="0"/>
              </a:rPr>
              <a:t>  program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dirty="0">
                <a:latin typeface="Arial" pitchFamily="34" charset="0"/>
                <a:cs typeface="Arial" pitchFamily="34" charset="0"/>
              </a:rPr>
              <a:t> – yang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dibuat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kajian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kelompok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dirty="0">
                <a:latin typeface="Arial" pitchFamily="34" charset="0"/>
                <a:cs typeface="Arial" pitchFamily="34" charset="0"/>
              </a:rPr>
              <a:t> masa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dirty="0">
                <a:latin typeface="Arial" pitchFamily="34" charset="0"/>
                <a:cs typeface="Arial" pitchFamily="34" charset="0"/>
              </a:rPr>
              <a:t> yang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membutuhkan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keahlian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pemenfaatan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komunikasi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dibutuhkan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Meningkatkankeperduliandanmenyelenggarakanpelatihan-yaitu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serangkaian</a:t>
            </a:r>
            <a:r>
              <a:rPr lang="en-US" dirty="0">
                <a:latin typeface="Arial" pitchFamily="34" charset="0"/>
                <a:cs typeface="Arial" pitchFamily="34" charset="0"/>
              </a:rPr>
              <a:t> program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ditargetkan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kompetensi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keahlian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tertentu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080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Mengedukasi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Melatih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Pengguna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00000"/>
              </a:lnSpc>
              <a:buFont typeface="+mj-lt"/>
              <a:buAutoNum type="arabicPeriod" startAt="4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Mengevaluasi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dirty="0">
                <a:latin typeface="Arial" pitchFamily="34" charset="0"/>
                <a:cs typeface="Arial" pitchFamily="34" charset="0"/>
              </a:rPr>
              <a:t>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melalui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kelompok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pasca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diberikan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kepada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kelompok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4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Menilai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menetapkan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terbaik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diadopsi</a:t>
            </a:r>
            <a:r>
              <a:rPr lang="en-US" dirty="0">
                <a:latin typeface="Arial" pitchFamily="34" charset="0"/>
                <a:cs typeface="Arial" pitchFamily="34" charset="0"/>
              </a:rPr>
              <a:t> -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berupa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perbaikan</a:t>
            </a:r>
            <a:r>
              <a:rPr lang="en-US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pendekatan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peserta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didik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penyelenggara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peningkatan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kemudian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1114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Mengedukasi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Melatih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Pengguna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beberapa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pengendali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Tata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Cara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Pengidentifikasian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Edukasi</a:t>
            </a:r>
            <a:r>
              <a:rPr lang="en-US" dirty="0">
                <a:latin typeface="Arial" pitchFamily="34" charset="0"/>
                <a:cs typeface="Arial" pitchFamily="34" charset="0"/>
              </a:rPr>
              <a:t>  - 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identifikasi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rutin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berkala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kompetensi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keahlian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literasi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sebagaimana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dibutuhkan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masa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dirty="0">
                <a:latin typeface="Arial" pitchFamily="34" charset="0"/>
                <a:cs typeface="Arial" pitchFamily="34" charset="0"/>
              </a:rPr>
              <a:t> masa.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Penyelenggaraan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Edukasi</a:t>
            </a:r>
            <a:r>
              <a:rPr lang="en-US" dirty="0">
                <a:latin typeface="Arial" pitchFamily="34" charset="0"/>
                <a:cs typeface="Arial" pitchFamily="34" charset="0"/>
              </a:rPr>
              <a:t> -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kriteria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wajib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diikuti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penyelenggara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pelaksana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program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 proses  lain  yang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berbau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edukasi</a:t>
            </a:r>
            <a:r>
              <a:rPr lang="en-US" dirty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pendidikan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peningkatan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kompetensi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keahlian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54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Mengedukasi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Melatih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Pengguna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Instrumen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Edukasi</a:t>
            </a:r>
            <a:r>
              <a:rPr lang="en-US" dirty="0">
                <a:latin typeface="Arial" pitchFamily="34" charset="0"/>
                <a:cs typeface="Arial" pitchFamily="34" charset="0"/>
              </a:rPr>
              <a:t> -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mengukur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efektivitas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penyelenggaraan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pelatihan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edukasi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tercapainya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obyektif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dicanangkan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44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Mengedukasi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Melatih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Pengguna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mudah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mengukur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keberhasilan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misalnya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telepon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help desk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mengalami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kesulitan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kepuasan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buahnya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durasi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tahap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identifikasi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hingga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(iv)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program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(v) rata-rata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diterima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per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karyawan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98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Mengedukasi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Melatih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Pengguna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program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bertujuan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meningkatkan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kolektif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berdampak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meningkatknya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performa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itulah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keberadaan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edukasi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krusial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keberlangsungan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tahunnya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moderen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perencanaan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penganggaran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alokasi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keuangan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karyawannya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buruk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mempengaruhi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signifikan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sudah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kewajiban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sebaik-baiknya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2400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744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Pusat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Insiden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Menjawab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pertanyaan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cepat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mengenai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permasalahan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penggunaan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pemanfaatan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mempengaruhi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itulah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"help desk service"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pusat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membantu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persoalan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administratif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dihadapi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pusat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penanganan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eskalasi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insiden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mempelajari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isu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mencari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permasalahan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menetapkan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resolusi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pemecahan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masalahnya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68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Pusat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Insiden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Ada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6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enam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dilaksanakan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sungguh-sungguh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kategori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klasifikasi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jenis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permasalahan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dampaknya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eskalasi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pengambilan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keputusannya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berbasis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Mendeteksi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merekam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laporan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insiden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isu</a:t>
            </a:r>
            <a:r>
              <a:rPr lang="en-US" dirty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masalah</a:t>
            </a:r>
            <a:r>
              <a:rPr lang="en-US" dirty="0">
                <a:latin typeface="Arial" pitchFamily="34" charset="0"/>
                <a:cs typeface="Arial" pitchFamily="34" charset="0"/>
              </a:rPr>
              <a:t> yang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dihadapi</a:t>
            </a:r>
            <a:r>
              <a:rPr lang="en-US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jenis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permintaan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permohonan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pemecahan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masalahnya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Mengklasifikasikan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menginvestigasi</a:t>
            </a:r>
            <a:r>
              <a:rPr lang="en-US" dirty="0">
                <a:latin typeface="Arial" pitchFamily="34" charset="0"/>
                <a:cs typeface="Arial" pitchFamily="34" charset="0"/>
              </a:rPr>
              <a:t>,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mendiagnosa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permasalahan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dilaporkan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lapangan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melalui</a:t>
            </a:r>
            <a:r>
              <a:rPr lang="en-US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menghadapi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problema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14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Pusat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Insiden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00000"/>
              </a:lnSpc>
              <a:buFont typeface="+mj-lt"/>
              <a:buAutoNum type="arabicPeriod" startAt="4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Menyelesaikan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masalah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mengefnbalikan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normalnya</a:t>
            </a:r>
            <a:r>
              <a:rPr lang="en-US" dirty="0">
                <a:latin typeface="Arial" pitchFamily="34" charset="0"/>
                <a:cs typeface="Arial" pitchFamily="34" charset="0"/>
              </a:rPr>
              <a:t>,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menutup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mendeklarasikan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selesainya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insiden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ditangani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4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Menginformasikan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para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sehubungan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penangangan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masalah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insiden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sejenis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bagian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pembelajaran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4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laporan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dipelajari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para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id-ID" dirty="0">
                <a:latin typeface="Arial" pitchFamily="34" charset="0"/>
                <a:cs typeface="Arial" pitchFamily="34" charset="0"/>
              </a:rPr>
              <a:t> m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emperbaiki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bersama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678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Pusat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Insiden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Adapun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implementasi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Pusat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dirty="0">
                <a:latin typeface="Arial" pitchFamily="34" charset="0"/>
                <a:cs typeface="Arial" pitchFamily="34" charset="0"/>
              </a:rPr>
              <a:t> (Service Desk) -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berfungsi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selama</a:t>
            </a:r>
            <a:r>
              <a:rPr lang="en-US" dirty="0">
                <a:latin typeface="Arial" pitchFamily="34" charset="0"/>
                <a:cs typeface="Arial" pitchFamily="34" charset="0"/>
              </a:rPr>
              <a:t> 24/7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menjawab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berbagai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pertanyaan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menyelesaikan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masalah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teknis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praktis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dihadapi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langsung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Daftar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Pertanyaan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dirty="0">
                <a:latin typeface="Arial" pitchFamily="34" charset="0"/>
                <a:cs typeface="Arial" pitchFamily="34" charset="0"/>
              </a:rPr>
              <a:t> -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kemungkinan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pertanyaan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yang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berpotensi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ditanyakan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permasalahan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lapangan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>
                <a:latin typeface="Arial" pitchFamily="34" charset="0"/>
                <a:cs typeface="Arial" pitchFamily="34" charset="0"/>
              </a:rPr>
              <a:t>yang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kerap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beserta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jawaban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menghadapi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menyelesaikan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masalah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5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Menetapkan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Kesepakatan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Tingkat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ukuran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implementasi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proses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lapangan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mencapai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SLA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didefinisikan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Laporan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dicapai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titik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masa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kurun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tertentu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Kajian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Tingkat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dicapai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disandingkan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kontrak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perjanjian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disepakati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ditandatangani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sebelumnya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2400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165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Pusat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Insiden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Skema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Eskalasi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Insiden</a:t>
            </a:r>
            <a:r>
              <a:rPr lang="en-US" dirty="0">
                <a:latin typeface="Arial" pitchFamily="34" charset="0"/>
                <a:cs typeface="Arial" pitchFamily="34" charset="0"/>
              </a:rPr>
              <a:t>  - yang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tahapan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menangani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masalah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melibatkan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tinggi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otoritasnya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berdasarkan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karakteristik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profil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masalah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dihadapi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pengguna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biasanya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memerlukan</a:t>
            </a:r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tambahan</a:t>
            </a:r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menyelesaikan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masalahnya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membutuhkan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keputusan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otoritas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lebih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tinggi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Penetapan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Akhir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Penyelesaian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Insiden</a:t>
            </a:r>
            <a:r>
              <a:rPr lang="en-US" dirty="0">
                <a:latin typeface="Arial" pitchFamily="34" charset="0"/>
                <a:cs typeface="Arial" pitchFamily="34" charset="0"/>
              </a:rPr>
              <a:t> -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dasarnya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pernyataan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insiden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dihadapi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diselesaikan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memberikan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manfaat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pemakai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berhadapan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langsung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insiden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Laporan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Analisa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Tren</a:t>
            </a:r>
            <a:r>
              <a:rPr lang="en-US" dirty="0">
                <a:latin typeface="Arial" pitchFamily="34" charset="0"/>
                <a:cs typeface="Arial" pitchFamily="34" charset="0"/>
              </a:rPr>
              <a:t> -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berupa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ringkasan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jenis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tipe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insiden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kurun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dilihat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kecenderungan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kejadiannya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pembelajaran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pembenahan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pengembangan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di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kemudian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93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Pusat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Insiden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457368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relevan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memonitor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memantau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kepuasan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pelanggan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diberikan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(ii) rata-rata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durasi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penyelesaian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insiden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dihadapi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eskalasi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Help desk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biasanya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ditangani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individu-individu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kompeten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diperlengkapi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memadai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diatasi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direncanakan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dikembangkan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sungguh-sungguh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diperhatikan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kenyataannya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detik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komersial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semacam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bernilai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harganya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Insiden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menyebabkan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berfungsi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berakibat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langsung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itulah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help desk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menangani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insiden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rentang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ditetapkan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532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Konfigurasi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integritas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konfigurasi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piranti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piranti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lunak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teritori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beroperasionalnya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diketahui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bersama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berkembang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pesat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menyebabkan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senantiasa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mampu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menyesuaikan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dirinya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Konfigurasi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berbicara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mengenai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keseimbangan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profil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hardware, software, database,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fasilitas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manusia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agar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senantiasa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diharapkan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ditetapkan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sebelumnya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9953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Konfigurasi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4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empat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perencanaan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konfigurasi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referensi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utarna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divisi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Mengumpulkan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memverifikasi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konfigurasi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terkini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pengkajian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mengenai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situasi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dihadapi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Mengkaji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mengevaluasi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konfigurasi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melihat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tidaknya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dampak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negatif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positif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perkembangan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kebutuhan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termutakhir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Memutakhirkan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konfigurasi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jawaban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kajian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dimiliki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tertentu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184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Konfigurasi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dibutuhkan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3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tiga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pengendali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konfigurasi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Repositori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dirty="0">
                <a:latin typeface="Arial" pitchFamily="34" charset="0"/>
                <a:cs typeface="Arial" pitchFamily="34" charset="0"/>
              </a:rPr>
              <a:t> Baseline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Konfigurasi</a:t>
            </a:r>
            <a:r>
              <a:rPr lang="en-US" dirty="0">
                <a:latin typeface="Arial" pitchFamily="34" charset="0"/>
                <a:cs typeface="Arial" pitchFamily="34" charset="0"/>
              </a:rPr>
              <a:t> -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terkait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parameter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konfigurasi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dipenuhi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situasi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kondisi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menjamin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diharapkan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Identifikasi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Pemeliharaan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Konfigurasi</a:t>
            </a:r>
            <a:r>
              <a:rPr lang="en-US" dirty="0">
                <a:latin typeface="Arial" pitchFamily="34" charset="0"/>
                <a:cs typeface="Arial" pitchFamily="34" charset="0"/>
              </a:rPr>
              <a:t> -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memuat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mengidentifikasikan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mencatat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merubah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memutakhirkan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situasi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konfigurasi</a:t>
            </a:r>
            <a:r>
              <a:rPr lang="en-US" dirty="0">
                <a:latin typeface="Arial" pitchFamily="34" charset="0"/>
                <a:cs typeface="Arial" pitchFamily="34" charset="0"/>
              </a:rPr>
              <a:t>  per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satuan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ditetapkan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catatan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rekam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jejak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pengamatan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penilaian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Kajian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Integritas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Konfigurasi</a:t>
            </a:r>
            <a:r>
              <a:rPr lang="en-US" dirty="0">
                <a:latin typeface="Arial" pitchFamily="34" charset="0"/>
                <a:cs typeface="Arial" pitchFamily="34" charset="0"/>
              </a:rPr>
              <a:t> -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prinsip-prinsip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baku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penilaian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situasi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integritas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konfigurasi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satuan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waku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tertentu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dilaksanakan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prosesnya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secara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periodic /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berkala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3328298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Konfigurasi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kaitannya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ukuran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kasus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konfigurasi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ditemukan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diluar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berlaku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(compliance); (ii)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kasus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deviasi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konfigurasi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keadaan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aktual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sebenarnya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diperlukan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penyesuaian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konfigurasi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moderen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biasanya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konfigurasi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tersentralisasi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berfungsi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otomatis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pusat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(server)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menangani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konfigurasi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755109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Data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Data digital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elektronik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ternilai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harganya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itulah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keberadaannya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dirawat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sungguh-sungguh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agar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senantiasa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valid,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berkualitas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dijaga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integritasnya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Perawatan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pencadangan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(backup),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pemeliharaan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media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penyimpan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pemutakhiran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penghapusan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pemusnahan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kaitan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5 (lima)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Mentranslasikan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penyimpanan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pencadangan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pemeliharaan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dipatuhi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penanggung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016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Data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marL="457200" lvl="1" indent="0" algn="just">
              <a:lnSpc>
                <a:spcPct val="10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Mendefinisikan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memelihara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menerapkan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mengelola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pustaka</a:t>
            </a:r>
            <a:r>
              <a:rPr lang="en-US" dirty="0">
                <a:latin typeface="Arial" pitchFamily="34" charset="0"/>
                <a:cs typeface="Arial" pitchFamily="34" charset="0"/>
              </a:rPr>
              <a:t> media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penyimpan</a:t>
            </a:r>
            <a:r>
              <a:rPr lang="en-US" dirty="0">
                <a:latin typeface="Arial" pitchFamily="34" charset="0"/>
                <a:cs typeface="Arial" pitchFamily="34" charset="0"/>
              </a:rPr>
              <a:t> data - agar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terhindar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berbagai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hazard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dirty="0">
                <a:latin typeface="Arial" pitchFamily="34" charset="0"/>
                <a:cs typeface="Arial" pitchFamily="34" charset="0"/>
              </a:rPr>
              <a:t>  yang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membahayakan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keberadaan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memori</a:t>
            </a:r>
            <a:r>
              <a:rPr lang="en-US" dirty="0">
                <a:latin typeface="Arial" pitchFamily="34" charset="0"/>
                <a:cs typeface="Arial" pitchFamily="34" charset="0"/>
              </a:rPr>
              <a:t>   data 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terkandung</a:t>
            </a:r>
            <a:r>
              <a:rPr lang="en-US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dalamnya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3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Mendefinisikan</a:t>
            </a:r>
            <a:r>
              <a:rPr lang="en-US" dirty="0">
                <a:latin typeface="Arial" pitchFamily="34" charset="0"/>
                <a:cs typeface="Arial" pitchFamily="34" charset="0"/>
              </a:rPr>
              <a:t>,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memelihara</a:t>
            </a:r>
            <a:r>
              <a:rPr lang="en-US" dirty="0">
                <a:latin typeface="Arial" pitchFamily="34" charset="0"/>
                <a:cs typeface="Arial" pitchFamily="34" charset="0"/>
              </a:rPr>
              <a:t>,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menerapkan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pemusnahan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pustaka</a:t>
            </a:r>
            <a:r>
              <a:rPr lang="en-US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peralatan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aman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terkendali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3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pencadangan</a:t>
            </a:r>
            <a:r>
              <a:rPr lang="en-US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skema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berlaku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3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Mendefmsiikan</a:t>
            </a:r>
            <a:r>
              <a:rPr lang="en-US" dirty="0">
                <a:latin typeface="Arial" pitchFamily="34" charset="0"/>
                <a:cs typeface="Arial" pitchFamily="34" charset="0"/>
              </a:rPr>
              <a:t>,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memelihara</a:t>
            </a:r>
            <a:r>
              <a:rPr lang="en-US" dirty="0">
                <a:latin typeface="Arial" pitchFamily="34" charset="0"/>
                <a:cs typeface="Arial" pitchFamily="34" charset="0"/>
              </a:rPr>
              <a:t>,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menerapkan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melakukan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proses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restorasi</a:t>
            </a:r>
            <a:r>
              <a:rPr lang="en-US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bagian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kegiatan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dirty="0">
                <a:latin typeface="Arial" pitchFamily="34" charset="0"/>
                <a:cs typeface="Arial" pitchFamily="34" charset="0"/>
              </a:rPr>
              <a:t> data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621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Data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Ada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6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enam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pengendali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diperhatikan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keberadaannya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mengenai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dirty="0">
                <a:latin typeface="Arial" pitchFamily="34" charset="0"/>
                <a:cs typeface="Arial" pitchFamily="34" charset="0"/>
              </a:rPr>
              <a:t> Data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harapan</a:t>
            </a:r>
            <a:r>
              <a:rPr lang="en-US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terkelolanya</a:t>
            </a:r>
            <a:r>
              <a:rPr lang="en-US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sebaik-baiknya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Mekanisme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Penyimpanan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Pemutakhiran</a:t>
            </a:r>
            <a:r>
              <a:rPr lang="en-US" dirty="0">
                <a:latin typeface="Arial" pitchFamily="34" charset="0"/>
                <a:cs typeface="Arial" pitchFamily="34" charset="0"/>
              </a:rPr>
              <a:t>  Data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efisien</a:t>
            </a:r>
            <a:r>
              <a:rPr lang="en-US" dirty="0">
                <a:latin typeface="Arial" pitchFamily="34" charset="0"/>
                <a:cs typeface="Arial" pitchFamily="34" charset="0"/>
              </a:rPr>
              <a:t> agar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sejalan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kebijakan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perundang-undangan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berlaku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Pustaka</a:t>
            </a:r>
            <a:r>
              <a:rPr lang="en-US" dirty="0">
                <a:latin typeface="Arial" pitchFamily="34" charset="0"/>
                <a:cs typeface="Arial" pitchFamily="34" charset="0"/>
              </a:rPr>
              <a:t> Media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Penyimpan</a:t>
            </a:r>
            <a:r>
              <a:rPr lang="en-US" dirty="0">
                <a:latin typeface="Arial" pitchFamily="34" charset="0"/>
                <a:cs typeface="Arial" pitchFamily="34" charset="0"/>
              </a:rPr>
              <a:t>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mekanisme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dirty="0">
                <a:latin typeface="Arial" pitchFamily="34" charset="0"/>
                <a:cs typeface="Arial" pitchFamily="34" charset="0"/>
              </a:rPr>
              <a:t> media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penyimpan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elektronik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digital agar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senantiasa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terpelihara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berfungsi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sebaik-baiknya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84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Data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marL="914400" lvl="1" indent="-457200" algn="just">
              <a:buFont typeface="+mj-lt"/>
              <a:buAutoNum type="arabicPeriod" startAt="4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Pemusnahan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Pemutakhiran</a:t>
            </a:r>
            <a:r>
              <a:rPr lang="en-US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prinsip-prinsip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detail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penyimpan</a:t>
            </a:r>
            <a:r>
              <a:rPr lang="en-US" dirty="0">
                <a:latin typeface="Arial" pitchFamily="34" charset="0"/>
                <a:cs typeface="Arial" pitchFamily="34" charset="0"/>
              </a:rPr>
              <a:t> data/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aset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ternilai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harganya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914400" lvl="1" indent="-457200" algn="just">
              <a:buFont typeface="+mj-lt"/>
              <a:buAutoNum type="arabicPeriod" startAt="4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Manajemen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Pencadangan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Restorasi</a:t>
            </a:r>
            <a:r>
              <a:rPr lang="en-US" dirty="0">
                <a:latin typeface="Arial" pitchFamily="34" charset="0"/>
                <a:cs typeface="Arial" pitchFamily="34" charset="0"/>
              </a:rPr>
              <a:t> Data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mekanisme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rutin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adhoc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berkaitan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kewajiban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cadangan</a:t>
            </a:r>
            <a:r>
              <a:rPr lang="en-US" dirty="0">
                <a:latin typeface="Arial" pitchFamily="34" charset="0"/>
                <a:cs typeface="Arial" pitchFamily="34" charset="0"/>
              </a:rPr>
              <a:t> (backup)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bagian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mitigasi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merestorasinya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seandainya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peristiwa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kejadian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membutuhkannya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914400" lvl="1" indent="-457200" algn="just">
              <a:buFont typeface="+mj-lt"/>
              <a:buAutoNum type="arabicPeriod" startAt="4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Manajemen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Keamaman</a:t>
            </a:r>
            <a:r>
              <a:rPr lang="en-US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diadopsi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mengamankan</a:t>
            </a:r>
            <a:r>
              <a:rPr lang="en-US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dipergunakannya</a:t>
            </a:r>
            <a:r>
              <a:rPr lang="en-US" dirty="0">
                <a:latin typeface="Arial" pitchFamily="34" charset="0"/>
                <a:cs typeface="Arial" pitchFamily="34" charset="0"/>
              </a:rPr>
              <a:t> agar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terhindar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kejadian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diinginkan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perusakan</a:t>
            </a:r>
            <a:r>
              <a:rPr lang="en-US" dirty="0">
                <a:latin typeface="Arial" pitchFamily="34" charset="0"/>
                <a:cs typeface="Arial" pitchFamily="34" charset="0"/>
              </a:rPr>
              <a:t> data,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pengaksesan</a:t>
            </a:r>
            <a:r>
              <a:rPr lang="en-US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berwenang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penghilangan</a:t>
            </a:r>
            <a:r>
              <a:rPr lang="en-US" dirty="0">
                <a:latin typeface="Arial" pitchFamily="34" charset="0"/>
                <a:cs typeface="Arial" pitchFamily="34" charset="0"/>
              </a:rPr>
              <a:t> data,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penyadapan</a:t>
            </a:r>
            <a:r>
              <a:rPr lang="en-US" dirty="0">
                <a:latin typeface="Arial" pitchFamily="34" charset="0"/>
                <a:cs typeface="Arial" pitchFamily="34" charset="0"/>
              </a:rPr>
              <a:t> data,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914400" lvl="1" indent="-457200" algn="just">
              <a:buFont typeface="+mj-lt"/>
              <a:buAutoNum type="arabicPeriod" startAt="4"/>
            </a:pPr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6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Menetapkan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Adapun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persentase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SLA; (ii)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diberikan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namun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katalog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frekuensi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pertemuan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per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tahun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membahas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pencapaian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SLA;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dasarnya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diukur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berkesinambungan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Dari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seyogiyanya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ditingkatkan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sejalan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ketatnya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persaingan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harapan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pelanggan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berlangsung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diintegrasikan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kompensasi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penghargaan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karyawan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termasuk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pemberian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insentif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</a:pPr>
            <a:endParaRPr lang="id-ID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593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Data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konteks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itulah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cukup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dikembangkan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melihat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kepuasan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data; (ii)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kecepatan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restorasi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dibutuhkan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validitas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reliabilitas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maju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ditandai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kebijakan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lengkap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namun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tertib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disiplin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konsisten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dijalankan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segenap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jajaran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sepenuhnya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pentingnya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memelihara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berharga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memanfaatkannya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sebaik-baiknya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868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Lingkungan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Fisik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Ada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5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lima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dijalankan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sungguh-sungguh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Menetapkan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proteksi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lingkungan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fisik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karakteristik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situasi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Memilih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menetapkan</a:t>
            </a:r>
            <a:r>
              <a:rPr lang="en-US" dirty="0">
                <a:latin typeface="Arial" pitchFamily="34" charset="0"/>
                <a:cs typeface="Arial" pitchFamily="34" charset="0"/>
              </a:rPr>
              <a:t>   situs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fasilitas</a:t>
            </a:r>
            <a:r>
              <a:rPr lang="en-US" dirty="0">
                <a:latin typeface="Arial" pitchFamily="34" charset="0"/>
                <a:cs typeface="Arial" pitchFamily="34" charset="0"/>
              </a:rPr>
              <a:t>  yang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dijaga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lingkungannya</a:t>
            </a:r>
            <a:r>
              <a:rPr lang="en-US" dirty="0">
                <a:latin typeface="Arial" pitchFamily="34" charset="0"/>
                <a:cs typeface="Arial" pitchFamily="34" charset="0"/>
              </a:rPr>
              <a:t> agar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kondusif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aman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kegiatan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Menerapkan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ukuran-ukuran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situasi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lingkungan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fisik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mengawasi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memantau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keadaannya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626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Lingkungan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Fisik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00000"/>
              </a:lnSpc>
              <a:buFont typeface="+mj-lt"/>
              <a:buAutoNum type="arabicPeriod" startAt="4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Mengelola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lingkungan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fisik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melalui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pemeliharaan</a:t>
            </a:r>
            <a:r>
              <a:rPr lang="en-US" dirty="0">
                <a:latin typeface="Arial" pitchFamily="34" charset="0"/>
                <a:cs typeface="Arial" pitchFamily="34" charset="0"/>
              </a:rPr>
              <a:t>,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pemantauan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pengawasan</a:t>
            </a:r>
            <a:r>
              <a:rPr lang="en-US" dirty="0">
                <a:latin typeface="Arial" pitchFamily="34" charset="0"/>
                <a:cs typeface="Arial" pitchFamily="34" charset="0"/>
              </a:rPr>
              <a:t>,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pelaporan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pihak-pihak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diberi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tanggung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jawab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kepada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4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Mendefinisikan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menerapkan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pemeliharaan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lingkungan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fisik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pihak-pihak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diberi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tugas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otoritas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wewenangnya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masing-masing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3655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Lingkungan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Fisik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Adapun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pengendali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diperhatikan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Peta Situs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Fasilitas</a:t>
            </a:r>
            <a:r>
              <a:rPr lang="en-US" dirty="0">
                <a:latin typeface="Arial" pitchFamily="34" charset="0"/>
                <a:cs typeface="Arial" pitchFamily="34" charset="0"/>
              </a:rPr>
              <a:t>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memperlihatkan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letak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fasilitas</a:t>
            </a:r>
            <a:r>
              <a:rPr lang="en-US" dirty="0">
                <a:latin typeface="Arial" pitchFamily="34" charset="0"/>
                <a:cs typeface="Arial" pitchFamily="34" charset="0"/>
              </a:rPr>
              <a:t> yang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beserta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karakteristiknya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dikaitkan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perlindungan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diberikan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padanya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Ukuran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Fasilitas</a:t>
            </a:r>
            <a:r>
              <a:rPr lang="en-US" dirty="0">
                <a:latin typeface="Arial" pitchFamily="34" charset="0"/>
                <a:cs typeface="Arial" pitchFamily="34" charset="0"/>
              </a:rPr>
              <a:t>  -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membantu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memantau</a:t>
            </a:r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fasilitas</a:t>
            </a:r>
            <a:r>
              <a:rPr lang="en-US" dirty="0">
                <a:latin typeface="Arial" pitchFamily="34" charset="0"/>
                <a:cs typeface="Arial" pitchFamily="34" charset="0"/>
              </a:rPr>
              <a:t>   yang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pencegahan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pendeteksian</a:t>
            </a:r>
            <a:r>
              <a:rPr lang="en-US" dirty="0">
                <a:latin typeface="Arial" pitchFamily="34" charset="0"/>
                <a:cs typeface="Arial" pitchFamily="34" charset="0"/>
              </a:rPr>
              <a:t>,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mitigasi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kemungkinan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terjadinya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kerusakan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fasilitas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hal-hal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berhubungan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kebakaran</a:t>
            </a:r>
            <a:r>
              <a:rPr lang="en-US" dirty="0">
                <a:latin typeface="Arial" pitchFamily="34" charset="0"/>
                <a:cs typeface="Arial" pitchFamily="34" charset="0"/>
              </a:rPr>
              <a:t>,</a:t>
            </a:r>
            <a:r>
              <a:rPr lang="id-ID" dirty="0">
                <a:latin typeface="Arial" pitchFamily="34" charset="0"/>
                <a:cs typeface="Arial" pitchFamily="34" charset="0"/>
              </a:rPr>
              <a:t> s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uhu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bencana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alam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serangan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teroris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vandalisme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beban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listrik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berlebihan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ledakan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kebocoran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zat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kimia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0765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Lingkungan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Fisik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Model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Akses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Fisik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Fasilitas</a:t>
            </a:r>
            <a:r>
              <a:rPr lang="en-US" dirty="0">
                <a:latin typeface="Arial" pitchFamily="34" charset="0"/>
                <a:cs typeface="Arial" pitchFamily="34" charset="0"/>
              </a:rPr>
              <a:t>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kebijakan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diambil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akses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pemanfaatan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fasilitas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pemeliharaan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diberikan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otoritas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berbeda-beda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hak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tugas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tanggung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jawabnya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Proteksi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Faktor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Lingkungan</a:t>
            </a:r>
            <a:r>
              <a:rPr lang="en-US" dirty="0">
                <a:latin typeface="Arial" pitchFamily="34" charset="0"/>
                <a:cs typeface="Arial" pitchFamily="34" charset="0"/>
              </a:rPr>
              <a:t>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dilindunginya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aset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fasilitas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kemungkinan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kerusakan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negatif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lainnya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ditimbulkan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lingkungan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sekitar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korosi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medan</a:t>
            </a:r>
            <a:r>
              <a:rPr lang="en-US" dirty="0">
                <a:latin typeface="Arial" pitchFamily="34" charset="0"/>
                <a:cs typeface="Arial" pitchFamily="34" charset="0"/>
              </a:rPr>
              <a:t> magnet,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suhu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kelembaban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Mekanisme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Fasilitas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Fisik-memberikan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wewenangdan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menugaskan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tertentu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aktif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rutin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pemeliharaan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fasilitas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fisik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agar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dijaga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kondisinya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625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Lingkungan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Fisik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Sementara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melihat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insiden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fisik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mengakibatkan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lumpuhnya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fasilitas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dibutuhkan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insiden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rapuhnya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pengamanan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frekuensi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kajian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audit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fasilitas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fisik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lapangan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Memelihara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fisik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fasilitas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agar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senantiasa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pakai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obyektif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dilihat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perspektif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jangka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panjang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rutin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tetap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fisik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lancarnya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kegiatan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menggunakannya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dikembangkan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diadopsi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beragam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ukuran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segenap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Sementara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fasilitas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sudah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dianggap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diperbaiki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termakan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usia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dideteksi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dimutakhirkan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agar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penurunan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346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bekerja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24/7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tanpa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henti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performa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ditentukan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penggunanya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hardware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bekerja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segenap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berjalan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mestinya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semua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beroperasi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prima,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beragam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database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integritasnya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diperlukan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andal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Ada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7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tujuh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inti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dikerjakan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sungguh-sungguh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dipatuhi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penyelenggara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sistern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terutama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mekanisme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langkah-langkah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rutin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saat-saat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ditentukan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Menjadwalkan</a:t>
            </a:r>
            <a:r>
              <a:rPr lang="en-US" dirty="0">
                <a:latin typeface="Arial" pitchFamily="34" charset="0"/>
                <a:cs typeface="Arial" pitchFamily="34" charset="0"/>
              </a:rPr>
              <a:t> program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berjalan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otomatis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operasional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pemeliharaan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perangkat</a:t>
            </a:r>
            <a:r>
              <a:rPr lang="en-US" dirty="0">
                <a:latin typeface="Arial" pitchFamily="34" charset="0"/>
                <a:cs typeface="Arial" pitchFamily="34" charset="0"/>
              </a:rPr>
              <a:t>, demi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menjaga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integritas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masa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dirty="0">
                <a:latin typeface="Arial" pitchFamily="34" charset="0"/>
                <a:cs typeface="Arial" pitchFamily="34" charset="0"/>
              </a:rPr>
              <a:t> masa.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/>
            </a:r>
            <a:br>
              <a:rPr lang="id-ID" sz="2400" dirty="0">
                <a:latin typeface="Arial" pitchFamily="34" charset="0"/>
                <a:cs typeface="Arial" pitchFamily="34" charset="0"/>
              </a:rPr>
            </a:b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559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marL="914400" lvl="1" indent="-457200" algn="just">
              <a:buFont typeface="+mj-lt"/>
              <a:buAutoNum type="arabicPeriod" startAt="3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Memantau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situasi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menerus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rutin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periodik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serta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menangani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permasalahan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 startAt="3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menjaga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keluaran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output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seperti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laporan</a:t>
            </a:r>
            <a:r>
              <a:rPr lang="en-US" dirty="0">
                <a:latin typeface="Arial" pitchFamily="34" charset="0"/>
                <a:cs typeface="Arial" pitchFamily="34" charset="0"/>
              </a:rPr>
              <a:t>, media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penyimpan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statistik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 startAt="3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Mengimplementasikan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perubahan-perubahan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operasional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penyesuaian</a:t>
            </a:r>
            <a:r>
              <a:rPr lang="en-US" dirty="0">
                <a:latin typeface="Arial" pitchFamily="34" charset="0"/>
                <a:cs typeface="Arial" pitchFamily="34" charset="0"/>
              </a:rPr>
              <a:t> parameter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konfigurasi</a:t>
            </a:r>
            <a:r>
              <a:rPr lang="en-US" dirty="0">
                <a:latin typeface="Arial" pitchFamily="34" charset="0"/>
                <a:cs typeface="Arial" pitchFamily="34" charset="0"/>
              </a:rPr>
              <a:t> program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perangkat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 startAt="3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Menjalankan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dirty="0">
                <a:latin typeface="Arial" pitchFamily="34" charset="0"/>
                <a:cs typeface="Arial" pitchFamily="34" charset="0"/>
              </a:rPr>
              <a:t> data,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dirty="0">
                <a:latin typeface="Arial" pitchFamily="34" charset="0"/>
                <a:cs typeface="Arial" pitchFamily="34" charset="0"/>
              </a:rPr>
              <a:t> stem 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dipergunakan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agar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terhindar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berwenang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mengaksesnya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 startAt="3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pemeliharaan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otomatis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mencegah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terjadinya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hal-hal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diinginkan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kesehari-harian</a:t>
            </a:r>
            <a:r>
              <a:rPr lang="id-ID" dirty="0" smtClean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7675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Paling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5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lima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pengendali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dikembangkan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Instruksi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Kerja</a:t>
            </a:r>
            <a:r>
              <a:rPr lang="en-US" dirty="0">
                <a:latin typeface="Arial" pitchFamily="34" charset="0"/>
                <a:cs typeface="Arial" pitchFamily="34" charset="0"/>
              </a:rPr>
              <a:t>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diikuti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ditaati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penyelenggara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Daftar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Penjadwalan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Pekerjaan</a:t>
            </a:r>
            <a:r>
              <a:rPr lang="en-US" dirty="0">
                <a:latin typeface="Arial" pitchFamily="34" charset="0"/>
                <a:cs typeface="Arial" pitchFamily="34" charset="0"/>
              </a:rPr>
              <a:t> -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jadwal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dirty="0">
                <a:latin typeface="Arial" pitchFamily="34" charset="0"/>
                <a:cs typeface="Arial" pitchFamily="34" charset="0"/>
              </a:rPr>
              <a:t> program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dirty="0">
                <a:latin typeface="Arial" pitchFamily="34" charset="0"/>
                <a:cs typeface="Arial" pitchFamily="34" charset="0"/>
              </a:rPr>
              <a:t> (job processing)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pemeliharaan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dengannya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dijalankan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otomatis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manual.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Perangkat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Pemantau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dirty="0">
                <a:latin typeface="Arial" pitchFamily="34" charset="0"/>
                <a:cs typeface="Arial" pitchFamily="34" charset="0"/>
              </a:rPr>
              <a:t>  -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 tool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memantau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berjalannya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perangkat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fungsinya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8596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marL="914400" lvl="1" indent="-457200" algn="just">
              <a:buFont typeface="+mj-lt"/>
              <a:buAutoNum type="arabicPeriod" startAt="4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Daftar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dirty="0">
                <a:latin typeface="Arial" pitchFamily="34" charset="0"/>
                <a:cs typeface="Arial" pitchFamily="34" charset="0"/>
              </a:rPr>
              <a:t>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keluaran</a:t>
            </a:r>
            <a:r>
              <a:rPr lang="en-US" dirty="0">
                <a:latin typeface="Arial" pitchFamily="34" charset="0"/>
                <a:cs typeface="Arial" pitchFamily="34" charset="0"/>
              </a:rPr>
              <a:t> (output)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dijaga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kerahasiaannya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 startAt="4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Pemeliharaan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Perangkat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kompulan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menjamin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terjaganya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perangkat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sebagaimana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mestinya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1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Ketiga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Ada 6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Mengidentifikasikan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mengklasifikasikan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jenis-jenis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ketiga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konteks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kontrak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disepakati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Mendefinisikan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ketiga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instrument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menyeleksi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menilai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mengevaluasi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ketiga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693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mudah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dikembangkan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agar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berjlan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dampak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insiden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durasi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rata-rata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bekerja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insiden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oeprasional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periode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pemeliharaan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rutin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pernagkat-perangkat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dasarnya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diupayakan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agar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kegiatan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berjalan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otomatis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simultan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diawasi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dipantau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manusia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tool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pembantu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diberlakukannya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pemeliharaan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konsisten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nischaya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diinginkan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senantiasa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46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Ketiga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4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Mengidentifikasikan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menganalisa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memitigasi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keberadaan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ketiga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pemasok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produk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4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Memantau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rutin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ketiga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masa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masa.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4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Mengevaluasi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ketiga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keseluruhan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derni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kemitraan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memenuhi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obyektif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jangka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panjang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77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Ketiga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903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Adapun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alat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kendali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kontrol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diperhatikan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sungguh-sungguh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Model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Kerjasama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Ketiga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biasanya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karakteristik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menyewa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putus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outsourcing, insourcing,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berbasis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kuota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cloud computing,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Kontrak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Pemasok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detail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perjanjian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tugas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 err="1">
                <a:latin typeface="Arial" pitchFamily="34" charset="0"/>
                <a:cs typeface="Arial" pitchFamily="34" charset="0"/>
              </a:rPr>
              <a:t>kewajiban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wewenang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ketiga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peranannya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mitra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kerja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73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6165</Words>
  <Application>Microsoft Office PowerPoint</Application>
  <PresentationFormat>Widescreen</PresentationFormat>
  <Paragraphs>271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Calibri Light</vt:lpstr>
      <vt:lpstr>Wingdings</vt:lpstr>
      <vt:lpstr>Office Theme</vt:lpstr>
      <vt:lpstr>Custom Design</vt:lpstr>
      <vt:lpstr>MKB4903 - PPT - SESI 8 MANAJEMEN TEKNOLOGI INFORMASI BAB-8 PENGOPERASIAN DAN PELAYANAN</vt:lpstr>
      <vt:lpstr>Menetapkan dan Mengelola Kinerja Teknologi Informasi</vt:lpstr>
      <vt:lpstr>Menetapkan dan Mengelola Kinerja Teknologi Informasi</vt:lpstr>
      <vt:lpstr>Menetapkan dan Mengelola Kinerja Teknologi Informasi</vt:lpstr>
      <vt:lpstr>Menetapkan dan Mengelola Kinerja Teknologi Informasi</vt:lpstr>
      <vt:lpstr>Menetapkan dan Mengelola Kinerja Teknologi Informasi</vt:lpstr>
      <vt:lpstr>Mengelola Layanan Pihak Ketiga</vt:lpstr>
      <vt:lpstr>Mengelola Layanan Pihak Ketiga</vt:lpstr>
      <vt:lpstr>Mengelola Layanan Pihak Ketiga</vt:lpstr>
      <vt:lpstr>Mengelola Layanan Pihak Ketiga</vt:lpstr>
      <vt:lpstr>Mengelola Layanan Pihak Ketiga</vt:lpstr>
      <vt:lpstr>Mengelola Kinerja dan Kapasitas</vt:lpstr>
      <vt:lpstr>Mengelola Kinerja dan Kapasitas</vt:lpstr>
      <vt:lpstr>Mengelola Kinerja dan Kapasitas</vt:lpstr>
      <vt:lpstr>Mengelola Kinerja dan Kapasitas</vt:lpstr>
      <vt:lpstr>Mengelola Kinerja dan Kapasitas</vt:lpstr>
      <vt:lpstr>Memastikan Keberlangsungan Layanan</vt:lpstr>
      <vt:lpstr>Memastikan Keberlangsungan Layanan</vt:lpstr>
      <vt:lpstr>Memastikan Keberlangsungan Layanan</vt:lpstr>
      <vt:lpstr>Memastikan Keberlangsungan Layanan</vt:lpstr>
      <vt:lpstr>Memastikan Keberlangsungan Layanan</vt:lpstr>
      <vt:lpstr>Memastikan Keberlangsungan Layanan</vt:lpstr>
      <vt:lpstr>Memastikan Keberlangsungan Layanan</vt:lpstr>
      <vt:lpstr>Memastikan Keberlangsungan Layanan</vt:lpstr>
      <vt:lpstr>Memastikan Keberlangsungan Layanan</vt:lpstr>
      <vt:lpstr>Memastikan Keberlangsungan Layanan</vt:lpstr>
      <vt:lpstr>Memastikan Keamanan Sistem</vt:lpstr>
      <vt:lpstr>Memastikan Keamanan Sistem</vt:lpstr>
      <vt:lpstr>Memastikan Keamanan Sistem</vt:lpstr>
      <vt:lpstr>Memastikan Keamanan Sistem</vt:lpstr>
      <vt:lpstr>Memastikan Keamanan Sistem</vt:lpstr>
      <vt:lpstr>Memastikan Keamanan Sistem</vt:lpstr>
      <vt:lpstr>Memastikan Keamanan Sistem</vt:lpstr>
      <vt:lpstr>Memastikan Keamanan Sistem</vt:lpstr>
      <vt:lpstr>Mengidentifikasikan dan Mengalokasikan Biaya</vt:lpstr>
      <vt:lpstr>Mengidentifikasikan dan Mengalokasikan Biaya</vt:lpstr>
      <vt:lpstr>Mengidentifikasikan dan Mengalokasikan Biaya</vt:lpstr>
      <vt:lpstr>Mengidentifikasikan dan Mengalokasikan Biaya</vt:lpstr>
      <vt:lpstr>Mengedukasi dan Melatih Pengguna</vt:lpstr>
      <vt:lpstr>Mengedukasi dan Melatih Pengguna</vt:lpstr>
      <vt:lpstr>Mengedukasi dan Melatih Pengguna</vt:lpstr>
      <vt:lpstr>Mengedukasi dan Melatih Pengguna</vt:lpstr>
      <vt:lpstr>Mengedukasi dan Melatih Pengguna</vt:lpstr>
      <vt:lpstr>Mengedukasi dan Melatih Pengguna</vt:lpstr>
      <vt:lpstr>Mengedukasi dan Melatih Pengguna</vt:lpstr>
      <vt:lpstr>Mengelola Pusat Layanan dan Insiden</vt:lpstr>
      <vt:lpstr>Mengelola Pusat Layanan dan Insiden</vt:lpstr>
      <vt:lpstr>Mengelola Pusat Layanan dan Insiden</vt:lpstr>
      <vt:lpstr>Mengelola Pusat Layanan dan Insiden</vt:lpstr>
      <vt:lpstr>Mengelola Pusat Layanan dan Insiden</vt:lpstr>
      <vt:lpstr>Mengelola Pusat Layanan dan Insiden</vt:lpstr>
      <vt:lpstr>Mengelola Konfigurasi</vt:lpstr>
      <vt:lpstr>Mengelola Konfigurasi</vt:lpstr>
      <vt:lpstr>Mengelola Konfigurasi</vt:lpstr>
      <vt:lpstr>Mengelola Konfigurasi</vt:lpstr>
      <vt:lpstr>Mengelola Data</vt:lpstr>
      <vt:lpstr>Mengelola Data</vt:lpstr>
      <vt:lpstr>Mengelola Data</vt:lpstr>
      <vt:lpstr>Mengelola Data</vt:lpstr>
      <vt:lpstr>Mengelola Data</vt:lpstr>
      <vt:lpstr>Mengelola Lingkungan Fisik</vt:lpstr>
      <vt:lpstr>Mengelola Lingkungan Fisik</vt:lpstr>
      <vt:lpstr>Mengelola Lingkungan Fisik</vt:lpstr>
      <vt:lpstr>Mengelola Lingkungan Fisik</vt:lpstr>
      <vt:lpstr>Mengelola Lingkungan Fisik</vt:lpstr>
      <vt:lpstr>Mengelola Operasional Sistem</vt:lpstr>
      <vt:lpstr>Mengelola Operasional Sistem</vt:lpstr>
      <vt:lpstr>Mengelola Operasional Sistem</vt:lpstr>
      <vt:lpstr>Mengelola Operasional Sistem</vt:lpstr>
      <vt:lpstr>Mengelola Operasional Sistem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Ismail</cp:lastModifiedBy>
  <cp:revision>59</cp:revision>
  <dcterms:created xsi:type="dcterms:W3CDTF">2021-08-03T05:39:13Z</dcterms:created>
  <dcterms:modified xsi:type="dcterms:W3CDTF">2021-11-11T12:01:55Z</dcterms:modified>
</cp:coreProperties>
</file>