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0" r:id="rId4"/>
    <p:sldId id="261" r:id="rId5"/>
    <p:sldId id="262" r:id="rId6"/>
    <p:sldId id="263" r:id="rId7"/>
    <p:sldId id="264" r:id="rId8"/>
    <p:sldId id="274" r:id="rId9"/>
    <p:sldId id="265" r:id="rId10"/>
    <p:sldId id="266" r:id="rId11"/>
    <p:sldId id="275" r:id="rId12"/>
    <p:sldId id="267" r:id="rId13"/>
    <p:sldId id="268" r:id="rId14"/>
    <p:sldId id="269" r:id="rId15"/>
    <p:sldId id="270" r:id="rId16"/>
    <p:sldId id="271" r:id="rId17"/>
    <p:sldId id="276" r:id="rId18"/>
    <p:sldId id="277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F8A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13D6AF-6DE1-42FB-997B-A1B16A3CD5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304149"/>
            <a:ext cx="9144000" cy="120581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Nama </a:t>
            </a:r>
            <a:r>
              <a:rPr lang="en-US" dirty="0" err="1"/>
              <a:t>Matakuliah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629F8DE-EC49-4FE5-B098-F66DA6C22C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Sesi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pengajar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26EE5D6-7CBA-4DAD-9237-9EB2134F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F2AC570-5CFE-4E5B-B67A-31652C01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="" xmlns:a16="http://schemas.microsoft.com/office/drawing/2014/main" id="{96F3EEB9-2982-4A8E-AB06-081E488DF71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="" xmlns:a16="http://schemas.microsoft.com/office/drawing/2014/main" id="{36A113FA-94C5-490C-9576-5E24464ED86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="" xmlns:a16="http://schemas.microsoft.com/office/drawing/2014/main" id="{23ABB454-6CB0-4FEF-A4E3-81B593C71E7C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">
            <a:extLst>
              <a:ext uri="{FF2B5EF4-FFF2-40B4-BE49-F238E27FC236}">
                <a16:creationId xmlns="" xmlns:a16="http://schemas.microsoft.com/office/drawing/2014/main" id="{652CB397-4738-465C-8497-FB5A52195CAC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808786" y="554321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3">
            <a:extLst>
              <a:ext uri="{FF2B5EF4-FFF2-40B4-BE49-F238E27FC236}">
                <a16:creationId xmlns="" xmlns:a16="http://schemas.microsoft.com/office/drawing/2014/main" id="{676E98A2-0DF2-4571-A0F5-196A61232785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035534" y="6456526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">
            <a:extLst>
              <a:ext uri="{FF2B5EF4-FFF2-40B4-BE49-F238E27FC236}">
                <a16:creationId xmlns="" xmlns:a16="http://schemas.microsoft.com/office/drawing/2014/main" id="{3A688963-0BFD-49ED-8A06-536E391F1A07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296794" y="5898089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image1.png">
            <a:extLst>
              <a:ext uri="{FF2B5EF4-FFF2-40B4-BE49-F238E27FC236}">
                <a16:creationId xmlns="" xmlns:a16="http://schemas.microsoft.com/office/drawing/2014/main" id="{85563529-23D0-45F7-B6F2-7DD08B1174BF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792159" y="640866"/>
            <a:ext cx="607682" cy="10966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3CB838F-5A6C-42BA-AA79-D69A72B4AEFC}"/>
              </a:ext>
            </a:extLst>
          </p:cNvPr>
          <p:cNvSpPr txBox="1"/>
          <p:nvPr userDrawn="1"/>
        </p:nvSpPr>
        <p:spPr>
          <a:xfrm>
            <a:off x="4262511" y="1934817"/>
            <a:ext cx="398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UNIVERSITAS INDONESIA MEMBANGUN</a:t>
            </a:r>
          </a:p>
        </p:txBody>
      </p:sp>
      <p:sp>
        <p:nvSpPr>
          <p:cNvPr id="20" name="Footer Placeholder 3">
            <a:extLst>
              <a:ext uri="{FF2B5EF4-FFF2-40B4-BE49-F238E27FC236}">
                <a16:creationId xmlns="" xmlns:a16="http://schemas.microsoft.com/office/drawing/2014/main" id="{FF7E2CF8-58A3-402D-AF7C-39F19AAD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Inaba.ac.id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89D3FEEB-5AD5-4545-AA4B-EB635556C33E}"/>
              </a:ext>
            </a:extLst>
          </p:cNvPr>
          <p:cNvSpPr txBox="1"/>
          <p:nvPr userDrawn="1"/>
        </p:nvSpPr>
        <p:spPr>
          <a:xfrm>
            <a:off x="4087089" y="634574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0" dirty="0"/>
              <a:t>inaba.ac.id</a:t>
            </a:r>
          </a:p>
        </p:txBody>
      </p:sp>
      <p:pic>
        <p:nvPicPr>
          <p:cNvPr id="18" name="image1.png">
            <a:extLst>
              <a:ext uri="{FF2B5EF4-FFF2-40B4-BE49-F238E27FC236}">
                <a16:creationId xmlns="" xmlns:a16="http://schemas.microsoft.com/office/drawing/2014/main" id="{A0881DD4-18BD-46F4-A9DC-63A4AEF1F0C2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8211" y="6286650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7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B7FDFB-4D5E-461C-A129-BF86438B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BBC89F4-B58D-4FE6-912F-361D88C1E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4F5ED49-7D8C-48A4-A8AF-71E146B3F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8ECAEAA-0276-4D99-89FB-7672E2B5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EB576ED-B949-4C61-A072-7D99DEB1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7247BC2-8718-4495-89E3-20E60EF2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6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250705-BCD0-48DB-85E9-C4DDEE7BB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5AAA7EA3-6110-4BE3-9B19-D242D9029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C780779-A5BB-489D-AF75-7F4CB8D4B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C64370F-63B6-4528-AE3E-B7E08281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05440A8-87BA-4617-A179-FB73D043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9DCACF7-5CAD-4E7B-97C2-801B3A9A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23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2E5760-906A-4476-A1E5-67B9289B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57E3D71-938F-4EAD-AF52-834AA1813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053286E-FE46-4B97-9D8F-1C1518C9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1288F59-90A5-4AB1-8384-20A007E8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1A05433-03DE-48DF-BFC4-B3D2FF22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8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86D1E327-40A8-4DDD-A4EE-E9B8023F6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8DBE350-9527-4389-9C40-315B6EC15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7559256-FE16-43FF-8006-036DD772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3335C20-CD84-44CE-B45C-79CF6CC6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29CAB0E-AEAE-4C66-82CE-9FC32F35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42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0DD8A7-8BBB-4A61-81E0-931D5AFE5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A0B748F-E143-46FA-9598-29F40C191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061AC06-CDE2-4FD5-9F56-F81A7676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1DBA8F6-7DCC-4D16-9C23-4914C00C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3188A86-25B2-4799-BCDE-7D67E5F3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2BDDF9-D677-4008-A421-1317385D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75A9011-EE6F-47E1-93AB-7725E32C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C781AF4-A2B8-41FD-890C-209EDB5D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D803467-9079-4C5D-8C15-973295CE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23490F4-C2D9-4B78-AD41-D98A4541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9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91DB0E-7B9A-4ADA-94DD-5E1E2501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9B09F4A-BF9C-4DF5-A4C1-D5E5C37F3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098D353-468E-43EC-AB30-1F13B306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5C1B56C-C958-4658-AF78-9C204B6C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2DBDD14-3253-4ECE-8F36-8984C6B0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75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4F35E2-56A9-4C09-8F2A-D2C13969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25DCD6E-C1D3-44C3-B410-7165D2A9E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89351B1-871C-443B-A56D-E03C30B67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41C9600-36EB-409A-9A8D-290597EA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FB7960A-B309-4F4F-B809-1D1F1383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353EEBF-DF02-4DE8-8AFF-893EF55D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265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2ED3AE-DD24-49F5-96C1-DDA63269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A849C09-2880-4808-8ABF-01953DEB8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FD5B642-CBDE-4851-9437-71B227220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8CD5BBC-9A56-497D-8430-248DD871E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232F12E-D710-4425-921A-DFB4977D2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24A317F-A158-4CB1-A775-B7816411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15847FF-5D25-478F-8F02-4EA531CE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DF2FBA4-1ABE-477B-B4D7-0FC23F91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682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B4318D-F0DF-4B98-A425-6AB82FD4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F6248DE-C843-4652-B338-1FA4B5FC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BDB062F-4CBC-4684-9000-E208468E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3959FD4-937B-412D-A122-6BDCB982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8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41B386-BB2D-4744-BE51-39432359D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4DEF77B-92DF-4622-B8E4-16A36042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="" xmlns:a16="http://schemas.microsoft.com/office/drawing/2014/main" id="{1DB84887-4956-47D9-AC8B-DD5715035CE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="" xmlns:a16="http://schemas.microsoft.com/office/drawing/2014/main" id="{E0CE4029-1E55-481B-96F9-3C6F52970A54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="" xmlns:a16="http://schemas.microsoft.com/office/drawing/2014/main" id="{AC3079F9-C777-45E3-8BA0-006D50A7A1FE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9FCDA98-7394-4579-ACCB-4CA5ED870349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1" name="image1.png">
            <a:extLst>
              <a:ext uri="{FF2B5EF4-FFF2-40B4-BE49-F238E27FC236}">
                <a16:creationId xmlns="" xmlns:a16="http://schemas.microsoft.com/office/drawing/2014/main" id="{EF3E5E26-B3B2-48E6-9306-A34896E29A5C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sp>
        <p:nvSpPr>
          <p:cNvPr id="12" name="Freeform 2">
            <a:extLst>
              <a:ext uri="{FF2B5EF4-FFF2-40B4-BE49-F238E27FC236}">
                <a16:creationId xmlns="" xmlns:a16="http://schemas.microsoft.com/office/drawing/2014/main" id="{DF5D7DFB-5927-43BF-A342-E94A254D5234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11798300" y="0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3">
            <a:extLst>
              <a:ext uri="{FF2B5EF4-FFF2-40B4-BE49-F238E27FC236}">
                <a16:creationId xmlns="" xmlns:a16="http://schemas.microsoft.com/office/drawing/2014/main" id="{066E0436-4FF9-45FC-B1CA-2117E6489F80}"/>
              </a:ext>
            </a:extLst>
          </p:cNvPr>
          <p:cNvSpPr>
            <a:spLocks/>
          </p:cNvSpPr>
          <p:nvPr userDrawn="1"/>
        </p:nvSpPr>
        <p:spPr bwMode="auto">
          <a:xfrm>
            <a:off x="11021245" y="25758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">
            <a:extLst>
              <a:ext uri="{FF2B5EF4-FFF2-40B4-BE49-F238E27FC236}">
                <a16:creationId xmlns="" xmlns:a16="http://schemas.microsoft.com/office/drawing/2014/main" id="{CDE4668B-D0C5-4F25-BE13-E7F9A4CF317E}"/>
              </a:ext>
            </a:extLst>
          </p:cNvPr>
          <p:cNvSpPr>
            <a:spLocks/>
          </p:cNvSpPr>
          <p:nvPr userDrawn="1"/>
        </p:nvSpPr>
        <p:spPr bwMode="auto">
          <a:xfrm>
            <a:off x="11327812" y="501632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="" xmlns:a16="http://schemas.microsoft.com/office/drawing/2014/main" id="{21A877F0-FED8-45AD-A0FA-8545B6569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="" xmlns:a16="http://schemas.microsoft.com/office/drawing/2014/main" id="{6C9E45F7-5FC0-4A66-B46A-81C2272FE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6720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61D1E9E-6BE3-426E-A1BE-04FEBB64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8E2C947-D1CE-473B-9000-8764DA4C8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7F555CF-A8BE-42A5-8231-BEB18D58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50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B313D9-F9C6-41F5-BD3C-6DA87A48F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5D7731-F4D2-4129-ADDD-9C7A7B79A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86F8F08-1218-4660-B421-E181E1691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EC27083-D5D5-495A-97A0-89B86E8B7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7B2B87C-D26F-4C53-AF7E-25904A4D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94F9BA5-FCBE-4A3D-9F05-F7422A0D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883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8A5C42-758F-492C-8701-B433CACA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4692914-1115-4AF3-988E-2D883FA1F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125A53E-32E7-4FB6-B199-451E64AA9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FBD4E28-D071-4C3C-9CD3-5AC0FC36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9455CA0-8B2D-41F1-A1C2-49F9576C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2B01EA3-42FB-44B4-A771-9E2B17AE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737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26DA50-3631-4DAE-9AE8-2888461D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FA46522-3FD7-4B44-9AF8-8CCEF7A71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351B599-EE6A-4FDA-892A-C62A632F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421516F-290F-4CBF-8F35-33B35F94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51100E5-4BC9-43C4-B8F1-75A71453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487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FDE3E90-E8EC-4EA9-ADF1-F76612037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DA4473E-59F8-4A9D-9278-B21C19045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96BA9A2-AE37-42D6-8C6E-D3C2FD0F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B99389A-88CB-4712-9896-63AE7C04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D9052B7-832A-4D25-8312-1765FB90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0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044F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19D4E9-DCD2-4B7E-B61B-60E1B811E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3A1EA59-E047-41E6-8879-6238E26C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370EFFD-2C42-452B-94BB-266322D6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425E248-29C9-4707-A6A6-E8BB0D64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="" xmlns:a16="http://schemas.microsoft.com/office/drawing/2014/main" id="{3C1FC8EF-C427-4CD9-9485-8C68F512C491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5905064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="" xmlns:a16="http://schemas.microsoft.com/office/drawing/2014/main" id="{24EE1AD0-C0D8-41ED-B392-68486A5B95C9}"/>
              </a:ext>
            </a:extLst>
          </p:cNvPr>
          <p:cNvSpPr>
            <a:spLocks/>
          </p:cNvSpPr>
          <p:nvPr userDrawn="1"/>
        </p:nvSpPr>
        <p:spPr bwMode="auto">
          <a:xfrm>
            <a:off x="-6130" y="552406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4">
            <a:extLst>
              <a:ext uri="{FF2B5EF4-FFF2-40B4-BE49-F238E27FC236}">
                <a16:creationId xmlns="" xmlns:a16="http://schemas.microsoft.com/office/drawing/2014/main" id="{B08BE0A0-5411-41D6-8A8F-ACB8F4440779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6476564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="" xmlns:a16="http://schemas.microsoft.com/office/drawing/2014/main" id="{BAC6F0E0-3AD1-4BED-B7FB-CB8F3F10AE66}"/>
              </a:ext>
            </a:extLst>
          </p:cNvPr>
          <p:cNvSpPr>
            <a:spLocks/>
          </p:cNvSpPr>
          <p:nvPr userDrawn="1"/>
        </p:nvSpPr>
        <p:spPr bwMode="auto">
          <a:xfrm>
            <a:off x="11570003" y="6350"/>
            <a:ext cx="673100" cy="376238"/>
          </a:xfrm>
          <a:custGeom>
            <a:avLst/>
            <a:gdLst>
              <a:gd name="T0" fmla="+- 0 15780 15780"/>
              <a:gd name="T1" fmla="*/ T0 w 1060"/>
              <a:gd name="T2" fmla="*/ 0 h 592"/>
              <a:gd name="T3" fmla="+- 0 16253 15780"/>
              <a:gd name="T4" fmla="*/ T3 w 1060"/>
              <a:gd name="T5" fmla="*/ 0 h 592"/>
              <a:gd name="T6" fmla="+- 0 16328 15780"/>
              <a:gd name="T7" fmla="*/ T6 w 1060"/>
              <a:gd name="T8" fmla="*/ 5 h 592"/>
              <a:gd name="T9" fmla="+- 0 16399 15780"/>
              <a:gd name="T10" fmla="*/ T9 w 1060"/>
              <a:gd name="T11" fmla="*/ 18 h 592"/>
              <a:gd name="T12" fmla="+- 0 16467 15780"/>
              <a:gd name="T13" fmla="*/ T12 w 1060"/>
              <a:gd name="T14" fmla="*/ 40 h 592"/>
              <a:gd name="T15" fmla="+- 0 16531 15780"/>
              <a:gd name="T16" fmla="*/ T15 w 1060"/>
              <a:gd name="T17" fmla="*/ 69 h 592"/>
              <a:gd name="T18" fmla="+- 0 16591 15780"/>
              <a:gd name="T19" fmla="*/ T18 w 1060"/>
              <a:gd name="T20" fmla="*/ 106 h 592"/>
              <a:gd name="T21" fmla="+- 0 16646 15780"/>
              <a:gd name="T22" fmla="*/ T21 w 1060"/>
              <a:gd name="T23" fmla="*/ 149 h 592"/>
              <a:gd name="T24" fmla="+- 0 16696 15780"/>
              <a:gd name="T25" fmla="*/ T24 w 1060"/>
              <a:gd name="T26" fmla="*/ 199 h 592"/>
              <a:gd name="T27" fmla="+- 0 16739 15780"/>
              <a:gd name="T28" fmla="*/ T27 w 1060"/>
              <a:gd name="T29" fmla="*/ 254 h 592"/>
              <a:gd name="T30" fmla="+- 0 16776 15780"/>
              <a:gd name="T31" fmla="*/ T30 w 1060"/>
              <a:gd name="T32" fmla="*/ 313 h 592"/>
              <a:gd name="T33" fmla="+- 0 16805 15780"/>
              <a:gd name="T34" fmla="*/ T33 w 1060"/>
              <a:gd name="T35" fmla="*/ 378 h 592"/>
              <a:gd name="T36" fmla="+- 0 16827 15780"/>
              <a:gd name="T37" fmla="*/ T36 w 1060"/>
              <a:gd name="T38" fmla="*/ 446 h 592"/>
              <a:gd name="T39" fmla="+- 0 16840 15780"/>
              <a:gd name="T40" fmla="*/ T39 w 1060"/>
              <a:gd name="T41" fmla="*/ 516 h 592"/>
              <a:gd name="T42" fmla="+- 0 16840 15780"/>
              <a:gd name="T43" fmla="*/ T42 w 1060"/>
              <a:gd name="T44" fmla="*/ 592 h 592"/>
              <a:gd name="T45" fmla="+- 0 16372 15780"/>
              <a:gd name="T46" fmla="*/ T45 w 1060"/>
              <a:gd name="T47" fmla="*/ 592 h 592"/>
              <a:gd name="T48" fmla="+- 0 16297 15780"/>
              <a:gd name="T49" fmla="*/ T48 w 1060"/>
              <a:gd name="T50" fmla="*/ 587 h 592"/>
              <a:gd name="T51" fmla="+- 0 16226 15780"/>
              <a:gd name="T52" fmla="*/ T51 w 1060"/>
              <a:gd name="T53" fmla="*/ 574 h 592"/>
              <a:gd name="T54" fmla="+- 0 16158 15780"/>
              <a:gd name="T55" fmla="*/ T54 w 1060"/>
              <a:gd name="T56" fmla="*/ 552 h 592"/>
              <a:gd name="T57" fmla="+- 0 16093 15780"/>
              <a:gd name="T58" fmla="*/ T57 w 1060"/>
              <a:gd name="T59" fmla="*/ 522 h 592"/>
              <a:gd name="T60" fmla="+- 0 16034 15780"/>
              <a:gd name="T61" fmla="*/ T60 w 1060"/>
              <a:gd name="T62" fmla="*/ 486 h 592"/>
              <a:gd name="T63" fmla="+- 0 15979 15780"/>
              <a:gd name="T64" fmla="*/ T63 w 1060"/>
              <a:gd name="T65" fmla="*/ 442 h 592"/>
              <a:gd name="T66" fmla="+- 0 15929 15780"/>
              <a:gd name="T67" fmla="*/ T66 w 1060"/>
              <a:gd name="T68" fmla="*/ 393 h 592"/>
              <a:gd name="T69" fmla="+- 0 15886 15780"/>
              <a:gd name="T70" fmla="*/ T69 w 1060"/>
              <a:gd name="T71" fmla="*/ 338 h 592"/>
              <a:gd name="T72" fmla="+- 0 15849 15780"/>
              <a:gd name="T73" fmla="*/ T72 w 1060"/>
              <a:gd name="T74" fmla="*/ 278 h 592"/>
              <a:gd name="T75" fmla="+- 0 15820 15780"/>
              <a:gd name="T76" fmla="*/ T75 w 1060"/>
              <a:gd name="T77" fmla="*/ 214 h 592"/>
              <a:gd name="T78" fmla="+- 0 15798 15780"/>
              <a:gd name="T79" fmla="*/ T78 w 1060"/>
              <a:gd name="T80" fmla="*/ 146 h 592"/>
              <a:gd name="T81" fmla="+- 0 15785 15780"/>
              <a:gd name="T82" fmla="*/ T81 w 1060"/>
              <a:gd name="T83" fmla="*/ 74 h 592"/>
              <a:gd name="T84" fmla="+- 0 15780 15780"/>
              <a:gd name="T85" fmla="*/ T84 w 1060"/>
              <a:gd name="T86" fmla="*/ 0 h 592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  <a:cxn ang="0">
                <a:pos x="T52" y="T53"/>
              </a:cxn>
              <a:cxn ang="0">
                <a:pos x="T55" y="T56"/>
              </a:cxn>
              <a:cxn ang="0">
                <a:pos x="T58" y="T59"/>
              </a:cxn>
              <a:cxn ang="0">
                <a:pos x="T61" y="T62"/>
              </a:cxn>
              <a:cxn ang="0">
                <a:pos x="T64" y="T65"/>
              </a:cxn>
              <a:cxn ang="0">
                <a:pos x="T67" y="T68"/>
              </a:cxn>
              <a:cxn ang="0">
                <a:pos x="T70" y="T71"/>
              </a:cxn>
              <a:cxn ang="0">
                <a:pos x="T73" y="T74"/>
              </a:cxn>
              <a:cxn ang="0">
                <a:pos x="T76" y="T77"/>
              </a:cxn>
              <a:cxn ang="0">
                <a:pos x="T79" y="T80"/>
              </a:cxn>
              <a:cxn ang="0">
                <a:pos x="T82" y="T83"/>
              </a:cxn>
              <a:cxn ang="0">
                <a:pos x="T85" y="T86"/>
              </a:cxn>
            </a:cxnLst>
            <a:rect l="0" t="0" r="r" b="b"/>
            <a:pathLst>
              <a:path w="1060" h="592">
                <a:moveTo>
                  <a:pt x="0" y="0"/>
                </a:move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6"/>
                </a:lnTo>
                <a:lnTo>
                  <a:pt x="1060" y="592"/>
                </a:ln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="" xmlns:a16="http://schemas.microsoft.com/office/drawing/2014/main" id="{31DDB201-3AB6-4A53-B512-EA171D14A1DA}"/>
              </a:ext>
            </a:extLst>
          </p:cNvPr>
          <p:cNvSpPr>
            <a:spLocks/>
          </p:cNvSpPr>
          <p:nvPr userDrawn="1"/>
        </p:nvSpPr>
        <p:spPr bwMode="auto">
          <a:xfrm>
            <a:off x="11865278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6CAE7E2A-5082-4713-B599-65FDF1C52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7C4AA08-6985-4EBF-B81B-9F97B9D158EC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inaba.ac.id</a:t>
            </a:r>
          </a:p>
        </p:txBody>
      </p:sp>
      <p:pic>
        <p:nvPicPr>
          <p:cNvPr id="17" name="image1.png">
            <a:extLst>
              <a:ext uri="{FF2B5EF4-FFF2-40B4-BE49-F238E27FC236}">
                <a16:creationId xmlns="" xmlns:a16="http://schemas.microsoft.com/office/drawing/2014/main" id="{AC4C12D9-F1C0-4A66-874A-4BA01B3F540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9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63D2C9-CF80-40C4-AF22-1348B1AC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AADC360-E64E-487B-9C8E-4BBD07BA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FBE1D26-6122-4DB2-A934-4D3909ECC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20DB3F8-E804-44A3-8A8E-187B48B3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="" xmlns:a16="http://schemas.microsoft.com/office/drawing/2014/main" id="{9E31203B-A7FC-42D3-A928-3319242AA1C8}"/>
              </a:ext>
            </a:extLst>
          </p:cNvPr>
          <p:cNvSpPr>
            <a:spLocks/>
          </p:cNvSpPr>
          <p:nvPr userDrawn="1"/>
        </p:nvSpPr>
        <p:spPr bwMode="auto">
          <a:xfrm>
            <a:off x="11065149" y="6350"/>
            <a:ext cx="1155700" cy="381000"/>
          </a:xfrm>
          <a:custGeom>
            <a:avLst/>
            <a:gdLst>
              <a:gd name="T0" fmla="+- 0 15020 15020"/>
              <a:gd name="T1" fmla="*/ T0 w 1820"/>
              <a:gd name="T2" fmla="*/ 0 h 600"/>
              <a:gd name="T3" fmla="+- 0 16840 15020"/>
              <a:gd name="T4" fmla="*/ T3 w 1820"/>
              <a:gd name="T5" fmla="*/ 0 h 600"/>
              <a:gd name="T6" fmla="+- 0 16840 15020"/>
              <a:gd name="T7" fmla="*/ T6 w 1820"/>
              <a:gd name="T8" fmla="*/ 600 h 600"/>
              <a:gd name="T9" fmla="+- 0 15620 15020"/>
              <a:gd name="T10" fmla="*/ T9 w 1820"/>
              <a:gd name="T11" fmla="*/ 600 h 600"/>
              <a:gd name="T12" fmla="+- 0 15545 15020"/>
              <a:gd name="T13" fmla="*/ T12 w 1820"/>
              <a:gd name="T14" fmla="*/ 595 h 600"/>
              <a:gd name="T15" fmla="+- 0 15472 15020"/>
              <a:gd name="T16" fmla="*/ T15 w 1820"/>
              <a:gd name="T17" fmla="*/ 582 h 600"/>
              <a:gd name="T18" fmla="+- 0 15403 15020"/>
              <a:gd name="T19" fmla="*/ T18 w 1820"/>
              <a:gd name="T20" fmla="*/ 560 h 600"/>
              <a:gd name="T21" fmla="+- 0 15338 15020"/>
              <a:gd name="T22" fmla="*/ T21 w 1820"/>
              <a:gd name="T23" fmla="*/ 530 h 600"/>
              <a:gd name="T24" fmla="+- 0 15277 15020"/>
              <a:gd name="T25" fmla="*/ T24 w 1820"/>
              <a:gd name="T26" fmla="*/ 493 h 600"/>
              <a:gd name="T27" fmla="+- 0 15222 15020"/>
              <a:gd name="T28" fmla="*/ T27 w 1820"/>
              <a:gd name="T29" fmla="*/ 449 h 600"/>
              <a:gd name="T30" fmla="+- 0 15171 15020"/>
              <a:gd name="T31" fmla="*/ T30 w 1820"/>
              <a:gd name="T32" fmla="*/ 398 h 600"/>
              <a:gd name="T33" fmla="+- 0 15128 15020"/>
              <a:gd name="T34" fmla="*/ T33 w 1820"/>
              <a:gd name="T35" fmla="*/ 343 h 600"/>
              <a:gd name="T36" fmla="+- 0 15090 15020"/>
              <a:gd name="T37" fmla="*/ T36 w 1820"/>
              <a:gd name="T38" fmla="*/ 282 h 600"/>
              <a:gd name="T39" fmla="+- 0 15060 15020"/>
              <a:gd name="T40" fmla="*/ T39 w 1820"/>
              <a:gd name="T41" fmla="*/ 217 h 600"/>
              <a:gd name="T42" fmla="+- 0 15038 15020"/>
              <a:gd name="T43" fmla="*/ T42 w 1820"/>
              <a:gd name="T44" fmla="*/ 148 h 600"/>
              <a:gd name="T45" fmla="+- 0 15025 15020"/>
              <a:gd name="T46" fmla="*/ T45 w 1820"/>
              <a:gd name="T47" fmla="*/ 75 h 600"/>
              <a:gd name="T48" fmla="+- 0 15020 15020"/>
              <a:gd name="T49" fmla="*/ T48 w 1820"/>
              <a:gd name="T50" fmla="*/ 0 h 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</a:cxnLst>
            <a:rect l="0" t="0" r="r" b="b"/>
            <a:pathLst>
              <a:path w="1820" h="600">
                <a:moveTo>
                  <a:pt x="0" y="0"/>
                </a:moveTo>
                <a:lnTo>
                  <a:pt x="1820" y="0"/>
                </a:lnTo>
                <a:lnTo>
                  <a:pt x="1820" y="600"/>
                </a:lnTo>
                <a:lnTo>
                  <a:pt x="600" y="600"/>
                </a:lnTo>
                <a:lnTo>
                  <a:pt x="525" y="595"/>
                </a:lnTo>
                <a:lnTo>
                  <a:pt x="452" y="582"/>
                </a:lnTo>
                <a:lnTo>
                  <a:pt x="383" y="560"/>
                </a:lnTo>
                <a:lnTo>
                  <a:pt x="318" y="530"/>
                </a:lnTo>
                <a:lnTo>
                  <a:pt x="257" y="493"/>
                </a:lnTo>
                <a:lnTo>
                  <a:pt x="202" y="449"/>
                </a:lnTo>
                <a:lnTo>
                  <a:pt x="151" y="398"/>
                </a:lnTo>
                <a:lnTo>
                  <a:pt x="108" y="343"/>
                </a:lnTo>
                <a:lnTo>
                  <a:pt x="70" y="282"/>
                </a:lnTo>
                <a:lnTo>
                  <a:pt x="40" y="217"/>
                </a:lnTo>
                <a:lnTo>
                  <a:pt x="18" y="148"/>
                </a:lnTo>
                <a:lnTo>
                  <a:pt x="5" y="75"/>
                </a:lnTo>
                <a:lnTo>
                  <a:pt x="0" y="0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="" xmlns:a16="http://schemas.microsoft.com/office/drawing/2014/main" id="{7CADE970-A95C-4450-A0BB-34D5746F3F9C}"/>
              </a:ext>
            </a:extLst>
          </p:cNvPr>
          <p:cNvSpPr>
            <a:spLocks/>
          </p:cNvSpPr>
          <p:nvPr userDrawn="1"/>
        </p:nvSpPr>
        <p:spPr bwMode="auto">
          <a:xfrm>
            <a:off x="11843024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DE928AB-711F-4076-A3D6-6F5061CE7C0F}"/>
              </a:ext>
            </a:extLst>
          </p:cNvPr>
          <p:cNvSpPr txBox="1"/>
          <p:nvPr userDrawn="1"/>
        </p:nvSpPr>
        <p:spPr>
          <a:xfrm>
            <a:off x="-533400" y="638984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2" name="image1.png">
            <a:extLst>
              <a:ext uri="{FF2B5EF4-FFF2-40B4-BE49-F238E27FC236}">
                <a16:creationId xmlns="" xmlns:a16="http://schemas.microsoft.com/office/drawing/2014/main" id="{894CA3A2-7E63-4B45-A20B-C1A1713197E0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453" y="6306087"/>
            <a:ext cx="240955" cy="434825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="" xmlns:a16="http://schemas.microsoft.com/office/drawing/2014/main" id="{7E180E40-CB82-4A6B-9FEE-209E6AAFE2C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="" xmlns:a16="http://schemas.microsoft.com/office/drawing/2014/main" id="{2100E91A-FAA3-4E6A-9217-0D934059B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998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1919234-D8B5-439A-82B9-C5C2F868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CC7BFFD-520E-480A-BD63-83FBB970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0298D8F-8CA0-40E0-87AE-53AB1FA6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="" xmlns:a16="http://schemas.microsoft.com/office/drawing/2014/main" id="{9FF83414-0801-4E16-AFDA-660238CBFE66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="" xmlns:a16="http://schemas.microsoft.com/office/drawing/2014/main" id="{E03AD49A-BB5E-4AE9-8298-EF537720DFA9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="" xmlns:a16="http://schemas.microsoft.com/office/drawing/2014/main" id="{81AA7646-7DCF-469F-B66E-BDD7CCFC724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0FE7313-AC8E-464A-89CB-4E1749907AA6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3" name="image1.png">
            <a:extLst>
              <a:ext uri="{FF2B5EF4-FFF2-40B4-BE49-F238E27FC236}">
                <a16:creationId xmlns="" xmlns:a16="http://schemas.microsoft.com/office/drawing/2014/main" id="{C3732D46-2396-4EE5-81C8-50439EA9FF7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9" name="Picture 18" descr="Logo, company name&#10;&#10;Description automatically generated">
            <a:extLst>
              <a:ext uri="{FF2B5EF4-FFF2-40B4-BE49-F238E27FC236}">
                <a16:creationId xmlns="" xmlns:a16="http://schemas.microsoft.com/office/drawing/2014/main" id="{3583D365-2838-4FE9-94AB-38DB3BA37F3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="" xmlns:a16="http://schemas.microsoft.com/office/drawing/2014/main" id="{6866598A-04DF-4E82-AF95-2D83B1DC6D15}"/>
              </a:ext>
            </a:extLst>
          </p:cNvPr>
          <p:cNvSpPr txBox="1">
            <a:spLocks/>
          </p:cNvSpPr>
          <p:nvPr userDrawn="1"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="" xmlns:a16="http://schemas.microsoft.com/office/drawing/2014/main" id="{FA09AC97-97BC-4691-B90A-A6A194CE7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549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2872DE-1578-4C6E-AB7E-D99BED98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89BDE85-5200-451B-AFC6-CBA974EB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7D81F8B-570D-4279-82EA-4DE2857B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209BCE4-CBA0-45C0-8F6C-06FBC1E6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 2">
            <a:extLst>
              <a:ext uri="{FF2B5EF4-FFF2-40B4-BE49-F238E27FC236}">
                <a16:creationId xmlns="" xmlns:a16="http://schemas.microsoft.com/office/drawing/2014/main" id="{A21D7B71-19CF-408A-A57F-91F4D482D44C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3">
            <a:extLst>
              <a:ext uri="{FF2B5EF4-FFF2-40B4-BE49-F238E27FC236}">
                <a16:creationId xmlns="" xmlns:a16="http://schemas.microsoft.com/office/drawing/2014/main" id="{27ECFE4D-061D-4A20-B8F5-F136F4A9D193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4">
            <a:extLst>
              <a:ext uri="{FF2B5EF4-FFF2-40B4-BE49-F238E27FC236}">
                <a16:creationId xmlns="" xmlns:a16="http://schemas.microsoft.com/office/drawing/2014/main" id="{53D7BAFB-7BC2-4804-AD0B-D88AC372017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3687F7F9-C7EB-4331-BF0D-827691257C10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6" name="image1.png">
            <a:extLst>
              <a:ext uri="{FF2B5EF4-FFF2-40B4-BE49-F238E27FC236}">
                <a16:creationId xmlns="" xmlns:a16="http://schemas.microsoft.com/office/drawing/2014/main" id="{F453DFC4-7E3A-4FD1-BCDD-55013C50E34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="" xmlns:a16="http://schemas.microsoft.com/office/drawing/2014/main" id="{6F6ADAD0-2A9F-4EC6-8C19-63045DBB18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943B60E7-CEF9-41F2-BACB-4429854A8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="" xmlns:a16="http://schemas.microsoft.com/office/drawing/2014/main" id="{7A633866-7A63-4D0D-8F43-12BA695EF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96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61BFF0-386E-4502-AF88-4BAEA8939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11797DA-C368-47F7-95B0-2E101660C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CAA65F5-5724-4955-89BC-AD856800E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FCA22EB-7F1E-4B99-87B8-1FACAC1E8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0732E11-0AE2-4B4D-9080-3213A46A0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033213A-0175-4399-9D66-E65C578E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A53144B-B8F6-45B6-979E-47E58261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D90C93F-D859-4B58-A151-CEC37040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4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F0BF25-2689-4BAE-B6D1-FBD3E92D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719916B-CFC8-41EE-9930-9E461C93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F61F4C8-8590-412C-94DC-3D3F8BAD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22A428D-50F0-4C82-BFF7-CF955A8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6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0933040-FD1F-4206-A6F8-07840549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6C65C41-3562-415A-9953-540402F3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80DE526-8B33-4D72-817C-961E2F62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8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E14A75D-3713-473F-9E07-CDDCEE0DC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216CD6C-6462-44DA-893E-EB780687C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FB42F26-C4DF-4814-8808-0EA2923EE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7AF12-223C-4122-A9CE-087E1CF4C3D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E1A74AA-4084-480B-B85E-846CAEE6E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F4D3C58-2CE8-41D0-A23D-5EF85C132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8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73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05CF54C-1E35-4774-85D8-8832249E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09AE8E4-3203-4084-B6A2-F78FA1BBE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4338973-86F3-4E13-AFC5-236A44A13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93DFD-06B0-490E-AC15-0EF737E8B6C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CF11663-31CB-4B29-BFCC-3142D7E27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4406A38-CA45-41A3-8BC3-145A34D83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2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A458B7-B94B-4267-AC08-B2A0227BB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9553" y="2689412"/>
            <a:ext cx="10058399" cy="1985618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MKB4903 - PPT - SESI 9</a:t>
            </a:r>
            <a:b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MANAJEMEN TEKNOLOGI INFORMASI</a:t>
            </a:r>
            <a:b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BAB-9</a:t>
            </a:r>
            <a:b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PENGAWASAN DAN 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PENILAIAN</a:t>
            </a:r>
            <a:endParaRPr lang="id-ID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934DB9D-AE51-4AE5-88D5-80A446F64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36776"/>
            <a:ext cx="9144000" cy="699248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fi-FI" dirty="0" smtClean="0"/>
              <a:t>ISMAIL, S.KOM, M.KOM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730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Mengamati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an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Mengevaluasi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Internal T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IK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103209"/>
          </a:xfrm>
        </p:spPr>
        <p:txBody>
          <a:bodyPr>
            <a:noAutofit/>
          </a:bodyPr>
          <a:lstStyle/>
          <a:p>
            <a:pPr marL="914400" lvl="1" indent="-457200" algn="just">
              <a:lnSpc>
                <a:spcPct val="100000"/>
              </a:lnSpc>
              <a:buFont typeface="+mj-lt"/>
              <a:buAutoNum type="arabicPeriod" startAt="5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Memantau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proses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mengidentifikasikan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hal-hal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dikecualikan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dari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ruang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lingkup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pengendalian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umum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 startAt="5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Memantau</a:t>
            </a:r>
            <a:r>
              <a:rPr lang="en-US" dirty="0">
                <a:latin typeface="Arial" pitchFamily="34" charset="0"/>
                <a:cs typeface="Arial" pitchFamily="34" charset="0"/>
              </a:rPr>
              <a:t> proses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mengidentifikasikan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menyelesaikan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terhadap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hal-hal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dikecualikan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ruang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lingkup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pengendalian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 startAt="5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Melaporkan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seluruh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hasil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pemantauan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en-US" dirty="0">
                <a:latin typeface="Arial" pitchFamily="34" charset="0"/>
                <a:cs typeface="Arial" pitchFamily="34" charset="0"/>
              </a:rPr>
              <a:t> para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pemangku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kepentingan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utama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id-ID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430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Mengamati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an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Mengevaluasi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Internal T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IK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377075"/>
          </a:xfrm>
        </p:spPr>
        <p:txBody>
          <a:bodyPr>
            <a:noAutofit/>
          </a:bodyPr>
          <a:lstStyle/>
          <a:p>
            <a:pPr algn="just"/>
            <a:r>
              <a:rPr lang="en-US" sz="2400" dirty="0" err="1">
                <a:latin typeface="Arial" pitchFamily="34" charset="0"/>
                <a:cs typeface="Arial" pitchFamily="34" charset="0"/>
              </a:rPr>
              <a:t>Terkait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proses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sejumlah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entitas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pengendalia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n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yang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dipersiapkan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seperti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misalnya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lvl="1" algn="just">
              <a:buFont typeface="Wingdings" pitchFamily="2" charset="2"/>
              <a:buChar char="ü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Kerangka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Pengendalian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Pengawasan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Internal,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yang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berisi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gambaran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ekosistem</a:t>
            </a:r>
            <a:r>
              <a:rPr lang="en-US" dirty="0">
                <a:latin typeface="Arial" pitchFamily="34" charset="0"/>
                <a:cs typeface="Arial" pitchFamily="34" charset="0"/>
              </a:rPr>
              <a:t> model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pengendalian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diadopsi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diterapkan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lvl="1" algn="just">
              <a:buFont typeface="Wingdings" pitchFamily="2" charset="2"/>
              <a:buChar char="ü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Kajian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Hasil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Pengawasan</a:t>
            </a:r>
            <a:r>
              <a:rPr lang="en-US" dirty="0">
                <a:latin typeface="Arial" pitchFamily="34" charset="0"/>
                <a:cs typeface="Arial" pitchFamily="34" charset="0"/>
              </a:rPr>
              <a:t>,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berisi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laporan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lengkap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detail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mengenai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temuan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terkait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efektivitas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pengendalian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penyimpangannya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dari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pihak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independen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lvl="1" algn="just">
              <a:buFont typeface="Wingdings" pitchFamily="2" charset="2"/>
              <a:buChar char="ü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Pengecualian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Pengendalian</a:t>
            </a:r>
            <a:r>
              <a:rPr lang="en-US" dirty="0">
                <a:latin typeface="Arial" pitchFamily="34" charset="0"/>
                <a:cs typeface="Arial" pitchFamily="34" charset="0"/>
              </a:rPr>
              <a:t>,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yang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berisi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butir-butir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pengendalian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yang</a:t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dirty="0" err="1">
                <a:latin typeface="Arial" pitchFamily="34" charset="0"/>
                <a:cs typeface="Arial" pitchFamily="34" charset="0"/>
              </a:rPr>
              <a:t>dikecualikan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disimpangkan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beserta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alasan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utamanya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dilakukan</a:t>
            </a:r>
            <a:r>
              <a:rPr lang="en-US" dirty="0">
                <a:latin typeface="Arial" pitchFamily="34" charset="0"/>
                <a:cs typeface="Arial" pitchFamily="34" charset="0"/>
              </a:rPr>
              <a:t/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dirty="0" err="1">
                <a:latin typeface="Arial" pitchFamily="34" charset="0"/>
                <a:cs typeface="Arial" pitchFamily="34" charset="0"/>
              </a:rPr>
              <a:t>perlakukan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istimewa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tersebut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dicari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perbaikan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penanganannya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sebagai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bagian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implementasi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risiko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lvl="1" algn="just">
              <a:buFont typeface="Wingdings" pitchFamily="2" charset="2"/>
              <a:buChar char="ü"/>
            </a:pPr>
            <a:r>
              <a:rPr lang="en-US" dirty="0">
                <a:latin typeface="Arial" pitchFamily="34" charset="0"/>
                <a:cs typeface="Arial" pitchFamily="34" charset="0"/>
              </a:rPr>
              <a:t>Tata Cara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Evaluasi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Diri</a:t>
            </a:r>
            <a:r>
              <a:rPr lang="en-US" dirty="0">
                <a:latin typeface="Arial" pitchFamily="34" charset="0"/>
                <a:cs typeface="Arial" pitchFamily="34" charset="0"/>
              </a:rPr>
              <a:t>,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berisi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langkah-langkah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prosedur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harus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dilakukan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oleh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organisasi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melakukan</a:t>
            </a:r>
            <a:r>
              <a:rPr lang="en-US" dirty="0">
                <a:latin typeface="Arial" pitchFamily="34" charset="0"/>
                <a:cs typeface="Arial" pitchFamily="34" charset="0"/>
              </a:rPr>
              <a:t> self-assessment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evaluasi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diri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id-ID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702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Mengamati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an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Mengevaluasi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Internal T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IK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103209"/>
          </a:xfrm>
        </p:spPr>
        <p:txBody>
          <a:bodyPr>
            <a:noAutofit/>
          </a:bodyPr>
          <a:lstStyle/>
          <a:p>
            <a:pPr lvl="1" algn="just">
              <a:lnSpc>
                <a:spcPct val="100000"/>
              </a:lnSpc>
              <a:buFont typeface="Wingdings" pitchFamily="2" charset="2"/>
              <a:buChar char="ü"/>
            </a:pPr>
            <a:r>
              <a:rPr lang="en-US" dirty="0">
                <a:latin typeface="Arial" pitchFamily="34" charset="0"/>
                <a:cs typeface="Arial" pitchFamily="34" charset="0"/>
              </a:rPr>
              <a:t>Model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Penjaminan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Pengendalian</a:t>
            </a:r>
            <a:r>
              <a:rPr lang="en-US" dirty="0">
                <a:latin typeface="Arial" pitchFamily="34" charset="0"/>
                <a:cs typeface="Arial" pitchFamily="34" charset="0"/>
              </a:rPr>
              <a:t> Internal,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berisi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struktur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pendekatan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yang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dipergunakan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memastikan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keseluruhan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entitas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pengendalian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berjalan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secara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efektif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efisien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00000"/>
              </a:lnSpc>
              <a:buFont typeface="Wingdings" pitchFamily="2" charset="2"/>
              <a:buChar char="ü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Struktur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Kendali</a:t>
            </a:r>
            <a:r>
              <a:rPr lang="en-US" dirty="0">
                <a:latin typeface="Arial" pitchFamily="34" charset="0"/>
                <a:cs typeface="Arial" pitchFamily="34" charset="0"/>
              </a:rPr>
              <a:t> Internal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Pihak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Ketiga</a:t>
            </a:r>
            <a:r>
              <a:rPr lang="en-US" dirty="0">
                <a:latin typeface="Arial" pitchFamily="34" charset="0"/>
                <a:cs typeface="Arial" pitchFamily="34" charset="0"/>
              </a:rPr>
              <a:t>,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berisi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prosedur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pengendalian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internal </a:t>
            </a:r>
            <a:r>
              <a:rPr lang="en-US" dirty="0">
                <a:latin typeface="Arial" pitchFamily="34" charset="0"/>
                <a:cs typeface="Arial" pitchFamily="34" charset="0"/>
              </a:rPr>
              <a:t>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diperlukan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mengelola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pihak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ketiga</a:t>
            </a:r>
            <a:r>
              <a:rPr lang="en-US" dirty="0">
                <a:latin typeface="Arial" pitchFamily="34" charset="0"/>
                <a:cs typeface="Arial" pitchFamily="34" charset="0"/>
              </a:rPr>
              <a:t> 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penyedia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layanan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teknologi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eksternal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dirty="0">
                <a:latin typeface="Arial" pitchFamily="34" charset="0"/>
                <a:cs typeface="Arial" pitchFamily="34" charset="0"/>
              </a:rPr>
              <a:t>).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00000"/>
              </a:lnSpc>
              <a:buFont typeface="Wingdings" pitchFamily="2" charset="2"/>
              <a:buChar char="ü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Daftar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Aksi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Perbaikan</a:t>
            </a:r>
            <a:r>
              <a:rPr lang="en-US" dirty="0">
                <a:latin typeface="Arial" pitchFamily="34" charset="0"/>
                <a:cs typeface="Arial" pitchFamily="34" charset="0"/>
              </a:rPr>
              <a:t>,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berisi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catatan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sejumlah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aspek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pengendalian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yang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harus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diperbaiki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karena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masih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banyak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kekurangan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kelemahannya</a:t>
            </a:r>
            <a:r>
              <a:rPr lang="id-ID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endParaRPr lang="id-ID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356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Mengamati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an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Mengevaluasi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Internal T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IK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10320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Indikator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menandai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baik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tidaknya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proses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dilakukan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diterapkan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antara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lain: 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jumlah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kontrol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internal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dipatuhi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; (ii)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jumlah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inisiatif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perbaikan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entitas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kendali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dilakukan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; (iii)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persentase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pihak-pihak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melakukan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evaluasi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berkala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berkesinambungan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meningkatkan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kualitas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kendali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internalnya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berdasarkan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proses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pembelajaran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masa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m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asa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(learning process).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moderen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memanfaatkan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aplikasi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mengkaji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efektivitas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entitas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pengendaliannya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terutama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memperbaiki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kualitas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kontrol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Melakukan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studi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banding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komparasi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lain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efektif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menerapkan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standar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model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pengendalian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pilihan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memperbaiki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kinerja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kontrol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596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Memastikan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Kepatuhan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Aturan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Eksternal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10320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Seluruh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beroperasi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sebuah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negara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teritori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terbebas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kewajiban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mematuhi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aturan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berlaku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Termasuk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mendeteksi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aturan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baru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mempelajari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memahaminya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melihatnya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konteks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m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ematuhi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penerapannya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melakukan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pemantauan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implementasinya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Dan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tentu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saja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paling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penting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memastikan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bahwa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benar-benar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mentaati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peraturan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tersebut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segala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aspek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Sementara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terdapat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5 (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lima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)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aktivitas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dilakukan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yaitu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masing-masing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Mendef</a:t>
            </a:r>
            <a:r>
              <a:rPr lang="id-ID" dirty="0">
                <a:latin typeface="Arial" pitchFamily="34" charset="0"/>
                <a:cs typeface="Arial" pitchFamily="34" charset="0"/>
              </a:rPr>
              <a:t>in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isikan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menerapkan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proses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menentukan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kebutuhan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terkait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aspek</a:t>
            </a:r>
            <a:r>
              <a:rPr lang="en-US" dirty="0">
                <a:latin typeface="Arial" pitchFamily="34" charset="0"/>
                <a:cs typeface="Arial" pitchFamily="34" charset="0"/>
              </a:rPr>
              <a:t> legal,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kontraktual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regulasi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Mengevaluasi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telah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terpatuhinya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berbagai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aturan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terhadap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kebijakan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standar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prosedur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telah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disepakati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00000"/>
              </a:lnSpc>
              <a:buNone/>
            </a:pPr>
            <a:r>
              <a:rPr lang="id-ID" sz="2400" dirty="0">
                <a:latin typeface="Arial" pitchFamily="34" charset="0"/>
                <a:cs typeface="Arial" pitchFamily="34" charset="0"/>
              </a:rPr>
              <a:t/>
            </a:r>
            <a:br>
              <a:rPr lang="id-ID" sz="2400" dirty="0">
                <a:latin typeface="Arial" pitchFamily="34" charset="0"/>
                <a:cs typeface="Arial" pitchFamily="34" charset="0"/>
              </a:rPr>
            </a:b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488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Memastikan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Kepatuhan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Aturan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Eksternal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103209"/>
          </a:xfrm>
        </p:spPr>
        <p:txBody>
          <a:bodyPr>
            <a:noAutofit/>
          </a:bodyPr>
          <a:lstStyle/>
          <a:p>
            <a:pPr marL="914400" lvl="1" indent="-457200" algn="just">
              <a:lnSpc>
                <a:spcPct val="100000"/>
              </a:lnSpc>
              <a:buFont typeface="+mj-lt"/>
              <a:buAutoNum type="arabicPeriod" startAt="3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Melaporkan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tingkat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kepatuhan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teknolog</a:t>
            </a:r>
            <a:r>
              <a:rPr lang="id-ID" dirty="0">
                <a:latin typeface="Arial" pitchFamily="34" charset="0"/>
                <a:cs typeface="Arial" pitchFamily="34" charset="0"/>
              </a:rPr>
              <a:t>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berbagai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aturan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terkait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aspek</a:t>
            </a:r>
            <a:r>
              <a:rPr lang="en-US" dirty="0">
                <a:latin typeface="Arial" pitchFamily="34" charset="0"/>
                <a:cs typeface="Arial" pitchFamily="34" charset="0"/>
              </a:rPr>
              <a:t> legal,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kontraktual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prosedur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 startAt="3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Memberikan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masukan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menyelaraskan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kebijakan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standar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prosedur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berlaku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 startAt="3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Mengintegrasikan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laporan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infor</a:t>
            </a:r>
            <a:r>
              <a:rPr lang="id-ID" dirty="0">
                <a:latin typeface="Arial" pitchFamily="34" charset="0"/>
                <a:cs typeface="Arial" pitchFamily="34" charset="0"/>
              </a:rPr>
              <a:t>ma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si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berbagai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standar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keluaran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ada</a:t>
            </a:r>
            <a:r>
              <a:rPr lang="en-US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id-ID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927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Memastikan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Kepatuhan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Aturan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Eksternal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10320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paling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dipikirkan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5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lima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)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aspek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pengendalian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dimiliki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misalnya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Teknik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Identifikasi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Aturan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Eksternal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Tingkat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Kepatuhan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Standar</a:t>
            </a:r>
            <a:r>
              <a:rPr lang="en-US" dirty="0">
                <a:latin typeface="Arial" pitchFamily="34" charset="0"/>
                <a:cs typeface="Arial" pitchFamily="34" charset="0"/>
              </a:rPr>
              <a:t>,</a:t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langkah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awal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mengetahui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memastikan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bagaimana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caranya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memenuhi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aspek-aspek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standar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diperkenalkan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negara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maupun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organisasi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profesi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Teknik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Optimalisasi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Tanggapan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Kebutuhan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Eksternal</a:t>
            </a:r>
            <a:r>
              <a:rPr lang="en-US" dirty="0">
                <a:latin typeface="Arial" pitchFamily="34" charset="0"/>
                <a:cs typeface="Arial" pitchFamily="34" charset="0"/>
              </a:rPr>
              <a:t>,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dimana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berdasarkan</a:t>
            </a:r>
            <a:r>
              <a:rPr lang="en-US" dirty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kajian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yang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ada</a:t>
            </a:r>
            <a:r>
              <a:rPr lang="en-US" dirty="0">
                <a:latin typeface="Arial" pitchFamily="34" charset="0"/>
                <a:cs typeface="Arial" pitchFamily="34" charset="0"/>
              </a:rPr>
              <a:t>,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perlu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dilakukan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sejumlah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perubahan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perbaikan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mendasar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terkait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ekosistem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aplikasi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ingin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dipergunakan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00000"/>
              </a:lnSpc>
              <a:buNone/>
            </a:pPr>
            <a:r>
              <a:rPr lang="id-ID" sz="2400" dirty="0">
                <a:latin typeface="Arial" pitchFamily="34" charset="0"/>
                <a:cs typeface="Arial" pitchFamily="34" charset="0"/>
              </a:rPr>
              <a:t/>
            </a:r>
            <a:br>
              <a:rPr lang="id-ID" sz="2400" dirty="0">
                <a:latin typeface="Arial" pitchFamily="34" charset="0"/>
                <a:cs typeface="Arial" pitchFamily="34" charset="0"/>
              </a:rPr>
            </a:b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984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Memastikan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Kepatuhan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Aturan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Eksternal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103209"/>
          </a:xfrm>
        </p:spPr>
        <p:txBody>
          <a:bodyPr>
            <a:noAutofit/>
          </a:bodyPr>
          <a:lstStyle/>
          <a:p>
            <a:pPr marL="914400" lvl="1" indent="-457200" algn="just">
              <a:lnSpc>
                <a:spcPct val="100000"/>
              </a:lnSpc>
              <a:buFont typeface="+mj-lt"/>
              <a:buAutoNum type="arabicPeriod" startAt="3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Model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Evaluasi</a:t>
            </a:r>
            <a:r>
              <a:rPr lang="en-US" dirty="0">
                <a:latin typeface="Arial" pitchFamily="34" charset="0"/>
                <a:cs typeface="Arial" pitchFamily="34" charset="0"/>
              </a:rPr>
              <a:t> Tingkat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Kepatuhan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Kebutuhan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Eksternal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dimana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diatur</a:t>
            </a:r>
            <a:r>
              <a:rPr lang="id-ID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di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dalamnya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bagaimana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evaluasi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perlu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dilakukan</a:t>
            </a:r>
            <a:r>
              <a:rPr lang="en-US" dirty="0">
                <a:latin typeface="Arial" pitchFamily="34" charset="0"/>
                <a:cs typeface="Arial" pitchFamily="34" charset="0"/>
              </a:rPr>
              <a:t>,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kapan</a:t>
            </a:r>
            <a:r>
              <a:rPr lang="en-US" dirty="0">
                <a:latin typeface="Arial" pitchFamily="34" charset="0"/>
                <a:cs typeface="Arial" pitchFamily="34" charset="0"/>
              </a:rPr>
              <a:t>,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bilaman</a:t>
            </a:r>
            <a:r>
              <a:rPr lang="id-ID" dirty="0">
                <a:latin typeface="Arial" pitchFamily="34" charset="0"/>
                <a:cs typeface="Arial" pitchFamily="34" charset="0"/>
              </a:rPr>
              <a:t>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selesainya</a:t>
            </a:r>
            <a:r>
              <a:rPr lang="id-ID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 startAt="3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Penjaminan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Kepatuhan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dimana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diinformasikan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aspek-aspek</a:t>
            </a:r>
            <a:r>
              <a:rPr lang="en-US" dirty="0">
                <a:latin typeface="Arial" pitchFamily="34" charset="0"/>
                <a:cs typeface="Arial" pitchFamily="34" charset="0"/>
              </a:rPr>
              <a:t> mana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saja</a:t>
            </a:r>
            <a:r>
              <a:rPr lang="en-US" dirty="0">
                <a:latin typeface="Arial" pitchFamily="34" charset="0"/>
                <a:cs typeface="Arial" pitchFamily="34" charset="0"/>
              </a:rPr>
              <a:t>  yang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tela</a:t>
            </a:r>
            <a:r>
              <a:rPr lang="id-ID" dirty="0">
                <a:latin typeface="Arial" pitchFamily="34" charset="0"/>
                <a:cs typeface="Arial" pitchFamily="34" charset="0"/>
              </a:rPr>
              <a:t>h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benar-benar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memenuhi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syarat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aturan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internal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maupun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eksternal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 startAt="3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Laporan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Terintegrasi</a:t>
            </a:r>
            <a:r>
              <a:rPr lang="en-US" dirty="0">
                <a:latin typeface="Arial" pitchFamily="34" charset="0"/>
                <a:cs typeface="Arial" pitchFamily="34" charset="0"/>
              </a:rPr>
              <a:t>,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dimana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seluruh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laporan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terkait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kepatuhan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dikumpulkan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dirangkum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menjadi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satu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bersifat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holistik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serta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lengkap</a:t>
            </a:r>
            <a:r>
              <a:rPr lang="id-ID" dirty="0" smtClean="0">
                <a:latin typeface="Arial" pitchFamily="34" charset="0"/>
                <a:cs typeface="Arial" pitchFamily="34" charset="0"/>
              </a:rPr>
              <a:t>.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00000"/>
              </a:lnSpc>
              <a:buNone/>
            </a:pPr>
            <a:r>
              <a:rPr lang="id-ID" sz="2400" dirty="0">
                <a:latin typeface="Arial" pitchFamily="34" charset="0"/>
                <a:cs typeface="Arial" pitchFamily="34" charset="0"/>
              </a:rPr>
              <a:t/>
            </a:r>
            <a:br>
              <a:rPr lang="id-ID" sz="2400" dirty="0">
                <a:latin typeface="Arial" pitchFamily="34" charset="0"/>
                <a:cs typeface="Arial" pitchFamily="34" charset="0"/>
              </a:rPr>
            </a:b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890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Memastikan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Kepatuhan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Aturan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Eksternal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103209"/>
          </a:xfrm>
        </p:spPr>
        <p:txBody>
          <a:bodyPr>
            <a:noAutofit/>
          </a:bodyPr>
          <a:lstStyle/>
          <a:p>
            <a:pPr lvl="1" algn="just">
              <a:lnSpc>
                <a:spcPct val="100000"/>
              </a:lnSpc>
            </a:pPr>
            <a:r>
              <a:rPr lang="en-US" dirty="0" err="1">
                <a:latin typeface="Arial" pitchFamily="34" charset="0"/>
                <a:cs typeface="Arial" pitchFamily="34" charset="0"/>
              </a:rPr>
              <a:t>Teknik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Optimalisasi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Tanggapan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Kebutuhan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Eksternal</a:t>
            </a:r>
            <a:r>
              <a:rPr lang="en-US" dirty="0">
                <a:latin typeface="Arial" pitchFamily="34" charset="0"/>
                <a:cs typeface="Arial" pitchFamily="34" charset="0"/>
              </a:rPr>
              <a:t>,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dimana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berdasarkan</a:t>
            </a:r>
            <a:r>
              <a:rPr lang="en-US" dirty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kajian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yang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ada</a:t>
            </a:r>
            <a:r>
              <a:rPr lang="en-US" dirty="0">
                <a:latin typeface="Arial" pitchFamily="34" charset="0"/>
                <a:cs typeface="Arial" pitchFamily="34" charset="0"/>
              </a:rPr>
              <a:t>,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perlu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dilakukan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sejumlah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perubahan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perbaikan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mendasar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terkait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ekosistem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aplikasi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ingin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dipergunakan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0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Model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Evaluasi</a:t>
            </a:r>
            <a:r>
              <a:rPr lang="en-US" dirty="0">
                <a:latin typeface="Arial" pitchFamily="34" charset="0"/>
                <a:cs typeface="Arial" pitchFamily="34" charset="0"/>
              </a:rPr>
              <a:t> Tingkat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Kepatuhan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Kebutuhan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Eksternal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dimana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diatur</a:t>
            </a:r>
            <a:r>
              <a:rPr lang="id-ID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di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dalamnya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bagaimana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evaluasi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perlu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dilakukan</a:t>
            </a:r>
            <a:r>
              <a:rPr lang="en-US" dirty="0">
                <a:latin typeface="Arial" pitchFamily="34" charset="0"/>
                <a:cs typeface="Arial" pitchFamily="34" charset="0"/>
              </a:rPr>
              <a:t>,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kapan</a:t>
            </a:r>
            <a:r>
              <a:rPr lang="en-US" dirty="0">
                <a:latin typeface="Arial" pitchFamily="34" charset="0"/>
                <a:cs typeface="Arial" pitchFamily="34" charset="0"/>
              </a:rPr>
              <a:t>,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bilaman</a:t>
            </a:r>
            <a:r>
              <a:rPr lang="id-ID" dirty="0">
                <a:latin typeface="Arial" pitchFamily="34" charset="0"/>
                <a:cs typeface="Arial" pitchFamily="34" charset="0"/>
              </a:rPr>
              <a:t>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selesainya</a:t>
            </a:r>
            <a:r>
              <a:rPr lang="id-ID" dirty="0">
                <a:latin typeface="Arial" pitchFamily="34" charset="0"/>
                <a:cs typeface="Arial" pitchFamily="34" charset="0"/>
              </a:rPr>
              <a:t>.</a:t>
            </a:r>
          </a:p>
          <a:p>
            <a:pPr lvl="1" algn="just">
              <a:lnSpc>
                <a:spcPct val="100000"/>
              </a:lnSpc>
            </a:pPr>
            <a:r>
              <a:rPr lang="en-US" dirty="0" err="1">
                <a:latin typeface="Arial" pitchFamily="34" charset="0"/>
                <a:cs typeface="Arial" pitchFamily="34" charset="0"/>
              </a:rPr>
              <a:t>Penjaminan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Kepatuhan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dimana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diinformasikan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aspek-aspek</a:t>
            </a:r>
            <a:r>
              <a:rPr lang="en-US" dirty="0">
                <a:latin typeface="Arial" pitchFamily="34" charset="0"/>
                <a:cs typeface="Arial" pitchFamily="34" charset="0"/>
              </a:rPr>
              <a:t> mana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saja</a:t>
            </a:r>
            <a:r>
              <a:rPr lang="en-US" dirty="0">
                <a:latin typeface="Arial" pitchFamily="34" charset="0"/>
                <a:cs typeface="Arial" pitchFamily="34" charset="0"/>
              </a:rPr>
              <a:t>  yang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tela</a:t>
            </a:r>
            <a:r>
              <a:rPr lang="id-ID" dirty="0">
                <a:latin typeface="Arial" pitchFamily="34" charset="0"/>
                <a:cs typeface="Arial" pitchFamily="34" charset="0"/>
              </a:rPr>
              <a:t>h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benar-benar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memenuhi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syarat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aturan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internal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maupun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eksternal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00000"/>
              </a:lnSpc>
            </a:pPr>
            <a:r>
              <a:rPr lang="en-US" dirty="0" err="1">
                <a:latin typeface="Arial" pitchFamily="34" charset="0"/>
                <a:cs typeface="Arial" pitchFamily="34" charset="0"/>
              </a:rPr>
              <a:t>Laporan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Terintegrasi</a:t>
            </a:r>
            <a:r>
              <a:rPr lang="en-US" dirty="0">
                <a:latin typeface="Arial" pitchFamily="34" charset="0"/>
                <a:cs typeface="Arial" pitchFamily="34" charset="0"/>
              </a:rPr>
              <a:t>,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dimana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seluruh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laporan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terkait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kepatuhan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dikumpulkan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dirangkum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menjadi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satu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bersifat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holistik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serta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lengkap</a:t>
            </a:r>
            <a:r>
              <a:rPr lang="id-ID" dirty="0" smtClean="0">
                <a:latin typeface="Arial" pitchFamily="34" charset="0"/>
                <a:cs typeface="Arial" pitchFamily="34" charset="0"/>
              </a:rPr>
              <a:t>.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00000"/>
              </a:lnSpc>
              <a:buNone/>
            </a:pPr>
            <a:r>
              <a:rPr lang="id-ID" sz="2400" dirty="0">
                <a:latin typeface="Arial" pitchFamily="34" charset="0"/>
                <a:cs typeface="Arial" pitchFamily="34" charset="0"/>
              </a:rPr>
              <a:t/>
            </a:r>
            <a:br>
              <a:rPr lang="id-ID" sz="2400" dirty="0">
                <a:latin typeface="Arial" pitchFamily="34" charset="0"/>
                <a:cs typeface="Arial" pitchFamily="34" charset="0"/>
              </a:rPr>
            </a:b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878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Memastikan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Kepatuhan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Aturan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Eksternal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10320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Beberapa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indikator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biasa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dipergunakan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menilai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tinggi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rendahnya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kinerja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proses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dicapai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jumlah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dibayar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karena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melanggar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aturan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; (ii) rata-rata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durasi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waktu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diperlukan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semenjak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diberlakukannya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sebuah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aturan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hingga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dipenuhinya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persyaratan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tersebut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; (iii)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frekuensi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mengkaji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kepatuhan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menggunakan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metode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evaluasi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audit;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lain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sebagainya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id-ID" sz="2400" dirty="0">
                <a:latin typeface="Arial" pitchFamily="34" charset="0"/>
                <a:cs typeface="Arial" pitchFamily="34" charset="0"/>
              </a:rPr>
              <a:t>O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pula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mengikuti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perkembangan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jaman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melihat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berbagai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regulasi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aturan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baru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diundangkan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pemerintah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dipatuhi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seluruh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Banyak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pula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memutuskan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mensertifikasi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proses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mengadopsi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sejumlah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standar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internasional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seperti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ISO agar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aktivitas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melakukan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kontrol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menjadi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budaya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gaya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hidup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setiap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individu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00000"/>
              </a:lnSpc>
              <a:buNone/>
            </a:pP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00000"/>
              </a:lnSpc>
            </a:pP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697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Mengamati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Mengevaluasi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Teknologi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10320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memastikan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efektivitas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implementasi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komunikasi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dibutuhkan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proses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pengawasan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pemantauan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ketat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Indikator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ukuran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kinerja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ditetapkan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acuan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apakah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dimaksud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bekerja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sebagaimana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target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harapan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diinginkan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Dari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waktu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waktu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rutin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maupun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ad-hoc,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dilakukan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pengawasan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pemantauan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seluruh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indikator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dimaksud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Jika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terjadi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penyimpangan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segera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dilakukan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langkah-langkah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menanganinya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sehingga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dilakukan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intervensi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agar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kinerja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dimiliki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kembali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situasi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seharusnya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1180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Mengamati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Mengevaluasi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Teknologi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103209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Arial" pitchFamily="34" charset="0"/>
                <a:cs typeface="Arial" pitchFamily="34" charset="0"/>
              </a:rPr>
              <a:t>Ada 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6 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enam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)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aktivitas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utama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dilakukan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terkait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proses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pengawasan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evaluasi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yaitu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masing-masing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Mengembangkan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mekanisme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tata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cara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pengawasan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sesuai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dengan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situasi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kondisi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serta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karakteristik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dimiliki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Mengidentifikasikan</a:t>
            </a:r>
            <a:r>
              <a:rPr lang="en-GB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serta</a:t>
            </a:r>
            <a:r>
              <a:rPr lang="en-GB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mengumpulkan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memetakan</a:t>
            </a:r>
            <a:r>
              <a:rPr lang="id-ID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berbagai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obyektif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implementasi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dirty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dirty="0">
                <a:latin typeface="Arial" pitchFamily="34" charset="0"/>
                <a:cs typeface="Arial" pitchFamily="34" charset="0"/>
              </a:rPr>
              <a:t> yang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sesuai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sasaran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telah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ditetapkan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maupun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komersial</a:t>
            </a:r>
            <a:r>
              <a:rPr lang="en-US" dirty="0">
                <a:latin typeface="Arial" pitchFamily="34" charset="0"/>
                <a:cs typeface="Arial" pitchFamily="34" charset="0"/>
              </a:rPr>
              <a:t> 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bisnis</a:t>
            </a:r>
            <a:r>
              <a:rPr lang="en-US" dirty="0">
                <a:latin typeface="Arial" pitchFamily="34" charset="0"/>
                <a:cs typeface="Arial" pitchFamily="34" charset="0"/>
              </a:rPr>
              <a:t>).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Menyusun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mengembangkan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instrumen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pengukur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indikator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kinerja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setiap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aplikasi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ada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Mengukur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kinerja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berkala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maupun</a:t>
            </a:r>
            <a:r>
              <a:rPr lang="en-US" dirty="0">
                <a:latin typeface="Arial" pitchFamily="34" charset="0"/>
                <a:cs typeface="Arial" pitchFamily="34" charset="0"/>
              </a:rPr>
              <a:t> ad-hoc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sesuai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prosedur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mekanisme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telah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ditetapkan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disetujui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seluruh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pemangku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kepentingan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lvl="1" algn="just">
              <a:buFont typeface="Wingdings" pitchFamily="2" charset="2"/>
              <a:buChar char="Ø"/>
            </a:pPr>
            <a:endParaRPr lang="id-ID" dirty="0">
              <a:latin typeface="Arial" pitchFamily="34" charset="0"/>
              <a:cs typeface="Arial" pitchFamily="34" charset="0"/>
            </a:endParaRPr>
          </a:p>
          <a:p>
            <a:pPr lvl="1" algn="just">
              <a:buFont typeface="Wingdings" pitchFamily="2" charset="2"/>
              <a:buChar char="Ø"/>
            </a:pPr>
            <a:endParaRPr lang="id-ID" dirty="0">
              <a:latin typeface="Arial" pitchFamily="34" charset="0"/>
              <a:cs typeface="Arial" pitchFamily="34" charset="0"/>
            </a:endParaRPr>
          </a:p>
          <a:p>
            <a:pPr lvl="0" algn="just">
              <a:buNone/>
            </a:pP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334692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Mengamati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Mengevaluasi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Teknologi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103209"/>
          </a:xfrm>
        </p:spPr>
        <p:txBody>
          <a:bodyPr>
            <a:noAutofit/>
          </a:bodyPr>
          <a:lstStyle/>
          <a:p>
            <a:pPr lvl="1" algn="just"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Melaporkan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hasil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pengukuran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indikator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kinerja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kepada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pihak-pihak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yang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bertanggung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jawab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langsung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penyelenggaraan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berada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teritori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Menentukan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memantau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kinerja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setelah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dilakukan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intervensi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perbaikan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berbagai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penyimpanan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terdeteksi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Adapun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sejumlah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entitas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pengendali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dimiliki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dikembangkan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antara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lain: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00000"/>
              </a:lnSpc>
              <a:buFont typeface="Wingdings" pitchFamily="2" charset="2"/>
              <a:buChar char="ü"/>
            </a:pPr>
            <a:r>
              <a:rPr lang="en-US" dirty="0">
                <a:latin typeface="Arial" pitchFamily="34" charset="0"/>
                <a:cs typeface="Arial" pitchFamily="34" charset="0"/>
              </a:rPr>
              <a:t>Model</a:t>
            </a:r>
            <a:r>
              <a:rPr lang="id-ID" dirty="0">
                <a:latin typeface="Arial" pitchFamily="34" charset="0"/>
                <a:cs typeface="Arial" pitchFamily="34" charset="0"/>
              </a:rPr>
              <a:t> p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emantaua</a:t>
            </a:r>
            <a:r>
              <a:rPr lang="id-ID" dirty="0">
                <a:latin typeface="Arial" pitchFamily="34" charset="0"/>
                <a:cs typeface="Arial" pitchFamily="34" charset="0"/>
              </a:rPr>
              <a:t>n </a:t>
            </a:r>
            <a:r>
              <a:rPr lang="en-US" dirty="0">
                <a:latin typeface="Arial" pitchFamily="34" charset="0"/>
                <a:cs typeface="Arial" pitchFamily="34" charset="0"/>
              </a:rPr>
              <a:t>yang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disepakati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disetujui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dilakukan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penyelenggara</a:t>
            </a:r>
            <a:r>
              <a:rPr lang="en-US" dirty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serta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penanggung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jawab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aplikasi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komunikasi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dimiliki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00000"/>
              </a:lnSpc>
              <a:buFont typeface="Wingdings" pitchFamily="2" charset="2"/>
              <a:buChar char="ü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Prosedur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pengumpulan</a:t>
            </a:r>
            <a:r>
              <a:rPr lang="en-US" dirty="0">
                <a:latin typeface="Arial" pitchFamily="34" charset="0"/>
                <a:cs typeface="Arial" pitchFamily="34" charset="0"/>
              </a:rPr>
              <a:t> data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pemantauan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tata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cara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urutan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langkah-langkah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dilakukan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mengkoleksi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berbagai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ukuran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kinerja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beroperasi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tatanan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id-ID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863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Mengamati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Mengevaluasi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Teknologi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103209"/>
          </a:xfrm>
        </p:spPr>
        <p:txBody>
          <a:bodyPr>
            <a:noAutofit/>
          </a:bodyPr>
          <a:lstStyle/>
          <a:p>
            <a:pPr lvl="1" algn="just">
              <a:lnSpc>
                <a:spcPct val="100000"/>
              </a:lnSpc>
              <a:buFont typeface="Wingdings" pitchFamily="2" charset="2"/>
              <a:buChar char="ü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Metode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Pengawasan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dilakukan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dirty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segenap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pihak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ba</a:t>
            </a:r>
            <a:r>
              <a:rPr lang="id-ID" dirty="0">
                <a:latin typeface="Arial" pitchFamily="34" charset="0"/>
                <a:cs typeface="Arial" pitchFamily="34" charset="0"/>
              </a:rPr>
              <a:t>i</a:t>
            </a:r>
            <a:r>
              <a:rPr lang="en-US" dirty="0">
                <a:latin typeface="Arial" pitchFamily="34" charset="0"/>
                <a:cs typeface="Arial" pitchFamily="34" charset="0"/>
              </a:rPr>
              <a:t>k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yang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bersifat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rutin</a:t>
            </a:r>
            <a:r>
              <a:rPr lang="en-US" dirty="0">
                <a:latin typeface="Arial" pitchFamily="34" charset="0"/>
                <a:cs typeface="Arial" pitchFamily="34" charset="0"/>
              </a:rPr>
              <a:t>/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periodik</a:t>
            </a:r>
            <a:r>
              <a:rPr lang="en-US" dirty="0">
                <a:latin typeface="Arial" pitchFamily="34" charset="0"/>
                <a:cs typeface="Arial" pitchFamily="34" charset="0"/>
              </a:rPr>
              <a:t>/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berkala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maupun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bersifat</a:t>
            </a:r>
            <a:r>
              <a:rPr lang="en-US" dirty="0">
                <a:latin typeface="Arial" pitchFamily="34" charset="0"/>
                <a:cs typeface="Arial" pitchFamily="34" charset="0"/>
              </a:rPr>
              <a:t> ad-hoc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mendadak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tiba-tiba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tak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terencana</a:t>
            </a:r>
            <a:r>
              <a:rPr lang="en-US" dirty="0">
                <a:latin typeface="Arial" pitchFamily="34" charset="0"/>
                <a:cs typeface="Arial" pitchFamily="34" charset="0"/>
              </a:rPr>
              <a:t>).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00000"/>
              </a:lnSpc>
              <a:buFont typeface="Wingdings" pitchFamily="2" charset="2"/>
              <a:buChar char="ü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Jadwal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Kajian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Kinerja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diaati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dilakukan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pihak-pihak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yang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telah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diberikan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wewenang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maupun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tanggung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jawab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mengukur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kinerja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00000"/>
              </a:lnSpc>
              <a:buFont typeface="Wingdings" pitchFamily="2" charset="2"/>
              <a:buChar char="ü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Badan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Pengawas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Laporan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Pemantauan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sebuah</a:t>
            </a:r>
            <a:r>
              <a:rPr lang="en-US" dirty="0">
                <a:latin typeface="Arial" pitchFamily="34" charset="0"/>
                <a:cs typeface="Arial" pitchFamily="34" charset="0"/>
              </a:rPr>
              <a:t> unit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kelompok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kerja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bertugas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membaca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menganalisa</a:t>
            </a:r>
            <a:r>
              <a:rPr lang="en-US" dirty="0">
                <a:latin typeface="Arial" pitchFamily="34" charset="0"/>
                <a:cs typeface="Arial" pitchFamily="34" charset="0"/>
              </a:rPr>
              <a:t>/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mengkaji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mempelajari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hasil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laporan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pemantauan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evaluasi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kinerja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00000"/>
              </a:lnSpc>
              <a:buFont typeface="Wingdings" pitchFamily="2" charset="2"/>
              <a:buChar char="ü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Standar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Aksi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Perbaikan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suatu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rencana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intervensi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terhadap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aplikasi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mengalami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penyimpanan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kinerja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sehingga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kembali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berfungsi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sebagaimana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seharusnya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endParaRPr lang="id-ID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828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Mengamati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Mengevaluasi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Teknologi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10320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Sementara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indikator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dipergunakan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melakukan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penilaian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efektivitas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pelaksanaan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proses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kepuasan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pimpinan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hasil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pemantauan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dilaporkan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; (ii)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jumlah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perbaikan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dilakukan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berdasarkan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temuan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pemantauan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; (iii)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persentase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proses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penting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dipantau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;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lain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sebagainya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278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Mengamati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Mengevaluasi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Teknologi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10320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Dari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hasil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pengamatan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evaluasi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kinerja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waktu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waktu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membantu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menjawab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sejumlah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pertanyaan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kualitas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mendasar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seperti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apakah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bekerja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optimal,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apakah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terpelihara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baik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apakah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masih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cukup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menampung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kebutuhan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selama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beberapa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waktu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depan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apakah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membutuhkan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tambahan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komponen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meningkatankan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kualitas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kinerjanya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apakah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sudah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waktunya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dimutakhirkan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lain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sebagainya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kata lain,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pengawasan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evaluasi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penting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diperhatikan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sungguh-sungguh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pimpinan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642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Mengamati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an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Mengevaluasi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Internal T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IK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10320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kenyataannya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terdapat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begitu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banyak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model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pengendalian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dipantau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tingkat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efektivitas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implementasinya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utama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memantau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melaporkan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terjadinya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penyimpangan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kejanggalan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temuan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hasil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kajian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penilaian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pihak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ketiga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(audit).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Manfaat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utama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kendali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internal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memastikan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terjadinya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proses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pengendalian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efektif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efisien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serta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patuh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/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sesuai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peraturan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perundang-undangan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berlaku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330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Mengamati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an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Mengevaluasi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Internal T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IK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10320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Ada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7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tujuh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)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aktivitas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utama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dijalankan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yaitu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Memantau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aktivitas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terkait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pengendalian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ada</a:t>
            </a:r>
            <a:r>
              <a:rPr lang="en-US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terkait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Memantau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proses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kajian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diri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self-assessment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yang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dilakukan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terutama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bagian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dirty="0">
                <a:latin typeface="Arial" pitchFamily="34" charset="0"/>
                <a:cs typeface="Arial" pitchFamily="34" charset="0"/>
              </a:rPr>
              <a:t> proses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analisa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pengelolaan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risiko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Memantau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kinerja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pihak-pihak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melakukan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kajian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independen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audit,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id-ID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uji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coba</a:t>
            </a:r>
            <a:r>
              <a:rPr lang="en-US" dirty="0">
                <a:latin typeface="Arial" pitchFamily="34" charset="0"/>
                <a:cs typeface="Arial" pitchFamily="34" charset="0"/>
              </a:rPr>
              <a:t> 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eksaminasi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asesmen</a:t>
            </a:r>
            <a:r>
              <a:rPr lang="en-US" dirty="0">
                <a:latin typeface="Arial" pitchFamily="34" charset="0"/>
                <a:cs typeface="Arial" pitchFamily="34" charset="0"/>
              </a:rPr>
              <a:t>).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Memantau</a:t>
            </a:r>
            <a:r>
              <a:rPr lang="en-US" dirty="0">
                <a:latin typeface="Arial" pitchFamily="34" charset="0"/>
                <a:cs typeface="Arial" pitchFamily="34" charset="0"/>
              </a:rPr>
              <a:t> proses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memastikan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bekerjanya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berbagai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entitas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kontrol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atau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kendali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pihak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ketiga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id-ID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290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1553</Words>
  <Application>Microsoft Office PowerPoint</Application>
  <PresentationFormat>Widescreen</PresentationFormat>
  <Paragraphs>83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Custom Design</vt:lpstr>
      <vt:lpstr>MKB4903 - PPT - SESI 9 MANAJEMEN TEKNOLOGI INFORMASI BAB-9 PENGAWASAN DAN PENILAIAN</vt:lpstr>
      <vt:lpstr>Mengamati dan Mengevaluasi Teknologi</vt:lpstr>
      <vt:lpstr>Mengamati dan Mengevaluasi Teknologi</vt:lpstr>
      <vt:lpstr>Mengamati dan Mengevaluasi Teknologi</vt:lpstr>
      <vt:lpstr>Mengamati dan Mengevaluasi Teknologi</vt:lpstr>
      <vt:lpstr>Mengamati dan Mengevaluasi Teknologi</vt:lpstr>
      <vt:lpstr>Mengamati dan Mengevaluasi Teknologi</vt:lpstr>
      <vt:lpstr>Mengamati dan Mengevaluasi Internal TIK</vt:lpstr>
      <vt:lpstr>Mengamati dan Mengevaluasi Internal TIK</vt:lpstr>
      <vt:lpstr>Mengamati dan Mengevaluasi Internal TIK</vt:lpstr>
      <vt:lpstr>Mengamati dan Mengevaluasi Internal TIK</vt:lpstr>
      <vt:lpstr>Mengamati dan Mengevaluasi Internal TIK</vt:lpstr>
      <vt:lpstr>Mengamati dan Mengevaluasi Internal TIK</vt:lpstr>
      <vt:lpstr>Memastikan Kepatuhan Aturan Eksternal</vt:lpstr>
      <vt:lpstr>Memastikan Kepatuhan Aturan Eksternal</vt:lpstr>
      <vt:lpstr>Memastikan Kepatuhan Aturan Eksternal</vt:lpstr>
      <vt:lpstr>Memastikan Kepatuhan Aturan Eksternal</vt:lpstr>
      <vt:lpstr>Memastikan Kepatuhan Aturan Eksternal</vt:lpstr>
      <vt:lpstr>Memastikan Kepatuhan Aturan Eksternal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Akuntansi</dc:title>
  <dc:creator>Bagas Nuralim</dc:creator>
  <cp:lastModifiedBy>Ismail</cp:lastModifiedBy>
  <cp:revision>44</cp:revision>
  <dcterms:created xsi:type="dcterms:W3CDTF">2021-08-03T05:39:13Z</dcterms:created>
  <dcterms:modified xsi:type="dcterms:W3CDTF">2021-11-11T07:16:06Z</dcterms:modified>
</cp:coreProperties>
</file>