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  <p:sldMasterId id="2147483805" r:id="rId2"/>
  </p:sldMasterIdLst>
  <p:notesMasterIdLst>
    <p:notesMasterId r:id="rId12"/>
  </p:notesMasterIdLst>
  <p:handoutMasterIdLst>
    <p:handoutMasterId r:id="rId13"/>
  </p:handoutMasterIdLst>
  <p:sldIdLst>
    <p:sldId id="262" r:id="rId3"/>
    <p:sldId id="349" r:id="rId4"/>
    <p:sldId id="332" r:id="rId5"/>
    <p:sldId id="333" r:id="rId6"/>
    <p:sldId id="334" r:id="rId7"/>
    <p:sldId id="335" r:id="rId8"/>
    <p:sldId id="337" r:id="rId9"/>
    <p:sldId id="338" r:id="rId10"/>
    <p:sldId id="340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0566" autoAdjust="0"/>
  </p:normalViewPr>
  <p:slideViewPr>
    <p:cSldViewPr snapToGrid="0" snapToObjects="1">
      <p:cViewPr varScale="1">
        <p:scale>
          <a:sx n="74" d="100"/>
          <a:sy n="74" d="100"/>
        </p:scale>
        <p:origin x="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E00EA7-C321-4226-B5EF-86BB908FE46B}" type="datetimeFigureOut">
              <a:rPr lang="id-ID"/>
              <a:pPr>
                <a:defRPr/>
              </a:pPr>
              <a:t>09/12/2021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8BEB39-D223-4864-A5C0-E8348E28156E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60513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A4D9F60-849B-4391-9B63-CF199CA1B2D3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0A10F1-4C63-4020-9F25-C6BC2825070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17876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2507801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407284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6868921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9272968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2322832"/>
            <a:ext cx="10439400" cy="1325563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200"/>
              </a:spcAft>
              <a:defRPr sz="5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1485900" y="3769691"/>
            <a:ext cx="9144000" cy="990569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1250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6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1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78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9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5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7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4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4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6113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7423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63010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230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7658707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3167526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149249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3DAD7F-D46F-4035-8393-F6102EAD4523}" type="datetime1">
              <a:rPr lang="en-ID" smtClean="0"/>
              <a:pPr>
                <a:defRPr/>
              </a:pPr>
              <a:t>09/12/2021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B0CC-9B80-422B-8058-F64DAF631EED}" type="slidenum">
              <a:rPr lang="en-US" altLang="id-ID" smtClean="0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9720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77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1538" y="1919289"/>
            <a:ext cx="8166100" cy="2304981"/>
          </a:xfrm>
        </p:spPr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id-ID" sz="3200" dirty="0">
                <a:solidFill>
                  <a:schemeClr val="accent1">
                    <a:lumMod val="75000"/>
                  </a:schemeClr>
                </a:solidFill>
              </a:rPr>
              <a:t>Pemrograman Web </a:t>
            </a:r>
            <a:br>
              <a:rPr lang="id-ID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PHP: Hypertext Preprocessor</a:t>
            </a:r>
          </a:p>
        </p:txBody>
      </p:sp>
      <p:sp>
        <p:nvSpPr>
          <p:cNvPr id="4099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28114" y="6356351"/>
            <a:ext cx="10112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B4C748-58BA-4717-AACA-A212C56D0106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62" y="503239"/>
            <a:ext cx="10032642" cy="777875"/>
          </a:xfrm>
        </p:spPr>
        <p:txBody>
          <a:bodyPr/>
          <a:lstStyle/>
          <a:p>
            <a:pPr>
              <a:defRPr/>
            </a:pPr>
            <a:r>
              <a:rPr lang="id-ID" sz="3600" dirty="0"/>
              <a:t>DATA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120462" y="1576388"/>
            <a:ext cx="10032642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dirty="0" smtClean="0"/>
              <a:t>Data Adalah sekumpulan keterangan atau fakta dari suatu hal (objek atau kejadian) yang diperoleh dari hasil pengamatan (observasi) dan dapat diolah menjadi bentuk suatu informasi.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dirty="0" smtClean="0"/>
              <a:t>Data bisa berbentuk suatu Huruf, Angka, Gambar, Suara, ataupun simbol-simbol dan lainnya.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40158" y="503239"/>
            <a:ext cx="9800822" cy="777875"/>
          </a:xfrm>
        </p:spPr>
        <p:txBody>
          <a:bodyPr/>
          <a:lstStyle/>
          <a:p>
            <a:pPr>
              <a:defRPr/>
            </a:pPr>
            <a:r>
              <a:rPr lang="id-ID" sz="2400" dirty="0"/>
              <a:t>DATABASE</a:t>
            </a:r>
          </a:p>
        </p:txBody>
      </p:sp>
      <p:sp>
        <p:nvSpPr>
          <p:cNvPr id="6148" name="Content Placeholder 1"/>
          <p:cNvSpPr>
            <a:spLocks noGrp="1"/>
          </p:cNvSpPr>
          <p:nvPr>
            <p:ph idx="1"/>
          </p:nvPr>
        </p:nvSpPr>
        <p:spPr>
          <a:xfrm>
            <a:off x="940158" y="1576388"/>
            <a:ext cx="9800822" cy="4495800"/>
          </a:xfrm>
        </p:spPr>
        <p:txBody>
          <a:bodyPr>
            <a:normAutofit fontScale="92500" lnSpcReduction="20000"/>
          </a:bodyPr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Pengertian basis data menurut Connoly dan Begg (2002, p14), “database is a shared collection of logically related data, and a description of this data, designed to meet the information needs of an organization.”. 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dirty="0" smtClean="0"/>
              <a:t>Basis data merupakan sekumpulan data maupun keterangan tentang data, yang secara logis saling berhubungan untuk digunakan bersama, dalam rangka memenuhi kebutuhan informasi dari suatu organisasi.</a:t>
            </a:r>
          </a:p>
          <a:p>
            <a:pPr marL="352425" indent="-342900" algn="jus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d-ID" alt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503239"/>
            <a:ext cx="9672034" cy="777875"/>
          </a:xfrm>
        </p:spPr>
        <p:txBody>
          <a:bodyPr/>
          <a:lstStyle/>
          <a:p>
            <a:pPr>
              <a:defRPr/>
            </a:pPr>
            <a:r>
              <a:rPr lang="id-ID" sz="2400" dirty="0"/>
              <a:t>DBMS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914400" y="1576388"/>
            <a:ext cx="9672034" cy="4495800"/>
          </a:xfrm>
        </p:spPr>
        <p:txBody>
          <a:bodyPr/>
          <a:lstStyle/>
          <a:p>
            <a:pPr marL="9525" indent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dirty="0" smtClean="0"/>
              <a:t>Database Management System (DBMS)</a:t>
            </a:r>
            <a:br>
              <a:rPr lang="id-ID" dirty="0" smtClean="0"/>
            </a:br>
            <a:r>
              <a:rPr lang="id-ID" dirty="0" smtClean="0"/>
              <a:t>DBMS adalah suatu perangkat lunak (software) yang bisa digunakan untuk mendefinisikan, membuat, memelihara, dan mengontrol akses ke basis data (Connoly 2002, p16). </a:t>
            </a:r>
          </a:p>
          <a:p>
            <a:pPr marL="9525" indent="0">
              <a:buNone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 algn="just">
              <a:defRPr/>
            </a:pPr>
            <a:r>
              <a:rPr lang="id-ID" sz="2400" dirty="0"/>
              <a:t>DBMS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932864" y="6356351"/>
            <a:ext cx="11064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7606F6-DA11-4D71-9AF9-FF682D061167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0563" y="1624014"/>
            <a:ext cx="5702300" cy="458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3470275"/>
            <a:ext cx="1439862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1369" y="503239"/>
            <a:ext cx="9556124" cy="777875"/>
          </a:xfrm>
        </p:spPr>
        <p:txBody>
          <a:bodyPr/>
          <a:lstStyle/>
          <a:p>
            <a:pPr algn="just">
              <a:defRPr/>
            </a:pPr>
            <a:r>
              <a:rPr lang="id-ID" sz="2400" dirty="0"/>
              <a:t>MySQL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1369" y="1576388"/>
            <a:ext cx="9556124" cy="44958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id-ID" sz="2800" dirty="0" err="1"/>
              <a:t>Mysql</a:t>
            </a:r>
            <a:r>
              <a:rPr lang="en-US" altLang="id-ID" sz="2800" dirty="0"/>
              <a:t>   </a:t>
            </a:r>
            <a:r>
              <a:rPr lang="en-US" altLang="id-ID" sz="2800" dirty="0" err="1"/>
              <a:t>adalah</a:t>
            </a:r>
            <a:r>
              <a:rPr lang="en-US" altLang="id-ID" sz="2800" dirty="0"/>
              <a:t>   </a:t>
            </a:r>
            <a:r>
              <a:rPr lang="en-US" altLang="id-ID" sz="2800" dirty="0" err="1"/>
              <a:t>sebuah</a:t>
            </a:r>
            <a:r>
              <a:rPr lang="en-US" altLang="id-ID" sz="2800" dirty="0"/>
              <a:t>   program   database   server  yang  </a:t>
            </a:r>
            <a:r>
              <a:rPr lang="en-US" altLang="id-ID" sz="2800" dirty="0" err="1"/>
              <a:t>mampu</a:t>
            </a:r>
            <a:r>
              <a:rPr lang="en-US" altLang="id-ID" sz="2800" dirty="0"/>
              <a:t>  </a:t>
            </a:r>
            <a:r>
              <a:rPr lang="en-US" altLang="id-ID" sz="2800" dirty="0" err="1"/>
              <a:t>menerima</a:t>
            </a:r>
            <a:r>
              <a:rPr lang="en-US" altLang="id-ID" sz="2800" dirty="0"/>
              <a:t>  </a:t>
            </a:r>
            <a:r>
              <a:rPr lang="en-US" altLang="id-ID" sz="2800" dirty="0" err="1"/>
              <a:t>dan</a:t>
            </a:r>
            <a:r>
              <a:rPr lang="id-ID" altLang="id-ID" sz="2800" dirty="0"/>
              <a:t> </a:t>
            </a:r>
            <a:r>
              <a:rPr lang="en-US" altLang="id-ID" sz="2800" dirty="0" err="1"/>
              <a:t>mengirimkan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datanya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dengan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sangat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cepat</a:t>
            </a:r>
            <a:r>
              <a:rPr lang="en-US" altLang="id-ID" sz="2800" dirty="0"/>
              <a:t>, multi user </a:t>
            </a:r>
            <a:r>
              <a:rPr lang="en-US" altLang="id-ID" sz="2800" dirty="0" err="1"/>
              <a:t>serta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menggunakan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perintah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standar</a:t>
            </a:r>
            <a:r>
              <a:rPr lang="id-ID" altLang="id-ID" sz="2800" dirty="0"/>
              <a:t> </a:t>
            </a:r>
            <a:r>
              <a:rPr lang="en-US" altLang="id-ID" sz="2800" dirty="0"/>
              <a:t>SQL  (Structure  Query  Language).  </a:t>
            </a:r>
            <a:endParaRPr lang="id-ID" altLang="id-ID" sz="2800" dirty="0"/>
          </a:p>
          <a:p>
            <a:pPr marL="11112" indent="0">
              <a:buNone/>
              <a:defRPr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4856" y="503239"/>
            <a:ext cx="9350062" cy="777875"/>
          </a:xfrm>
        </p:spPr>
        <p:txBody>
          <a:bodyPr/>
          <a:lstStyle/>
          <a:p>
            <a:pPr algn="just">
              <a:defRPr/>
            </a:pPr>
            <a:r>
              <a:rPr lang="id-ID" sz="2400" dirty="0"/>
              <a:t>SQL(Structure Query Language)</a:t>
            </a:r>
          </a:p>
        </p:txBody>
      </p:sp>
      <p:sp>
        <p:nvSpPr>
          <p:cNvPr id="11268" name="Content Placeholder 1"/>
          <p:cNvSpPr>
            <a:spLocks noGrp="1"/>
          </p:cNvSpPr>
          <p:nvPr>
            <p:ph idx="1"/>
          </p:nvPr>
        </p:nvSpPr>
        <p:spPr>
          <a:xfrm>
            <a:off x="1184856" y="1576388"/>
            <a:ext cx="9350062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altLang="id-ID" sz="2400" dirty="0"/>
              <a:t>SQL adalah bahasa pemrograman tujuan khusus yang dirancang untuk mengelola / memanipulasi data yang disimpan dalam sistem manajemen basis data relasional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DDL (Data Definition Language)</a:t>
            </a:r>
          </a:p>
          <a:p>
            <a:pPr marL="1200150" lvl="2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sz="2400" dirty="0"/>
              <a:t>CREATE untuk membuat basisdata dan tabel</a:t>
            </a:r>
          </a:p>
          <a:p>
            <a:pPr marL="1200150" lvl="2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sz="2400" dirty="0"/>
              <a:t>DROP untuk menghapus basisdata dan tabel</a:t>
            </a:r>
          </a:p>
          <a:p>
            <a:pPr marL="1200150" lvl="2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sz="2400" dirty="0"/>
              <a:t>ALTER untuk mengubah struktur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1" y="503239"/>
            <a:ext cx="9633397" cy="777875"/>
          </a:xfrm>
        </p:spPr>
        <p:txBody>
          <a:bodyPr/>
          <a:lstStyle/>
          <a:p>
            <a:pPr>
              <a:defRPr/>
            </a:pPr>
            <a:r>
              <a:rPr lang="id-ID" sz="2400" dirty="0"/>
              <a:t>SQL(Structure Query Language)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901521" y="1576388"/>
            <a:ext cx="9633397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dirty="0" smtClean="0"/>
              <a:t>Data Manipulation Language (DML)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sz="2400" dirty="0"/>
              <a:t>Penyisipan/penambahan data baru ke suatu basisdata (INSERT)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sz="2400" dirty="0"/>
              <a:t>Pemanggilan/menampilkan data yang ada dalam basisdata (SELECT)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sz="2400" dirty="0"/>
              <a:t>Pengubahan data di suatu basis data (UPDATE)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sz="2400" dirty="0"/>
              <a:t>Penghapusan data dari suatu basisdata (DELETE)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503239"/>
            <a:ext cx="9047677" cy="777875"/>
          </a:xfrm>
        </p:spPr>
        <p:txBody>
          <a:bodyPr/>
          <a:lstStyle/>
          <a:p>
            <a:pPr algn="just">
              <a:defRPr/>
            </a:pPr>
            <a:r>
              <a:rPr lang="id-ID" sz="2800" dirty="0"/>
              <a:t>SQL(Structure Query Language)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91673" y="1576388"/>
            <a:ext cx="9047677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dirty="0" smtClean="0"/>
              <a:t>Data Control Language (DCL)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z="2400" dirty="0"/>
              <a:t>GRANT perintah ini digunakan untuk memberikan hak akses oleh admin ke salah satu user atau pengguna. 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d-ID" altLang="id-ID" sz="2400" dirty="0"/>
              <a:t>REVOKE: perintah ini digunakan untuk mencabut hak akses yang telah diberikan kepada user.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new</Template>
  <TotalTime>3251</TotalTime>
  <Words>253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template ppt new</vt:lpstr>
      <vt:lpstr>Custom Design</vt:lpstr>
      <vt:lpstr>Pemrograman Web  PHP: Hypertext Preprocessor</vt:lpstr>
      <vt:lpstr>DATA</vt:lpstr>
      <vt:lpstr>DATABASE</vt:lpstr>
      <vt:lpstr>DBMS</vt:lpstr>
      <vt:lpstr>DBMS</vt:lpstr>
      <vt:lpstr>MySQL</vt:lpstr>
      <vt:lpstr>SQL(Structure Query Language)</vt:lpstr>
      <vt:lpstr>SQL(Structure Query Language)</vt:lpstr>
      <vt:lpstr>SQL(Structure Query Language)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Ibnu Sumitro</dc:creator>
  <cp:lastModifiedBy>dedi aridarma</cp:lastModifiedBy>
  <cp:revision>325</cp:revision>
  <dcterms:created xsi:type="dcterms:W3CDTF">2020-09-20T03:27:22Z</dcterms:created>
  <dcterms:modified xsi:type="dcterms:W3CDTF">2021-12-09T16:50:58Z</dcterms:modified>
</cp:coreProperties>
</file>