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  <p:sldMasterId id="2147483773" r:id="rId2"/>
  </p:sldMasterIdLst>
  <p:notesMasterIdLst>
    <p:notesMasterId r:id="rId28"/>
  </p:notesMasterIdLst>
  <p:handoutMasterIdLst>
    <p:handoutMasterId r:id="rId29"/>
  </p:handoutMasterIdLst>
  <p:sldIdLst>
    <p:sldId id="262" r:id="rId3"/>
    <p:sldId id="304" r:id="rId4"/>
    <p:sldId id="306" r:id="rId5"/>
    <p:sldId id="307" r:id="rId6"/>
    <p:sldId id="305" r:id="rId7"/>
    <p:sldId id="323" r:id="rId8"/>
    <p:sldId id="324" r:id="rId9"/>
    <p:sldId id="325" r:id="rId10"/>
    <p:sldId id="327" r:id="rId11"/>
    <p:sldId id="329" r:id="rId12"/>
    <p:sldId id="328" r:id="rId13"/>
    <p:sldId id="326" r:id="rId14"/>
    <p:sldId id="330" r:id="rId15"/>
    <p:sldId id="285" r:id="rId16"/>
    <p:sldId id="286" r:id="rId17"/>
    <p:sldId id="287" r:id="rId18"/>
    <p:sldId id="319" r:id="rId19"/>
    <p:sldId id="288" r:id="rId20"/>
    <p:sldId id="320" r:id="rId21"/>
    <p:sldId id="289" r:id="rId22"/>
    <p:sldId id="290" r:id="rId23"/>
    <p:sldId id="291" r:id="rId24"/>
    <p:sldId id="308" r:id="rId25"/>
    <p:sldId id="310" r:id="rId26"/>
    <p:sldId id="321" r:id="rId2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0566" autoAdjust="0"/>
  </p:normalViewPr>
  <p:slideViewPr>
    <p:cSldViewPr snapToGrid="0" snapToObjects="1">
      <p:cViewPr varScale="1">
        <p:scale>
          <a:sx n="74" d="100"/>
          <a:sy n="74" d="100"/>
        </p:scale>
        <p:origin x="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D0E69F-18A3-4E1B-9138-C24C8EA0C67D}" type="datetimeFigureOut">
              <a:rPr lang="id-ID"/>
              <a:pPr>
                <a:defRPr/>
              </a:pPr>
              <a:t>08/11/2021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FA68DC-CBE7-4ABE-8FC7-53D146A439F8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735844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CF8762-516A-4BA5-8699-5B5CFBF74EF4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105DF86-B5B5-4FCC-907E-2F1801CFFC7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61856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6F6D6-EAFF-4326-B4F7-A68E05A2B06C}" type="datetime1">
              <a:rPr lang="en-ID" smtClean="0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06E7-4C4C-4203-9B78-2F50305DF979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348014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6F6D6-EAFF-4326-B4F7-A68E05A2B06C}" type="datetime1">
              <a:rPr lang="en-ID" smtClean="0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06E7-4C4C-4203-9B78-2F50305DF979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2411379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6F6D6-EAFF-4326-B4F7-A68E05A2B06C}" type="datetime1">
              <a:rPr lang="en-ID" smtClean="0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06E7-4C4C-4203-9B78-2F50305DF979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12449958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6F6D6-EAFF-4326-B4F7-A68E05A2B06C}" type="datetime1">
              <a:rPr lang="en-ID" smtClean="0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06E7-4C4C-4203-9B78-2F50305DF979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8669386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8200" y="2322840"/>
            <a:ext cx="10439400" cy="1325563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200"/>
              </a:spcAft>
              <a:defRPr sz="5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1485900" y="3769699"/>
            <a:ext cx="9144000" cy="990569"/>
          </a:xfrm>
        </p:spPr>
        <p:txBody>
          <a:bodyPr/>
          <a:lstStyle>
            <a:lvl1pPr marL="0" indent="0" algn="ctr">
              <a:buFontTx/>
              <a:buNone/>
              <a:defRPr sz="30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76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85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8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86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78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1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1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1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6F6D6-EAFF-4326-B4F7-A68E05A2B06C}" type="datetime1">
              <a:rPr lang="en-ID" smtClean="0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06E7-4C4C-4203-9B78-2F50305DF979}" type="slidenum">
              <a:rPr lang="en-US" altLang="id-ID" smtClean="0"/>
              <a:pPr/>
              <a:t>‹#›</a:t>
            </a:fld>
            <a:endParaRPr lang="en-US" altLang="id-ID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6790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6F6D6-EAFF-4326-B4F7-A68E05A2B06C}" type="datetime1">
              <a:rPr lang="en-ID" smtClean="0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06E7-4C4C-4203-9B78-2F50305DF979}" type="slidenum">
              <a:rPr lang="en-US" altLang="id-ID" smtClean="0"/>
              <a:pPr/>
              <a:t>‹#›</a:t>
            </a:fld>
            <a:endParaRPr lang="en-US" altLang="id-ID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154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6F6D6-EAFF-4326-B4F7-A68E05A2B06C}" type="datetime1">
              <a:rPr lang="en-ID" smtClean="0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06E7-4C4C-4203-9B78-2F50305DF979}" type="slidenum">
              <a:rPr lang="en-US" altLang="id-ID" smtClean="0"/>
              <a:pPr/>
              <a:t>‹#›</a:t>
            </a:fld>
            <a:endParaRPr lang="en-US" altLang="id-ID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729719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6F6D6-EAFF-4326-B4F7-A68E05A2B06C}" type="datetime1">
              <a:rPr lang="en-ID" smtClean="0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06E7-4C4C-4203-9B78-2F50305DF979}" type="slidenum">
              <a:rPr lang="en-US" altLang="id-ID" smtClean="0"/>
              <a:pPr/>
              <a:t>‹#›</a:t>
            </a:fld>
            <a:endParaRPr lang="en-US" altLang="id-ID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944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6F6D6-EAFF-4326-B4F7-A68E05A2B06C}" type="datetime1">
              <a:rPr lang="en-ID" smtClean="0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06E7-4C4C-4203-9B78-2F50305DF979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3350436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6F6D6-EAFF-4326-B4F7-A68E05A2B06C}" type="datetime1">
              <a:rPr lang="en-ID" smtClean="0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06E7-4C4C-4203-9B78-2F50305DF979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3589404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6F6D6-EAFF-4326-B4F7-A68E05A2B06C}" type="datetime1">
              <a:rPr lang="en-ID" smtClean="0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06E7-4C4C-4203-9B78-2F50305DF979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377960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06F6D6-EAFF-4326-B4F7-A68E05A2B06C}" type="datetime1">
              <a:rPr lang="en-ID" smtClean="0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06E7-4C4C-4203-9B78-2F50305DF979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2564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4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1539" y="1919296"/>
            <a:ext cx="8166100" cy="1867093"/>
          </a:xfrm>
        </p:spPr>
        <p:txBody>
          <a:bodyPr rtlCol="0">
            <a:noAutofit/>
          </a:bodyPr>
          <a:lstStyle/>
          <a:p>
            <a:pPr eaLnBrk="1" fontAlgn="auto" hangingPunct="1">
              <a:defRPr/>
            </a:pPr>
            <a:r>
              <a:rPr lang="id-ID" sz="3200" dirty="0">
                <a:solidFill>
                  <a:schemeClr val="accent1">
                    <a:lumMod val="75000"/>
                  </a:schemeClr>
                </a:solidFill>
              </a:rPr>
              <a:t>Pemrograman Web </a:t>
            </a:r>
            <a:br>
              <a:rPr lang="id-ID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PHP: Hypertext Preprocessor</a:t>
            </a:r>
          </a:p>
        </p:txBody>
      </p:sp>
      <p:sp>
        <p:nvSpPr>
          <p:cNvPr id="4099" name="Slide Number Placeholder 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28120" y="6356358"/>
            <a:ext cx="10112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BDD999A-BC01-4339-BCFC-7661CA3D4EF4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64" y="503244"/>
            <a:ext cx="9163594" cy="777875"/>
          </a:xfrm>
        </p:spPr>
        <p:txBody>
          <a:bodyPr/>
          <a:lstStyle/>
          <a:p>
            <a:pPr>
              <a:defRPr/>
            </a:pPr>
            <a:r>
              <a:rPr lang="id-ID" sz="3200" dirty="0"/>
              <a:t>Client Side Scripting </a:t>
            </a:r>
          </a:p>
        </p:txBody>
      </p:sp>
      <p:pic>
        <p:nvPicPr>
          <p:cNvPr id="133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5764" y="1743083"/>
            <a:ext cx="9163593" cy="42713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372" y="503244"/>
            <a:ext cx="8918779" cy="777875"/>
          </a:xfrm>
        </p:spPr>
        <p:txBody>
          <a:bodyPr/>
          <a:lstStyle/>
          <a:p>
            <a:pPr>
              <a:defRPr/>
            </a:pPr>
            <a:r>
              <a:rPr lang="id-ID" sz="3200" dirty="0"/>
              <a:t>Server Side Scripting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932871" y="6356358"/>
            <a:ext cx="11064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763FA5D-2CD1-4172-90D5-32390803C45D}" type="slidenum">
              <a:rPr lang="en-US" altLang="id-ID">
                <a:solidFill>
                  <a:schemeClr val="bg1"/>
                </a:solidFill>
                <a:latin typeface="Cambria" panose="02040503050406030204" pitchFamily="18" charset="0"/>
              </a:rPr>
              <a:pPr/>
              <a:t>11</a:t>
            </a:fld>
            <a:endParaRPr lang="en-US" altLang="id-ID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434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2" y="1825625"/>
            <a:ext cx="8918779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35" y="503244"/>
            <a:ext cx="9105364" cy="777875"/>
          </a:xfrm>
        </p:spPr>
        <p:txBody>
          <a:bodyPr/>
          <a:lstStyle/>
          <a:p>
            <a:pPr>
              <a:defRPr/>
            </a:pPr>
            <a:r>
              <a:rPr lang="id-ID" sz="3200" dirty="0"/>
              <a:t>Instal Aplikasi Web Server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97735" y="1576388"/>
            <a:ext cx="9105364" cy="4495800"/>
          </a:xfrm>
        </p:spPr>
        <p:txBody>
          <a:bodyPr>
            <a:normAutofit lnSpcReduction="10000"/>
          </a:bodyPr>
          <a:lstStyle/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dirty="0" smtClean="0"/>
              <a:t>Menginstallkan aplikasi yang dibundel untuk server yang bisa didapatkan dengan free.  Contoh aplikasi tersebut adalah : 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dirty="0" smtClean="0"/>
              <a:t>WAMP (Windows  Apache MySQL PHP)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dirty="0" smtClean="0"/>
              <a:t>MAMP (Macintosh Apache MySQL PHP)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dirty="0" smtClean="0"/>
              <a:t>LAMP (Linux  Apache MySQL PHP)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dirty="0" smtClean="0"/>
              <a:t>XAMPP (</a:t>
            </a:r>
            <a:r>
              <a:rPr lang="id-ID" altLang="id-ID" i="1" dirty="0" smtClean="0"/>
              <a:t>Cross Platform Apache MariaDB PHP Perl)</a:t>
            </a:r>
            <a:endParaRPr lang="id-ID" altLang="id-ID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4" y="503244"/>
            <a:ext cx="9060557" cy="777875"/>
          </a:xfrm>
        </p:spPr>
        <p:txBody>
          <a:bodyPr/>
          <a:lstStyle/>
          <a:p>
            <a:pPr>
              <a:defRPr/>
            </a:pPr>
            <a:r>
              <a:rPr lang="id-ID" sz="2800" dirty="0"/>
              <a:t>Instal Xampp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1281119"/>
            <a:ext cx="9060557" cy="4791069"/>
          </a:xfrm>
        </p:spPr>
        <p:txBody>
          <a:bodyPr/>
          <a:lstStyle/>
          <a:p>
            <a:pPr marL="354003" indent="-342891"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id-ID" dirty="0"/>
              <a:t>Unduh XAMPP di </a:t>
            </a:r>
            <a:r>
              <a:rPr lang="id-ID" dirty="0">
                <a:hlinkClick r:id="rId2"/>
              </a:rPr>
              <a:t>https://</a:t>
            </a:r>
            <a:r>
              <a:rPr lang="id-ID" dirty="0" smtClean="0">
                <a:hlinkClick r:id="rId2"/>
              </a:rPr>
              <a:t>www.apachefriends.org</a:t>
            </a:r>
            <a:endParaRPr lang="id-ID" dirty="0" smtClean="0"/>
          </a:p>
          <a:p>
            <a:pPr marL="11112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dirty="0" smtClean="0"/>
          </a:p>
          <a:p>
            <a:pPr marL="354003" indent="-342891" algn="just">
              <a:lnSpc>
                <a:spcPct val="100000"/>
              </a:lnSpc>
              <a:spcBef>
                <a:spcPts val="0"/>
              </a:spcBef>
              <a:defRPr/>
            </a:pPr>
            <a:endParaRPr lang="id-ID" dirty="0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5" y="2097096"/>
            <a:ext cx="8787506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37" y="503244"/>
            <a:ext cx="9086314" cy="777875"/>
          </a:xfrm>
        </p:spPr>
        <p:txBody>
          <a:bodyPr/>
          <a:lstStyle/>
          <a:p>
            <a:pPr algn="just">
              <a:defRPr/>
            </a:pPr>
            <a:r>
              <a:rPr lang="id-ID" sz="2800" dirty="0"/>
              <a:t>Instal Xampp</a:t>
            </a:r>
            <a:endParaRPr lang="en-US" sz="2800" dirty="0">
              <a:latin typeface="+mn-lt"/>
            </a:endParaRPr>
          </a:p>
        </p:txBody>
      </p:sp>
      <p:pic>
        <p:nvPicPr>
          <p:cNvPr id="1741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3038" y="1501783"/>
            <a:ext cx="4687908" cy="323764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314" y="2128085"/>
            <a:ext cx="4533362" cy="340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4704" y="503244"/>
            <a:ext cx="8944647" cy="777875"/>
          </a:xfrm>
        </p:spPr>
        <p:txBody>
          <a:bodyPr/>
          <a:lstStyle/>
          <a:p>
            <a:pPr algn="just">
              <a:defRPr/>
            </a:pPr>
            <a:r>
              <a:rPr lang="id-ID" sz="2800" dirty="0"/>
              <a:t>Instal Xampp</a:t>
            </a:r>
            <a:endParaRPr lang="en-US" sz="2800" dirty="0">
              <a:latin typeface="+mn-lt"/>
            </a:endParaRP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4704" y="1589097"/>
            <a:ext cx="4489683" cy="3228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251" y="2562233"/>
            <a:ext cx="4687909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62130" y="503244"/>
            <a:ext cx="8777221" cy="777875"/>
          </a:xfrm>
        </p:spPr>
        <p:txBody>
          <a:bodyPr/>
          <a:lstStyle/>
          <a:p>
            <a:pPr algn="just">
              <a:defRPr/>
            </a:pPr>
            <a:r>
              <a:rPr lang="id-ID" sz="2800" dirty="0"/>
              <a:t>Instal Xampp</a:t>
            </a:r>
            <a:endParaRPr lang="en-US" sz="2800" dirty="0">
              <a:latin typeface="+mn-lt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2152651" y="1576388"/>
            <a:ext cx="7886700" cy="4495800"/>
          </a:xfrm>
        </p:spPr>
        <p:txBody>
          <a:bodyPr/>
          <a:lstStyle/>
          <a:p>
            <a:pPr marL="9525" indent="0" algn="just">
              <a:spcBef>
                <a:spcPct val="0"/>
              </a:spcBef>
              <a:spcAft>
                <a:spcPct val="0"/>
              </a:spcAft>
              <a:buNone/>
            </a:pPr>
            <a:endParaRPr lang="id-ID" altLang="id-ID" sz="2600"/>
          </a:p>
          <a:p>
            <a:pPr marL="9525" indent="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d-ID" altLang="id-ID" sz="2600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30" y="1604967"/>
            <a:ext cx="4833879" cy="307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4" y="1604967"/>
            <a:ext cx="4427645" cy="307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57" y="4786321"/>
            <a:ext cx="195999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1825" y="503244"/>
            <a:ext cx="8957526" cy="777875"/>
          </a:xfrm>
        </p:spPr>
        <p:txBody>
          <a:bodyPr/>
          <a:lstStyle/>
          <a:p>
            <a:pPr algn="just">
              <a:defRPr/>
            </a:pPr>
            <a:r>
              <a:rPr lang="id-ID" sz="2800" dirty="0"/>
              <a:t>Instal Xampp</a:t>
            </a:r>
            <a:endParaRPr lang="en-US" sz="2800" dirty="0">
              <a:latin typeface="+mn-lt"/>
            </a:endParaRPr>
          </a:p>
        </p:txBody>
      </p:sp>
      <p:pic>
        <p:nvPicPr>
          <p:cNvPr id="2048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1825" y="1627192"/>
            <a:ext cx="4901467" cy="33054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7" y="1627192"/>
            <a:ext cx="4550956" cy="330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5915" y="503244"/>
            <a:ext cx="9073436" cy="777875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membuka</a:t>
            </a:r>
            <a:r>
              <a:rPr lang="en-US" sz="2800" dirty="0"/>
              <a:t> file PHP</a:t>
            </a:r>
            <a:endParaRPr lang="id-ID" sz="2800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152651" y="1576388"/>
            <a:ext cx="7886700" cy="4495800"/>
          </a:xfrm>
        </p:spPr>
        <p:txBody>
          <a:bodyPr/>
          <a:lstStyle/>
          <a:p>
            <a:pPr marL="9525" indent="0" algn="just">
              <a:spcBef>
                <a:spcPct val="0"/>
              </a:spcBef>
              <a:spcAft>
                <a:spcPct val="0"/>
              </a:spcAft>
              <a:buNone/>
            </a:pPr>
            <a:endParaRPr lang="id-ID" altLang="id-ID" sz="2400"/>
          </a:p>
          <a:p>
            <a:pPr marL="9525" indent="0" algn="just">
              <a:spcBef>
                <a:spcPct val="0"/>
              </a:spcBef>
              <a:spcAft>
                <a:spcPct val="0"/>
              </a:spcAft>
              <a:buNone/>
            </a:pPr>
            <a:endParaRPr lang="id-ID" altLang="id-ID" smtClean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4" y="1565290"/>
            <a:ext cx="9073443" cy="450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4704" y="503244"/>
            <a:ext cx="8944647" cy="777875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membuka</a:t>
            </a:r>
            <a:r>
              <a:rPr lang="en-US" sz="2800" dirty="0"/>
              <a:t> file PHP</a:t>
            </a:r>
            <a:endParaRPr lang="id-ID" sz="2800" dirty="0"/>
          </a:p>
        </p:txBody>
      </p:sp>
      <p:pic>
        <p:nvPicPr>
          <p:cNvPr id="2253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4704" y="1281119"/>
            <a:ext cx="8944647" cy="50752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797" y="503244"/>
            <a:ext cx="9491730" cy="777875"/>
          </a:xfrm>
        </p:spPr>
        <p:txBody>
          <a:bodyPr/>
          <a:lstStyle/>
          <a:p>
            <a:pPr>
              <a:defRPr/>
            </a:pPr>
            <a:r>
              <a:rPr lang="id-ID" altLang="id-ID" sz="2800" dirty="0"/>
              <a:t>Sejarah PHP </a:t>
            </a:r>
            <a:endParaRPr lang="id-ID" sz="2800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403797" y="1576388"/>
            <a:ext cx="9491730" cy="4103195"/>
          </a:xfrm>
        </p:spPr>
        <p:txBody>
          <a:bodyPr/>
          <a:lstStyle/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Pada tahun 1994 Rasmus Lerdorf membuat sebuah program dengan bahasa C untuk mengelola halaman website pribadinya. Rasmus Lerdorf menamai kode program ini sebagai </a:t>
            </a:r>
            <a:r>
              <a:rPr lang="id-ID" altLang="id-ID" sz="2400" b="1" dirty="0"/>
              <a:t>Personal Home Page/Forms Interpreter atau PHP/FI</a:t>
            </a:r>
            <a:r>
              <a:rPr lang="id-ID" altLang="id-ID" sz="2400" dirty="0"/>
              <a:t>.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Rasmus Lerdorf membuat program </a:t>
            </a:r>
            <a:r>
              <a:rPr lang="en-US" altLang="id-ID" sz="2400" dirty="0"/>
              <a:t>bersifat Open Source</a:t>
            </a:r>
            <a:r>
              <a:rPr lang="id-ID" altLang="id-ID" sz="2400" dirty="0"/>
              <a:t> kepada publik dengan sebutan Personal Home Page Tools </a:t>
            </a:r>
            <a:r>
              <a:rPr lang="id-ID" altLang="id-ID" sz="2400" b="1" dirty="0"/>
              <a:t>PHP Tools version 1.0</a:t>
            </a:r>
            <a:r>
              <a:rPr lang="id-ID" altLang="id-ID" sz="2400" dirty="0"/>
              <a:t>. pada tahun 1995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5914" y="503244"/>
            <a:ext cx="9388699" cy="777875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membuka</a:t>
            </a:r>
            <a:r>
              <a:rPr lang="en-US" sz="2800" dirty="0"/>
              <a:t> file PHP</a:t>
            </a:r>
            <a:endParaRPr lang="id-ID" sz="2800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2152651" y="1576388"/>
            <a:ext cx="7886700" cy="4495800"/>
          </a:xfrm>
        </p:spPr>
        <p:txBody>
          <a:bodyPr/>
          <a:lstStyle/>
          <a:p>
            <a:pPr marL="9525" indent="0" algn="just">
              <a:spcBef>
                <a:spcPct val="0"/>
              </a:spcBef>
              <a:spcAft>
                <a:spcPct val="0"/>
              </a:spcAft>
              <a:buNone/>
            </a:pPr>
            <a:endParaRPr lang="id-ID" altLang="id-ID" smtClean="0"/>
          </a:p>
          <a:p>
            <a:pPr marL="9525" indent="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d-ID" altLang="id-ID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3" y="1455313"/>
            <a:ext cx="9073437" cy="461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0310" y="503244"/>
            <a:ext cx="9375820" cy="777875"/>
          </a:xfrm>
        </p:spPr>
        <p:txBody>
          <a:bodyPr/>
          <a:lstStyle/>
          <a:p>
            <a:pPr>
              <a:defRPr/>
            </a:pPr>
            <a:r>
              <a:rPr lang="id-ID" sz="2800" dirty="0"/>
              <a:t>Fungsi print()</a:t>
            </a:r>
          </a:p>
        </p:txBody>
      </p:sp>
      <p:sp>
        <p:nvSpPr>
          <p:cNvPr id="24580" name="Content Placeholder 1"/>
          <p:cNvSpPr>
            <a:spLocks noGrp="1"/>
          </p:cNvSpPr>
          <p:nvPr>
            <p:ph idx="1"/>
          </p:nvPr>
        </p:nvSpPr>
        <p:spPr>
          <a:xfrm>
            <a:off x="1030310" y="1576388"/>
            <a:ext cx="9375820" cy="44958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000" dirty="0"/>
              <a:t>Fungsi print() digunakan untuk menampilkan teks ke layar. Fungsi print() juga bisa digunakan tanpa tanda kurung.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000" dirty="0"/>
              <a:t>Perbedaannya dengan echo():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000" dirty="0"/>
              <a:t>Fungsi print() akan selalu mengembalikan nilai 1 saat dieksekusi, sedangkan echo() tidak mengembalikan apa-apa.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000" dirty="0"/>
              <a:t>Fungsi print() hanya boleh diberikan satu parameter saja, sedangkan echo() boleh lebih dari satu.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AutoNum type="arabicPeriod"/>
            </a:pPr>
            <a:endParaRPr lang="id-ID" altLang="id-ID" sz="2400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54" y="4598773"/>
            <a:ext cx="54483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099" y="503244"/>
            <a:ext cx="8880252" cy="777875"/>
          </a:xfrm>
        </p:spPr>
        <p:txBody>
          <a:bodyPr/>
          <a:lstStyle/>
          <a:p>
            <a:pPr>
              <a:defRPr/>
            </a:pPr>
            <a:r>
              <a:rPr lang="id-ID" altLang="id-ID" sz="2800" dirty="0"/>
              <a:t>Fungsi Echo</a:t>
            </a:r>
            <a:endParaRPr lang="id-ID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9098" y="1576388"/>
            <a:ext cx="9247031" cy="4495800"/>
          </a:xfrm>
        </p:spPr>
        <p:txBody>
          <a:bodyPr/>
          <a:lstStyle/>
          <a:p>
            <a:pPr marL="354003" indent="-342891" algn="just">
              <a:lnSpc>
                <a:spcPct val="150000"/>
              </a:lnSpc>
              <a:defRPr/>
            </a:pPr>
            <a:r>
              <a:rPr lang="id-ID" dirty="0"/>
              <a:t>Fungi echo() adalah fungsi untuk menampilkan teks ke layar. Fungsi ini dapat digunakan dengan tanda kurung maupun tanpa tanda kurung.</a:t>
            </a:r>
          </a:p>
          <a:p>
            <a:pPr>
              <a:defRPr/>
            </a:pPr>
            <a:endParaRPr lang="id-ID" dirty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19" y="3716346"/>
            <a:ext cx="6580188" cy="186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37" y="503244"/>
            <a:ext cx="9569002" cy="777875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Komentar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PHP</a:t>
            </a:r>
            <a:endParaRPr lang="id-ID" sz="2800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53037" y="1281119"/>
            <a:ext cx="9569002" cy="4791069"/>
          </a:xfrm>
        </p:spPr>
        <p:txBody>
          <a:bodyPr/>
          <a:lstStyle/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 smtClean="0"/>
              <a:t>Komentar di perlukan untuk memberikan penjelasan kepada orang lain yang membaca koding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 smtClean="0"/>
              <a:t>Komentar sepenuhnya akan diabaikan oleh </a:t>
            </a:r>
            <a:r>
              <a:rPr lang="id-ID" altLang="id-ID" sz="2400" b="1" dirty="0" smtClean="0"/>
              <a:t>PHP</a:t>
            </a:r>
            <a:r>
              <a:rPr lang="id-ID" altLang="id-ID" sz="2400" dirty="0" smtClean="0"/>
              <a:t> pada saat eksekusi. 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 smtClean="0"/>
              <a:t>metode komentar Unix Shell, Metode ini menggunakan karakter tanda pagar atau hash mark (#).</a:t>
            </a:r>
          </a:p>
          <a:p>
            <a:pPr marL="352417" indent="-342891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id-ID" altLang="id-ID" dirty="0" smtClean="0"/>
          </a:p>
          <a:p>
            <a:pPr marL="352417" indent="-342891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id-ID" altLang="id-ID" dirty="0" smtClean="0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94" y="4291580"/>
            <a:ext cx="7701567" cy="147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965914" y="1576388"/>
            <a:ext cx="9073443" cy="4495800"/>
          </a:xfrm>
        </p:spPr>
        <p:txBody>
          <a:bodyPr/>
          <a:lstStyle/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000" dirty="0"/>
              <a:t>Metode komentar C++ ini berlaku hanya untuk sebuah baris atau sampai tag penutup PHP, Karakter yang digunakan adalah dua kali garis miring (two slashes), yakni “//”</a:t>
            </a:r>
          </a:p>
          <a:p>
            <a:pPr marL="352417" indent="-342891" algn="just">
              <a:spcBef>
                <a:spcPct val="0"/>
              </a:spcBef>
              <a:spcAft>
                <a:spcPct val="0"/>
              </a:spcAft>
            </a:pPr>
            <a:endParaRPr lang="id-ID" altLang="id-ID" sz="2000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46" y="3362221"/>
            <a:ext cx="6743700" cy="182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53037" y="503244"/>
            <a:ext cx="9569002" cy="777875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Komentar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PHP</a:t>
            </a:r>
            <a:endParaRPr lang="id-ID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42" y="503244"/>
            <a:ext cx="9504609" cy="777875"/>
          </a:xfrm>
        </p:spPr>
        <p:txBody>
          <a:bodyPr/>
          <a:lstStyle/>
          <a:p>
            <a:pPr>
              <a:defRPr/>
            </a:pPr>
            <a:r>
              <a:rPr lang="id-ID" sz="2800" dirty="0"/>
              <a:t>Membuat Variabel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888642" y="1576388"/>
            <a:ext cx="9594761" cy="4495800"/>
          </a:xfrm>
        </p:spPr>
        <p:txBody>
          <a:bodyPr/>
          <a:lstStyle/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Untuk membuat variabel diberi tanda dollar ($). Variabel berfungsi untuk menyimpan suatu nilai dan dapat berubah-ubah. Penulisan variable yang benar adalah :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Karakter pertama tidak boleh berupa angka (harus berupa huruf atau garis bawah)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Tidak mengandung spasi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Pemakaian huruf kapital dan huruf kecil dibedakan 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Contoh penulisan variable : $data, $data1, $data_ku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039" y="503244"/>
            <a:ext cx="9375820" cy="777875"/>
          </a:xfrm>
        </p:spPr>
        <p:txBody>
          <a:bodyPr/>
          <a:lstStyle/>
          <a:p>
            <a:pPr>
              <a:defRPr/>
            </a:pPr>
            <a:r>
              <a:rPr lang="id-ID" altLang="id-ID" sz="3200" dirty="0"/>
              <a:t>Sejarah PHP </a:t>
            </a:r>
            <a:endParaRPr lang="id-ID" sz="320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378039" y="1576388"/>
            <a:ext cx="9375820" cy="4090316"/>
          </a:xfrm>
        </p:spPr>
        <p:txBody>
          <a:bodyPr/>
          <a:lstStyle/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Pada tahun 1997 </a:t>
            </a:r>
            <a:r>
              <a:rPr lang="en-GB" altLang="id-ID" sz="2400" dirty="0" err="1"/>
              <a:t>Rasmus</a:t>
            </a:r>
            <a:r>
              <a:rPr lang="en-GB" altLang="id-ID" sz="2400" dirty="0"/>
              <a:t> </a:t>
            </a:r>
            <a:r>
              <a:rPr lang="en-GB" altLang="id-ID" sz="2400" dirty="0" err="1"/>
              <a:t>Lerdorf</a:t>
            </a:r>
            <a:r>
              <a:rPr lang="en-GB" altLang="id-ID" sz="2400" dirty="0"/>
              <a:t> </a:t>
            </a:r>
            <a:r>
              <a:rPr lang="id-ID" altLang="id-ID" sz="2400" dirty="0"/>
              <a:t> melakukan </a:t>
            </a:r>
            <a:r>
              <a:rPr lang="en-GB" altLang="id-ID" sz="2400" dirty="0"/>
              <a:t>pengembangan dan penambahan fitur</a:t>
            </a:r>
            <a:r>
              <a:rPr lang="id-ID" altLang="id-ID" sz="2400" dirty="0"/>
              <a:t> dan dirilis dengan nama </a:t>
            </a:r>
            <a:r>
              <a:rPr lang="id-ID" altLang="id-ID" sz="2400" b="1" dirty="0"/>
              <a:t>PHP Tools version 2.0</a:t>
            </a:r>
            <a:r>
              <a:rPr lang="id-ID" altLang="id-ID" sz="2400" dirty="0"/>
              <a:t>. 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Pada tahun 1998 dengan di bantu oleh </a:t>
            </a:r>
            <a:r>
              <a:rPr lang="en-GB" altLang="id-ID" sz="2400" dirty="0" err="1"/>
              <a:t>Zeev</a:t>
            </a:r>
            <a:r>
              <a:rPr lang="en-GB" altLang="id-ID" sz="2400" dirty="0"/>
              <a:t> </a:t>
            </a:r>
            <a:r>
              <a:rPr lang="en-GB" altLang="id-ID" sz="2400" dirty="0" err="1"/>
              <a:t>Suraski</a:t>
            </a:r>
            <a:r>
              <a:rPr lang="en-GB" altLang="id-ID" sz="2400" dirty="0"/>
              <a:t> dan Andi </a:t>
            </a:r>
            <a:r>
              <a:rPr lang="en-GB" altLang="id-ID" sz="2400" dirty="0" err="1"/>
              <a:t>Gutmans</a:t>
            </a:r>
            <a:r>
              <a:rPr lang="id-ID" altLang="id-ID" sz="2400" dirty="0"/>
              <a:t> membangun perusahaan </a:t>
            </a:r>
            <a:r>
              <a:rPr lang="id-ID" altLang="id-ID" sz="2400" b="1" dirty="0"/>
              <a:t>Zend Technologies</a:t>
            </a:r>
            <a:r>
              <a:rPr lang="id-ID" altLang="id-ID" sz="2400" dirty="0"/>
              <a:t> untuk mengembangkan </a:t>
            </a:r>
            <a:r>
              <a:rPr lang="en-GB" altLang="id-ID" sz="2400" dirty="0"/>
              <a:t>ulang parsing engine yang menjadi dasar dari PHP agar lebih stabil</a:t>
            </a:r>
            <a:r>
              <a:rPr lang="id-ID" altLang="id-ID" sz="2400" dirty="0"/>
              <a:t> dengan merilis </a:t>
            </a:r>
            <a:r>
              <a:rPr lang="en-GB" altLang="id-ID" sz="2400" b="1" dirty="0"/>
              <a:t>PHP 3 </a:t>
            </a:r>
            <a:r>
              <a:rPr lang="id-ID" altLang="id-ID" sz="2400" dirty="0"/>
              <a:t>dan</a:t>
            </a:r>
            <a:r>
              <a:rPr lang="id-ID" altLang="id-ID" sz="2400" b="1" dirty="0"/>
              <a:t> </a:t>
            </a:r>
            <a:r>
              <a:rPr lang="id-ID" altLang="id-ID" sz="2400" dirty="0"/>
              <a:t>merubah nama menjadi </a:t>
            </a:r>
            <a:r>
              <a:rPr lang="en-GB" altLang="id-ID" sz="2400" dirty="0"/>
              <a:t>PHP: Hypertext </a:t>
            </a:r>
            <a:r>
              <a:rPr lang="en-GB" altLang="id-ID" sz="2400" dirty="0" err="1"/>
              <a:t>Preprocessor</a:t>
            </a:r>
            <a:r>
              <a:rPr lang="en-GB" altLang="id-ID" sz="2400" dirty="0"/>
              <a:t>.</a:t>
            </a:r>
            <a:endParaRPr lang="id-ID" altLang="id-ID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4" y="503244"/>
            <a:ext cx="9581882" cy="777875"/>
          </a:xfrm>
        </p:spPr>
        <p:txBody>
          <a:bodyPr/>
          <a:lstStyle/>
          <a:p>
            <a:pPr>
              <a:defRPr/>
            </a:pPr>
            <a:r>
              <a:rPr lang="id-ID" altLang="id-ID" sz="3200" dirty="0"/>
              <a:t>Sejarah PHP 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704" y="1576388"/>
            <a:ext cx="9581882" cy="4495800"/>
          </a:xfrm>
        </p:spPr>
        <p:txBody>
          <a:bodyPr/>
          <a:lstStyle/>
          <a:p>
            <a:pPr marL="354003" indent="-34289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id-ID" dirty="0" smtClean="0"/>
              <a:t>Pada tahun 2000 </a:t>
            </a:r>
            <a:r>
              <a:rPr lang="en-GB" dirty="0" err="1"/>
              <a:t>mengembangkan</a:t>
            </a:r>
            <a:r>
              <a:rPr lang="en-GB" dirty="0"/>
              <a:t> PHP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jauh</a:t>
            </a:r>
            <a:r>
              <a:rPr lang="en-GB" dirty="0"/>
              <a:t> </a:t>
            </a:r>
            <a:r>
              <a:rPr lang="en-GB" dirty="0" err="1"/>
              <a:t>lagi</a:t>
            </a:r>
            <a:r>
              <a:rPr lang="en-GB" dirty="0"/>
              <a:t> </a:t>
            </a:r>
            <a:r>
              <a:rPr lang="id-ID" dirty="0" smtClean="0"/>
              <a:t>dengan mesin </a:t>
            </a:r>
            <a:r>
              <a:rPr lang="en-GB" dirty="0"/>
              <a:t>Zend </a:t>
            </a:r>
            <a:r>
              <a:rPr lang="en-GB" dirty="0" smtClean="0"/>
              <a:t>engine</a:t>
            </a:r>
            <a:r>
              <a:rPr lang="id-ID" dirty="0" smtClean="0"/>
              <a:t> dirilis </a:t>
            </a:r>
            <a:r>
              <a:rPr lang="en-GB" b="1" dirty="0"/>
              <a:t>PHP </a:t>
            </a:r>
            <a:r>
              <a:rPr lang="en-GB" b="1" dirty="0" smtClean="0"/>
              <a:t>4 </a:t>
            </a:r>
            <a:r>
              <a:rPr lang="id-ID" b="1" dirty="0" smtClean="0"/>
              <a:t>.</a:t>
            </a:r>
          </a:p>
          <a:p>
            <a:pPr marL="354003" indent="-34289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id-ID" dirty="0" smtClean="0"/>
              <a:t>Pada tahun 2004 </a:t>
            </a:r>
            <a:r>
              <a:rPr lang="id-ID" b="1" dirty="0" smtClean="0"/>
              <a:t>PHP 5</a:t>
            </a:r>
            <a:r>
              <a:rPr lang="id-ID" dirty="0" smtClean="0"/>
              <a:t> dirilis yang </a:t>
            </a:r>
            <a:r>
              <a:rPr lang="en-GB" dirty="0" err="1" smtClean="0"/>
              <a:t>mendukung</a:t>
            </a:r>
            <a:r>
              <a:rPr lang="en-GB" dirty="0" smtClean="0"/>
              <a:t> </a:t>
            </a:r>
            <a:r>
              <a:rPr lang="en-GB" dirty="0" err="1"/>
              <a:t>penuh</a:t>
            </a:r>
            <a:r>
              <a:rPr lang="en-GB" dirty="0"/>
              <a:t> </a:t>
            </a:r>
            <a:r>
              <a:rPr lang="id-ID" dirty="0" smtClean="0"/>
              <a:t>O</a:t>
            </a:r>
            <a:r>
              <a:rPr lang="en-GB" dirty="0" err="1" smtClean="0"/>
              <a:t>bject</a:t>
            </a:r>
            <a:r>
              <a:rPr lang="en-GB" dirty="0" smtClean="0"/>
              <a:t> </a:t>
            </a:r>
            <a:r>
              <a:rPr lang="id-ID" dirty="0"/>
              <a:t>Oriented Programming (OOP), diperkenalkan PDO (PHP Data Objects) </a:t>
            </a:r>
            <a:r>
              <a:rPr lang="id-ID" dirty="0" smtClean="0"/>
              <a:t>yang dapat mengelola beragam database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peningkatan</a:t>
            </a:r>
            <a:r>
              <a:rPr lang="en-GB" dirty="0" smtClean="0"/>
              <a:t> </a:t>
            </a:r>
            <a:r>
              <a:rPr lang="en-GB" dirty="0" err="1" smtClean="0"/>
              <a:t>performa</a:t>
            </a:r>
            <a:r>
              <a:rPr lang="en-GB" dirty="0" smtClean="0"/>
              <a:t> </a:t>
            </a:r>
            <a:r>
              <a:rPr lang="en-GB" dirty="0" err="1"/>
              <a:t>melalui</a:t>
            </a:r>
            <a:r>
              <a:rPr lang="en-GB" dirty="0"/>
              <a:t> Zend engine </a:t>
            </a:r>
            <a:r>
              <a:rPr lang="en-GB" dirty="0" err="1"/>
              <a:t>versi</a:t>
            </a:r>
            <a:r>
              <a:rPr lang="en-GB" dirty="0"/>
              <a:t> 2.</a:t>
            </a:r>
            <a:endParaRPr lang="id-ID" dirty="0"/>
          </a:p>
          <a:p>
            <a:pPr marL="11112" indent="0" algn="just"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462" y="503244"/>
            <a:ext cx="9749307" cy="777875"/>
          </a:xfrm>
        </p:spPr>
        <p:txBody>
          <a:bodyPr/>
          <a:lstStyle/>
          <a:p>
            <a:pPr>
              <a:defRPr/>
            </a:pPr>
            <a:r>
              <a:rPr lang="id-ID" altLang="id-ID" sz="2800" dirty="0"/>
              <a:t>Sejarah PHP </a:t>
            </a:r>
            <a:endParaRPr lang="id-ID" sz="2800" dirty="0"/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1120462" y="1576388"/>
            <a:ext cx="9749307" cy="4495800"/>
          </a:xfrm>
        </p:spPr>
        <p:txBody>
          <a:bodyPr/>
          <a:lstStyle/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b="1" dirty="0" smtClean="0"/>
              <a:t>PHP 6  </a:t>
            </a:r>
            <a:r>
              <a:rPr lang="id-ID" altLang="id-ID" dirty="0" smtClean="0"/>
              <a:t>sebenarnya telah lama dikembangkan sejak tahun 2005, pengembangan PHP 6 dalam mendukung Unicode agar PHP bisa mendukung berbagai jenis karakter bahasa non-latin.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dirty="0" smtClean="0"/>
              <a:t>Pada Tahun 2015, </a:t>
            </a:r>
            <a:r>
              <a:rPr lang="id-ID" altLang="id-ID" b="1" dirty="0" smtClean="0"/>
              <a:t>PHP 7</a:t>
            </a:r>
            <a:r>
              <a:rPr lang="id-ID" altLang="id-ID" dirty="0" smtClean="0"/>
              <a:t> dirilis, dengan perubahan yang paling terlihat adalah peningkatan performa menggunakan </a:t>
            </a:r>
            <a:r>
              <a:rPr lang="id-ID" altLang="id-ID" b="1" dirty="0" smtClean="0"/>
              <a:t>Zend Engine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44"/>
            <a:ext cx="9620518" cy="777875"/>
          </a:xfrm>
        </p:spPr>
        <p:txBody>
          <a:bodyPr/>
          <a:lstStyle/>
          <a:p>
            <a:pPr>
              <a:defRPr/>
            </a:pPr>
            <a:r>
              <a:rPr lang="en-US" sz="3200" dirty="0" err="1"/>
              <a:t>Sekilas</a:t>
            </a:r>
            <a:r>
              <a:rPr lang="en-US" sz="3200" dirty="0"/>
              <a:t> </a:t>
            </a:r>
            <a:r>
              <a:rPr lang="en-US" sz="3200" dirty="0" err="1"/>
              <a:t>tentang</a:t>
            </a:r>
            <a:r>
              <a:rPr lang="en-US" sz="3200" dirty="0"/>
              <a:t> PHP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6388"/>
            <a:ext cx="9620518" cy="4399409"/>
          </a:xfrm>
        </p:spPr>
        <p:txBody>
          <a:bodyPr>
            <a:normAutofit/>
          </a:bodyPr>
          <a:lstStyle/>
          <a:p>
            <a:pPr marL="354003" indent="-34289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id-ID" sz="2400" dirty="0"/>
              <a:t>PHP (Preprocesor Hypertext) adalah bahasa scripting yang menyatu dengan HTML dan dijalankan pada server side. </a:t>
            </a:r>
          </a:p>
          <a:p>
            <a:pPr marL="354003" indent="-34289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id-ID" sz="2400" dirty="0"/>
              <a:t>Artinya semua sintaks yang diberikan akan sepenuhnya dijalankan pada server sedangkan yang dikirimkan ke browser hanya hasilnya saja berupa HTML. </a:t>
            </a:r>
          </a:p>
          <a:p>
            <a:pPr marL="354003" indent="-34289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id-ID" sz="2400" dirty="0"/>
              <a:t>Untuk perintah PHP digunakan tanda: &lt;?…?&gt; atau &lt;?php … ?&gt; (delimenter)</a:t>
            </a:r>
          </a:p>
          <a:p>
            <a:pPr marL="11112" indent="0" algn="just">
              <a:spcBef>
                <a:spcPts val="0"/>
              </a:spcBef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20" y="503244"/>
            <a:ext cx="9659155" cy="7778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PHP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576388"/>
            <a:ext cx="9659155" cy="4495800"/>
          </a:xfrm>
        </p:spPr>
        <p:txBody>
          <a:bodyPr/>
          <a:lstStyle/>
          <a:p>
            <a:pPr marL="354003" indent="-34289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id-ID" dirty="0"/>
              <a:t>Ektensi file .php</a:t>
            </a:r>
          </a:p>
          <a:p>
            <a:pPr marL="354003" indent="-34289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id-ID" dirty="0" smtClean="0"/>
              <a:t>PHP </a:t>
            </a:r>
            <a:r>
              <a:rPr lang="id-ID" dirty="0"/>
              <a:t>dapat diaplikasikan dengan berbagai macam database, seperti MySQL, PostgreSQL, Oracle, dan lainnya</a:t>
            </a:r>
          </a:p>
          <a:p>
            <a:pPr marL="354003" indent="-34289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id-ID" dirty="0" smtClean="0"/>
              <a:t>PHP </a:t>
            </a:r>
            <a:r>
              <a:rPr lang="id-ID" dirty="0"/>
              <a:t>case sensitive, artinya huruf besar atau kecil berpengaruh terhadap hasil perintah</a:t>
            </a:r>
          </a:p>
          <a:p>
            <a:pPr marL="11112" indent="0" algn="just">
              <a:spcBef>
                <a:spcPts val="0"/>
              </a:spcBef>
              <a:buNone/>
              <a:defRPr/>
            </a:pPr>
            <a:endParaRPr lang="id-ID" dirty="0"/>
          </a:p>
          <a:p>
            <a:pPr marL="11112" indent="0"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30" y="503244"/>
            <a:ext cx="9311425" cy="777875"/>
          </a:xfrm>
        </p:spPr>
        <p:txBody>
          <a:bodyPr/>
          <a:lstStyle/>
          <a:p>
            <a:pPr>
              <a:defRPr/>
            </a:pPr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r>
              <a:rPr lang="en-US" sz="3200" dirty="0"/>
              <a:t> PHP</a:t>
            </a:r>
            <a:endParaRPr lang="id-ID" sz="32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17430" y="1576388"/>
            <a:ext cx="9311425" cy="4495800"/>
          </a:xfrm>
        </p:spPr>
        <p:txBody>
          <a:bodyPr/>
          <a:lstStyle/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Bahasa bahasa pemrograman berbasis web dibagi menjadi 2 yaitu </a:t>
            </a:r>
            <a:r>
              <a:rPr lang="id-ID" altLang="id-ID" sz="2400" b="1" dirty="0"/>
              <a:t>Client Side Scripting </a:t>
            </a:r>
            <a:r>
              <a:rPr lang="id-ID" altLang="id-ID" sz="2400" dirty="0"/>
              <a:t>dan </a:t>
            </a:r>
            <a:r>
              <a:rPr lang="id-ID" altLang="id-ID" sz="2400" b="1" dirty="0"/>
              <a:t>Server Side Scripting.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Client Side Scripting merupakan script yang berjalan di sisi client/browser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Bahasa pemrograman (HTML (XHTML), (CSS), javascript, (XML).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008" y="503244"/>
            <a:ext cx="8989454" cy="777875"/>
          </a:xfrm>
        </p:spPr>
        <p:txBody>
          <a:bodyPr/>
          <a:lstStyle/>
          <a:p>
            <a:pPr>
              <a:defRPr/>
            </a:pPr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r>
              <a:rPr lang="en-US" sz="3200" dirty="0"/>
              <a:t> PHP</a:t>
            </a:r>
            <a:endParaRPr lang="id-ID" sz="3200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75008" y="1576388"/>
            <a:ext cx="8989453" cy="4495800"/>
          </a:xfrm>
        </p:spPr>
        <p:txBody>
          <a:bodyPr/>
          <a:lstStyle/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Pemrogaman </a:t>
            </a:r>
            <a:r>
              <a:rPr lang="id-ID" altLang="id-ID" sz="2400" b="1" dirty="0"/>
              <a:t>Server Side Scripting </a:t>
            </a:r>
            <a:r>
              <a:rPr lang="id-ID" altLang="id-ID" sz="2400" dirty="0"/>
              <a:t>dijalankan di sisi server 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Dapat dihubungkan dengan database dan komponen lain yang berada diserver.</a:t>
            </a:r>
          </a:p>
          <a:p>
            <a:pPr marL="352417" indent="-34289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d-ID" altLang="id-ID" sz="2400" dirty="0"/>
              <a:t>Bahasa pemrograman (PHP, ASP, Ruby, Phyton, dll)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inab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inaba</Template>
  <TotalTime>1670</TotalTime>
  <Words>668</Words>
  <Application>Microsoft Office PowerPoint</Application>
  <PresentationFormat>Widescreen</PresentationFormat>
  <Paragraphs>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template ppt inaba</vt:lpstr>
      <vt:lpstr>Custom Design</vt:lpstr>
      <vt:lpstr>Pemrograman Web  PHP: Hypertext Preprocessor</vt:lpstr>
      <vt:lpstr>Sejarah PHP </vt:lpstr>
      <vt:lpstr>Sejarah PHP </vt:lpstr>
      <vt:lpstr>Sejarah PHP </vt:lpstr>
      <vt:lpstr>Sejarah PHP </vt:lpstr>
      <vt:lpstr>Sekilas tentang PHP</vt:lpstr>
      <vt:lpstr>Sekilas tentang PHP</vt:lpstr>
      <vt:lpstr>Konsep Kerja PHP</vt:lpstr>
      <vt:lpstr>Konsep Kerja PHP</vt:lpstr>
      <vt:lpstr>Client Side Scripting </vt:lpstr>
      <vt:lpstr>Server Side Scripting</vt:lpstr>
      <vt:lpstr>Instal Aplikasi Web Server</vt:lpstr>
      <vt:lpstr>Instal Xampp</vt:lpstr>
      <vt:lpstr>Instal Xampp</vt:lpstr>
      <vt:lpstr>Instal Xampp</vt:lpstr>
      <vt:lpstr>Instal Xampp</vt:lpstr>
      <vt:lpstr>Instal Xampp</vt:lpstr>
      <vt:lpstr>Menyimpan dan membuka file PHP</vt:lpstr>
      <vt:lpstr>Menyimpan dan membuka file PHP</vt:lpstr>
      <vt:lpstr>Menyimpan dan membuka file PHP</vt:lpstr>
      <vt:lpstr>Fungsi print()</vt:lpstr>
      <vt:lpstr>Fungsi Echo</vt:lpstr>
      <vt:lpstr>Komentar Pada PHP</vt:lpstr>
      <vt:lpstr>Komentar Pada PHP</vt:lpstr>
      <vt:lpstr>Membuat Variabel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Ibnu Sumitro</dc:creator>
  <cp:lastModifiedBy>Microsoft</cp:lastModifiedBy>
  <cp:revision>249</cp:revision>
  <dcterms:created xsi:type="dcterms:W3CDTF">2020-09-20T03:27:22Z</dcterms:created>
  <dcterms:modified xsi:type="dcterms:W3CDTF">2021-11-08T14:04:27Z</dcterms:modified>
</cp:coreProperties>
</file>