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297" r:id="rId5"/>
    <p:sldId id="257" r:id="rId6"/>
    <p:sldId id="293" r:id="rId7"/>
    <p:sldId id="284" r:id="rId8"/>
    <p:sldId id="261" r:id="rId9"/>
    <p:sldId id="286" r:id="rId10"/>
    <p:sldId id="287" r:id="rId11"/>
    <p:sldId id="264" r:id="rId12"/>
    <p:sldId id="294" r:id="rId13"/>
    <p:sldId id="288" r:id="rId14"/>
    <p:sldId id="275" r:id="rId15"/>
    <p:sldId id="289" r:id="rId16"/>
    <p:sldId id="269" r:id="rId17"/>
    <p:sldId id="290" r:id="rId18"/>
    <p:sldId id="291" r:id="rId19"/>
    <p:sldId id="270" r:id="rId20"/>
    <p:sldId id="276" r:id="rId21"/>
    <p:sldId id="271" r:id="rId22"/>
    <p:sldId id="272" r:id="rId23"/>
    <p:sldId id="292" r:id="rId24"/>
    <p:sldId id="273" r:id="rId25"/>
    <p:sldId id="274" r:id="rId26"/>
    <p:sldId id="29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nif26@yahoo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1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Penunjang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(MSS) :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Tinjauan</a:t>
            </a:r>
            <a:endParaRPr lang="en-US" sz="2400" dirty="0"/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F1885AF-37BB-4C99-8A83-1F5FCBFB3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Management Support Systems (MSS)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FA3-CD2F-4DB4-A3DC-61A2B7E53F70}"/>
              </a:ext>
            </a:extLst>
          </p:cNvPr>
          <p:cNvSpPr txBox="1"/>
          <p:nvPr/>
        </p:nvSpPr>
        <p:spPr>
          <a:xfrm>
            <a:off x="2933701" y="1990725"/>
            <a:ext cx="7336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,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/>
              <a:t>independen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kombinasi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lain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tugas-tugas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 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umum</a:t>
            </a:r>
            <a:r>
              <a:rPr lang="en-ID" sz="2400" dirty="0"/>
              <a:t> dan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khusus</a:t>
            </a:r>
            <a:r>
              <a:rPr lang="en-ID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Dikenal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</a:t>
            </a:r>
            <a:r>
              <a:rPr lang="en-ID" sz="2400" i="1" dirty="0"/>
              <a:t>Decision Support Systems </a:t>
            </a:r>
            <a:r>
              <a:rPr lang="en-ID" sz="2400" dirty="0" err="1"/>
              <a:t>atau</a:t>
            </a:r>
            <a:r>
              <a:rPr lang="en-ID" sz="2400" dirty="0"/>
              <a:t> Business Intelligence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95EA-C41F-4773-9A05-ADEB043C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Management Support Systems Tools</a:t>
            </a:r>
            <a:endParaRPr lang="en-ID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4AB0-A7FD-40EB-98BA-BCFB5A53A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4524B-FC30-44E9-9FC7-CC053C50607E}"/>
              </a:ext>
            </a:extLst>
          </p:cNvPr>
          <p:cNvSpPr txBox="1"/>
          <p:nvPr/>
        </p:nvSpPr>
        <p:spPr>
          <a:xfrm>
            <a:off x="2442784" y="1933576"/>
            <a:ext cx="351173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/>
              <a:t>• Decision Support System </a:t>
            </a:r>
          </a:p>
          <a:p>
            <a:r>
              <a:rPr lang="en-ID" sz="2000" dirty="0"/>
              <a:t>• Management Science </a:t>
            </a:r>
          </a:p>
          <a:p>
            <a:r>
              <a:rPr lang="en-ID" sz="2000" dirty="0"/>
              <a:t>• Business Analytics </a:t>
            </a:r>
          </a:p>
          <a:p>
            <a:r>
              <a:rPr lang="en-ID" sz="2000" dirty="0"/>
              <a:t>• Data Mining </a:t>
            </a:r>
          </a:p>
          <a:p>
            <a:r>
              <a:rPr lang="en-ID" sz="2000" dirty="0"/>
              <a:t>• Data Warehouse </a:t>
            </a:r>
          </a:p>
          <a:p>
            <a:r>
              <a:rPr lang="en-ID" sz="2000" dirty="0"/>
              <a:t>• Business Intelligence </a:t>
            </a:r>
          </a:p>
          <a:p>
            <a:r>
              <a:rPr lang="en-ID" sz="2000" dirty="0"/>
              <a:t>• OLAP </a:t>
            </a:r>
          </a:p>
          <a:p>
            <a:r>
              <a:rPr lang="en-ID" sz="2000" dirty="0"/>
              <a:t>• CASE tools </a:t>
            </a:r>
          </a:p>
          <a:p>
            <a:r>
              <a:rPr lang="en-ID" sz="2000" dirty="0"/>
              <a:t>• Group Support System </a:t>
            </a:r>
          </a:p>
          <a:p>
            <a:r>
              <a:rPr lang="en-ID" sz="2000" dirty="0"/>
              <a:t>• Executive Information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68111-3733-431E-B838-2A47773261E2}"/>
              </a:ext>
            </a:extLst>
          </p:cNvPr>
          <p:cNvSpPr txBox="1"/>
          <p:nvPr/>
        </p:nvSpPr>
        <p:spPr>
          <a:xfrm>
            <a:off x="5954515" y="1857375"/>
            <a:ext cx="45182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/>
              <a:t>• Enterprise Information Portal </a:t>
            </a:r>
          </a:p>
          <a:p>
            <a:r>
              <a:rPr lang="en-ID" sz="2000" dirty="0"/>
              <a:t>• Environmental Resources Management </a:t>
            </a:r>
          </a:p>
          <a:p>
            <a:r>
              <a:rPr lang="en-ID" sz="2000" dirty="0"/>
              <a:t>• Enterprise Resource Planning </a:t>
            </a:r>
          </a:p>
          <a:p>
            <a:r>
              <a:rPr lang="en-ID" sz="2000" dirty="0"/>
              <a:t>• Customer Relationship Management </a:t>
            </a:r>
          </a:p>
          <a:p>
            <a:r>
              <a:rPr lang="en-ID" sz="2000" dirty="0"/>
              <a:t>• Supply Chain Management </a:t>
            </a:r>
          </a:p>
          <a:p>
            <a:r>
              <a:rPr lang="en-ID" sz="2000" dirty="0"/>
              <a:t>• Knowledge Management System </a:t>
            </a:r>
          </a:p>
          <a:p>
            <a:r>
              <a:rPr lang="en-ID" sz="2000" dirty="0"/>
              <a:t>• Knowledge Management Portal </a:t>
            </a:r>
          </a:p>
          <a:p>
            <a:r>
              <a:rPr lang="en-ID" sz="2000" dirty="0"/>
              <a:t>• Expert System </a:t>
            </a:r>
          </a:p>
          <a:p>
            <a:r>
              <a:rPr lang="en-ID" sz="2000" dirty="0"/>
              <a:t>• Artificial Neural Network </a:t>
            </a:r>
          </a:p>
          <a:p>
            <a:r>
              <a:rPr lang="en-ID" sz="2000" dirty="0"/>
              <a:t>• Intelligent Agents </a:t>
            </a:r>
          </a:p>
          <a:p>
            <a:r>
              <a:rPr lang="en-ID" sz="2000" dirty="0"/>
              <a:t>• E-commerce DSS 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9174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C96DE8E5-8FB7-4009-A3C9-845627D88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33B67-6DBB-4F59-BABB-31C439F7D004}"/>
              </a:ext>
            </a:extLst>
          </p:cNvPr>
          <p:cNvSpPr txBox="1"/>
          <p:nvPr/>
        </p:nvSpPr>
        <p:spPr>
          <a:xfrm>
            <a:off x="2266951" y="1847850"/>
            <a:ext cx="766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Terstruktur</a:t>
            </a:r>
            <a:r>
              <a:rPr lang="en-ID" sz="2400" dirty="0"/>
              <a:t>, </a:t>
            </a:r>
            <a:r>
              <a:rPr lang="en-ID" sz="2400" dirty="0" err="1"/>
              <a:t>mengacu</a:t>
            </a:r>
            <a:r>
              <a:rPr lang="en-ID" sz="2400" dirty="0"/>
              <a:t> pada </a:t>
            </a:r>
            <a:r>
              <a:rPr lang="en-ID" sz="2400" dirty="0" err="1"/>
              <a:t>permasalahan</a:t>
            </a:r>
            <a:r>
              <a:rPr lang="en-ID" sz="2400" dirty="0"/>
              <a:t> </a:t>
            </a:r>
            <a:r>
              <a:rPr lang="en-ID" sz="2400" dirty="0" err="1"/>
              <a:t>rutin</a:t>
            </a:r>
            <a:r>
              <a:rPr lang="en-ID" sz="2400" dirty="0"/>
              <a:t> dan </a:t>
            </a:r>
            <a:r>
              <a:rPr lang="en-ID" sz="2400" dirty="0" err="1"/>
              <a:t>berulang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solusi</a:t>
            </a:r>
            <a:r>
              <a:rPr lang="en-ID" sz="2400" dirty="0"/>
              <a:t> </a:t>
            </a:r>
            <a:r>
              <a:rPr lang="en-ID" sz="2400" dirty="0" err="1"/>
              <a:t>standar</a:t>
            </a:r>
            <a:r>
              <a:rPr lang="en-ID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Semi </a:t>
            </a:r>
            <a:r>
              <a:rPr lang="en-ID" sz="2400" dirty="0" err="1"/>
              <a:t>terstruktur</a:t>
            </a:r>
            <a:r>
              <a:rPr lang="en-ID" sz="2400" dirty="0"/>
              <a:t>,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terstruktur</a:t>
            </a:r>
            <a:r>
              <a:rPr lang="en-ID" sz="2400" dirty="0"/>
              <a:t>, </a:t>
            </a:r>
            <a:r>
              <a:rPr lang="en-ID" sz="2400" dirty="0" err="1"/>
              <a:t>tetapi</a:t>
            </a:r>
            <a:r>
              <a:rPr lang="en-ID" sz="2400" dirty="0"/>
              <a:t> </a:t>
            </a:r>
            <a:r>
              <a:rPr lang="en-ID" sz="2400" dirty="0" err="1"/>
              <a:t>tak</a:t>
            </a:r>
            <a:r>
              <a:rPr lang="en-ID" sz="2400" dirty="0"/>
              <a:t> </a:t>
            </a:r>
            <a:r>
              <a:rPr lang="en-ID" sz="2400" dirty="0" err="1"/>
              <a:t>semuanya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fase</a:t>
            </a:r>
            <a:r>
              <a:rPr lang="en-ID" sz="2400" dirty="0"/>
              <a:t>- </a:t>
            </a:r>
            <a:r>
              <a:rPr lang="en-ID" sz="2400" dirty="0" err="1"/>
              <a:t>fase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Tak</a:t>
            </a:r>
            <a:r>
              <a:rPr lang="en-ID" sz="2400" dirty="0"/>
              <a:t> </a:t>
            </a:r>
            <a:r>
              <a:rPr lang="en-ID" sz="2400" dirty="0" err="1"/>
              <a:t>terstruktur</a:t>
            </a:r>
            <a:r>
              <a:rPr lang="en-ID" sz="2400" dirty="0"/>
              <a:t>,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jelas</a:t>
            </a:r>
            <a:r>
              <a:rPr lang="en-ID" sz="2400" dirty="0"/>
              <a:t>, </a:t>
            </a:r>
            <a:r>
              <a:rPr lang="en-ID" sz="2400" dirty="0" err="1"/>
              <a:t>permasalahan</a:t>
            </a:r>
            <a:r>
              <a:rPr lang="en-ID" sz="2400" dirty="0"/>
              <a:t> </a:t>
            </a:r>
            <a:r>
              <a:rPr lang="en-ID" sz="2400" dirty="0" err="1"/>
              <a:t>kompleks</a:t>
            </a:r>
            <a:r>
              <a:rPr lang="en-ID" sz="2400" dirty="0"/>
              <a:t>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tak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solusi</a:t>
            </a:r>
            <a:r>
              <a:rPr lang="en-ID" sz="2400" dirty="0"/>
              <a:t> yang </a:t>
            </a:r>
            <a:r>
              <a:rPr lang="en-ID" sz="2400" dirty="0" err="1"/>
              <a:t>Iangsung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. </a:t>
            </a:r>
          </a:p>
          <a:p>
            <a:endParaRPr lang="en-ID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FB19EC8A-68EE-46CB-AC6B-C539AA3E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Kerangka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Decision Support</a:t>
            </a:r>
          </a:p>
        </p:txBody>
      </p:sp>
      <p:pic>
        <p:nvPicPr>
          <p:cNvPr id="27651" name="Picture 4" descr="FIG01">
            <a:extLst>
              <a:ext uri="{FF2B5EF4-FFF2-40B4-BE49-F238E27FC236}">
                <a16:creationId xmlns:a16="http://schemas.microsoft.com/office/drawing/2014/main" id="{F26284BA-82FC-419C-8B46-284BFAAA9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520" y="1593209"/>
            <a:ext cx="6551831" cy="4508107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11452C0-9D8E-493F-A663-F88E8062B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sz="3200" dirty="0"/>
              <a:t>4</a:t>
            </a:r>
            <a:r>
              <a:rPr lang="en-US" sz="3200" dirty="0"/>
              <a:t> (</a:t>
            </a:r>
            <a:r>
              <a:rPr lang="id-ID" sz="3200" dirty="0"/>
              <a:t>Empat</a:t>
            </a:r>
            <a:r>
              <a:rPr lang="en-US" sz="3200" dirty="0"/>
              <a:t>) </a:t>
            </a:r>
            <a:r>
              <a:rPr lang="en-US" sz="3200" dirty="0" err="1"/>
              <a:t>Fase</a:t>
            </a:r>
            <a:r>
              <a:rPr lang="en-US" sz="3200" dirty="0"/>
              <a:t> </a:t>
            </a: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F7A78-9873-4D5A-98B6-E1A297759884}"/>
              </a:ext>
            </a:extLst>
          </p:cNvPr>
          <p:cNvSpPr txBox="1"/>
          <p:nvPr/>
        </p:nvSpPr>
        <p:spPr>
          <a:xfrm>
            <a:off x="2247900" y="1895475"/>
            <a:ext cx="779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Intelligence — </a:t>
            </a: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/>
              <a:t>kondisi-kondisi</a:t>
            </a:r>
            <a:r>
              <a:rPr lang="en-ID" sz="2400" dirty="0"/>
              <a:t> yang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Design — </a:t>
            </a:r>
            <a:r>
              <a:rPr lang="en-ID" sz="2400" dirty="0" err="1"/>
              <a:t>menanamkan</a:t>
            </a:r>
            <a:r>
              <a:rPr lang="en-ID" sz="2400" dirty="0"/>
              <a:t>, </a:t>
            </a:r>
            <a:r>
              <a:rPr lang="en-ID" sz="2400" dirty="0" err="1"/>
              <a:t>mengembangkan</a:t>
            </a:r>
            <a:r>
              <a:rPr lang="en-ID" sz="2400" dirty="0"/>
              <a:t> dan </a:t>
            </a:r>
            <a:r>
              <a:rPr lang="en-ID" sz="2400" dirty="0" err="1"/>
              <a:t>menganalisis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yang </a:t>
            </a:r>
            <a:r>
              <a:rPr lang="en-ID" sz="2400" dirty="0" err="1"/>
              <a:t>mungkin</a:t>
            </a:r>
            <a:r>
              <a:rPr lang="en-ID" sz="2400" dirty="0"/>
              <a:t> </a:t>
            </a:r>
            <a:r>
              <a:rPr lang="en-ID" sz="2400" dirty="0" err="1"/>
              <a:t>diambil</a:t>
            </a:r>
            <a:r>
              <a:rPr lang="en-ID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Choice — </a:t>
            </a:r>
            <a:r>
              <a:rPr lang="en-ID" sz="2400" dirty="0" err="1"/>
              <a:t>memilih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pilihan</a:t>
            </a:r>
            <a:r>
              <a:rPr lang="en-ID" sz="2400" dirty="0"/>
              <a:t> yang </a:t>
            </a:r>
            <a:r>
              <a:rPr lang="en-ID" sz="2400" dirty="0" err="1"/>
              <a:t>tersedia</a:t>
            </a:r>
            <a:r>
              <a:rPr lang="en-ID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Implementation — </a:t>
            </a:r>
            <a:r>
              <a:rPr lang="en-ID" sz="2400" dirty="0" err="1"/>
              <a:t>menjalankan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(</a:t>
            </a:r>
            <a:r>
              <a:rPr lang="en-ID" sz="2400" dirty="0" err="1"/>
              <a:t>alternatif</a:t>
            </a:r>
            <a:r>
              <a:rPr lang="en-ID" sz="2400" dirty="0"/>
              <a:t> </a:t>
            </a:r>
            <a:r>
              <a:rPr lang="en-ID" sz="2400" dirty="0" err="1"/>
              <a:t>terpilih</a:t>
            </a:r>
            <a:r>
              <a:rPr lang="en-ID" sz="2400" dirty="0"/>
              <a:t>). </a:t>
            </a:r>
          </a:p>
          <a:p>
            <a:endParaRPr lang="en-ID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0870900-3AB2-4234-9281-6D8FD2D5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Management </a:t>
            </a:r>
            <a:r>
              <a:rPr lang="en-US" sz="3200" dirty="0" err="1"/>
              <a:t>Sains</a:t>
            </a:r>
            <a:r>
              <a:rPr lang="en-US" sz="3200" dirty="0"/>
              <a:t>/ </a:t>
            </a:r>
            <a:r>
              <a:rPr lang="en-US" sz="3200" dirty="0" err="1"/>
              <a:t>Riset</a:t>
            </a:r>
            <a:r>
              <a:rPr lang="en-US" sz="3200" dirty="0"/>
              <a:t> </a:t>
            </a:r>
            <a:r>
              <a:rPr lang="en-US" sz="3200" dirty="0" err="1"/>
              <a:t>Operasional</a:t>
            </a:r>
            <a:endParaRPr lang="en-US" sz="3200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021C6E1-419C-4D87-9538-B44B162DB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62126"/>
            <a:ext cx="8686800" cy="4824413"/>
          </a:xfrm>
        </p:spPr>
        <p:txBody>
          <a:bodyPr/>
          <a:lstStyle/>
          <a:p>
            <a:pPr marL="354012" indent="-342900"/>
            <a:r>
              <a:rPr lang="en-US" altLang="en-US" dirty="0" err="1"/>
              <a:t>Mengadopsi</a:t>
            </a:r>
            <a:r>
              <a:rPr lang="en-US" altLang="en-US" dirty="0"/>
              <a:t> </a:t>
            </a:r>
            <a:r>
              <a:rPr lang="en-US" altLang="en-US" dirty="0" err="1"/>
              <a:t>pendekatan</a:t>
            </a:r>
            <a:r>
              <a:rPr lang="en-US" altLang="en-US" dirty="0"/>
              <a:t> yang </a:t>
            </a:r>
            <a:r>
              <a:rPr lang="en-US" altLang="en-US" dirty="0" err="1"/>
              <a:t>sistematis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 err="1"/>
              <a:t>Mendefinisikan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Mengklasifikasi</a:t>
            </a:r>
            <a:r>
              <a:rPr lang="en-US" altLang="en-US" dirty="0"/>
              <a:t> </a:t>
            </a:r>
            <a:r>
              <a:rPr lang="en-US" altLang="en-US" dirty="0" err="1"/>
              <a:t>kedalam</a:t>
            </a:r>
            <a:r>
              <a:rPr lang="en-US" altLang="en-US" dirty="0"/>
              <a:t> </a:t>
            </a:r>
            <a:r>
              <a:rPr lang="en-US" altLang="en-US" dirty="0" err="1"/>
              <a:t>kategori</a:t>
            </a:r>
            <a:r>
              <a:rPr lang="en-US" altLang="en-US" dirty="0"/>
              <a:t> </a:t>
            </a:r>
            <a:r>
              <a:rPr lang="en-US" altLang="en-US" dirty="0" err="1"/>
              <a:t>standar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Membuat</a:t>
            </a:r>
            <a:r>
              <a:rPr lang="en-US" altLang="en-US" dirty="0"/>
              <a:t> model </a:t>
            </a:r>
            <a:r>
              <a:rPr lang="en-US" altLang="en-US" dirty="0" err="1"/>
              <a:t>matematika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Mengevaluasi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Memilih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F9DD-FD7D-4227-9964-6FDAF901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Decision Support System (DSS)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E4D52-46D6-4D79-9E19-CF0241EA16AF}"/>
              </a:ext>
            </a:extLst>
          </p:cNvPr>
          <p:cNvSpPr txBox="1"/>
          <p:nvPr/>
        </p:nvSpPr>
        <p:spPr>
          <a:xfrm>
            <a:off x="2514601" y="1771650"/>
            <a:ext cx="7524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dirty="0" err="1"/>
              <a:t>Sistem</a:t>
            </a:r>
            <a:r>
              <a:rPr lang="en-ID" sz="2400" dirty="0"/>
              <a:t>  yang </a:t>
            </a:r>
            <a:r>
              <a:rPr lang="en-ID" sz="2400" dirty="0" err="1"/>
              <a:t>memadukan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</a:t>
            </a:r>
            <a:r>
              <a:rPr lang="en-ID" sz="2400" dirty="0" err="1"/>
              <a:t>intelektual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 </a:t>
            </a:r>
            <a:r>
              <a:rPr lang="en-ID" sz="2400" dirty="0" err="1"/>
              <a:t>individu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kapabilitas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kualitas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dirty="0" err="1"/>
              <a:t>Sistem</a:t>
            </a:r>
            <a:r>
              <a:rPr lang="en-ID" sz="2400" dirty="0"/>
              <a:t>  </a:t>
            </a:r>
            <a:r>
              <a:rPr lang="en-ID" sz="2400" dirty="0" err="1"/>
              <a:t>pendukung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, para </a:t>
            </a:r>
            <a:r>
              <a:rPr lang="en-ID" sz="2400" dirty="0" err="1"/>
              <a:t>pengambil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 yang </a:t>
            </a:r>
            <a:r>
              <a:rPr lang="en-ID" sz="2400" dirty="0" err="1"/>
              <a:t>menangani</a:t>
            </a:r>
            <a:r>
              <a:rPr lang="en-ID" sz="2400" dirty="0"/>
              <a:t>  </a:t>
            </a:r>
            <a:r>
              <a:rPr lang="en-ID" sz="2400" dirty="0" err="1"/>
              <a:t>masalah-masalah</a:t>
            </a:r>
            <a:r>
              <a:rPr lang="en-ID" sz="2400" dirty="0"/>
              <a:t> 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terstruktur</a:t>
            </a:r>
            <a:r>
              <a:rPr lang="en-ID" sz="2400" dirty="0"/>
              <a:t>. </a:t>
            </a:r>
          </a:p>
          <a:p>
            <a:pPr algn="just"/>
            <a:endParaRPr lang="en-ID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71D6-A03D-4956-A32C-0639E53C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18D98-D53B-4367-817A-E68548EEAD78}"/>
              </a:ext>
            </a:extLst>
          </p:cNvPr>
          <p:cNvSpPr txBox="1"/>
          <p:nvPr/>
        </p:nvSpPr>
        <p:spPr>
          <a:xfrm>
            <a:off x="2438401" y="1752601"/>
            <a:ext cx="8085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Perusahaan </a:t>
            </a:r>
            <a:r>
              <a:rPr lang="en-ID" dirty="0" err="1"/>
              <a:t>beroperasi</a:t>
            </a:r>
            <a:r>
              <a:rPr lang="en-ID" dirty="0"/>
              <a:t> pada </a:t>
            </a:r>
            <a:r>
              <a:rPr lang="en-ID" dirty="0" err="1"/>
              <a:t>ekonomi</a:t>
            </a:r>
            <a:r>
              <a:rPr lang="en-ID" dirty="0"/>
              <a:t> yang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dan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Persaingan</a:t>
            </a:r>
            <a:r>
              <a:rPr lang="en-ID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melacak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(e-commerce)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DSS </a:t>
            </a:r>
            <a:r>
              <a:rPr lang="en-ID" dirty="0" err="1"/>
              <a:t>dinilai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organizational winner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Iebih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meningkatan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karyawan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/>
              <a:t>Berkurangnya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(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) 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1C8C10-E1A1-4268-B393-994356667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Enterprise Information Systems (EIS)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F3207-2106-43C7-863B-B724A52586B3}"/>
              </a:ext>
            </a:extLst>
          </p:cNvPr>
          <p:cNvSpPr txBox="1"/>
          <p:nvPr/>
        </p:nvSpPr>
        <p:spPr>
          <a:xfrm>
            <a:off x="2352676" y="2057400"/>
            <a:ext cx="8315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Executive Information Systems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Enterprise Information Portal </a:t>
            </a:r>
            <a:r>
              <a:rPr lang="en-ID" sz="2400" dirty="0" err="1"/>
              <a:t>menampilkan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lintas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akses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detail yang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(drill-down).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Menyediakan</a:t>
            </a:r>
            <a:r>
              <a:rPr lang="en-ID" sz="2400" dirty="0"/>
              <a:t> user-friendly interfaces </a:t>
            </a:r>
            <a:r>
              <a:rPr lang="en-ID" sz="2400" dirty="0" err="1"/>
              <a:t>melalui</a:t>
            </a:r>
            <a:r>
              <a:rPr lang="en-ID" sz="2400" dirty="0"/>
              <a:t> portal.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dan </a:t>
            </a:r>
            <a:r>
              <a:rPr lang="en-ID" sz="2400" dirty="0" err="1"/>
              <a:t>ancaman</a:t>
            </a:r>
            <a:r>
              <a:rPr lang="en-ID" sz="240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8A03B1B-6E0E-4CE7-AB6D-87B393F67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Enterprise Information Systems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ADE743-2E41-4A87-8692-8D55AABA6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4539" y="1787526"/>
            <a:ext cx="8353425" cy="37560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, </a:t>
            </a:r>
            <a:r>
              <a:rPr lang="en-US" altLang="en-US" dirty="0" err="1"/>
              <a:t>meliputi</a:t>
            </a:r>
            <a:r>
              <a:rPr lang="en-US" altLang="en-US" dirty="0"/>
              <a:t> ERM, ERP, CRM, dan SCM</a:t>
            </a:r>
          </a:p>
          <a:p>
            <a:pPr eaLnBrk="1" hangingPunct="1"/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pengawasan</a:t>
            </a:r>
            <a:r>
              <a:rPr lang="en-US" altLang="en-US" dirty="0"/>
              <a:t> dan </a:t>
            </a:r>
            <a:r>
              <a:rPr lang="en-US" altLang="en-US" dirty="0" err="1"/>
              <a:t>penelusuran</a:t>
            </a:r>
            <a:r>
              <a:rPr lang="en-US" altLang="en-US" dirty="0"/>
              <a:t> di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yang </a:t>
            </a:r>
            <a:r>
              <a:rPr lang="en-US" altLang="en-US" dirty="0" err="1"/>
              <a:t>efektif</a:t>
            </a:r>
            <a:r>
              <a:rPr lang="en-US" altLang="en-US" dirty="0"/>
              <a:t> dan </a:t>
            </a:r>
            <a:r>
              <a:rPr lang="en-US" altLang="en-US" dirty="0" err="1"/>
              <a:t>tepat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Mem-</a:t>
            </a:r>
            <a:r>
              <a:rPr lang="en-US" altLang="en-US" i="1" dirty="0"/>
              <a:t>filter</a:t>
            </a:r>
            <a:r>
              <a:rPr lang="en-US" altLang="en-US" dirty="0"/>
              <a:t>, meng-</a:t>
            </a:r>
            <a:r>
              <a:rPr lang="en-US" altLang="en-US" i="1" dirty="0"/>
              <a:t>compress</a:t>
            </a:r>
            <a:r>
              <a:rPr lang="en-US" altLang="en-US" dirty="0"/>
              <a:t>, dan </a:t>
            </a:r>
            <a:r>
              <a:rPr lang="en-US" altLang="en-US" dirty="0" err="1"/>
              <a:t>menelusuri</a:t>
            </a:r>
            <a:r>
              <a:rPr lang="en-US" altLang="en-US" dirty="0"/>
              <a:t> data dan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485-BE43-47EC-A798-C515E9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 dirty="0"/>
              <a:t>Biodata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C41F471-226C-4B69-9DB1-D898045CB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en-ID" altLang="en-US" dirty="0"/>
              <a:t>Nama 	: M Hanif Jusuf ST MKOM</a:t>
            </a:r>
          </a:p>
          <a:p>
            <a:pPr marL="9525" indent="0">
              <a:buNone/>
            </a:pPr>
            <a:r>
              <a:rPr lang="en-ID" altLang="en-US" dirty="0" err="1"/>
              <a:t>Pekerjaan</a:t>
            </a:r>
            <a:r>
              <a:rPr lang="en-ID" altLang="en-US" dirty="0"/>
              <a:t>	: </a:t>
            </a:r>
            <a:r>
              <a:rPr lang="en-ID" altLang="en-US" dirty="0" err="1"/>
              <a:t>Dosen</a:t>
            </a:r>
            <a:r>
              <a:rPr lang="en-ID" altLang="en-US" dirty="0"/>
              <a:t> STMIK Indonesia dan </a:t>
            </a:r>
            <a:r>
              <a:rPr lang="en-ID" altLang="en-US" dirty="0" err="1"/>
              <a:t>karyawan</a:t>
            </a:r>
            <a:r>
              <a:rPr lang="en-ID" altLang="en-US" dirty="0"/>
              <a:t> 		  </a:t>
            </a:r>
            <a:r>
              <a:rPr lang="en-ID" altLang="en-US" dirty="0" err="1"/>
              <a:t>Telkomsigma</a:t>
            </a:r>
            <a:endParaRPr lang="en-ID" altLang="en-US" dirty="0"/>
          </a:p>
          <a:p>
            <a:pPr marL="9525" indent="0">
              <a:buNone/>
            </a:pPr>
            <a:r>
              <a:rPr lang="en-ID" altLang="en-US" dirty="0"/>
              <a:t>Hp/</a:t>
            </a:r>
            <a:r>
              <a:rPr lang="en-ID" altLang="en-US" dirty="0" err="1"/>
              <a:t>wa</a:t>
            </a:r>
            <a:r>
              <a:rPr lang="en-ID" altLang="en-US" dirty="0"/>
              <a:t> 	: 08128154967</a:t>
            </a:r>
          </a:p>
          <a:p>
            <a:pPr marL="9525" indent="0">
              <a:buNone/>
            </a:pPr>
            <a:r>
              <a:rPr lang="en-ID" altLang="en-US" dirty="0"/>
              <a:t>Email		: </a:t>
            </a:r>
            <a:r>
              <a:rPr lang="en-ID" altLang="en-US" dirty="0">
                <a:hlinkClick r:id="rId2"/>
              </a:rPr>
              <a:t>hanif26@yahoo.com</a:t>
            </a:r>
            <a:endParaRPr lang="en-ID" altLang="en-US" dirty="0"/>
          </a:p>
          <a:p>
            <a:pPr marL="9525" indent="0">
              <a:buNone/>
            </a:pPr>
            <a:endParaRPr lang="en-ID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DF19DE5-24AB-4C9D-8B1C-26B3315DA3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C1AAE145-2A0C-496D-AD8E-2C602B231F2D}" type="slidenum">
              <a:rPr lang="en-US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D38A4AC-4724-41CE-8C87-0C09538DB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Knowledge Management Systems (KMS)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41381A-E82A-484D-B868-917447BDB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Knowledge</a:t>
            </a:r>
            <a:r>
              <a:rPr lang="en-US" altLang="en-US" dirty="0"/>
              <a:t> yang </a:t>
            </a:r>
            <a:r>
              <a:rPr lang="en-US" altLang="en-US" dirty="0" err="1"/>
              <a:t>terorganisasi</a:t>
            </a:r>
            <a:r>
              <a:rPr lang="en-US" altLang="en-US" dirty="0"/>
              <a:t> dan </a:t>
            </a:r>
            <a:r>
              <a:rPr lang="en-US" altLang="en-US" dirty="0" err="1"/>
              <a:t>tersimpan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 err="1"/>
              <a:t>repositori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pengetahuan</a:t>
            </a:r>
            <a:r>
              <a:rPr lang="en-US" altLang="en-US" b="1" i="1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dipergunakan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serupa</a:t>
            </a:r>
            <a:r>
              <a:rPr lang="en-US" altLang="en-US" dirty="0"/>
              <a:t> </a:t>
            </a:r>
            <a:r>
              <a:rPr lang="en-US" altLang="en-US" dirty="0" err="1"/>
              <a:t>dimasa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datang</a:t>
            </a:r>
            <a:endParaRPr lang="en-US" altLang="en-US" dirty="0"/>
          </a:p>
          <a:p>
            <a:pPr eaLnBrk="1" hangingPunct="1"/>
            <a:r>
              <a:rPr lang="en-US" altLang="en-US" dirty="0"/>
              <a:t>ROI </a:t>
            </a:r>
            <a:r>
              <a:rPr lang="en-US" altLang="en-US" i="1" dirty="0"/>
              <a:t>(Return Of Investment)</a:t>
            </a:r>
            <a:r>
              <a:rPr lang="en-US" altLang="en-US" dirty="0"/>
              <a:t> </a:t>
            </a:r>
            <a:r>
              <a:rPr lang="en-US" altLang="en-US" dirty="0" err="1"/>
              <a:t>meningkat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tahun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460029-7397-4205-84D0-218E50F62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i="1" dirty="0"/>
              <a:t>(Expert Systems)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0073D-E7A4-4888-9D35-95FEF71AB196}"/>
              </a:ext>
            </a:extLst>
          </p:cNvPr>
          <p:cNvSpPr txBox="1"/>
          <p:nvPr/>
        </p:nvSpPr>
        <p:spPr>
          <a:xfrm>
            <a:off x="2352675" y="1828800"/>
            <a:ext cx="7732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</a:p>
          <a:p>
            <a:r>
              <a:rPr lang="en-ID" dirty="0"/>
              <a:t>     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setara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r>
              <a:rPr lang="en-ID" dirty="0"/>
              <a:t>     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pada </a:t>
            </a:r>
            <a:r>
              <a:rPr lang="en-ID" dirty="0" err="1"/>
              <a:t>bidang</a:t>
            </a:r>
            <a:r>
              <a:rPr lang="en-ID" dirty="0"/>
              <a:t> yang </a:t>
            </a:r>
            <a:r>
              <a:rPr lang="en-ID" dirty="0" err="1"/>
              <a:t>spesifik</a:t>
            </a:r>
            <a:r>
              <a:rPr lang="en-ID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Meniru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</a:p>
          <a:p>
            <a:r>
              <a:rPr lang="en-ID" dirty="0"/>
              <a:t>     </a:t>
            </a:r>
            <a:r>
              <a:rPr lang="en-ID" dirty="0" err="1"/>
              <a:t>mentransfer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r>
              <a:rPr lang="en-ID" dirty="0"/>
              <a:t>— Artificial Intelligence Systems </a:t>
            </a:r>
          </a:p>
          <a:p>
            <a:r>
              <a:rPr lang="en-ID" dirty="0"/>
              <a:t>— Artificial Neural Networks (neural computing) </a:t>
            </a:r>
          </a:p>
          <a:p>
            <a:r>
              <a:rPr lang="en-ID" dirty="0"/>
              <a:t>— Genetic Algorithms </a:t>
            </a:r>
          </a:p>
          <a:p>
            <a:r>
              <a:rPr lang="en-ID" dirty="0"/>
              <a:t>— Fuzzy Logic </a:t>
            </a:r>
          </a:p>
          <a:p>
            <a:r>
              <a:rPr lang="en-ID" dirty="0"/>
              <a:t>— Intelligent Agents 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F9AF-BA23-4927-AF18-06F5FBAC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 err="1"/>
              <a:t>Jaringan</a:t>
            </a:r>
            <a:r>
              <a:rPr lang="en-US" sz="2800" b="1" dirty="0"/>
              <a:t> </a:t>
            </a:r>
            <a:r>
              <a:rPr lang="en-US" sz="2800" b="1" dirty="0" err="1"/>
              <a:t>Saraf</a:t>
            </a:r>
            <a:r>
              <a:rPr lang="en-US" sz="2800" b="1" dirty="0"/>
              <a:t> </a:t>
            </a:r>
            <a:r>
              <a:rPr lang="en-US" sz="2800" b="1" dirty="0" err="1"/>
              <a:t>Tiruan</a:t>
            </a:r>
            <a:br>
              <a:rPr lang="en-US" sz="2800" b="1" dirty="0"/>
            </a:br>
            <a:r>
              <a:rPr lang="en-US" sz="2800" b="1" dirty="0"/>
              <a:t>(Artificial Neural Network).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8DD9E-0A9E-4040-AF8B-3F6B9D32C8BF}"/>
              </a:ext>
            </a:extLst>
          </p:cNvPr>
          <p:cNvSpPr txBox="1"/>
          <p:nvPr/>
        </p:nvSpPr>
        <p:spPr>
          <a:xfrm>
            <a:off x="2276475" y="1885950"/>
            <a:ext cx="7505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pada </a:t>
            </a:r>
            <a:r>
              <a:rPr lang="en-ID" dirty="0" err="1"/>
              <a:t>penggunaan</a:t>
            </a:r>
            <a:r>
              <a:rPr lang="en-ID" dirty="0"/>
              <a:t> data,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memanipulasi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Pada dunia </a:t>
            </a:r>
            <a:r>
              <a:rPr lang="en-ID" dirty="0" err="1"/>
              <a:t>nyata</a:t>
            </a:r>
            <a:r>
              <a:rPr lang="en-ID" dirty="0"/>
              <a:t> yang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Orang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, 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Iingkungan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cepatnya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 ANN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dibanyak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ANN : 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persetujuan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bank 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Pendeteksian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wajar</a:t>
            </a:r>
            <a:r>
              <a:rPr lang="en-ID" dirty="0"/>
              <a:t>. </a:t>
            </a:r>
          </a:p>
          <a:p>
            <a:pPr marL="342900" indent="-342900">
              <a:buFont typeface="+mj-lt"/>
              <a:buAutoNum type="alphaLcPeriod"/>
            </a:pP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C6A9A7F-06A5-427C-AAD4-3319809D9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Hybrid Support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3B0B431-6A8F-4729-9713-9C80C7DCC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0" y="1743076"/>
            <a:ext cx="8458200" cy="4824413"/>
          </a:xfrm>
        </p:spPr>
        <p:txBody>
          <a:bodyPr/>
          <a:lstStyle/>
          <a:p>
            <a:pPr eaLnBrk="1" hangingPunct="1"/>
            <a:r>
              <a:rPr lang="en-US" altLang="en-US" dirty="0"/>
              <a:t>Integrasi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tools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Setiap</a:t>
            </a:r>
            <a:r>
              <a:rPr lang="en-US" altLang="en-US" dirty="0"/>
              <a:t> tool </a:t>
            </a:r>
            <a:r>
              <a:rPr lang="en-US" altLang="en-US" dirty="0" err="1"/>
              <a:t>menjalankan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,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lain.</a:t>
            </a:r>
          </a:p>
          <a:p>
            <a:pPr eaLnBrk="1" hangingPunct="1"/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jawaban</a:t>
            </a:r>
            <a:r>
              <a:rPr lang="en-US" altLang="en-US" dirty="0"/>
              <a:t>/</a:t>
            </a:r>
            <a:r>
              <a:rPr lang="en-US" altLang="en-US" dirty="0" err="1"/>
              <a:t>solusi</a:t>
            </a:r>
            <a:r>
              <a:rPr lang="en-US" altLang="en-US" dirty="0"/>
              <a:t> yang </a:t>
            </a:r>
            <a:r>
              <a:rPr lang="en-US" altLang="en-US" dirty="0" err="1"/>
              <a:t>jauh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dan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cerdas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48347D-5ADD-467F-81F6-0F075F7E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55F5B-E433-42E2-92F7-04BCE29A9826}"/>
              </a:ext>
            </a:extLst>
          </p:cNvPr>
          <p:cNvSpPr txBox="1"/>
          <p:nvPr/>
        </p:nvSpPr>
        <p:spPr>
          <a:xfrm>
            <a:off x="2428875" y="1855738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Grid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Improved GUIs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Model-driven architectures with 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M-based wireless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Intelligent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Genetic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Heuristics and new problem-solving techniques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5C9A-B92B-4C22-BB90-8B194FD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3CFE6-DA8E-4F13-9DDB-B2DB8DE35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B3362-3E9D-47A4-9F07-4554898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d-ID" altLang="en-US" dirty="0"/>
              <a:t>Buat Decision Support Framework di tempat Anda bekerja! (Minimal untuk 1 level manajemen)</a:t>
            </a:r>
          </a:p>
        </p:txBody>
      </p:sp>
    </p:spTree>
    <p:extLst>
      <p:ext uri="{BB962C8B-B14F-4D97-AF65-F5344CB8AC3E}">
        <p14:creationId xmlns:p14="http://schemas.microsoft.com/office/powerpoint/2010/main" val="1458762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E00A-3BD2-4B6F-A06E-824ECBBA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/>
              <a:t>Background</a:t>
            </a:r>
            <a:endParaRPr lang="en-ID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FD685A7-4465-4376-99E8-F00820BE6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ID" altLang="en-US" dirty="0"/>
              <a:t>History of the Internet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What is an Information System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dirty="0" err="1"/>
              <a:t>Apa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/>
              <a:t>Decision support</a:t>
            </a:r>
            <a:endParaRPr lang="en-ID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D2D14A5-F5C6-4FCD-AE5E-1A7B7C117F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E16DDC-A69E-4835-9CE9-837B99753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F057AEAE-9F2F-462B-B2E3-1A46E6D5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714501"/>
            <a:ext cx="8458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Memahami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bagaimana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manajemen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menggunakan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teknologi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komputer</a:t>
            </a:r>
            <a:r>
              <a:rPr lang="en-US" alt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Mempelajari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konsep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dasar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pengambilan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keputusan</a:t>
            </a:r>
            <a:r>
              <a:rPr lang="en-US" altLang="en-US" sz="2800" dirty="0"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Memahami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i="1" dirty="0">
                <a:latin typeface="Calibri" panose="020F0502020204030204" pitchFamily="34" charset="0"/>
              </a:rPr>
              <a:t>decision support systems</a:t>
            </a:r>
            <a:r>
              <a:rPr lang="en-US" alt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Mengetahui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berbagai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jenis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i="1" dirty="0">
                <a:latin typeface="Calibri" panose="020F0502020204030204" pitchFamily="34" charset="0"/>
              </a:rPr>
              <a:t>decision support systems</a:t>
            </a:r>
            <a:r>
              <a:rPr lang="en-US" altLang="en-US" sz="2800" dirty="0">
                <a:latin typeface="Calibri" panose="020F0502020204030204" pitchFamily="34" charset="0"/>
              </a:rPr>
              <a:t> yang </a:t>
            </a:r>
            <a:r>
              <a:rPr lang="en-US" altLang="en-US" sz="2800" dirty="0" err="1">
                <a:latin typeface="Calibri" panose="020F0502020204030204" pitchFamily="34" charset="0"/>
              </a:rPr>
              <a:t>digunakan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didunia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kerja</a:t>
            </a:r>
            <a:r>
              <a:rPr lang="en-US" alt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Menentukan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jenis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i="1" dirty="0">
                <a:latin typeface="Calibri" panose="020F0502020204030204" pitchFamily="34" charset="0"/>
              </a:rPr>
              <a:t>decision support system</a:t>
            </a:r>
            <a:r>
              <a:rPr lang="en-US" altLang="en-US" sz="2800" dirty="0">
                <a:latin typeface="Calibri" panose="020F0502020204030204" pitchFamily="34" charset="0"/>
              </a:rPr>
              <a:t> mana yang </a:t>
            </a:r>
            <a:r>
              <a:rPr lang="en-US" altLang="en-US" sz="2800" i="1" dirty="0">
                <a:latin typeface="Calibri" panose="020F0502020204030204" pitchFamily="34" charset="0"/>
              </a:rPr>
              <a:t>applicable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dalam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situasi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tertentu</a:t>
            </a:r>
            <a:r>
              <a:rPr lang="en-US" alt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alibri" panose="020F0502020204030204" pitchFamily="34" charset="0"/>
              </a:rPr>
              <a:t>Mempelajari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peranan</a:t>
            </a:r>
            <a:r>
              <a:rPr lang="en-US" altLang="en-US" sz="2800" dirty="0">
                <a:latin typeface="Calibri" panose="020F0502020204030204" pitchFamily="34" charset="0"/>
              </a:rPr>
              <a:t> Web </a:t>
            </a:r>
            <a:r>
              <a:rPr lang="en-US" altLang="en-US" sz="2800" dirty="0" err="1">
                <a:latin typeface="Calibri" panose="020F0502020204030204" pitchFamily="34" charset="0"/>
              </a:rPr>
              <a:t>dalam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perkembangan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sistem</a:t>
            </a:r>
            <a:r>
              <a:rPr lang="en-US" altLang="en-US" sz="2800" dirty="0"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</a:rPr>
              <a:t>ini</a:t>
            </a:r>
            <a:r>
              <a:rPr lang="en-US" altLang="en-US" sz="28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A33D3D-8EC0-4B45-AF27-817DE722C817}"/>
              </a:ext>
            </a:extLst>
          </p:cNvPr>
          <p:cNvSpPr txBox="1"/>
          <p:nvPr/>
        </p:nvSpPr>
        <p:spPr>
          <a:xfrm>
            <a:off x="2133600" y="729735"/>
            <a:ext cx="7972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Peranan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Manajer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menurut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Mintzberg</a:t>
            </a:r>
            <a:endParaRPr lang="en-ID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D47F0-CC60-4B17-B391-FC07CE8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73" y="1607633"/>
            <a:ext cx="4822354" cy="4328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B8BC4-FCAA-4814-B759-32BFE7BE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00" y="1607632"/>
            <a:ext cx="4212701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43A612-E4A9-4207-8659-E9C7A2FC1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992" y="395597"/>
            <a:ext cx="9144000" cy="900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r>
              <a:rPr lang="en-US" sz="3200" dirty="0"/>
              <a:t> </a:t>
            </a:r>
            <a:r>
              <a:rPr lang="en-US" sz="3200" dirty="0" err="1"/>
              <a:t>Manajerial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endParaRPr lang="en-US" sz="3200" dirty="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7FEB415C-4296-4CBF-8B59-BD5DF0B3A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006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E63F9-2C3A-4664-9DD5-8AF3D99D5E32}"/>
              </a:ext>
            </a:extLst>
          </p:cNvPr>
          <p:cNvSpPr txBox="1"/>
          <p:nvPr/>
        </p:nvSpPr>
        <p:spPr>
          <a:xfrm>
            <a:off x="2286001" y="1828800"/>
            <a:ext cx="766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Manajemen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: proses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pencapaian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tujuan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organisasi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melalui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penggunaan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resources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, uang,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energi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, material,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ruang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, dan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waktu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Resources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input,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sedangkan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pencapaian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tujuan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outputnya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. </a:t>
            </a:r>
            <a:endParaRPr lang="en-ID" sz="2400" dirty="0">
              <a:latin typeface="Times New Roman" panose="02020603050405020304" pitchFamily="18" charset="0"/>
              <a:ea typeface="Calibri" panose="020F0502020204030204" pitchFamily="34" charset="0"/>
              <a:cs typeface="Times New Roman (Body C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Kesuksesan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organisasi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kesuksesan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seorang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manajer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diukur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Produktivitas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Produktivitas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= Output (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Produk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, Jasa)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                                  Input(resources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)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6E6E6D-6AFD-4265-8A62-2E875C385D96}"/>
              </a:ext>
            </a:extLst>
          </p:cNvPr>
          <p:cNvCxnSpPr/>
          <p:nvPr/>
        </p:nvCxnSpPr>
        <p:spPr>
          <a:xfrm>
            <a:off x="5010151" y="4838700"/>
            <a:ext cx="1890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3143E1C-3D09-46A0-9592-78ED20506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4288"/>
            <a:ext cx="9144000" cy="97631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Faktor-Faktor</a:t>
            </a:r>
            <a:r>
              <a:rPr lang="en-US" sz="3200" dirty="0"/>
              <a:t> yang </a:t>
            </a:r>
            <a:r>
              <a:rPr lang="en-US" sz="3200" dirty="0" err="1"/>
              <a:t>mempengaruhi</a:t>
            </a:r>
            <a:r>
              <a:rPr lang="en-US" sz="3200" dirty="0"/>
              <a:t> </a:t>
            </a: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C689E-03A4-46CC-812E-7EE6DBFB8517}"/>
              </a:ext>
            </a:extLst>
          </p:cNvPr>
          <p:cNvSpPr txBox="1"/>
          <p:nvPr/>
        </p:nvSpPr>
        <p:spPr>
          <a:xfrm>
            <a:off x="2209800" y="1866900"/>
            <a:ext cx="7861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•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 dan </a:t>
            </a:r>
            <a:r>
              <a:rPr lang="en-ID" sz="2400" dirty="0" err="1"/>
              <a:t>distribusi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kian</a:t>
            </a:r>
            <a:r>
              <a:rPr lang="en-ID" sz="2400" dirty="0"/>
              <a:t> </a:t>
            </a:r>
            <a:r>
              <a:rPr lang="en-ID" sz="2400" dirty="0" err="1"/>
              <a:t>membaik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alternatif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. </a:t>
            </a:r>
          </a:p>
          <a:p>
            <a:r>
              <a:rPr lang="en-ID" sz="2400" dirty="0"/>
              <a:t>• Banyak </a:t>
            </a:r>
            <a:r>
              <a:rPr lang="en-ID" sz="2400" dirty="0" err="1"/>
              <a:t>aktifitas</a:t>
            </a:r>
            <a:r>
              <a:rPr lang="en-ID" sz="2400" dirty="0"/>
              <a:t> yang </a:t>
            </a:r>
            <a:r>
              <a:rPr lang="en-ID" sz="2400" dirty="0" err="1"/>
              <a:t>kompleks</a:t>
            </a:r>
            <a:r>
              <a:rPr lang="en-ID" sz="2400" dirty="0"/>
              <a:t> </a:t>
            </a:r>
            <a:r>
              <a:rPr lang="en-ID" sz="2400" dirty="0" err="1"/>
              <a:t>menyebabkan</a:t>
            </a:r>
            <a:r>
              <a:rPr lang="en-ID" sz="2400" dirty="0"/>
              <a:t> </a:t>
            </a:r>
            <a:r>
              <a:rPr lang="en-ID" sz="2400" dirty="0" err="1"/>
              <a:t>terjadinya</a:t>
            </a:r>
            <a:r>
              <a:rPr lang="en-ID" sz="2400" dirty="0"/>
              <a:t> </a:t>
            </a:r>
            <a:r>
              <a:rPr lang="en-ID" sz="2400" dirty="0" err="1"/>
              <a:t>kesalahan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berdampak</a:t>
            </a:r>
            <a:r>
              <a:rPr lang="en-ID" sz="2400" dirty="0"/>
              <a:t> pada </a:t>
            </a:r>
            <a:r>
              <a:rPr lang="en-ID" sz="2400" dirty="0" err="1"/>
              <a:t>peningkatan</a:t>
            </a:r>
            <a:r>
              <a:rPr lang="en-ID" sz="2400" dirty="0"/>
              <a:t> </a:t>
            </a:r>
            <a:r>
              <a:rPr lang="en-ID" sz="2400" dirty="0" err="1"/>
              <a:t>biaya</a:t>
            </a:r>
            <a:r>
              <a:rPr lang="en-ID" sz="2400" dirty="0"/>
              <a:t>. </a:t>
            </a:r>
          </a:p>
          <a:p>
            <a:r>
              <a:rPr lang="en-ID" sz="2400" dirty="0"/>
              <a:t>• </a:t>
            </a:r>
            <a:r>
              <a:rPr lang="en-ID" sz="2400" dirty="0" err="1"/>
              <a:t>Ekonomi</a:t>
            </a:r>
            <a:r>
              <a:rPr lang="en-ID" sz="2400" dirty="0"/>
              <a:t> global yang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berubah</a:t>
            </a:r>
            <a:r>
              <a:rPr lang="en-ID" sz="2400" dirty="0"/>
              <a:t>,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ketidak</a:t>
            </a:r>
            <a:r>
              <a:rPr lang="en-ID" sz="2400" dirty="0"/>
              <a:t> </a:t>
            </a:r>
            <a:r>
              <a:rPr lang="en-ID" sz="2400" dirty="0" err="1"/>
              <a:t>pastian</a:t>
            </a:r>
            <a:r>
              <a:rPr lang="en-ID" sz="2400" dirty="0"/>
              <a:t> dan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respon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mempertahankan</a:t>
            </a:r>
            <a:r>
              <a:rPr lang="en-ID" sz="2400" dirty="0"/>
              <a:t> </a:t>
            </a:r>
            <a:r>
              <a:rPr lang="en-ID" sz="2400" dirty="0" err="1"/>
              <a:t>keunggulan</a:t>
            </a:r>
            <a:r>
              <a:rPr lang="en-ID" sz="2400" dirty="0"/>
              <a:t> </a:t>
            </a:r>
            <a:r>
              <a:rPr lang="en-ID" sz="2400" dirty="0" err="1"/>
              <a:t>kompetitif</a:t>
            </a:r>
            <a:r>
              <a:rPr lang="en-ID" sz="2400" dirty="0"/>
              <a:t>. </a:t>
            </a:r>
          </a:p>
          <a:p>
            <a:r>
              <a:rPr lang="en-ID" sz="2400" dirty="0"/>
              <a:t>• </a:t>
            </a:r>
            <a:r>
              <a:rPr lang="en-ID" sz="2400" dirty="0" err="1"/>
              <a:t>Regulasi</a:t>
            </a:r>
            <a:r>
              <a:rPr lang="en-ID" sz="2400" dirty="0"/>
              <a:t> </a:t>
            </a:r>
            <a:r>
              <a:rPr lang="en-ID" sz="2400" dirty="0" err="1"/>
              <a:t>pemerintah</a:t>
            </a:r>
            <a:r>
              <a:rPr lang="en-ID" sz="2400" dirty="0"/>
              <a:t> dan </a:t>
            </a:r>
            <a:r>
              <a:rPr lang="en-ID" sz="2400" dirty="0" err="1"/>
              <a:t>stabilitas</a:t>
            </a:r>
            <a:r>
              <a:rPr lang="en-ID" sz="2400" dirty="0"/>
              <a:t> </a:t>
            </a:r>
            <a:r>
              <a:rPr lang="en-ID" sz="2400" dirty="0" err="1"/>
              <a:t>politik</a:t>
            </a:r>
            <a:r>
              <a:rPr lang="en-ID" sz="2400" dirty="0"/>
              <a:t> yang </a:t>
            </a:r>
            <a:r>
              <a:rPr lang="en-ID" sz="2400" dirty="0" err="1"/>
              <a:t>penuh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ketidakpastian</a:t>
            </a:r>
            <a:r>
              <a:rPr lang="en-ID" sz="24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F8C1-DBD2-4C76-B965-64E1CCE9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60485-22F2-40BF-BBD0-5771AD796BF4}"/>
              </a:ext>
            </a:extLst>
          </p:cNvPr>
          <p:cNvSpPr txBox="1"/>
          <p:nvPr/>
        </p:nvSpPr>
        <p:spPr>
          <a:xfrm>
            <a:off x="2390777" y="2047875"/>
            <a:ext cx="75247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/>
              <a:t>•  IT </a:t>
            </a:r>
            <a:r>
              <a:rPr lang="en-ID" sz="2000" dirty="0" err="1"/>
              <a:t>bagian</a:t>
            </a:r>
            <a:r>
              <a:rPr lang="en-ID" sz="2000" dirty="0"/>
              <a:t> vital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bisnis</a:t>
            </a:r>
            <a:r>
              <a:rPr lang="en-ID" sz="2000" dirty="0"/>
              <a:t> </a:t>
            </a:r>
          </a:p>
          <a:p>
            <a:pPr algn="just"/>
            <a:r>
              <a:rPr lang="en-ID" sz="2000" dirty="0"/>
              <a:t>• </a:t>
            </a:r>
            <a:r>
              <a:rPr lang="en-ID" sz="2000" dirty="0" err="1"/>
              <a:t>Komputer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/>
              <a:t>dampak</a:t>
            </a:r>
            <a:r>
              <a:rPr lang="en-ID" sz="2000" dirty="0"/>
              <a:t> yang </a:t>
            </a:r>
            <a:r>
              <a:rPr lang="en-ID" sz="2000" dirty="0" err="1"/>
              <a:t>luas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r>
              <a:rPr lang="en-ID" sz="2000" dirty="0"/>
              <a:t> dan </a:t>
            </a:r>
            <a:r>
              <a:rPr lang="en-ID" sz="2000" dirty="0" err="1"/>
              <a:t>masyarakat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•  Manager </a:t>
            </a:r>
            <a:r>
              <a:rPr lang="en-ID" sz="2000" dirty="0" err="1"/>
              <a:t>menggunakan</a:t>
            </a:r>
            <a:r>
              <a:rPr lang="en-ID" sz="2000" dirty="0"/>
              <a:t> "Easy-to-Use software" </a:t>
            </a:r>
          </a:p>
          <a:p>
            <a:pPr algn="just"/>
            <a:r>
              <a:rPr lang="en-ID" sz="2000" dirty="0"/>
              <a:t>•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komputer</a:t>
            </a:r>
            <a:r>
              <a:rPr lang="en-ID" sz="2000" dirty="0"/>
              <a:t>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beralih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aktivitas</a:t>
            </a:r>
            <a:r>
              <a:rPr lang="en-ID" sz="2000" dirty="0"/>
              <a:t> </a:t>
            </a:r>
            <a:r>
              <a:rPr lang="en-ID" sz="2000" dirty="0" err="1"/>
              <a:t>pemrosesan</a:t>
            </a:r>
            <a:r>
              <a:rPr lang="en-ID" sz="2000" dirty="0"/>
              <a:t> dan monitoring  </a:t>
            </a:r>
            <a:r>
              <a:rPr lang="en-ID" sz="2000" dirty="0" err="1"/>
              <a:t>transaksi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dan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solusi</a:t>
            </a:r>
            <a:r>
              <a:rPr lang="en-ID" sz="2000" dirty="0"/>
              <a:t>. </a:t>
            </a:r>
          </a:p>
          <a:p>
            <a:pPr algn="just"/>
            <a:r>
              <a:rPr lang="en-ID" sz="2000" dirty="0"/>
              <a:t>•  </a:t>
            </a:r>
            <a:r>
              <a:rPr lang="en-ID" sz="2000" dirty="0" err="1"/>
              <a:t>Manajer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yang </a:t>
            </a:r>
            <a:r>
              <a:rPr lang="en-ID" sz="2000" dirty="0" err="1"/>
              <a:t>berkecepatan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 dan Networked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4B786CF-5FC0-4B92-870A-C4769B674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Kognitive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2AECD-DD08-4EE3-8022-EB871D0C88F8}"/>
              </a:ext>
            </a:extLst>
          </p:cNvPr>
          <p:cNvSpPr txBox="1"/>
          <p:nvPr/>
        </p:nvSpPr>
        <p:spPr>
          <a:xfrm>
            <a:off x="2152652" y="2128032"/>
            <a:ext cx="8039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dan  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. </a:t>
            </a:r>
          </a:p>
          <a:p>
            <a:r>
              <a:rPr lang="en-ID" dirty="0"/>
              <a:t>•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r>
              <a:rPr lang="en-ID" dirty="0"/>
              <a:t>• </a:t>
            </a:r>
            <a:r>
              <a:rPr lang="en-ID" dirty="0" err="1"/>
              <a:t>Berkolaborasi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orang lain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balk,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dihadapkan</a:t>
            </a:r>
            <a:r>
              <a:rPr lang="en-ID" dirty="0"/>
              <a:t> pada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. </a:t>
            </a:r>
          </a:p>
          <a:p>
            <a:r>
              <a:rPr lang="en-ID" dirty="0"/>
              <a:t>•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mengkoordinasikan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r>
              <a:rPr lang="en-ID" dirty="0"/>
              <a:t>• Proses knowledge sharing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GSS (Group Support System), KMS (Knowledge Management System), dan EIS (Enterprise Information System).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1153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Custom Design</vt:lpstr>
      <vt:lpstr>SIC039 - PPT - SESI 1 Sistem Penunjang Keputusan</vt:lpstr>
      <vt:lpstr>Biodata</vt:lpstr>
      <vt:lpstr>Background</vt:lpstr>
      <vt:lpstr>Tujuan Pembelajaran</vt:lpstr>
      <vt:lpstr>PowerPoint Presentation</vt:lpstr>
      <vt:lpstr>Pengambilan Keputusan Manajerial dan Sistem Informasi</vt:lpstr>
      <vt:lpstr>Faktor-Faktor yang mempengaruhi Pengambilan Keputusan</vt:lpstr>
      <vt:lpstr>Manajer dan Dukungan Komputer</vt:lpstr>
      <vt:lpstr>Keterbatasan Kognitive </vt:lpstr>
      <vt:lpstr>Management Support Systems (MSS)</vt:lpstr>
      <vt:lpstr>Management Support Systems Tools</vt:lpstr>
      <vt:lpstr>Tipe Keputusan</vt:lpstr>
      <vt:lpstr>Kerangka Kerja Decision Support</vt:lpstr>
      <vt:lpstr>4 (Empat) Fase pengambilan keputusan</vt:lpstr>
      <vt:lpstr>Management Sains/ Riset Operasional</vt:lpstr>
      <vt:lpstr>Decision Support System (DSS)</vt:lpstr>
      <vt:lpstr>Alasan Menggunakan DSS</vt:lpstr>
      <vt:lpstr>Enterprise Information Systems (EIS)</vt:lpstr>
      <vt:lpstr>Enterprise Information Systems (Lanjutan)</vt:lpstr>
      <vt:lpstr>Knowledge Management Systems (KMS)</vt:lpstr>
      <vt:lpstr>Sistem Pakar (Expert Systems)</vt:lpstr>
      <vt:lpstr>Jaringan Saraf Tiruan (Artificial Neural Network).</vt:lpstr>
      <vt:lpstr>Hybrid Support Systems</vt:lpstr>
      <vt:lpstr>Teknologi yang akan datang</vt:lpstr>
      <vt:lpstr>Quiz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15</cp:revision>
  <dcterms:created xsi:type="dcterms:W3CDTF">2021-08-03T05:39:13Z</dcterms:created>
  <dcterms:modified xsi:type="dcterms:W3CDTF">2021-09-14T13:35:27Z</dcterms:modified>
</cp:coreProperties>
</file>