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97" r:id="rId9"/>
    <p:sldId id="263" r:id="rId10"/>
    <p:sldId id="264" r:id="rId11"/>
    <p:sldId id="265" r:id="rId12"/>
    <p:sldId id="298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24B18-EBA8-4059-AA82-D9C8B7CE22BD}" type="datetimeFigureOut">
              <a:rPr lang="en-ID" smtClean="0"/>
              <a:t>15/09/2021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29F43-4D83-43C1-9E8F-5E52A895FE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686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US" sz="3600" b="1" dirty="0"/>
              <a:t>SIC039 - PPT - SESI 10</a:t>
            </a:r>
            <a:br>
              <a:rPr lang="en-US" sz="3600" b="1" dirty="0"/>
            </a:b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Penunjang</a:t>
            </a:r>
            <a:r>
              <a:rPr lang="en-US" sz="3600" dirty="0"/>
              <a:t> Keputusan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sz="2400" dirty="0"/>
          </a:p>
          <a:p>
            <a:pPr fontAlgn="auto">
              <a:spcAft>
                <a:spcPts val="0"/>
              </a:spcAft>
              <a:defRPr/>
            </a:pPr>
            <a:r>
              <a:rPr lang="en-US" sz="6000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US" sz="6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6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pendukung</a:t>
            </a:r>
            <a:r>
              <a:rPr lang="en-US" sz="60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endParaRPr lang="en-US" sz="6000" dirty="0"/>
          </a:p>
          <a:p>
            <a:endParaRPr lang="en-US" sz="5600" dirty="0"/>
          </a:p>
          <a:p>
            <a:endParaRPr lang="en-US" sz="5600" dirty="0"/>
          </a:p>
          <a:p>
            <a:r>
              <a:rPr lang="fi-FI" sz="5600" dirty="0"/>
              <a:t>M HANIF JUSUF ST MKOM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B2A3BAE-BCC1-4478-B362-D1144531D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Alternative Development Methodologies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332E597-B6A8-4B08-9B06-E68A65CCDA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Parallel development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Multiple development pada </a:t>
            </a:r>
            <a:r>
              <a:rPr lang="en-US" altLang="en-US" dirty="0" err="1"/>
              <a:t>sistem</a:t>
            </a:r>
            <a:r>
              <a:rPr lang="en-US" altLang="en-US" dirty="0"/>
              <a:t> yang </a:t>
            </a:r>
            <a:r>
              <a:rPr lang="en-US" altLang="en-US" dirty="0" err="1"/>
              <a:t>terpisah</a:t>
            </a: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Rapid Application Development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Pengembangan</a:t>
            </a:r>
            <a:r>
              <a:rPr lang="en-US" altLang="en-US" dirty="0"/>
              <a:t> yang </a:t>
            </a:r>
            <a:r>
              <a:rPr lang="en-US" altLang="en-US" dirty="0" err="1"/>
              <a:t>cepat</a:t>
            </a:r>
            <a:r>
              <a:rPr lang="en-US" altLang="en-US" dirty="0"/>
              <a:t> </a:t>
            </a:r>
            <a:r>
              <a:rPr lang="en-US" altLang="en-US" dirty="0" err="1"/>
              <a:t>namun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fungsionalitas</a:t>
            </a:r>
            <a:r>
              <a:rPr lang="en-US" altLang="en-US" dirty="0"/>
              <a:t> yang </a:t>
            </a:r>
            <a:r>
              <a:rPr lang="en-US" altLang="en-US" dirty="0" err="1"/>
              <a:t>terbatas</a:t>
            </a:r>
            <a:endParaRPr lang="en-US" altLang="en-US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Phased development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600" dirty="0"/>
              <a:t>Sequential serial development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Prototyping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600" dirty="0"/>
              <a:t>Rapid development of portions of projects for user input and modification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600" dirty="0"/>
              <a:t>Small working model or may become functional part of final system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Throwaway prototyping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600" dirty="0"/>
              <a:t>Pilot test or simple development platforms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75A31-BE6E-4BEA-BA2D-5422980C98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6-</a:t>
            </a:r>
            <a:fld id="{2843A27E-7376-49E2-86BD-332736F690C1}" type="slidenum">
              <a:rPr lang="en-US" altLang="en-US" smtClean="0"/>
              <a:pPr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97FEE4D-606A-4A8F-A078-4CF1C50102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47AC-850C-4D2D-B326-D2B7C795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4B6AC-8836-45C5-82DE-0B7BE20AB6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Content Placeholder 4" descr="FIG06">
            <a:extLst>
              <a:ext uri="{FF2B5EF4-FFF2-40B4-BE49-F238E27FC236}">
                <a16:creationId xmlns:a16="http://schemas.microsoft.com/office/drawing/2014/main" id="{F2512327-E0F3-4AF9-B7FF-EA761C59876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524000"/>
            <a:ext cx="3275712" cy="4530240"/>
          </a:xfrm>
          <a:noFill/>
        </p:spPr>
      </p:pic>
      <p:pic>
        <p:nvPicPr>
          <p:cNvPr id="6" name="Picture 9" descr="FIG06">
            <a:extLst>
              <a:ext uri="{FF2B5EF4-FFF2-40B4-BE49-F238E27FC236}">
                <a16:creationId xmlns:a16="http://schemas.microsoft.com/office/drawing/2014/main" id="{DBA42E03-DD5E-437E-AB0A-158FC54B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1524001"/>
            <a:ext cx="3275712" cy="461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674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E64E0E9-261E-4C33-AF4D-D24A44B9D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Agile Development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F3FE294-AF27-4C67-983A-5B08F4E62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Rapid prototyping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Digunakan untuk: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Kebutuhan (requirement) yang sering kali berubah atau tidak jelas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Pengembangan yang cepat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Heavy user input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Incremental delivery with short time frames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Cenderung bermasalah dalam hal integrasi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84E28-A5CC-47C1-A909-A37B17320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6-</a:t>
            </a:r>
            <a:fld id="{2843A27E-7376-49E2-86BD-332736F690C1}" type="slidenum">
              <a:rPr lang="en-US" altLang="en-US" smtClean="0"/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5175B0-9708-45FD-9819-534FE5BF46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238DCB9-644C-4A8B-AC21-CEF3F0F3E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 DSS Development Methodology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D4A9D1C-EFB6-4D1B-ADE6-8B5921D83D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Prototyping</a:t>
            </a:r>
          </a:p>
          <a:p>
            <a:pPr eaLnBrk="1" hangingPunct="1"/>
            <a:r>
              <a:rPr lang="en-US" altLang="en-US" sz="2400" dirty="0"/>
              <a:t>Iterative design</a:t>
            </a:r>
          </a:p>
          <a:p>
            <a:pPr eaLnBrk="1" hangingPunct="1"/>
            <a:r>
              <a:rPr lang="en-US" altLang="en-US" sz="2400" dirty="0"/>
              <a:t>Evolutionary development</a:t>
            </a:r>
          </a:p>
          <a:p>
            <a:pPr eaLnBrk="1" hangingPunct="1"/>
            <a:r>
              <a:rPr lang="en-US" altLang="en-US" sz="2400" dirty="0"/>
              <a:t>Middle out process</a:t>
            </a:r>
          </a:p>
          <a:p>
            <a:pPr eaLnBrk="1" hangingPunct="1"/>
            <a:r>
              <a:rPr lang="en-US" altLang="en-US" sz="2400" dirty="0"/>
              <a:t>Adaptive design</a:t>
            </a:r>
          </a:p>
          <a:p>
            <a:pPr eaLnBrk="1" hangingPunct="1"/>
            <a:r>
              <a:rPr lang="en-US" altLang="en-US" sz="2400" dirty="0"/>
              <a:t>Incremental design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3B63D-16CB-43A1-BB26-D0EB17B6F2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6-</a:t>
            </a:r>
            <a:fld id="{2843A27E-7376-49E2-86BD-332736F690C1}" type="slidenum">
              <a:rPr lang="en-US" altLang="en-US" smtClean="0"/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DFC817-8802-43E2-B63E-5EF77BC145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6C47834-7F28-4FDA-8B01-22A8CDE38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DSS Prototyping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D143E21-2E8C-4FC0-BF45-C59A66AEAC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Tahapan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pendek</a:t>
            </a:r>
            <a:r>
              <a:rPr lang="en-US" altLang="en-US" sz="2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Planning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Prototype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Feedback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stakeholder  yang </a:t>
            </a:r>
            <a:r>
              <a:rPr lang="en-US" altLang="en-US" sz="2400" dirty="0" err="1"/>
              <a:t>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cepat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Iterative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pengembangan</a:t>
            </a:r>
            <a:r>
              <a:rPr lang="en-US" altLang="en-US" dirty="0"/>
              <a:t> prototype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sistem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umum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Evaluasi</a:t>
            </a:r>
            <a:r>
              <a:rPr lang="en-US" altLang="en-US" dirty="0"/>
              <a:t> integral part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err="1"/>
              <a:t>Mekanisme</a:t>
            </a:r>
            <a:r>
              <a:rPr lang="en-US" altLang="en-US" dirty="0"/>
              <a:t> </a:t>
            </a:r>
            <a:r>
              <a:rPr lang="en-US" altLang="en-US" dirty="0" err="1"/>
              <a:t>Kontrol</a:t>
            </a:r>
            <a:r>
              <a:rPr lang="en-US" alt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BE44A-1AFC-4642-AFBC-EBE1B16448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6-</a:t>
            </a:r>
            <a:fld id="{2843A27E-7376-49E2-86BD-332736F690C1}" type="slidenum">
              <a:rPr lang="en-US" altLang="en-US" smtClean="0"/>
              <a:pPr eaLnBrk="1" hangingPunct="1"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14C32A-985C-4F46-B48F-A48F4A353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B7A5C96-5BD2-4C51-A74F-39E5F1CE2C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DSS Prototyping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EFEA0BE-1B33-4F22-B940-167317E735A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Keuntungan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Melibatkan user dan pihak manajemen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Learning explicitly integrated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Prototyping bypasses information requirement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Short intervals between iterations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Biaya rendah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Pemahaman user terhadap sistem akan meningkat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9AAAFFBA-6431-4EF2-8248-BE30CB4768D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Kelemahan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Kebutuhan yang berubah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Tidak memiliki pemahaman penuh terhadap benefit dan biaya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Kurang diuji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Tidak diperhatikannya Ketergantungan, keamanan, dan keamanan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Penuh dengan ketidakpastian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Masalah mungkin saja hilang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Kualitas berkurang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Biaya yang lebih tinggi karena  multiple productions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D7BE5-60C4-4D28-A712-43FAFFC5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SISTEM PENUNJANG KEPUTUSAN-IF041-3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E5CE-E2A1-4166-B259-EB23CEE7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6-</a:t>
            </a:r>
            <a:fld id="{1FDB9D04-66C2-4A36-87FB-34C075494F2C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F2DEF-19B1-4942-978D-22824E5332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FAKULTAS TEKNOLOGI INFORMASI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9242D7B-F235-46AF-9493-78A04DC2E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Change Management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CB7DEB3-F231-4DBB-BF82-C213F107C6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 dirty="0" err="1"/>
              <a:t>Penting</a:t>
            </a:r>
            <a:r>
              <a:rPr lang="en-US" altLang="en-US" sz="1600" dirty="0"/>
              <a:t>  </a:t>
            </a:r>
            <a:r>
              <a:rPr lang="en-US" altLang="en-US" sz="1600" dirty="0" err="1"/>
              <a:t>bagi</a:t>
            </a:r>
            <a:r>
              <a:rPr lang="en-US" altLang="en-US" sz="1600" dirty="0"/>
              <a:t> DSS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err="1"/>
              <a:t>Manusia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seringkali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menolak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perubahan</a:t>
            </a:r>
            <a:endParaRPr lang="en-US" altLang="en-US" sz="16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err="1"/>
              <a:t>Mengkaji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penyebab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terjadinya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perubahan</a:t>
            </a:r>
            <a:r>
              <a:rPr lang="en-US" altLang="en-US" sz="16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err="1"/>
              <a:t>Mungkin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saja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membutuhkan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perubahan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budaya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organisasi</a:t>
            </a:r>
            <a:endParaRPr lang="en-US" altLang="en-US" sz="16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 err="1"/>
              <a:t>Tahapan</a:t>
            </a:r>
            <a:r>
              <a:rPr lang="en-US" altLang="en-US" sz="1600" dirty="0"/>
              <a:t> pada </a:t>
            </a:r>
            <a:r>
              <a:rPr lang="en-US" altLang="en-US" sz="1600" dirty="0" err="1"/>
              <a:t>teori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perubahan</a:t>
            </a:r>
            <a:r>
              <a:rPr lang="en-US" altLang="en-US" sz="1600" dirty="0"/>
              <a:t> Lewin-Schein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Unfreeze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dirty="0" err="1"/>
              <a:t>Menimbulkan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kesadaran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akan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perlunya</a:t>
            </a:r>
            <a:r>
              <a:rPr lang="en-US" altLang="en-US" sz="1200" dirty="0"/>
              <a:t> </a:t>
            </a:r>
            <a:r>
              <a:rPr lang="en-US" altLang="en-US" sz="1200" dirty="0" err="1"/>
              <a:t>perubahan</a:t>
            </a:r>
            <a:endParaRPr lang="en-US" altLang="en-US" sz="12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dirty="0" err="1"/>
              <a:t>Biasanya</a:t>
            </a:r>
            <a:r>
              <a:rPr lang="en-US" altLang="en-US" sz="1200" dirty="0"/>
              <a:t> orang </a:t>
            </a:r>
            <a:r>
              <a:rPr lang="en-US" altLang="en-US" sz="1200" dirty="0" err="1"/>
              <a:t>akan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mendukung</a:t>
            </a:r>
            <a:r>
              <a:rPr lang="en-US" altLang="en-US" sz="1200" dirty="0"/>
              <a:t> </a:t>
            </a:r>
            <a:r>
              <a:rPr lang="en-US" altLang="en-US" sz="1200" dirty="0" err="1"/>
              <a:t>apa</a:t>
            </a:r>
            <a:r>
              <a:rPr lang="en-US" altLang="en-US" sz="1200" dirty="0"/>
              <a:t> yang </a:t>
            </a:r>
            <a:r>
              <a:rPr lang="en-US" altLang="en-US" sz="1200" dirty="0" err="1"/>
              <a:t>telah</a:t>
            </a:r>
            <a:r>
              <a:rPr lang="en-US" altLang="en-US" sz="1200" dirty="0"/>
              <a:t> </a:t>
            </a:r>
            <a:r>
              <a:rPr lang="en-US" altLang="en-US" sz="1200" dirty="0" err="1"/>
              <a:t>diciptakan</a:t>
            </a:r>
            <a:endParaRPr lang="en-US" alt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Move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dirty="0" err="1"/>
              <a:t>Mengembangkan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metode</a:t>
            </a:r>
            <a:r>
              <a:rPr lang="en-US" altLang="en-US" sz="1200" dirty="0"/>
              <a:t> dan </a:t>
            </a:r>
            <a:r>
              <a:rPr lang="en-US" altLang="en-US" sz="1200" dirty="0" err="1"/>
              <a:t>prilaku</a:t>
            </a:r>
            <a:r>
              <a:rPr lang="en-US" altLang="en-US" sz="1200" dirty="0"/>
              <a:t> </a:t>
            </a:r>
            <a:r>
              <a:rPr lang="en-US" altLang="en-US" sz="1200" dirty="0" err="1"/>
              <a:t>baru</a:t>
            </a:r>
            <a:endParaRPr lang="en-US" altLang="en-US" sz="12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dirty="0" err="1"/>
              <a:t>Menciptakan</a:t>
            </a:r>
            <a:r>
              <a:rPr lang="en-US" altLang="en-US" sz="1200" dirty="0"/>
              <a:t> dan </a:t>
            </a:r>
            <a:r>
              <a:rPr lang="en-US" altLang="en-US" sz="1200" dirty="0" err="1"/>
              <a:t>mempertahankan</a:t>
            </a:r>
            <a:r>
              <a:rPr lang="en-US" altLang="en-US" sz="1200" dirty="0"/>
              <a:t>  momentum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 dirty="0"/>
              <a:t>Refreeze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dirty="0" err="1"/>
              <a:t>Memperkuat</a:t>
            </a:r>
            <a:r>
              <a:rPr lang="en-US" altLang="en-US" sz="1200" dirty="0"/>
              <a:t> </a:t>
            </a:r>
            <a:r>
              <a:rPr lang="en-US" altLang="en-US" sz="1200" dirty="0" err="1"/>
              <a:t>keinginan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untuk</a:t>
            </a:r>
            <a:r>
              <a:rPr lang="en-US" altLang="en-US" sz="1200" dirty="0"/>
              <a:t> </a:t>
            </a:r>
            <a:r>
              <a:rPr lang="en-US" altLang="en-US" sz="1200" dirty="0" err="1"/>
              <a:t>melakukan</a:t>
            </a:r>
            <a:r>
              <a:rPr lang="en-US" altLang="en-US" sz="1200" dirty="0"/>
              <a:t> </a:t>
            </a:r>
            <a:r>
              <a:rPr lang="en-US" altLang="en-US" sz="1200" dirty="0" err="1"/>
              <a:t>perubahan</a:t>
            </a:r>
            <a:endParaRPr lang="en-US" altLang="en-US" sz="12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1200" dirty="0" err="1"/>
              <a:t>Membuat</a:t>
            </a:r>
            <a:r>
              <a:rPr lang="en-US" altLang="en-US" sz="1200" dirty="0"/>
              <a:t> </a:t>
            </a:r>
            <a:r>
              <a:rPr lang="en-US" altLang="en-US" sz="1200" dirty="0" err="1"/>
              <a:t>lingkungan</a:t>
            </a:r>
            <a:r>
              <a:rPr lang="en-US" altLang="en-US" sz="1200" dirty="0"/>
              <a:t> yang </a:t>
            </a:r>
            <a:r>
              <a:rPr lang="en-US" altLang="en-US" sz="1200" dirty="0" err="1"/>
              <a:t>stabil</a:t>
            </a:r>
            <a:endParaRPr lang="en-US" alt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B30CC-A04B-42B1-8349-60EE41295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6-</a:t>
            </a:r>
            <a:fld id="{2843A27E-7376-49E2-86BD-332736F690C1}" type="slidenum">
              <a:rPr lang="en-US" altLang="en-US" smtClean="0"/>
              <a:pPr eaLnBrk="1" hangingPunct="1"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A7734-24CC-4B8C-9FB4-2287437DA6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SISTEM PENUNJANG KEPUTUSAN-IF041-3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69FA13-B7F0-4BAD-B3A0-1E2813E5F9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FAC7184-6CA9-4BA8-8551-C5D3ABBFA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DSS Technology Levels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BC8FCA3-14D5-45C3-8E58-64F5CA13A2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DSS primary tools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Fundamental elements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/>
              <a:t>Programming languages, </a:t>
            </a:r>
            <a:r>
              <a:rPr lang="en-US" altLang="en-US" sz="1600" dirty="0" err="1"/>
              <a:t>grafik</a:t>
            </a:r>
            <a:r>
              <a:rPr lang="en-US" altLang="en-US" sz="1600" dirty="0"/>
              <a:t>, editor, </a:t>
            </a:r>
            <a:r>
              <a:rPr lang="en-US" altLang="en-US" sz="1600" dirty="0" err="1"/>
              <a:t>sistem</a:t>
            </a:r>
            <a:r>
              <a:rPr lang="en-US" altLang="en-US" sz="1600" dirty="0"/>
              <a:t> query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DSS generator (engine)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Integrated software package </a:t>
            </a:r>
            <a:r>
              <a:rPr lang="en-US" altLang="en-US" sz="1800" dirty="0" err="1"/>
              <a:t>untuk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membangun</a:t>
            </a:r>
            <a:r>
              <a:rPr lang="en-US" altLang="en-US" sz="1800" dirty="0"/>
              <a:t> Specific DSS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/>
              <a:t>Modeling, report generation, </a:t>
            </a:r>
            <a:r>
              <a:rPr lang="en-US" altLang="en-US" sz="1600" dirty="0" err="1"/>
              <a:t>grafik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analisa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resiko</a:t>
            </a:r>
            <a:endParaRPr lang="en-US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Specific DSS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err="1"/>
              <a:t>Aplikasi</a:t>
            </a:r>
            <a:r>
              <a:rPr lang="en-US" altLang="en-US" sz="1800" dirty="0"/>
              <a:t> DSS yang </a:t>
            </a:r>
            <a:r>
              <a:rPr lang="en-US" altLang="en-US" sz="1800" dirty="0" err="1"/>
              <a:t>sesuai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pekerjaan</a:t>
            </a:r>
            <a:r>
              <a:rPr lang="en-US" altLang="en-US" sz="18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DSS primary tools </a:t>
            </a:r>
            <a:r>
              <a:rPr lang="en-US" altLang="en-US" sz="2000" dirty="0" err="1"/>
              <a:t>digunakan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membentuk</a:t>
            </a:r>
            <a:r>
              <a:rPr lang="en-US" altLang="en-US" sz="2000" dirty="0"/>
              <a:t> tools yang </a:t>
            </a:r>
            <a:r>
              <a:rPr lang="en-US" altLang="en-US" sz="2000" dirty="0" err="1"/>
              <a:t>terintegrasi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digunakan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membentuk</a:t>
            </a:r>
            <a:r>
              <a:rPr lang="en-US" altLang="en-US" sz="2000" dirty="0"/>
              <a:t> specific tools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F96E4-3761-48A7-936E-C60EBB9A9A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6-</a:t>
            </a:r>
            <a:fld id="{2843A27E-7376-49E2-86BD-332736F690C1}" type="slidenum">
              <a:rPr lang="en-US" altLang="en-US" smtClean="0"/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034250-CD56-4A7A-B398-6A2DEF3ABC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9EC4A4C8-A078-434C-B79C-AC4430C1C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8675" name="Picture 4" descr="TBL06">
            <a:extLst>
              <a:ext uri="{FF2B5EF4-FFF2-40B4-BE49-F238E27FC236}">
                <a16:creationId xmlns:a16="http://schemas.microsoft.com/office/drawing/2014/main" id="{1D04BFF7-E4F4-43F3-AB5B-89F03C15A3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86100" y="1514476"/>
            <a:ext cx="6019800" cy="4613185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2E743-96E9-4CAA-B27E-44C75A0C45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6-</a:t>
            </a:r>
            <a:fld id="{2843A27E-7376-49E2-86BD-332736F690C1}" type="slidenum">
              <a:rPr lang="en-US" altLang="en-US" smtClean="0"/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4D356AA-71A7-439B-96A1-74D8325A2A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288C748-5823-46D2-8396-AFF426192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DSS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0CC7E1B-076E-486E-A379-CB6ADCC8B9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/>
              <a:t>Hardware</a:t>
            </a:r>
          </a:p>
          <a:p>
            <a:pPr lvl="1" eaLnBrk="1" hangingPunct="1"/>
            <a:r>
              <a:rPr lang="en-US" altLang="en-US" sz="1600" dirty="0"/>
              <a:t>PC </a:t>
            </a:r>
            <a:r>
              <a:rPr lang="en-US" altLang="en-US" sz="1600" dirty="0" err="1"/>
              <a:t>hingga</a:t>
            </a:r>
            <a:r>
              <a:rPr lang="en-US" altLang="en-US" sz="1600" dirty="0"/>
              <a:t> multiprocessor mainframes</a:t>
            </a:r>
          </a:p>
          <a:p>
            <a:pPr eaLnBrk="1" hangingPunct="1"/>
            <a:r>
              <a:rPr lang="en-US" altLang="en-US" sz="1800" dirty="0"/>
              <a:t>Software</a:t>
            </a:r>
          </a:p>
          <a:p>
            <a:pPr lvl="1" eaLnBrk="1" hangingPunct="1"/>
            <a:r>
              <a:rPr lang="en-US" altLang="en-US" sz="1600" dirty="0" err="1"/>
              <a:t>Memiliki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banyak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kriteria</a:t>
            </a:r>
            <a:endParaRPr lang="en-US" altLang="en-US" sz="1600" dirty="0"/>
          </a:p>
          <a:p>
            <a:pPr lvl="1" eaLnBrk="1" hangingPunct="1"/>
            <a:r>
              <a:rPr lang="en-US" altLang="en-US" sz="1600" dirty="0" err="1"/>
              <a:t>Membuat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sendiri</a:t>
            </a:r>
            <a:r>
              <a:rPr lang="en-US" altLang="en-US" sz="1600" dirty="0"/>
              <a:t>, outsource, </a:t>
            </a:r>
            <a:r>
              <a:rPr lang="en-US" altLang="en-US" sz="1600" dirty="0" err="1"/>
              <a:t>atau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membeli</a:t>
            </a:r>
            <a:r>
              <a:rPr lang="en-US" altLang="en-US" sz="1600" dirty="0"/>
              <a:t> yang </a:t>
            </a:r>
            <a:r>
              <a:rPr lang="en-US" altLang="en-US" sz="1600" dirty="0" err="1"/>
              <a:t>siap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pakai</a:t>
            </a:r>
            <a:endParaRPr lang="en-US" altLang="en-US" sz="1600" dirty="0"/>
          </a:p>
          <a:p>
            <a:pPr lvl="1" eaLnBrk="1" hangingPunct="1"/>
            <a:r>
              <a:rPr lang="en-US" altLang="en-US" sz="1600" dirty="0"/>
              <a:t>Software yang </a:t>
            </a:r>
            <a:r>
              <a:rPr lang="en-US" altLang="en-US" sz="1600" dirty="0" err="1"/>
              <a:t>siap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pakai</a:t>
            </a:r>
            <a:r>
              <a:rPr lang="en-US" altLang="en-US" sz="1600" dirty="0"/>
              <a:t> (Off the shelf software) </a:t>
            </a:r>
            <a:r>
              <a:rPr lang="en-US" altLang="en-US" sz="1600" dirty="0" err="1"/>
              <a:t>seringkali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terupdate</a:t>
            </a:r>
            <a:r>
              <a:rPr lang="en-US" altLang="en-US" sz="1600" dirty="0"/>
              <a:t>; </a:t>
            </a:r>
            <a:r>
              <a:rPr lang="en-US" altLang="en-US" sz="1600" dirty="0" err="1"/>
              <a:t>banyak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tersedia</a:t>
            </a:r>
            <a:r>
              <a:rPr lang="en-US" altLang="en-US" sz="1600" dirty="0"/>
              <a:t> di </a:t>
            </a:r>
            <a:r>
              <a:rPr lang="en-US" altLang="en-US" sz="1600" dirty="0" err="1"/>
              <a:t>pasaran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sz="1600" dirty="0"/>
              <a:t>Harga yang </a:t>
            </a:r>
            <a:r>
              <a:rPr lang="en-US" altLang="en-US" sz="1600" dirty="0" err="1"/>
              <a:t>fluktuatif</a:t>
            </a:r>
            <a:endParaRPr lang="en-US" altLang="en-US" sz="1600" dirty="0"/>
          </a:p>
          <a:p>
            <a:pPr lvl="1" eaLnBrk="1" hangingPunct="1"/>
            <a:r>
              <a:rPr lang="en-US" altLang="en-US" sz="1600" dirty="0" err="1"/>
              <a:t>Tersedianya</a:t>
            </a:r>
            <a:r>
              <a:rPr lang="en-US" altLang="en-US" sz="1600" dirty="0"/>
              <a:t> tools yang </a:t>
            </a:r>
            <a:r>
              <a:rPr lang="en-US" altLang="en-US" sz="1600" dirty="0" err="1"/>
              <a:t>berbeda</a:t>
            </a:r>
            <a:endParaRPr lang="en-US" altLang="en-US" sz="1600" dirty="0"/>
          </a:p>
          <a:p>
            <a:pPr lvl="1" eaLnBrk="1" hangingPunct="1"/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9DC50-A8BD-484A-9422-A7F95B0EE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6-</a:t>
            </a:r>
            <a:fld id="{2843A27E-7376-49E2-86BD-332736F690C1}" type="slidenum">
              <a:rPr lang="en-US" altLang="en-US" smtClean="0"/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674BF1-F837-465F-AF30-E259550492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3606082-E558-4E04-8506-0A2003CA4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Tujuan Pembelajaran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36EC298-A8E9-4A6F-A25F-FB1E04EBC7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Memahami konsep pengembangan sistem.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Mempelajari PADI, fase-fase dalam SDLC.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Menjelaskan prototyping.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Memahami faktor-faktor penentu keberhasilan dan kegagalan DSS.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Mempelajari pentingnya manajemen proyek.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Menjelaskan tiga level teknologi DSS.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Memahami proses pembelajaran yang terlibat dalam pengembangan DSS.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24B15-783A-4459-8C3E-156C4F9ABD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6-</a:t>
            </a:r>
            <a:fld id="{2843A27E-7376-49E2-86BD-332736F690C1}" type="slidenum">
              <a:rPr lang="en-US" altLang="en-US" smtClean="0"/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E97F85-91D1-4BEF-9BF7-859532F917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5B9CFFA-B5CC-46D2-B18D-F23B27C3F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DSS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DB87EFE-7B8A-4C28-A734-7A1D4AE39A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00300" y="1991991"/>
            <a:ext cx="7391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Team </a:t>
            </a:r>
            <a:r>
              <a:rPr lang="en-US" altLang="en-US" sz="2000" dirty="0" err="1"/>
              <a:t>pengembang</a:t>
            </a:r>
            <a:r>
              <a:rPr lang="en-US" altLang="en-US" sz="2000" dirty="0"/>
              <a:t> DSS </a:t>
            </a:r>
            <a:r>
              <a:rPr lang="en-US" altLang="en-US" sz="2000" dirty="0" err="1"/>
              <a:t>memerlukan</a:t>
            </a:r>
            <a:r>
              <a:rPr lang="en-US" altLang="en-US" sz="2000" dirty="0"/>
              <a:t> effort yang </a:t>
            </a:r>
            <a:r>
              <a:rPr lang="en-US" altLang="en-US" sz="2000" dirty="0" err="1"/>
              <a:t>cukup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tinggi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membangun</a:t>
            </a:r>
            <a:r>
              <a:rPr lang="en-US" altLang="en-US" sz="2000" dirty="0"/>
              <a:t> dan </a:t>
            </a:r>
            <a:r>
              <a:rPr lang="en-US" altLang="en-US" sz="2000" dirty="0" err="1"/>
              <a:t>mengelola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End user </a:t>
            </a:r>
            <a:r>
              <a:rPr lang="en-US" altLang="en-US" sz="2000" dirty="0" err="1"/>
              <a:t>pengembang</a:t>
            </a:r>
            <a:r>
              <a:rPr lang="en-US" altLang="en-US" sz="2000" dirty="0"/>
              <a:t> DSS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Decision-makers dan knowledge workers </a:t>
            </a:r>
            <a:r>
              <a:rPr lang="en-US" altLang="en-US" sz="1800" dirty="0" err="1"/>
              <a:t>mengembangkan</a:t>
            </a:r>
            <a:r>
              <a:rPr lang="en-US" altLang="en-US" sz="1800" dirty="0"/>
              <a:t> DSS </a:t>
            </a:r>
            <a:r>
              <a:rPr lang="en-US" altLang="en-US" sz="1800" dirty="0" err="1"/>
              <a:t>untuk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menyelesaikan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masalah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atau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meningkatkan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produktivitas</a:t>
            </a:r>
            <a:endParaRPr lang="en-US" altLang="en-US" sz="18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 err="1"/>
              <a:t>Keuntungan</a:t>
            </a:r>
            <a:endParaRPr lang="en-US" altLang="en-US" sz="1600" dirty="0"/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dirty="0"/>
              <a:t>Waktu yang </a:t>
            </a:r>
            <a:r>
              <a:rPr lang="en-US" altLang="en-US" sz="1400" dirty="0" err="1"/>
              <a:t>singkat</a:t>
            </a:r>
            <a:endParaRPr lang="en-US" altLang="en-US" sz="1400" dirty="0"/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dirty="0" err="1"/>
              <a:t>Spesifikasi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kebutuhan</a:t>
            </a:r>
            <a:r>
              <a:rPr lang="en-US" altLang="en-US" sz="1400" dirty="0"/>
              <a:t> user </a:t>
            </a:r>
            <a:r>
              <a:rPr lang="en-US" altLang="en-US" sz="1400" dirty="0" err="1"/>
              <a:t>dihilangkan</a:t>
            </a:r>
            <a:r>
              <a:rPr lang="en-US" altLang="en-US" sz="1400" dirty="0"/>
              <a:t>/</a:t>
            </a:r>
            <a:r>
              <a:rPr lang="en-US" altLang="en-US" sz="1400" dirty="0" err="1"/>
              <a:t>dieliminasi</a:t>
            </a:r>
            <a:endParaRPr lang="en-US" altLang="en-US" sz="1400" dirty="0"/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dirty="0" err="1"/>
              <a:t>Masalah</a:t>
            </a:r>
            <a:r>
              <a:rPr lang="en-US" altLang="en-US" sz="1400" dirty="0"/>
              <a:t> </a:t>
            </a:r>
            <a:r>
              <a:rPr lang="en-US" altLang="en-US" sz="1400" dirty="0" err="1"/>
              <a:t>implementasi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berkurang</a:t>
            </a:r>
            <a:endParaRPr lang="en-US" altLang="en-US" sz="1400" dirty="0"/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dirty="0" err="1"/>
              <a:t>Biaya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rendah</a:t>
            </a:r>
            <a:endParaRPr lang="en-US" altLang="en-US" sz="14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 err="1"/>
              <a:t>Resiko</a:t>
            </a:r>
            <a:endParaRPr lang="en-US" altLang="en-US" sz="1600" dirty="0"/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dirty="0" err="1"/>
              <a:t>Kualitas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mungkin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saja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rendah</a:t>
            </a:r>
            <a:endParaRPr lang="en-US" altLang="en-US" sz="1400" dirty="0"/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dirty="0" err="1"/>
              <a:t>Tidak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terdokumentasi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dengan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baik</a:t>
            </a:r>
            <a:endParaRPr lang="en-US" altLang="en-US" sz="1400" dirty="0"/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dirty="0" err="1"/>
              <a:t>Resiko</a:t>
            </a:r>
            <a:r>
              <a:rPr lang="en-US" altLang="en-US" sz="1400" dirty="0"/>
              <a:t> </a:t>
            </a:r>
            <a:r>
              <a:rPr lang="en-US" altLang="en-US" sz="1400" dirty="0" err="1"/>
              <a:t>keamanan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bisa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saja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meningkat</a:t>
            </a:r>
            <a:endParaRPr lang="en-US" alt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63458-A0CD-42C6-939E-3D07FBF7BD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6-</a:t>
            </a:r>
            <a:fld id="{2843A27E-7376-49E2-86BD-332736F690C1}" type="slidenum">
              <a:rPr lang="en-US" altLang="en-US" smtClean="0"/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CB803-600C-4E45-BDEF-30554C646D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FD25C36-B52A-430E-B900-A09008F8F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DSS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B2F7CDC-CE1C-4BD1-88E2-437C952CBC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DSS lebih dari sekedar DBMS, MBMS, GUI, interface, dan knowledge component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FB5EF-AAF3-4A5D-9ED4-0AE27FCA8A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6-</a:t>
            </a:r>
            <a:fld id="{2843A27E-7376-49E2-86BD-332736F690C1}" type="slidenum">
              <a:rPr lang="en-US" altLang="en-US" smtClean="0"/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97EF2-5DFA-4038-9A6D-0AB6E0EBC3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SISTEM PENUNJANG KEPUTUSAN-IF041-3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628744-F1F5-4D03-9EC1-4CAEE9A905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2475" y="349251"/>
            <a:ext cx="7772400" cy="13620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6" name="Content Placeholder 3" descr="thankyou.jpg">
            <a:extLst>
              <a:ext uri="{FF2B5EF4-FFF2-40B4-BE49-F238E27FC236}">
                <a16:creationId xmlns:a16="http://schemas.microsoft.com/office/drawing/2014/main" id="{D30C0D55-6905-414A-9C33-BD0F5AC324B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80520" y="2759026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101476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34C8C8F-0142-427A-B636-8040B575B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Osram Sylvania Thinks Small, Strategizes Big-Develops the </a:t>
            </a:r>
            <a:r>
              <a:rPr lang="en-US" altLang="en-US" sz="2400" dirty="0" err="1"/>
              <a:t>Infonet</a:t>
            </a:r>
            <a:r>
              <a:rPr lang="en-US" altLang="en-US" sz="2400" dirty="0"/>
              <a:t> HR Portal System Vignette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1BAD250-4356-4D76-AF19-9F9060C454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Pembuatan</a:t>
            </a:r>
            <a:r>
              <a:rPr lang="en-US" altLang="en-US" sz="2400" dirty="0"/>
              <a:t> specialized business portal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menyelesaikan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masalah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tertentu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Prototype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Interactive, Web-based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Human Resource portal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Sedikit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berpikir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banyak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membuat</a:t>
            </a:r>
            <a:r>
              <a:rPr lang="en-US" altLang="en-US" sz="2400" dirty="0"/>
              <a:t> strategi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Fokus</a:t>
            </a:r>
            <a:r>
              <a:rPr lang="en-US" altLang="en-US" dirty="0"/>
              <a:t> pada inti </a:t>
            </a:r>
            <a:r>
              <a:rPr lang="en-US" altLang="en-US" dirty="0" err="1"/>
              <a:t>masalah</a:t>
            </a:r>
            <a:r>
              <a:rPr lang="en-US" altLang="en-US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Buat</a:t>
            </a:r>
            <a:r>
              <a:rPr lang="en-US" altLang="en-US" dirty="0"/>
              <a:t> </a:t>
            </a:r>
            <a:r>
              <a:rPr lang="en-US" altLang="en-US" dirty="0" err="1"/>
              <a:t>rencana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mencapai</a:t>
            </a:r>
            <a:r>
              <a:rPr lang="en-US" altLang="en-US" dirty="0"/>
              <a:t> </a:t>
            </a:r>
            <a:r>
              <a:rPr lang="en-US" altLang="en-US" dirty="0" err="1"/>
              <a:t>keberhasilan</a:t>
            </a:r>
            <a:r>
              <a:rPr lang="en-US" altLang="en-US" dirty="0"/>
              <a:t> </a:t>
            </a:r>
            <a:r>
              <a:rPr lang="en-US" altLang="en-US" dirty="0" err="1"/>
              <a:t>kecil</a:t>
            </a:r>
            <a:r>
              <a:rPr lang="en-US" altLang="en-US" dirty="0"/>
              <a:t> yang </a:t>
            </a:r>
            <a:r>
              <a:rPr lang="en-US" altLang="en-US" dirty="0" err="1"/>
              <a:t>cepat</a:t>
            </a: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Intranet-based portal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hiring, job postings, benefits, bonuses, retirement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086FA-F1B2-4381-BCB5-21459AE4EF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6-</a:t>
            </a:r>
            <a:fld id="{2843A27E-7376-49E2-86BD-332736F690C1}" type="slidenum">
              <a:rPr lang="en-US" altLang="en-US" smtClean="0"/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7C1975-A5E6-4CBA-A02C-E1C2910D5B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F7450F4-1903-440F-8AAF-7DDCD28F9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Systems Development Life Cycle</a:t>
            </a:r>
          </a:p>
        </p:txBody>
      </p:sp>
      <p:pic>
        <p:nvPicPr>
          <p:cNvPr id="14339" name="Picture 7" descr="FIG06">
            <a:extLst>
              <a:ext uri="{FF2B5EF4-FFF2-40B4-BE49-F238E27FC236}">
                <a16:creationId xmlns:a16="http://schemas.microsoft.com/office/drawing/2014/main" id="{968B6E28-5C69-4247-9843-9DD08D2F0C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7400" y="1562101"/>
            <a:ext cx="4510088" cy="4525963"/>
          </a:xfr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22109-ADA3-41A7-A55D-B737F08A34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6-</a:t>
            </a:r>
            <a:fld id="{2843A27E-7376-49E2-86BD-332736F690C1}" type="slidenum">
              <a:rPr lang="en-US" altLang="en-US" smtClean="0"/>
              <a:pPr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6A82AC1C-CFBC-46AF-B60E-DDFF17D6295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7400" y="1524001"/>
            <a:ext cx="3619500" cy="4525963"/>
          </a:xfrm>
        </p:spPr>
        <p:txBody>
          <a:bodyPr/>
          <a:lstStyle/>
          <a:p>
            <a:pPr eaLnBrk="1" hangingPunct="1"/>
            <a:r>
              <a:rPr lang="en-US" altLang="en-US"/>
              <a:t>Empat Fase</a:t>
            </a:r>
          </a:p>
          <a:p>
            <a:pPr lvl="1" eaLnBrk="1" hangingPunct="1"/>
            <a:r>
              <a:rPr lang="en-US" altLang="en-US"/>
              <a:t>Planning</a:t>
            </a:r>
          </a:p>
          <a:p>
            <a:pPr lvl="1" eaLnBrk="1" hangingPunct="1"/>
            <a:r>
              <a:rPr lang="en-US" altLang="en-US"/>
              <a:t>Analysis</a:t>
            </a:r>
          </a:p>
          <a:p>
            <a:pPr lvl="1" eaLnBrk="1" hangingPunct="1"/>
            <a:r>
              <a:rPr lang="en-US" altLang="en-US"/>
              <a:t>Design</a:t>
            </a:r>
          </a:p>
          <a:p>
            <a:pPr lvl="1" eaLnBrk="1" hangingPunct="1"/>
            <a:r>
              <a:rPr lang="en-US" altLang="en-US"/>
              <a:t>Implementation</a:t>
            </a:r>
          </a:p>
          <a:p>
            <a:pPr eaLnBrk="1" hangingPunct="1"/>
            <a:r>
              <a:rPr lang="en-US" altLang="en-US"/>
              <a:t>Cyclical </a:t>
            </a:r>
          </a:p>
          <a:p>
            <a:pPr eaLnBrk="1" hangingPunct="1"/>
            <a:r>
              <a:rPr lang="en-US" altLang="en-US"/>
              <a:t>Dapat kembali ke fase lainnya</a:t>
            </a:r>
          </a:p>
          <a:p>
            <a:pPr eaLnBrk="1" hangingPunct="1"/>
            <a:r>
              <a:rPr lang="en-US" altLang="en-US"/>
              <a:t>Waterfall model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F028B-EE08-49C5-A1A3-A635B0FAAE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1D123A9-82F5-45E8-8AE2-020DD0809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Tools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B7EB93D-B2E9-4A63-9256-77D8F02ADC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1200" dirty="0"/>
              <a:t>Computer-aided software design tools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100" dirty="0"/>
              <a:t>Upper CASE – 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1050" dirty="0" err="1"/>
              <a:t>Membuat</a:t>
            </a:r>
            <a:r>
              <a:rPr lang="en-US" altLang="en-US" sz="1050" dirty="0"/>
              <a:t> diagram </a:t>
            </a:r>
            <a:r>
              <a:rPr lang="en-US" altLang="en-US" sz="1050" dirty="0" err="1"/>
              <a:t>sistem</a:t>
            </a:r>
            <a:r>
              <a:rPr lang="en-US" altLang="en-US" sz="1050" dirty="0"/>
              <a:t>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100" dirty="0"/>
              <a:t>Lower CASE 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1050" dirty="0"/>
              <a:t>Me-Manage diagram dan code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100" dirty="0"/>
              <a:t>Integrated CASE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1050" dirty="0" err="1"/>
              <a:t>Kombinasi</a:t>
            </a:r>
            <a:endParaRPr lang="en-US" altLang="en-US" sz="1050" dirty="0"/>
          </a:p>
          <a:p>
            <a:pPr eaLnBrk="1" hangingPunct="1">
              <a:lnSpc>
                <a:spcPct val="100000"/>
              </a:lnSpc>
            </a:pPr>
            <a:r>
              <a:rPr lang="en-US" altLang="en-US" sz="1200" dirty="0"/>
              <a:t>RAD design tools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100" dirty="0"/>
              <a:t>Enterprise class repository and collaboration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100" dirty="0"/>
              <a:t>UML modeling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200" dirty="0"/>
              <a:t>Analysis and design software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200" dirty="0"/>
              <a:t>Code debugging methods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200" dirty="0"/>
              <a:t>Testing and quality assurance tools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2798D-7F2D-41B7-95B4-702FD01E21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6-</a:t>
            </a:r>
            <a:fld id="{2843A27E-7376-49E2-86BD-332736F690C1}" type="slidenum">
              <a:rPr lang="en-US" altLang="en-US" smtClean="0"/>
              <a:pPr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55700C-56E4-4D56-A518-E2141A4314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D217336-8FAF-4C67-961C-3103BA974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Successful Project Management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7E4BA63-B719-45C5-AC66-A1BFA4481D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85926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Menentukan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tujuan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Menentukan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lingkup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proyek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Menangani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perubahan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terjadi</a:t>
            </a:r>
            <a:r>
              <a:rPr lang="en-US" altLang="en-US" sz="2000" dirty="0"/>
              <a:t> dan </a:t>
            </a:r>
            <a:r>
              <a:rPr lang="en-US" altLang="en-US" sz="2000" dirty="0" err="1"/>
              <a:t>memastikan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keluar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lingkup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sudah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ditentukan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Mendapat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dukungan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manajemen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lebih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tinggi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Menentukan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batas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waktu</a:t>
            </a:r>
            <a:r>
              <a:rPr lang="en-US" altLang="en-US" sz="2000" dirty="0"/>
              <a:t>, milestones, dan </a:t>
            </a:r>
            <a:r>
              <a:rPr lang="en-US" altLang="en-US" sz="2000" dirty="0" err="1"/>
              <a:t>biaya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berdasarkan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tujuan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realistis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Melibatkan</a:t>
            </a:r>
            <a:r>
              <a:rPr lang="en-US" altLang="en-US" sz="2000" dirty="0"/>
              <a:t> user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Membuat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Dokumentasi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endParaRPr lang="en-US" altLang="en-US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56F00-561A-4878-93E4-A4D6ED05E4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6-</a:t>
            </a:r>
            <a:fld id="{2843A27E-7376-49E2-86BD-332736F690C1}" type="slidenum">
              <a:rPr lang="en-US" altLang="en-US" smtClean="0"/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47197F8-D04C-4C20-A486-ED84EEDE89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ACA7F10-E01E-491E-8D16-308F5FBB6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Kegagalan Implementasi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533F3DA-1B36-4254-8DC7-42DB03196C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Kurang </a:t>
            </a:r>
            <a:r>
              <a:rPr lang="en-US" altLang="en-US" sz="2400" dirty="0" err="1"/>
              <a:t>melibatkan</a:t>
            </a:r>
            <a:r>
              <a:rPr lang="en-US" altLang="en-US" sz="2400" dirty="0"/>
              <a:t> stakeholder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memenuhi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persyaratan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Meluasnya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batasan</a:t>
            </a:r>
            <a:r>
              <a:rPr lang="en-US" altLang="en-US" sz="2400" dirty="0"/>
              <a:t>/</a:t>
            </a:r>
            <a:r>
              <a:rPr lang="en-US" altLang="en-US" sz="2400" dirty="0" err="1"/>
              <a:t>ruang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lingkup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Harapan yang 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realistis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Pendukung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proyek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meninggalkan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pekerjaan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Kurang </a:t>
            </a:r>
            <a:r>
              <a:rPr lang="en-US" altLang="en-US" sz="2400" dirty="0" err="1"/>
              <a:t>terampil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ahli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SDM yang 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mencukupi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Teknologi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Baru</a:t>
            </a:r>
            <a:endParaRPr lang="en-US" alt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F54AF-D0B0-40A5-A67D-DC798CB73A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6-</a:t>
            </a:r>
            <a:fld id="{2843A27E-7376-49E2-86BD-332736F690C1}" type="slidenum">
              <a:rPr lang="en-US" altLang="en-US" smtClean="0"/>
              <a:pPr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888F84-BB6D-49A4-8682-60181E0FFA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279C499-94E6-4A8A-A4B4-D698F367B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err="1"/>
              <a:t>Hambatan</a:t>
            </a:r>
            <a:r>
              <a:rPr lang="en-US" altLang="en-US" sz="3200" dirty="0"/>
              <a:t> pada </a:t>
            </a:r>
            <a:r>
              <a:rPr lang="en-US" altLang="en-US" sz="3200" dirty="0" err="1"/>
              <a:t>saat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Pengembangan</a:t>
            </a:r>
            <a:endParaRPr lang="en-US" altLang="en-US" sz="3200" dirty="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0B7A182-3D05-456A-BF6B-D3AE4A3198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Development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Faktor budaya organisasi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Tidak adanya dukungan manajemen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Perilaku User dan analis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Pengalaman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Kemampuan team pengembang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Development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Pendidikan, dukungan, keterlibatan dan pelatihan  User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E05A7-476E-4267-96D5-A011DA03F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6-</a:t>
            </a:r>
            <a:fld id="{2843A27E-7376-49E2-86BD-332736F690C1}" type="slidenum">
              <a:rPr lang="en-US" altLang="en-US" smtClean="0"/>
              <a:pPr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9A09596-D218-4578-B29E-2B40D5EA2C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AF51959-5EBD-4337-8023-863164961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Project Management Tools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BAAFDED-D44C-423A-AF04-10D3BCD530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Project management software memungkinkan untuk:</a:t>
            </a:r>
          </a:p>
          <a:p>
            <a:pPr lvl="1" eaLnBrk="1" hangingPunct="1"/>
            <a:r>
              <a:rPr lang="en-US" altLang="en-US"/>
              <a:t>Kolaborasi antara beberapa team terpisah</a:t>
            </a:r>
          </a:p>
          <a:p>
            <a:pPr lvl="1" eaLnBrk="1" hangingPunct="1"/>
            <a:r>
              <a:rPr lang="en-US" altLang="en-US"/>
              <a:t>Mengelola program dan sumber daya</a:t>
            </a:r>
          </a:p>
          <a:p>
            <a:pPr lvl="1" eaLnBrk="1" hangingPunct="1"/>
            <a:r>
              <a:rPr lang="en-US" altLang="en-US"/>
              <a:t>Portfolio management</a:t>
            </a:r>
          </a:p>
          <a:p>
            <a:pPr lvl="1" eaLnBrk="1" hangingPunct="1"/>
            <a:r>
              <a:rPr lang="en-US" altLang="en-US"/>
              <a:t>Web enabled</a:t>
            </a:r>
          </a:p>
          <a:p>
            <a:pPr lvl="1" eaLnBrk="1" hangingPunct="1"/>
            <a:r>
              <a:rPr lang="en-US" altLang="en-US"/>
              <a:t>Mengumpulkan dan menganalisa data proyek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0C510-EF6D-4D0B-BEA2-011261B46D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6-</a:t>
            </a:r>
            <a:fld id="{2843A27E-7376-49E2-86BD-332736F690C1}" type="slidenum">
              <a:rPr lang="en-US" altLang="en-US" smtClean="0"/>
              <a:pPr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AA35-B087-4570-A45D-E5CA7D3EFA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SISTEM PENUNJANG KEPUTUSAN-IF041-3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14C1E3-D877-4A40-867E-304B936108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816</Words>
  <Application>Microsoft Office PowerPoint</Application>
  <PresentationFormat>Widescreen</PresentationFormat>
  <Paragraphs>229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Office Theme</vt:lpstr>
      <vt:lpstr>Custom Design</vt:lpstr>
      <vt:lpstr>SIC039 - PPT - SESI 10 Sistem Penunjang Keputusan</vt:lpstr>
      <vt:lpstr>Tujuan Pembelajaran</vt:lpstr>
      <vt:lpstr>Osram Sylvania Thinks Small, Strategizes Big-Develops the Infonet HR Portal System Vignette</vt:lpstr>
      <vt:lpstr>Systems Development Life Cycle</vt:lpstr>
      <vt:lpstr>Tools</vt:lpstr>
      <vt:lpstr>Successful Project Management</vt:lpstr>
      <vt:lpstr>Kegagalan Implementasi</vt:lpstr>
      <vt:lpstr>Hambatan pada saat Pengembangan</vt:lpstr>
      <vt:lpstr>Project Management Tools</vt:lpstr>
      <vt:lpstr>Alternative Development Methodologies</vt:lpstr>
      <vt:lpstr>PowerPoint Presentation</vt:lpstr>
      <vt:lpstr>Agile Development</vt:lpstr>
      <vt:lpstr> DSS Development Methodology</vt:lpstr>
      <vt:lpstr>DSS Prototyping</vt:lpstr>
      <vt:lpstr>DSS Prototyping</vt:lpstr>
      <vt:lpstr>Change Management</vt:lpstr>
      <vt:lpstr>DSS Technology Levels</vt:lpstr>
      <vt:lpstr>PowerPoint Presentation</vt:lpstr>
      <vt:lpstr>DSS</vt:lpstr>
      <vt:lpstr>DSS</vt:lpstr>
      <vt:lpstr>DSS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24</cp:revision>
  <dcterms:created xsi:type="dcterms:W3CDTF">2021-08-03T05:39:13Z</dcterms:created>
  <dcterms:modified xsi:type="dcterms:W3CDTF">2021-09-15T13:47:54Z</dcterms:modified>
</cp:coreProperties>
</file>