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9" r:id="rId5"/>
    <p:sldId id="260" r:id="rId6"/>
    <p:sldId id="273" r:id="rId7"/>
    <p:sldId id="288" r:id="rId8"/>
    <p:sldId id="289" r:id="rId9"/>
    <p:sldId id="290" r:id="rId10"/>
    <p:sldId id="291" r:id="rId11"/>
    <p:sldId id="261" r:id="rId12"/>
    <p:sldId id="298" r:id="rId13"/>
    <p:sldId id="274" r:id="rId14"/>
    <p:sldId id="263" r:id="rId15"/>
    <p:sldId id="275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7" r:id="rId26"/>
    <p:sldId id="278" r:id="rId27"/>
    <p:sldId id="279" r:id="rId28"/>
    <p:sldId id="282" r:id="rId29"/>
    <p:sldId id="280" r:id="rId30"/>
    <p:sldId id="281" r:id="rId31"/>
    <p:sldId id="283" r:id="rId32"/>
    <p:sldId id="284" r:id="rId33"/>
    <p:sldId id="292" r:id="rId34"/>
    <p:sldId id="293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14/09/2021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775B837-5999-4E67-96C5-E00A867AE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8D1C93D1-D318-4E87-BCE4-9A83FC9C7F2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329534E-835B-4750-9714-BF403C6481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C867F58-109F-43CA-941F-E4B983D16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DBC9BD1-5159-405B-82A1-85C31E5FF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97F35394-A708-4640-B7A7-92DC36E0A9B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57D8C7F-CB55-4C6F-9C86-E066E68E2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C643503-A6D5-4038-A993-628150352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AC9D41E-DB65-49D8-87CF-960B89DE9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4164BC15-8C04-4AF4-A65D-12D3B27319C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E5B3BA-BEE8-4C0A-B0C6-89AFB0032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D5E61FD-5E49-464C-A280-B33B8211A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91F6CD1-95D7-4C7D-8EF1-4E9442CBD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1B519057-CA45-412D-9108-4A50D0D25D0F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A488FF1-A2F5-4E87-A5F8-EF7FA10F75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5F102BF-F38D-40CC-BDD7-7130514EB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B9BC23D-A421-42E6-97C0-A17836386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B824716C-3D7A-4CC7-8B46-1901F35AF93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10E6BEA-8B73-4C10-B06E-EFAF073BF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8E47A0A-F550-4D11-8E6A-2E18B623C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98EBF4D-A301-4355-9E19-77FADF58D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76BEACB9-54DC-4369-B189-A197E2C1261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C3647CE-F9C1-4FB9-B06F-F07C5B72A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D6F2CB0-F915-4062-9672-8D3B0359A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8AFC67A-DFD4-4590-987E-3F853712BC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DA4C5C75-D800-4A15-87E2-8C9272185A0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791006F-EE4C-4608-A6A0-69178BE56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928331C-33ED-4CD5-B44F-C7E1691A0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62C8028-0F37-42D2-BDD6-59B07109D1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8BF0152B-6500-4B4F-ADE3-709171C4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55DC0B66-C7B5-4E26-AC6F-7A3372DC0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12A72D01-1BB0-4F84-BAEF-468BB0ED291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61E6FDD-ABFA-4D7E-AC6D-D0F602F1C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9F24D481-A101-49A2-8DED-C1C5AA088BB6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4D90CB-5734-4C63-BE92-B3FFA6FDB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76CC13C-AC2B-4F6E-A174-B0CD6F3A5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7CA311C-DACD-4A4F-A56A-164FE293A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C01B7D7E-B0C0-4ECE-955F-278F8688CBF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E8A4490-6345-45E1-AC8B-65B148C8A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C221497-8CE3-4828-8F76-7852D05E1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5A67DD6-364B-4E6D-9D8D-8F30420112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FBE3F02D-A9ED-4DF5-8BA2-B6CEFD994F93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B4ECF50-23CB-4BC7-8AA8-8DD50B570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5329C55-56B0-47D9-92F4-06D5F2301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7ECE9BB-3989-4539-B8E3-325994326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57CDD34D-8181-45ED-B767-DD20CEA1500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5FA0A85-16CE-4796-AB2A-10C22E9BB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01AFC2A-B1B6-4CC0-8A7D-3EF81B8B9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FBBB759-6FC8-49E4-AAB1-EB4EBDE7A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462CF265-0711-4F44-B985-9FE38B98743A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712DF5C-173A-4A6A-B1F9-E1E1E4F9A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BF0711A-19CF-4D88-B3B4-75FB5DAB5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3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400" dirty="0"/>
          </a:p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pendukung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: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tinjauan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01C3897-FDA1-4E77-9A5F-3FC1CE4F7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Business Intelligence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56BBBB9-8A00-466B-9938-CA6DF3037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Proaktif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Mempercepat proses pengambilan keputusan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Meningkatkan arus informasi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Komponen BI yang proaktif: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Real-time warehousing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Exception and anomaly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Proactive alerting with automatic recipient determination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Seamless follow-through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Automatic learning and refinement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271EE2A-E282-4341-A21D-13AC4842B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Komponen DSS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9C73EBE-3589-4BA3-A3DD-FDA003F5D2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Subsystems:</a:t>
            </a:r>
          </a:p>
          <a:p>
            <a:pPr lvl="1" eaLnBrk="1" hangingPunct="1"/>
            <a:r>
              <a:rPr lang="en-US" altLang="en-US"/>
              <a:t>Data management </a:t>
            </a:r>
          </a:p>
          <a:p>
            <a:pPr lvl="2" eaLnBrk="1" hangingPunct="1"/>
            <a:r>
              <a:rPr lang="en-US" altLang="en-US"/>
              <a:t>Dikelola oleh  DBMS</a:t>
            </a:r>
          </a:p>
          <a:p>
            <a:pPr lvl="1" eaLnBrk="1" hangingPunct="1"/>
            <a:r>
              <a:rPr lang="en-US" altLang="en-US"/>
              <a:t>Model management </a:t>
            </a:r>
          </a:p>
          <a:p>
            <a:pPr lvl="2" eaLnBrk="1" hangingPunct="1"/>
            <a:r>
              <a:rPr lang="en-US" altLang="en-US"/>
              <a:t>Dikelola oleh MBMS</a:t>
            </a:r>
          </a:p>
          <a:p>
            <a:pPr lvl="1" eaLnBrk="1" hangingPunct="1"/>
            <a:r>
              <a:rPr lang="en-US" altLang="en-US"/>
              <a:t>User interface</a:t>
            </a:r>
          </a:p>
          <a:p>
            <a:pPr lvl="1" eaLnBrk="1" hangingPunct="1"/>
            <a:r>
              <a:rPr lang="en-US" altLang="en-US"/>
              <a:t>Knowledge Management and organizational knowledge 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>
            <a:extLst>
              <a:ext uri="{FF2B5EF4-FFF2-40B4-BE49-F238E27FC236}">
                <a16:creationId xmlns:a16="http://schemas.microsoft.com/office/drawing/2014/main" id="{3ACB9929-7A80-4D14-9349-FC1AAEB3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SKEMA DSS</a:t>
            </a:r>
          </a:p>
        </p:txBody>
      </p:sp>
      <p:pic>
        <p:nvPicPr>
          <p:cNvPr id="22531" name="Picture 4" descr="FIG03">
            <a:extLst>
              <a:ext uri="{FF2B5EF4-FFF2-40B4-BE49-F238E27FC236}">
                <a16:creationId xmlns:a16="http://schemas.microsoft.com/office/drawing/2014/main" id="{EA8B69F5-24CA-4A5C-AC52-0FC21D3FF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3251" y="1685926"/>
            <a:ext cx="5514975" cy="4364717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907A9CE-E2AE-4FDA-8641-FC2F80968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Data Management Subsystem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1893984-4447-443F-B125-282B722B5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Komponen:</a:t>
            </a:r>
          </a:p>
          <a:p>
            <a:pPr lvl="1" eaLnBrk="1" hangingPunct="1"/>
            <a:r>
              <a:rPr lang="en-US" altLang="en-US"/>
              <a:t>Database</a:t>
            </a:r>
          </a:p>
          <a:p>
            <a:pPr lvl="1" eaLnBrk="1" hangingPunct="1"/>
            <a:r>
              <a:rPr lang="en-US" altLang="en-US"/>
              <a:t>Database management system</a:t>
            </a:r>
          </a:p>
          <a:p>
            <a:pPr lvl="1" eaLnBrk="1" hangingPunct="1"/>
            <a:r>
              <a:rPr lang="en-US" altLang="en-US"/>
              <a:t>Data directory</a:t>
            </a:r>
          </a:p>
          <a:p>
            <a:pPr lvl="1" eaLnBrk="1" hangingPunct="1"/>
            <a:r>
              <a:rPr lang="en-US" altLang="en-US"/>
              <a:t>Fasilitas Query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>
            <a:extLst>
              <a:ext uri="{FF2B5EF4-FFF2-40B4-BE49-F238E27FC236}">
                <a16:creationId xmlns:a16="http://schemas.microsoft.com/office/drawing/2014/main" id="{9DAC7D47-9D76-45E7-B338-8BE698640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/>
              <a:t>STRUKTUR DATA MANAGEMENT SUBSYSTEM</a:t>
            </a:r>
          </a:p>
        </p:txBody>
      </p:sp>
      <p:pic>
        <p:nvPicPr>
          <p:cNvPr id="24579" name="Picture 4" descr="FIG03">
            <a:extLst>
              <a:ext uri="{FF2B5EF4-FFF2-40B4-BE49-F238E27FC236}">
                <a16:creationId xmlns:a16="http://schemas.microsoft.com/office/drawing/2014/main" id="{188193ED-3DD3-4A3D-BE5F-E2C5483119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0426" y="1790701"/>
            <a:ext cx="5705475" cy="4349891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3ABF835-9069-4831-AA00-CD786E33A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Database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673E6AF-33FE-44CC-B506-B47D06DEF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09726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Data yang </a:t>
            </a:r>
            <a:r>
              <a:rPr lang="en-US" altLang="en-US" dirty="0" err="1"/>
              <a:t>terkait</a:t>
            </a:r>
            <a:r>
              <a:rPr lang="en-US" altLang="en-US" dirty="0"/>
              <a:t>, yang di- extract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, </a:t>
            </a:r>
            <a:r>
              <a:rPr lang="en-US" altLang="en-US" dirty="0" err="1"/>
              <a:t>disimpan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dipergunakan</a:t>
            </a:r>
            <a:r>
              <a:rPr lang="en-US" altLang="en-US" dirty="0"/>
              <a:t> oleh </a:t>
            </a:r>
            <a:r>
              <a:rPr lang="en-US" altLang="en-US" dirty="0" err="1"/>
              <a:t>perusahaan</a:t>
            </a:r>
            <a:r>
              <a:rPr lang="en-US" altLang="en-US" dirty="0"/>
              <a:t> dan </a:t>
            </a:r>
            <a:r>
              <a:rPr lang="en-US" altLang="en-US" dirty="0" err="1"/>
              <a:t>hasil</a:t>
            </a:r>
            <a:r>
              <a:rPr lang="en-US" altLang="en-US" dirty="0"/>
              <a:t> query </a:t>
            </a:r>
          </a:p>
          <a:p>
            <a:pPr lvl="1" eaLnBrk="1" hangingPunct="1"/>
            <a:r>
              <a:rPr lang="en-US" altLang="en-US" dirty="0"/>
              <a:t>Data Internal, </a:t>
            </a: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TPS</a:t>
            </a:r>
          </a:p>
          <a:p>
            <a:pPr lvl="1" eaLnBrk="1" hangingPunct="1"/>
            <a:r>
              <a:rPr lang="en-US" altLang="en-US" dirty="0"/>
              <a:t>Data </a:t>
            </a:r>
            <a:r>
              <a:rPr lang="en-US" altLang="en-US" dirty="0" err="1"/>
              <a:t>Eksternal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pemerintah</a:t>
            </a:r>
            <a:r>
              <a:rPr lang="en-US" altLang="en-US" dirty="0"/>
              <a:t>, </a:t>
            </a:r>
            <a:r>
              <a:rPr lang="en-US" altLang="en-US" dirty="0" err="1"/>
              <a:t>asosiasi</a:t>
            </a:r>
            <a:r>
              <a:rPr lang="en-US" altLang="en-US" dirty="0"/>
              <a:t> </a:t>
            </a:r>
            <a:r>
              <a:rPr lang="en-US" altLang="en-US" dirty="0" err="1"/>
              <a:t>perdagangan</a:t>
            </a:r>
            <a:r>
              <a:rPr lang="en-US" altLang="en-US" dirty="0"/>
              <a:t>, market research firms, forecasting firms</a:t>
            </a:r>
          </a:p>
          <a:p>
            <a:pPr lvl="1" eaLnBrk="1" hangingPunct="1"/>
            <a:r>
              <a:rPr lang="en-US" altLang="en-US" dirty="0"/>
              <a:t>Data </a:t>
            </a:r>
            <a:r>
              <a:rPr lang="en-US" altLang="en-US" dirty="0" err="1"/>
              <a:t>Pribadi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petunjuk</a:t>
            </a:r>
            <a:r>
              <a:rPr lang="en-US" altLang="en-US" dirty="0"/>
              <a:t> yang </a:t>
            </a:r>
            <a:r>
              <a:rPr lang="en-US" altLang="en-US" dirty="0" err="1"/>
              <a:t>digunakan</a:t>
            </a:r>
            <a:r>
              <a:rPr lang="en-US" altLang="en-US" dirty="0"/>
              <a:t> oleh  decision-makers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D3A5AE-4E13-467A-BD15-0B11E1F36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Database Management System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B9A4340-6B21-4B0E-8532-D33E45252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Extract data </a:t>
            </a:r>
          </a:p>
          <a:p>
            <a:pPr eaLnBrk="1" hangingPunct="1"/>
            <a:r>
              <a:rPr lang="en-US" altLang="en-US"/>
              <a:t>Mengelola data dan hubungannya</a:t>
            </a:r>
          </a:p>
          <a:p>
            <a:pPr eaLnBrk="1" hangingPunct="1"/>
            <a:r>
              <a:rPr lang="en-US" altLang="en-US"/>
              <a:t>Update (add, delete, edit, change)</a:t>
            </a:r>
          </a:p>
          <a:p>
            <a:pPr eaLnBrk="1" hangingPunct="1"/>
            <a:r>
              <a:rPr lang="en-US" altLang="en-US"/>
              <a:t>Retrieve data (mengakses data)</a:t>
            </a:r>
          </a:p>
          <a:p>
            <a:pPr eaLnBrk="1" hangingPunct="1"/>
            <a:r>
              <a:rPr lang="en-US" altLang="en-US"/>
              <a:t>Query dan memanipulasi data</a:t>
            </a:r>
          </a:p>
          <a:p>
            <a:pPr eaLnBrk="1" hangingPunct="1"/>
            <a:r>
              <a:rPr lang="en-US" altLang="en-US"/>
              <a:t>Menggunakan data dictionary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815D864-16E4-4645-91FF-2D32781BC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Data Directory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211D6B3-2A5A-47E2-B02A-D6D7B0A5C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Katalog dari semua data</a:t>
            </a:r>
          </a:p>
          <a:p>
            <a:pPr lvl="1" eaLnBrk="1" hangingPunct="1"/>
            <a:r>
              <a:rPr lang="en-US" altLang="en-US"/>
              <a:t>Berisi definisi data</a:t>
            </a:r>
          </a:p>
          <a:p>
            <a:pPr lvl="1" eaLnBrk="1" hangingPunct="1"/>
            <a:r>
              <a:rPr lang="en-US" altLang="en-US"/>
              <a:t>Menjawab pertanyaan tentang keberadaan data</a:t>
            </a:r>
          </a:p>
          <a:p>
            <a:pPr lvl="1" eaLnBrk="1" hangingPunct="1"/>
            <a:r>
              <a:rPr lang="en-US" altLang="en-US"/>
              <a:t>Source</a:t>
            </a:r>
          </a:p>
          <a:p>
            <a:pPr lvl="1" eaLnBrk="1" hangingPunct="1"/>
            <a:r>
              <a:rPr lang="en-US" altLang="en-US"/>
              <a:t>Meaning</a:t>
            </a:r>
          </a:p>
          <a:p>
            <a:pPr lvl="1" eaLnBrk="1" hangingPunct="1"/>
            <a:r>
              <a:rPr lang="en-US" altLang="en-US"/>
              <a:t>Memungkinkan terjadinya penambahan, penghapusan, dan perubahan.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DC28C0-0B3A-44DD-9659-D7002FC25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 Management Subsystem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23623A0-FF94-4AA7-AB8C-46D1B1CF3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Komponen:</a:t>
            </a:r>
          </a:p>
          <a:p>
            <a:pPr lvl="1" eaLnBrk="1" hangingPunct="1"/>
            <a:r>
              <a:rPr lang="en-US" altLang="en-US"/>
              <a:t>Model base</a:t>
            </a:r>
          </a:p>
          <a:p>
            <a:pPr lvl="1" eaLnBrk="1" hangingPunct="1"/>
            <a:r>
              <a:rPr lang="en-US" altLang="en-US"/>
              <a:t>Model base management system</a:t>
            </a:r>
          </a:p>
          <a:p>
            <a:pPr lvl="1" eaLnBrk="1" hangingPunct="1"/>
            <a:r>
              <a:rPr lang="en-US" altLang="en-US"/>
              <a:t>Modeling language</a:t>
            </a:r>
          </a:p>
          <a:p>
            <a:pPr lvl="1" eaLnBrk="1" hangingPunct="1"/>
            <a:r>
              <a:rPr lang="en-US" altLang="en-US"/>
              <a:t>Model directory</a:t>
            </a:r>
          </a:p>
          <a:p>
            <a:pPr lvl="1" eaLnBrk="1" hangingPunct="1"/>
            <a:r>
              <a:rPr lang="en-US" altLang="en-US"/>
              <a:t>Model execution, integration, and command processor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DC8A211-326A-4446-8B80-EAA5BEAD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010214-C3BE-4237-96A2-337990549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Strategic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Mendukung keputusan top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Terutama digunakan oleh middle management untuk mengalokasi sumber daya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Mendukung kegiatan harian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Analytical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Digunakan untuk menganalisa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B16905F-F53A-4123-8D87-C40F98503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Tujuan Pembelajaran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67CD1AC-726F-4543-A3B5-E5E315303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762126"/>
            <a:ext cx="8534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Memahami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Konfigurasi</a:t>
            </a:r>
            <a:r>
              <a:rPr lang="en-US" dirty="0">
                <a:latin typeface="+mj-lt"/>
              </a:rPr>
              <a:t> DSS.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Mempelajari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karakteristik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kemampuan</a:t>
            </a:r>
            <a:r>
              <a:rPr lang="en-US" dirty="0">
                <a:latin typeface="+mj-lt"/>
              </a:rPr>
              <a:t> DSS.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Memahami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komponen</a:t>
            </a:r>
            <a:r>
              <a:rPr lang="en-US" dirty="0">
                <a:latin typeface="+mj-lt"/>
              </a:rPr>
              <a:t> DSS.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Menjelaskan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struktur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komponen</a:t>
            </a:r>
            <a:r>
              <a:rPr lang="en-US" dirty="0">
                <a:latin typeface="+mj-lt"/>
              </a:rPr>
              <a:t> DSS.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Memahami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bagaimana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interaksi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antara</a:t>
            </a:r>
            <a:r>
              <a:rPr lang="en-US" dirty="0">
                <a:latin typeface="+mj-lt"/>
              </a:rPr>
              <a:t> DSS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Web.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Mempelajari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peranan</a:t>
            </a:r>
            <a:r>
              <a:rPr lang="en-US" dirty="0">
                <a:latin typeface="+mj-lt"/>
              </a:rPr>
              <a:t> user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DSS.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Memahami</a:t>
            </a:r>
            <a:r>
              <a:rPr lang="en-US" dirty="0">
                <a:latin typeface="+mj-lt"/>
              </a:rPr>
              <a:t> hardware DSS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integrasi</a:t>
            </a:r>
            <a:r>
              <a:rPr lang="en-US" dirty="0">
                <a:latin typeface="+mj-lt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+mj-lt"/>
              </a:rPr>
              <a:t>Mempelajari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konfirgurasi</a:t>
            </a:r>
            <a:r>
              <a:rPr lang="en-US" dirty="0">
                <a:latin typeface="+mj-lt"/>
              </a:rPr>
              <a:t> DSS.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173CA69-250C-4174-B835-275010524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Model Base Management System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68E134D-70E5-45D0-BC07-FD4B0539A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err="1"/>
              <a:t>Fungsi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1800" dirty="0" err="1"/>
              <a:t>Membuat</a:t>
            </a:r>
            <a:r>
              <a:rPr lang="en-US" altLang="en-US" sz="1800" dirty="0"/>
              <a:t> Model </a:t>
            </a:r>
          </a:p>
          <a:p>
            <a:pPr lvl="1" eaLnBrk="1" hangingPunct="1"/>
            <a:r>
              <a:rPr lang="en-US" altLang="en-US" sz="1800" dirty="0"/>
              <a:t>Meng-update Model </a:t>
            </a:r>
          </a:p>
          <a:p>
            <a:pPr lvl="1" eaLnBrk="1" hangingPunct="1"/>
            <a:r>
              <a:rPr lang="en-US" altLang="en-US" sz="1800" dirty="0" err="1"/>
              <a:t>Memanipulasi</a:t>
            </a:r>
            <a:r>
              <a:rPr lang="en-US" altLang="en-US" sz="1800" dirty="0"/>
              <a:t> data Model </a:t>
            </a:r>
          </a:p>
          <a:p>
            <a:pPr lvl="1" eaLnBrk="1" hangingPunct="1"/>
            <a:r>
              <a:rPr lang="en-US" altLang="en-US" sz="1800" dirty="0" err="1"/>
              <a:t>Menjalankan</a:t>
            </a:r>
            <a:r>
              <a:rPr lang="en-US" altLang="en-US" sz="1800" dirty="0"/>
              <a:t> routine/</a:t>
            </a:r>
            <a:r>
              <a:rPr lang="en-US" altLang="en-US" sz="1800" dirty="0" err="1"/>
              <a:t>prosedur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baru</a:t>
            </a:r>
            <a:endParaRPr lang="en-US" altLang="en-US" sz="1800" dirty="0"/>
          </a:p>
          <a:p>
            <a:pPr eaLnBrk="1" hangingPunct="1"/>
            <a:r>
              <a:rPr lang="en-US" altLang="en-US" sz="2400" dirty="0"/>
              <a:t>Model directory:</a:t>
            </a:r>
          </a:p>
          <a:p>
            <a:pPr lvl="1" eaLnBrk="1" hangingPunct="1"/>
            <a:r>
              <a:rPr lang="en-US" altLang="en-US" sz="1800" dirty="0" err="1"/>
              <a:t>Katalog</a:t>
            </a:r>
            <a:r>
              <a:rPr lang="en-US" altLang="en-US" sz="1800" dirty="0"/>
              <a:t> model</a:t>
            </a:r>
          </a:p>
          <a:p>
            <a:pPr lvl="1" eaLnBrk="1" hangingPunct="1"/>
            <a:r>
              <a:rPr lang="en-US" altLang="en-US" sz="1800" dirty="0" err="1"/>
              <a:t>Definisi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5D7324B-A5B6-4C75-9155-41F543156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 Management Activities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97A258-B218-4E32-B74A-C075D7CAF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Mengawasi jalannya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Model command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Menerima instruksi model dari user interface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Mengarahkan instruksi ke MBMS atau module execution atau integration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Model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Mengkombinasikan fungsi-fungsi dari beberapa model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D7BFA9F-0516-4A7C-A315-C33C8A046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User Interface System</a:t>
            </a:r>
          </a:p>
        </p:txBody>
      </p:sp>
      <p:sp>
        <p:nvSpPr>
          <p:cNvPr id="32771" name="Text Box 5">
            <a:extLst>
              <a:ext uri="{FF2B5EF4-FFF2-40B4-BE49-F238E27FC236}">
                <a16:creationId xmlns:a16="http://schemas.microsoft.com/office/drawing/2014/main" id="{5AC21B74-C1BE-437D-B063-568A7A6D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2209800" cy="6413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Knowledge-based system</a:t>
            </a:r>
          </a:p>
        </p:txBody>
      </p:sp>
      <p:sp>
        <p:nvSpPr>
          <p:cNvPr id="32772" name="Text Box 6">
            <a:extLst>
              <a:ext uri="{FF2B5EF4-FFF2-40B4-BE49-F238E27FC236}">
                <a16:creationId xmlns:a16="http://schemas.microsoft.com/office/drawing/2014/main" id="{3FCB601E-F469-4EC0-8AD7-730E2AFF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524000"/>
            <a:ext cx="2209800" cy="6413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Data management and DBMS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C75401FC-D696-4CB0-A5B1-9FB13F87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524000"/>
            <a:ext cx="2057400" cy="915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Model management and MBMS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21D87B7E-CB51-4188-8E10-5D8D434D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1"/>
            <a:ext cx="4800600" cy="36671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User Interface Management System (UIMS)</a:t>
            </a: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A044144B-5E0D-49C3-B045-2229C5CA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1"/>
            <a:ext cx="3429000" cy="36671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Natural Language Processor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1EDAD984-2531-4B4D-BA61-8EFA215C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1219200" cy="7237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/>
              <a:t>Input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Action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Languages</a:t>
            </a:r>
          </a:p>
        </p:txBody>
      </p:sp>
      <p:sp>
        <p:nvSpPr>
          <p:cNvPr id="32777" name="Text Box 11">
            <a:extLst>
              <a:ext uri="{FF2B5EF4-FFF2-40B4-BE49-F238E27FC236}">
                <a16:creationId xmlns:a16="http://schemas.microsoft.com/office/drawing/2014/main" id="{6F945D06-3D37-40A0-BF10-ACA40045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1143000" cy="7237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/>
              <a:t>Output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Display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/>
              <a:t>Language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D21A30BF-C62B-4EDC-B5BA-E9E5F298C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1"/>
            <a:ext cx="1524000" cy="36671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     Users</a:t>
            </a:r>
          </a:p>
        </p:txBody>
      </p:sp>
      <p:sp>
        <p:nvSpPr>
          <p:cNvPr id="32779" name="Text Box 13">
            <a:extLst>
              <a:ext uri="{FF2B5EF4-FFF2-40B4-BE49-F238E27FC236}">
                <a16:creationId xmlns:a16="http://schemas.microsoft.com/office/drawing/2014/main" id="{28235FE5-10B0-4A98-B150-5D7A6FD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15001"/>
            <a:ext cx="2209800" cy="366713"/>
          </a:xfrm>
          <a:prstGeom prst="rect">
            <a:avLst/>
          </a:prstGeom>
          <a:solidFill>
            <a:srgbClr val="CC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Printers, Plotters</a:t>
            </a:r>
          </a:p>
        </p:txBody>
      </p:sp>
      <p:sp>
        <p:nvSpPr>
          <p:cNvPr id="32780" name="Text Box 14">
            <a:extLst>
              <a:ext uri="{FF2B5EF4-FFF2-40B4-BE49-F238E27FC236}">
                <a16:creationId xmlns:a16="http://schemas.microsoft.com/office/drawing/2014/main" id="{5DFF4DF1-5B80-4457-A0CD-9B236CBE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648200"/>
            <a:ext cx="1219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PC Display</a:t>
            </a:r>
          </a:p>
        </p:txBody>
      </p:sp>
      <p:sp>
        <p:nvSpPr>
          <p:cNvPr id="32781" name="Line 15">
            <a:extLst>
              <a:ext uri="{FF2B5EF4-FFF2-40B4-BE49-F238E27FC236}">
                <a16:creationId xmlns:a16="http://schemas.microsoft.com/office/drawing/2014/main" id="{63E76D62-8378-40EE-82D1-268B10BFF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33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2" name="Line 16">
            <a:extLst>
              <a:ext uri="{FF2B5EF4-FFF2-40B4-BE49-F238E27FC236}">
                <a16:creationId xmlns:a16="http://schemas.microsoft.com/office/drawing/2014/main" id="{787BCFE2-5C1F-4BE8-808B-8E7FE5C1F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3" name="Line 17">
            <a:extLst>
              <a:ext uri="{FF2B5EF4-FFF2-40B4-BE49-F238E27FC236}">
                <a16:creationId xmlns:a16="http://schemas.microsoft.com/office/drawing/2014/main" id="{BA1D6EB6-DDFD-4883-A8CC-138EC47CD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4" name="Line 18">
            <a:extLst>
              <a:ext uri="{FF2B5EF4-FFF2-40B4-BE49-F238E27FC236}">
                <a16:creationId xmlns:a16="http://schemas.microsoft.com/office/drawing/2014/main" id="{B5C521A3-2924-4711-A1F7-D98530AFA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048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5" name="Line 20">
            <a:extLst>
              <a:ext uri="{FF2B5EF4-FFF2-40B4-BE49-F238E27FC236}">
                <a16:creationId xmlns:a16="http://schemas.microsoft.com/office/drawing/2014/main" id="{48D16AA3-789F-4616-B247-851B7A7D1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6" name="Line 21">
            <a:extLst>
              <a:ext uri="{FF2B5EF4-FFF2-40B4-BE49-F238E27FC236}">
                <a16:creationId xmlns:a16="http://schemas.microsoft.com/office/drawing/2014/main" id="{EE1D6444-61EB-4ED6-A06F-CCBB66743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7" name="Line 22">
            <a:extLst>
              <a:ext uri="{FF2B5EF4-FFF2-40B4-BE49-F238E27FC236}">
                <a16:creationId xmlns:a16="http://schemas.microsoft.com/office/drawing/2014/main" id="{247EA571-8C2D-4C3A-A841-57BA53728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8" name="Line 23">
            <a:extLst>
              <a:ext uri="{FF2B5EF4-FFF2-40B4-BE49-F238E27FC236}">
                <a16:creationId xmlns:a16="http://schemas.microsoft.com/office/drawing/2014/main" id="{0A611E34-79BF-4B5B-BAE7-F88F8C76F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32789" name="Text Box 24">
            <a:extLst>
              <a:ext uri="{FF2B5EF4-FFF2-40B4-BE49-F238E27FC236}">
                <a16:creationId xmlns:a16="http://schemas.microsoft.com/office/drawing/2014/main" id="{10EA3625-C222-47DD-BA00-5C1FDEF07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15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"/>
              <a:t>Based on Figure 3.6,  Schematic View of the User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89134A4-95C4-420A-A435-79D3CE66F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User Interface Management System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6C3DFC0-C3A8-4DDC-A37B-87D3CB4BD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GUI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Natural language processor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Berinteraksi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model management dan data management subsystems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Contoh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Speech recognition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Display panel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Tactile interfaces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Gesture interface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F0E9228-90D6-4FE5-B7F1-98FB9BFC8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Knowledge-Based Management System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1FEC4D4-2DEA-4457-8EE7-261489B27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Komponen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Expert System </a:t>
            </a:r>
            <a:r>
              <a:rPr lang="en-US" altLang="en-US" dirty="0" err="1"/>
              <a:t>atau</a:t>
            </a:r>
            <a:r>
              <a:rPr lang="en-US" altLang="en-US" dirty="0"/>
              <a:t> intelligent agent system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Menyelesaikan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yang </a:t>
            </a:r>
            <a:r>
              <a:rPr lang="en-US" altLang="en-US" dirty="0" err="1"/>
              <a:t>kompleks</a:t>
            </a:r>
            <a:endParaRPr lang="en-US" altLang="en-US" dirty="0"/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Meningkatkan</a:t>
            </a:r>
            <a:r>
              <a:rPr lang="en-US" altLang="en-US" dirty="0"/>
              <a:t> </a:t>
            </a:r>
            <a:r>
              <a:rPr lang="en-US" altLang="en-US" dirty="0" err="1"/>
              <a:t>fungsi-fungsi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komponen</a:t>
            </a:r>
            <a:r>
              <a:rPr lang="en-US" altLang="en-US" dirty="0"/>
              <a:t> lain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 err="1"/>
              <a:t>Biasanya</a:t>
            </a:r>
            <a:r>
              <a:rPr lang="en-US" altLang="en-US" dirty="0"/>
              <a:t> </a:t>
            </a: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Text-oriented DSS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D6839D8-7A3D-434D-AEB4-984A17B09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DSS Hardware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B664A47-B897-4821-B178-353FED09D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 facto standard </a:t>
            </a:r>
          </a:p>
          <a:p>
            <a:pPr eaLnBrk="1" hangingPunct="1"/>
            <a:r>
              <a:rPr lang="en-US" altLang="en-US"/>
              <a:t>Web server dengan DBMS:</a:t>
            </a:r>
          </a:p>
          <a:p>
            <a:pPr lvl="1" eaLnBrk="1" hangingPunct="1"/>
            <a:r>
              <a:rPr lang="en-US" altLang="en-US"/>
              <a:t>Dioperasikan dengan menggunakan browser</a:t>
            </a:r>
          </a:p>
          <a:p>
            <a:pPr lvl="1" eaLnBrk="1" hangingPunct="1"/>
            <a:r>
              <a:rPr lang="en-US" altLang="en-US"/>
              <a:t>Data tersimpan ke dalam berbagai database</a:t>
            </a:r>
          </a:p>
          <a:p>
            <a:pPr lvl="1" eaLnBrk="1" hangingPunct="1"/>
            <a:r>
              <a:rPr lang="en-US" altLang="en-US"/>
              <a:t>Dapat berupa mainframe, server, workstation, atau PC </a:t>
            </a:r>
          </a:p>
          <a:p>
            <a:pPr lvl="1" eaLnBrk="1" hangingPunct="1"/>
            <a:r>
              <a:rPr lang="en-US" altLang="en-US"/>
              <a:t>Semua jenis network </a:t>
            </a:r>
          </a:p>
          <a:p>
            <a:pPr lvl="1" eaLnBrk="1" hangingPunct="1"/>
            <a:r>
              <a:rPr lang="en-US" altLang="en-US"/>
              <a:t>Akses untuk mobile devices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BA10F2E-E033-4D87-BC39-915F18492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Klasifikasi DSS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F249729-E59B-4143-9CEF-666E8F2FA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Fokus pada output mana yang dapat langsung mendukung atau menentukan keputusan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Data oriented atau model oriented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Holsapple and Whinston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Text oriented, database oriented, spreadsheet oriented, solver oriented, rule oriented, or compound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Intelligent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9BECBFEE-D960-4006-90E0-71531089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CHARACTERISTICS OF DIFFERENT CLASSES OF DSS</a:t>
            </a:r>
          </a:p>
        </p:txBody>
      </p:sp>
      <p:pic>
        <p:nvPicPr>
          <p:cNvPr id="37891" name="Picture 4" descr="TBL03">
            <a:extLst>
              <a:ext uri="{FF2B5EF4-FFF2-40B4-BE49-F238E27FC236}">
                <a16:creationId xmlns:a16="http://schemas.microsoft.com/office/drawing/2014/main" id="{0F874E70-518C-43F1-87C7-C42B18F0E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250" y="1600201"/>
            <a:ext cx="6296768" cy="4448175"/>
          </a:xfrm>
          <a:noFill/>
        </p:spPr>
      </p:pic>
      <p:sp>
        <p:nvSpPr>
          <p:cNvPr id="37892" name="Text Box 8">
            <a:extLst>
              <a:ext uri="{FF2B5EF4-FFF2-40B4-BE49-F238E27FC236}">
                <a16:creationId xmlns:a16="http://schemas.microsoft.com/office/drawing/2014/main" id="{26C18557-3C3F-4C42-9F62-82F66D39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4411663"/>
            <a:ext cx="15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altLang="en-US"/>
          </a:p>
        </p:txBody>
      </p:sp>
      <p:sp>
        <p:nvSpPr>
          <p:cNvPr id="37893" name="Text Box 10">
            <a:extLst>
              <a:ext uri="{FF2B5EF4-FFF2-40B4-BE49-F238E27FC236}">
                <a16:creationId xmlns:a16="http://schemas.microsoft.com/office/drawing/2014/main" id="{D25E802F-A3ED-461D-93FD-CE39A449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4343401"/>
            <a:ext cx="685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id-ID" altLang="en-US" sz="800"/>
          </a:p>
        </p:txBody>
      </p:sp>
      <p:sp>
        <p:nvSpPr>
          <p:cNvPr id="37894" name="Rectangle 11">
            <a:extLst>
              <a:ext uri="{FF2B5EF4-FFF2-40B4-BE49-F238E27FC236}">
                <a16:creationId xmlns:a16="http://schemas.microsoft.com/office/drawing/2014/main" id="{2F6280A4-38C6-4B31-A486-330FCECD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267200"/>
            <a:ext cx="838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800"/>
              <a:t>(</a:t>
            </a:r>
            <a:r>
              <a:rPr lang="en-US" altLang="en-US" sz="800">
                <a:solidFill>
                  <a:schemeClr val="bg2"/>
                </a:solidFill>
              </a:rPr>
              <a:t>ad hoc analysis)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1ECF295-1D35-408B-83B4-88E34BF2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DSS Classifications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958D317-3D6A-41F4-8EAE-0BC2C4019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Donovan and Madnick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Institutional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Masalah yang biasa terjadi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Ad hoc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Masalah yang tidak dapat diantisipasi atau tidak biasa (tidak perbah terjadi)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Hackathorn and Keen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Personal support, group support, atau organizational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858C4EA-D365-469F-9D6D-31FBAB521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DSS Classifications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CD94AF7-96DD-42E2-9121-AE7657987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GSS v. Individual DSS</a:t>
            </a:r>
          </a:p>
          <a:p>
            <a:pPr lvl="1" eaLnBrk="1" hangingPunct="1"/>
            <a:r>
              <a:rPr lang="en-US" altLang="en-US"/>
              <a:t>Keputusan ditentukan oleh sekelompok atau seorang decision maker</a:t>
            </a:r>
          </a:p>
          <a:p>
            <a:pPr eaLnBrk="1" hangingPunct="1"/>
            <a:r>
              <a:rPr lang="en-US" altLang="en-US"/>
              <a:t>Custom made v. vendor ready made</a:t>
            </a:r>
          </a:p>
          <a:p>
            <a:pPr lvl="1" eaLnBrk="1" hangingPunct="1"/>
            <a:r>
              <a:rPr lang="en-US" altLang="en-US"/>
              <a:t>Generic DSS dapat dimodifikasi </a:t>
            </a:r>
          </a:p>
          <a:p>
            <a:pPr lvl="2" eaLnBrk="1" hangingPunct="1"/>
            <a:r>
              <a:rPr lang="en-US" altLang="en-US"/>
              <a:t>Database, models, interface, support</a:t>
            </a:r>
          </a:p>
          <a:p>
            <a:pPr lvl="2" eaLnBrk="1" hangingPunct="1"/>
            <a:r>
              <a:rPr lang="en-US" altLang="en-US"/>
              <a:t>Untuk masalah industri yang sering terjadi</a:t>
            </a:r>
          </a:p>
          <a:p>
            <a:pPr lvl="2" eaLnBrk="1" hangingPunct="1"/>
            <a:r>
              <a:rPr lang="en-US" altLang="en-US"/>
              <a:t>Mengurangi biaya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BEC583-6CDE-4CEA-938A-3DBE0A5BB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Sistem Penunjang Keputusan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C06FFEF-EA2B-4EF2-9EA0-04E843EA8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0" y="1829121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Sistem</a:t>
            </a:r>
            <a:r>
              <a:rPr lang="en-US" altLang="en-US" dirty="0"/>
              <a:t> yang </a:t>
            </a:r>
            <a:r>
              <a:rPr lang="en-US" altLang="en-US" dirty="0" err="1"/>
              <a:t>dirancang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pihak</a:t>
            </a:r>
            <a:r>
              <a:rPr lang="en-US" altLang="en-US" dirty="0"/>
              <a:t> </a:t>
            </a:r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masalah</a:t>
            </a:r>
            <a:r>
              <a:rPr lang="en-US" altLang="en-US" dirty="0"/>
              <a:t>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terstruktur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Dengan</a:t>
            </a:r>
            <a:r>
              <a:rPr lang="en-US" altLang="en-US" dirty="0"/>
              <a:t> kata lain,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menekankan</a:t>
            </a:r>
            <a:r>
              <a:rPr lang="en-US" altLang="en-US" dirty="0"/>
              <a:t> pada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Mekanisme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interaksi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user dan </a:t>
            </a:r>
            <a:r>
              <a:rPr lang="en-US" altLang="en-US" dirty="0" err="1"/>
              <a:t>komponen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Biasanya</a:t>
            </a:r>
            <a:r>
              <a:rPr lang="en-US" altLang="en-US" dirty="0"/>
              <a:t>, DSS </a:t>
            </a:r>
            <a:r>
              <a:rPr lang="en-US" altLang="en-US" dirty="0" err="1"/>
              <a:t>dibuat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solusi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mengevaluasi</a:t>
            </a:r>
            <a:r>
              <a:rPr lang="en-US" altLang="en-US" dirty="0"/>
              <a:t> </a:t>
            </a:r>
            <a:r>
              <a:rPr lang="en-US" altLang="en-US" dirty="0" err="1"/>
              <a:t>peluang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38710A4-AA86-4CB4-A5E4-72481BC13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Web dan DSS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19DC7DF-075B-4297-A7CF-710372613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Pengumpulan Data</a:t>
            </a:r>
          </a:p>
          <a:p>
            <a:pPr eaLnBrk="1" hangingPunct="1"/>
            <a:r>
              <a:rPr lang="en-US" altLang="en-US"/>
              <a:t>Komunikasi</a:t>
            </a:r>
          </a:p>
          <a:p>
            <a:pPr eaLnBrk="1" hangingPunct="1"/>
            <a:r>
              <a:rPr lang="en-US" altLang="en-US"/>
              <a:t>Kolaborasi</a:t>
            </a:r>
          </a:p>
          <a:p>
            <a:pPr eaLnBrk="1" hangingPunct="1"/>
            <a:r>
              <a:rPr lang="en-US" altLang="en-US"/>
              <a:t>Kemampuan Download </a:t>
            </a:r>
          </a:p>
          <a:p>
            <a:pPr eaLnBrk="1" hangingPunct="1"/>
            <a:r>
              <a:rPr lang="en-US" altLang="en-US"/>
              <a:t>menggunakan Web servers</a:t>
            </a:r>
          </a:p>
          <a:p>
            <a:pPr eaLnBrk="1" hangingPunct="1"/>
            <a:r>
              <a:rPr lang="en-US" altLang="en-US"/>
              <a:t>Menyederhanakan masalah integrasi</a:t>
            </a:r>
          </a:p>
          <a:p>
            <a:pPr eaLnBrk="1" hangingPunct="1"/>
            <a:r>
              <a:rPr lang="en-US" altLang="en-US"/>
              <a:t>Meningkatkan penggunaan fitur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BD97F0C0-2F40-496D-B7FE-378703112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 OF DSS CAPABILITIES</a:t>
            </a:r>
          </a:p>
        </p:txBody>
      </p:sp>
      <p:pic>
        <p:nvPicPr>
          <p:cNvPr id="41987" name="Picture 4" descr="FIG03">
            <a:extLst>
              <a:ext uri="{FF2B5EF4-FFF2-40B4-BE49-F238E27FC236}">
                <a16:creationId xmlns:a16="http://schemas.microsoft.com/office/drawing/2014/main" id="{C4729223-CF6E-4BB3-A7EF-B0863EDDFC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850" y="1600201"/>
            <a:ext cx="7260992" cy="44481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8B5F01DD-E211-4125-B775-B1A97A65C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RANGKUMAN KEMAMPUAN DSS</a:t>
            </a:r>
          </a:p>
        </p:txBody>
      </p:sp>
      <p:pic>
        <p:nvPicPr>
          <p:cNvPr id="43011" name="Picture 67">
            <a:extLst>
              <a:ext uri="{FF2B5EF4-FFF2-40B4-BE49-F238E27FC236}">
                <a16:creationId xmlns:a16="http://schemas.microsoft.com/office/drawing/2014/main" id="{5B62FF70-689B-4AA6-8EFD-5FE7EEB5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619250"/>
            <a:ext cx="621195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03B-0EE4-42A7-BE3B-54CF667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TUGAS DSS </a:t>
            </a:r>
            <a:r>
              <a:rPr lang="en-US" dirty="0" err="1"/>
              <a:t>ke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1AEF-AB27-4CAB-85D4-BE954DFA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 err="1"/>
              <a:t>Carilah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DSS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diinternet</a:t>
            </a:r>
            <a:r>
              <a:rPr lang="en-US" sz="2000" dirty="0"/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/>
              <a:t>Diminta</a:t>
            </a:r>
            <a:r>
              <a:rPr lang="en-US" sz="2000" dirty="0"/>
              <a:t>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dirty="0" err="1"/>
              <a:t>Deskripsi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Perusahaan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dirty="0" err="1"/>
              <a:t>Fitur</a:t>
            </a:r>
            <a:r>
              <a:rPr lang="en-US" sz="2000" dirty="0"/>
              <a:t> DSS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endParaRPr lang="en-US" sz="2000" dirty="0"/>
          </a:p>
          <a:p>
            <a:pPr marL="514350" indent="-514350">
              <a:buFontTx/>
              <a:buAutoNum type="arabicPeriod"/>
              <a:defRPr/>
            </a:pPr>
            <a:r>
              <a:rPr lang="en-US" sz="2000" dirty="0"/>
              <a:t>Model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DSS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diperusahaan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powerpoint</a:t>
            </a:r>
            <a:r>
              <a:rPr lang="en-US" sz="2000" dirty="0"/>
              <a:t> </a:t>
            </a:r>
            <a:r>
              <a:rPr lang="en-US" sz="2000" dirty="0" err="1"/>
              <a:t>dipresentasikan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r>
              <a:rPr lang="en-US" sz="2000" dirty="0"/>
              <a:t> </a:t>
            </a:r>
            <a:r>
              <a:rPr lang="en-US" sz="2000" dirty="0" err="1"/>
              <a:t>depan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340651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5EFFE0-990D-40B7-A7CA-03F5E7D00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DSS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B2550F4-EBD0-42B5-8C09-ABA2A4BF3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829121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DSS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metodologi</a:t>
            </a:r>
            <a:r>
              <a:rPr lang="en-US" altLang="en-US" dirty="0"/>
              <a:t> yang </a:t>
            </a:r>
            <a:r>
              <a:rPr lang="en-US" altLang="en-US" dirty="0" err="1"/>
              <a:t>mendukung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Fleksible</a:t>
            </a:r>
            <a:r>
              <a:rPr lang="en-US" altLang="en-US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Adaptif</a:t>
            </a:r>
            <a:r>
              <a:rPr lang="en-US" altLang="en-US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Interaktif</a:t>
            </a:r>
            <a:r>
              <a:rPr lang="en-US" altLang="en-US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GUI-based;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Iteratif</a:t>
            </a:r>
            <a:r>
              <a:rPr lang="en-US" altLang="en-US" dirty="0"/>
              <a:t>; dan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Menggunakan</a:t>
            </a:r>
            <a:r>
              <a:rPr lang="en-US" altLang="en-US" dirty="0"/>
              <a:t>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E32A0380-CEDB-43D2-BA7C-A0EC708D8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&amp; KEMAMPUAN DSS</a:t>
            </a:r>
          </a:p>
        </p:txBody>
      </p:sp>
      <p:pic>
        <p:nvPicPr>
          <p:cNvPr id="15363" name="Picture 4" descr="FIG03">
            <a:extLst>
              <a:ext uri="{FF2B5EF4-FFF2-40B4-BE49-F238E27FC236}">
                <a16:creationId xmlns:a16="http://schemas.microsoft.com/office/drawing/2014/main" id="{3FD6E006-6D2B-421D-8E39-C9F7B5770A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6364" y="1695450"/>
            <a:ext cx="5878512" cy="4078922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>
            <a:extLst>
              <a:ext uri="{FF2B5EF4-FFF2-40B4-BE49-F238E27FC236}">
                <a16:creationId xmlns:a16="http://schemas.microsoft.com/office/drawing/2014/main" id="{0396B8CF-9397-49F1-A992-D5F8A14C6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&amp; KEMAMPUAN DSS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5C89F33D-4812-4261-92CD-BC37B546780D}"/>
              </a:ext>
            </a:extLst>
          </p:cNvPr>
          <p:cNvSpPr>
            <a:spLocks/>
          </p:cNvSpPr>
          <p:nvPr/>
        </p:nvSpPr>
        <p:spPr bwMode="auto">
          <a:xfrm>
            <a:off x="2324100" y="218122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DSS </a:t>
            </a:r>
            <a:r>
              <a:rPr lang="en-US" altLang="en-US" sz="2400" dirty="0" err="1">
                <a:latin typeface="Calibri" panose="020F0502020204030204" pitchFamily="34" charset="0"/>
              </a:rPr>
              <a:t>memberi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dukungan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bagi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pengambil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untuk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menyelesaikan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masalah</a:t>
            </a:r>
            <a:r>
              <a:rPr lang="en-US" altLang="en-US" sz="2400" dirty="0">
                <a:latin typeface="Calibri" panose="020F0502020204030204" pitchFamily="34" charset="0"/>
              </a:rPr>
              <a:t> yang semi </a:t>
            </a:r>
            <a:r>
              <a:rPr lang="en-US" altLang="en-US" sz="2400" dirty="0" err="1">
                <a:latin typeface="Calibri" panose="020F0502020204030204" pitchFamily="34" charset="0"/>
              </a:rPr>
              <a:t>terstruktur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atau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tidak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terstruktur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Calibri" panose="020F0502020204030204" pitchFamily="34" charset="0"/>
              </a:rPr>
              <a:t>Mendukung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berbagai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tingkatan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manajemen</a:t>
            </a:r>
            <a:r>
              <a:rPr lang="en-US" altLang="en-US" sz="2400" dirty="0">
                <a:latin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</a:rPr>
              <a:t>berbeda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Calibri" panose="020F0502020204030204" pitchFamily="34" charset="0"/>
              </a:rPr>
              <a:t>Untuk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individu</a:t>
            </a:r>
            <a:r>
              <a:rPr lang="en-US" altLang="en-US" sz="2400" dirty="0">
                <a:latin typeface="Calibri" panose="020F0502020204030204" pitchFamily="34" charset="0"/>
              </a:rPr>
              <a:t>  dan  juga  </a:t>
            </a:r>
            <a:r>
              <a:rPr lang="en-US" altLang="en-US" sz="2400" dirty="0" err="1">
                <a:latin typeface="Calibri" panose="020F0502020204030204" pitchFamily="34" charset="0"/>
              </a:rPr>
              <a:t>bagi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kelompok</a:t>
            </a:r>
            <a:r>
              <a:rPr lang="en-US" altLang="en-US" sz="2400" dirty="0">
                <a:latin typeface="Calibri" panose="020F0502020204030204" pitchFamily="34" charset="0"/>
              </a:rPr>
              <a:t> orang.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 err="1">
                <a:latin typeface="Calibri" panose="020F0502020204030204" pitchFamily="34" charset="0"/>
              </a:rPr>
              <a:t>Untuk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</a:rPr>
              <a:t>berurutan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atau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saling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berkaitan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A3D1DF75-561F-4BC2-B46B-16E6965BD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&amp; KEMAMPUAN DSS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28824AF8-A4D1-462B-A879-6DDACE5A5F67}"/>
              </a:ext>
            </a:extLst>
          </p:cNvPr>
          <p:cNvSpPr>
            <a:spLocks/>
          </p:cNvSpPr>
          <p:nvPr/>
        </p:nvSpPr>
        <p:spPr bwMode="auto">
          <a:xfrm>
            <a:off x="2276476" y="2057401"/>
            <a:ext cx="77628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5"/>
            </a:pPr>
            <a:r>
              <a:rPr lang="en-US" altLang="en-US" sz="2400" dirty="0" err="1">
                <a:latin typeface="Calibri" panose="020F0502020204030204" pitchFamily="34" charset="0"/>
              </a:rPr>
              <a:t>Mendukung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berbagai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fase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pengambilan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, intelligence, design, choice dan implementation.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5"/>
            </a:pPr>
            <a:r>
              <a:rPr lang="en-US" altLang="en-US" sz="2400" dirty="0" err="1">
                <a:latin typeface="Calibri" panose="020F0502020204030204" pitchFamily="34" charset="0"/>
              </a:rPr>
              <a:t>Mendukung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pengambilan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 dan style yang </a:t>
            </a:r>
            <a:r>
              <a:rPr lang="en-US" altLang="en-US" sz="2400" dirty="0" err="1">
                <a:latin typeface="Calibri" panose="020F0502020204030204" pitchFamily="34" charset="0"/>
              </a:rPr>
              <a:t>berbeda-beda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5"/>
            </a:pPr>
            <a:r>
              <a:rPr lang="en-US" altLang="en-US" sz="2400" dirty="0">
                <a:latin typeface="Calibri" panose="020F0502020204030204" pitchFamily="34" charset="0"/>
              </a:rPr>
              <a:t>DSS </a:t>
            </a:r>
            <a:r>
              <a:rPr lang="en-US" altLang="en-US" sz="2400" dirty="0" err="1">
                <a:latin typeface="Calibri" panose="020F0502020204030204" pitchFamily="34" charset="0"/>
              </a:rPr>
              <a:t>dapat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beradaptasi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sepanjang</a:t>
            </a:r>
            <a:r>
              <a:rPr lang="en-US" altLang="en-US" sz="2400" dirty="0">
                <a:latin typeface="Calibri" panose="020F0502020204030204" pitchFamily="34" charset="0"/>
              </a:rPr>
              <a:t> masa (</a:t>
            </a:r>
            <a:r>
              <a:rPr lang="en-US" altLang="en-US" sz="2400" dirty="0" err="1">
                <a:latin typeface="Calibri" panose="020F0502020204030204" pitchFamily="34" charset="0"/>
              </a:rPr>
              <a:t>sehingga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pengambil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harus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reaktif</a:t>
            </a:r>
            <a:r>
              <a:rPr lang="en-US" altLang="en-US" sz="2400" dirty="0">
                <a:latin typeface="Calibri" panose="020F0502020204030204" pitchFamily="34" charset="0"/>
              </a:rPr>
              <a:t>) dan </a:t>
            </a:r>
            <a:r>
              <a:rPr lang="en-US" altLang="en-US" sz="2400" dirty="0" err="1">
                <a:latin typeface="Calibri" panose="020F0502020204030204" pitchFamily="34" charset="0"/>
              </a:rPr>
              <a:t>fleksibel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5"/>
            </a:pPr>
            <a:r>
              <a:rPr lang="en-US" altLang="en-US" sz="2400" dirty="0" err="1">
                <a:latin typeface="Calibri" panose="020F0502020204030204" pitchFamily="34" charset="0"/>
              </a:rPr>
              <a:t>Mudah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digunakan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5"/>
            </a:pPr>
            <a:r>
              <a:rPr lang="en-US" altLang="en-US" sz="2400" dirty="0" err="1">
                <a:latin typeface="Calibri" panose="020F0502020204030204" pitchFamily="34" charset="0"/>
              </a:rPr>
              <a:t>Mengutamakan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efektifitas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daripada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efisiensi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391CE69E-2124-4363-8D95-12FB6021B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&amp; KEMAMPUAN DSS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299C9-1960-4FC8-9D16-ED3A3185395F}"/>
              </a:ext>
            </a:extLst>
          </p:cNvPr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latin typeface="Tahoma" panose="020B0604030504040204" pitchFamily="34" charset="0"/>
              </a:rPr>
              <a:t>3-</a:t>
            </a:r>
            <a:fld id="{0EB8FE13-4417-431E-B69C-30DD9331D364}" type="slidenum">
              <a:rPr lang="en-US" altLang="en-US" sz="1200">
                <a:latin typeface="Tahoma" panose="020B0604030504040204" pitchFamily="34" charset="0"/>
              </a:rPr>
              <a:pPr algn="r" eaLnBrk="1" hangingPunct="1"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3816D24A-0AAA-43B2-A0F9-20C69D890D3F}"/>
              </a:ext>
            </a:extLst>
          </p:cNvPr>
          <p:cNvSpPr>
            <a:spLocks/>
          </p:cNvSpPr>
          <p:nvPr/>
        </p:nvSpPr>
        <p:spPr bwMode="auto">
          <a:xfrm>
            <a:off x="1981200" y="12954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9"/>
            </a:pPr>
            <a:endParaRPr lang="id-ID" altLang="en-US" sz="3200">
              <a:latin typeface="Calibri" panose="020F0502020204030204" pitchFamily="34" charset="0"/>
            </a:endParaRP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2403CEC2-206C-4861-BCF0-1FBEE8E8CD43}"/>
              </a:ext>
            </a:extLst>
          </p:cNvPr>
          <p:cNvSpPr>
            <a:spLocks/>
          </p:cNvSpPr>
          <p:nvPr/>
        </p:nvSpPr>
        <p:spPr bwMode="auto">
          <a:xfrm>
            <a:off x="1981200" y="20034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10"/>
            </a:pPr>
            <a:r>
              <a:rPr lang="en-US" altLang="en-US" sz="2400" dirty="0" err="1">
                <a:latin typeface="Calibri" panose="020F0502020204030204" pitchFamily="34" charset="0"/>
              </a:rPr>
              <a:t>Pengambil</a:t>
            </a:r>
            <a:r>
              <a:rPr lang="en-US" altLang="en-US" sz="2400" dirty="0">
                <a:latin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latin typeface="Calibri" panose="020F0502020204030204" pitchFamily="34" charset="0"/>
              </a:rPr>
              <a:t>memiliki</a:t>
            </a:r>
            <a:r>
              <a:rPr lang="en-US" altLang="en-US" sz="2400" dirty="0"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latin typeface="Calibri" panose="020F0502020204030204" pitchFamily="34" charset="0"/>
              </a:rPr>
              <a:t>kontrol</a:t>
            </a:r>
            <a:r>
              <a:rPr lang="en-US" altLang="en-US" sz="2400" dirty="0"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latin typeface="Calibri" panose="020F0502020204030204" pitchFamily="34" charset="0"/>
              </a:rPr>
              <a:t>menyeluruh</a:t>
            </a:r>
            <a:r>
              <a:rPr lang="en-US" altLang="en-US" sz="2400" dirty="0"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latin typeface="Calibri" panose="020F0502020204030204" pitchFamily="34" charset="0"/>
              </a:rPr>
              <a:t>terhadap</a:t>
            </a:r>
            <a:r>
              <a:rPr lang="en-US" altLang="en-US" sz="2400" dirty="0">
                <a:latin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Calibri" panose="020F0502020204030204" pitchFamily="34" charset="0"/>
              </a:rPr>
              <a:t>semua</a:t>
            </a:r>
            <a:r>
              <a:rPr lang="en-US" altLang="en-US" sz="2400" dirty="0">
                <a:latin typeface="Calibri" panose="020F0502020204030204" pitchFamily="34" charset="0"/>
              </a:rPr>
              <a:t>   </a:t>
            </a:r>
            <a:r>
              <a:rPr lang="en-US" altLang="en-US" sz="2400" dirty="0" err="1">
                <a:latin typeface="Calibri" panose="020F0502020204030204" pitchFamily="34" charset="0"/>
              </a:rPr>
              <a:t>langkah</a:t>
            </a:r>
            <a:r>
              <a:rPr lang="en-US" altLang="en-US" sz="2400" dirty="0">
                <a:latin typeface="Calibri" panose="020F0502020204030204" pitchFamily="34" charset="0"/>
              </a:rPr>
              <a:t>   proses </a:t>
            </a:r>
            <a:r>
              <a:rPr lang="en-US" altLang="en-US" sz="2400" dirty="0" err="1">
                <a:latin typeface="Calibri" panose="020F0502020204030204" pitchFamily="34" charset="0"/>
              </a:rPr>
              <a:t>pengambilan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dalam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menyelesaikan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masalah</a:t>
            </a:r>
            <a:r>
              <a:rPr lang="en-US" altLang="en-US" sz="2400" dirty="0">
                <a:latin typeface="Calibri" panose="020F0502020204030204" pitchFamily="34" charset="0"/>
              </a:rPr>
              <a:t>. DSS  </a:t>
            </a:r>
            <a:r>
              <a:rPr lang="en-US" altLang="en-US" sz="2400" dirty="0" err="1">
                <a:latin typeface="Calibri" panose="020F0502020204030204" pitchFamily="34" charset="0"/>
              </a:rPr>
              <a:t>secara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khusus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ditujukan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untuk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mendukung</a:t>
            </a:r>
            <a:r>
              <a:rPr lang="en-US" altLang="en-US" sz="2400" dirty="0">
                <a:latin typeface="Calibri" panose="020F0502020204030204" pitchFamily="34" charset="0"/>
              </a:rPr>
              <a:t>  dan  </a:t>
            </a:r>
            <a:r>
              <a:rPr lang="en-US" altLang="en-US" sz="2400" dirty="0" err="1">
                <a:latin typeface="Calibri" panose="020F0502020204030204" pitchFamily="34" charset="0"/>
              </a:rPr>
              <a:t>tak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menggantikan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pengambil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10"/>
            </a:pPr>
            <a:r>
              <a:rPr lang="en-US" altLang="en-US" sz="2400" dirty="0">
                <a:latin typeface="Calibri" panose="020F0502020204030204" pitchFamily="34" charset="0"/>
              </a:rPr>
              <a:t>DSS </a:t>
            </a:r>
            <a:r>
              <a:rPr lang="en-US" altLang="en-US" sz="2400" dirty="0" err="1">
                <a:latin typeface="Calibri" panose="020F0502020204030204" pitchFamily="34" charset="0"/>
              </a:rPr>
              <a:t>mengarah</a:t>
            </a:r>
            <a:r>
              <a:rPr lang="en-US" altLang="en-US" sz="2400" dirty="0">
                <a:latin typeface="Calibri" panose="020F0502020204030204" pitchFamily="34" charset="0"/>
              </a:rPr>
              <a:t> pada </a:t>
            </a:r>
            <a:r>
              <a:rPr lang="en-US" altLang="en-US" sz="2400" dirty="0" err="1">
                <a:latin typeface="Calibri" panose="020F0502020204030204" pitchFamily="34" charset="0"/>
              </a:rPr>
              <a:t>pembelajaran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</a:rPr>
              <a:t>yaitu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mengarah</a:t>
            </a:r>
            <a:r>
              <a:rPr lang="en-US" altLang="en-US" sz="2400" dirty="0">
                <a:latin typeface="Calibri" panose="020F0502020204030204" pitchFamily="34" charset="0"/>
              </a:rPr>
              <a:t> pada </a:t>
            </a:r>
            <a:r>
              <a:rPr lang="en-US" altLang="en-US" sz="2400" dirty="0" err="1">
                <a:latin typeface="Calibri" panose="020F0502020204030204" pitchFamily="34" charset="0"/>
              </a:rPr>
              <a:t>kebutuhan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baru</a:t>
            </a:r>
            <a:r>
              <a:rPr lang="en-US" altLang="en-US" sz="2400" dirty="0">
                <a:latin typeface="Calibri" panose="020F0502020204030204" pitchFamily="34" charset="0"/>
              </a:rPr>
              <a:t> dan </a:t>
            </a:r>
            <a:r>
              <a:rPr lang="en-US" altLang="en-US" sz="2400" dirty="0" err="1">
                <a:latin typeface="Calibri" panose="020F0502020204030204" pitchFamily="34" charset="0"/>
              </a:rPr>
              <a:t>penyempurnaan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sistem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>
            <a:extLst>
              <a:ext uri="{FF2B5EF4-FFF2-40B4-BE49-F238E27FC236}">
                <a16:creationId xmlns:a16="http://schemas.microsoft.com/office/drawing/2014/main" id="{E6FBDD58-C757-48BE-AA70-D4859963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KARAKTERISTIK &amp; KEMAMPUAN DSS</a:t>
            </a: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0D439A79-5643-4D1A-B8BD-84FF22CBD123}"/>
              </a:ext>
            </a:extLst>
          </p:cNvPr>
          <p:cNvSpPr>
            <a:spLocks/>
          </p:cNvSpPr>
          <p:nvPr/>
        </p:nvSpPr>
        <p:spPr bwMode="auto">
          <a:xfrm>
            <a:off x="1981200" y="12954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9"/>
            </a:pPr>
            <a:endParaRPr lang="id-ID" altLang="en-US" sz="3200">
              <a:latin typeface="Calibri" panose="020F0502020204030204" pitchFamily="34" charset="0"/>
            </a:endParaRP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63E2237C-4202-4017-8BFF-3FDE7F731CA0}"/>
              </a:ext>
            </a:extLst>
          </p:cNvPr>
          <p:cNvSpPr>
            <a:spLocks/>
          </p:cNvSpPr>
          <p:nvPr/>
        </p:nvSpPr>
        <p:spPr bwMode="auto">
          <a:xfrm>
            <a:off x="1981200" y="2047876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12"/>
            </a:pPr>
            <a:r>
              <a:rPr lang="en-US" altLang="en-US" sz="2400" dirty="0">
                <a:latin typeface="Calibri" panose="020F0502020204030204" pitchFamily="34" charset="0"/>
              </a:rPr>
              <a:t>User/</a:t>
            </a:r>
            <a:r>
              <a:rPr lang="en-US" altLang="en-US" sz="2400" dirty="0" err="1">
                <a:latin typeface="Calibri" panose="020F0502020204030204" pitchFamily="34" charset="0"/>
              </a:rPr>
              <a:t>pengguna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harus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mampu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menyusun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sendiri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sistem</a:t>
            </a:r>
            <a:r>
              <a:rPr lang="en-US" altLang="en-US" sz="2400" dirty="0">
                <a:latin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</a:rPr>
              <a:t>sederhana</a:t>
            </a:r>
            <a:r>
              <a:rPr lang="en-US" altLang="en-US" sz="24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12"/>
            </a:pPr>
            <a:r>
              <a:rPr lang="en-US" altLang="en-US" sz="2400" dirty="0">
                <a:latin typeface="Calibri" panose="020F0502020204030204" pitchFamily="34" charset="0"/>
              </a:rPr>
              <a:t> DSS </a:t>
            </a:r>
            <a:r>
              <a:rPr lang="en-US" altLang="en-US" sz="2400" dirty="0" err="1">
                <a:latin typeface="Calibri" panose="020F0502020204030204" pitchFamily="34" charset="0"/>
              </a:rPr>
              <a:t>biasanya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mendayagunakan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pelbagai</a:t>
            </a:r>
            <a:r>
              <a:rPr lang="en-US" altLang="en-US" sz="2400" dirty="0">
                <a:latin typeface="Calibri" panose="020F0502020204030204" pitchFamily="34" charset="0"/>
              </a:rPr>
              <a:t> model (</a:t>
            </a:r>
            <a:r>
              <a:rPr lang="en-US" altLang="en-US" sz="2400" dirty="0" err="1">
                <a:latin typeface="Calibri" panose="020F0502020204030204" pitchFamily="34" charset="0"/>
              </a:rPr>
              <a:t>standar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atau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sesuai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keinginan</a:t>
            </a:r>
            <a:r>
              <a:rPr lang="en-US" altLang="en-US" sz="2400" dirty="0">
                <a:latin typeface="Calibri" panose="020F0502020204030204" pitchFamily="34" charset="0"/>
              </a:rPr>
              <a:t>  user)  </a:t>
            </a:r>
            <a:r>
              <a:rPr lang="en-US" altLang="en-US" sz="2400" dirty="0" err="1">
                <a:latin typeface="Calibri" panose="020F0502020204030204" pitchFamily="34" charset="0"/>
              </a:rPr>
              <a:t>dalam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menganalisis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berbagai</a:t>
            </a:r>
            <a:r>
              <a:rPr lang="en-US" altLang="en-US" sz="2400" dirty="0">
                <a:latin typeface="Calibri" panose="020F0502020204030204" pitchFamily="34" charset="0"/>
              </a:rPr>
              <a:t>  </a:t>
            </a:r>
            <a:r>
              <a:rPr lang="en-US" altLang="en-US" sz="2400" dirty="0" err="1">
                <a:latin typeface="Calibri" panose="020F0502020204030204" pitchFamily="34" charset="0"/>
              </a:rPr>
              <a:t>keputusan</a:t>
            </a:r>
            <a:r>
              <a:rPr lang="en-US" altLang="en-US" sz="2400" dirty="0"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AutoNum type="arabicPeriod" startAt="12"/>
            </a:pPr>
            <a:r>
              <a:rPr lang="en-US" altLang="en-US" sz="2400" dirty="0">
                <a:latin typeface="Calibri" panose="020F0502020204030204" pitchFamily="34" charset="0"/>
              </a:rPr>
              <a:t>DSS </a:t>
            </a:r>
            <a:r>
              <a:rPr lang="en-US" altLang="en-US" sz="2400" dirty="0" err="1">
                <a:latin typeface="Calibri" panose="020F0502020204030204" pitchFamily="34" charset="0"/>
              </a:rPr>
              <a:t>dalam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pengembangannya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dilengkapi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dengan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komponen</a:t>
            </a:r>
            <a:r>
              <a:rPr lang="en-US" altLang="en-US" sz="2400" dirty="0">
                <a:latin typeface="Calibri" panose="020F0502020204030204" pitchFamily="34" charset="0"/>
              </a:rPr>
              <a:t> knowledge yang </a:t>
            </a:r>
            <a:r>
              <a:rPr lang="en-US" altLang="en-US" sz="2400" dirty="0" err="1">
                <a:latin typeface="Calibri" panose="020F0502020204030204" pitchFamily="34" charset="0"/>
              </a:rPr>
              <a:t>bisa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memberikan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solusi</a:t>
            </a:r>
            <a:r>
              <a:rPr lang="en-US" altLang="en-US" sz="2400" dirty="0">
                <a:latin typeface="Calibri" panose="020F0502020204030204" pitchFamily="34" charset="0"/>
              </a:rPr>
              <a:t> yang </a:t>
            </a:r>
            <a:r>
              <a:rPr lang="en-US" altLang="en-US" sz="2400" dirty="0" err="1">
                <a:latin typeface="Calibri" panose="020F0502020204030204" pitchFamily="34" charset="0"/>
              </a:rPr>
              <a:t>efisien</a:t>
            </a:r>
            <a:r>
              <a:rPr lang="en-US" altLang="en-US" sz="2400" dirty="0">
                <a:latin typeface="Calibri" panose="020F0502020204030204" pitchFamily="34" charset="0"/>
              </a:rPr>
              <a:t> dan </a:t>
            </a:r>
            <a:r>
              <a:rPr lang="en-US" altLang="en-US" sz="2400" dirty="0" err="1">
                <a:latin typeface="Calibri" panose="020F0502020204030204" pitchFamily="34" charset="0"/>
              </a:rPr>
              <a:t>efektif</a:t>
            </a:r>
            <a:r>
              <a:rPr lang="en-US" altLang="en-US" sz="2400" dirty="0">
                <a:latin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966</Words>
  <Application>Microsoft Office PowerPoint</Application>
  <PresentationFormat>Widescreen</PresentationFormat>
  <Paragraphs>223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Tahoma</vt:lpstr>
      <vt:lpstr>Wingdings</vt:lpstr>
      <vt:lpstr>Office Theme</vt:lpstr>
      <vt:lpstr>Custom Design</vt:lpstr>
      <vt:lpstr>SIC039 - PPT - SESI 3 Sistem Penunjang Keputusan</vt:lpstr>
      <vt:lpstr>Tujuan Pembelajaran</vt:lpstr>
      <vt:lpstr>Sistem Penunjang Keputusan</vt:lpstr>
      <vt:lpstr>DSS</vt:lpstr>
      <vt:lpstr>KARAKTERISTIK &amp; KEMAMPUAN DSS</vt:lpstr>
      <vt:lpstr>KARAKTERISTIK &amp; KEMAMPUAN DSS</vt:lpstr>
      <vt:lpstr>KARAKTERISTIK &amp; KEMAMPUAN DSS</vt:lpstr>
      <vt:lpstr>KARAKTERISTIK &amp; KEMAMPUAN DSS</vt:lpstr>
      <vt:lpstr>KARAKTERISTIK &amp; KEMAMPUAN DSS</vt:lpstr>
      <vt:lpstr>Business Intelligence</vt:lpstr>
      <vt:lpstr>Komponen DSS</vt:lpstr>
      <vt:lpstr>SKEMA DSS</vt:lpstr>
      <vt:lpstr>Data Management Subsystem</vt:lpstr>
      <vt:lpstr>STRUKTUR DATA MANAGEMENT SUBSYSTEM</vt:lpstr>
      <vt:lpstr>Database</vt:lpstr>
      <vt:lpstr>Database Management System</vt:lpstr>
      <vt:lpstr>Data Directory</vt:lpstr>
      <vt:lpstr>Model Management Subsystem</vt:lpstr>
      <vt:lpstr>Models</vt:lpstr>
      <vt:lpstr>Model Base Management System</vt:lpstr>
      <vt:lpstr>Model Management Activities</vt:lpstr>
      <vt:lpstr>User Interface System</vt:lpstr>
      <vt:lpstr>User Interface Management System</vt:lpstr>
      <vt:lpstr>Knowledge-Based Management System </vt:lpstr>
      <vt:lpstr>DSS Hardware</vt:lpstr>
      <vt:lpstr>Klasifikasi DSS </vt:lpstr>
      <vt:lpstr>CHARACTERISTICS OF DIFFERENT CLASSES OF DSS</vt:lpstr>
      <vt:lpstr>DSS Classifications</vt:lpstr>
      <vt:lpstr>DSS Classifications</vt:lpstr>
      <vt:lpstr>Web dan DSS</vt:lpstr>
      <vt:lpstr>SUMMARY OF DSS CAPABILITIES</vt:lpstr>
      <vt:lpstr>RANGKUMAN KEMAMPUAN DSS</vt:lpstr>
      <vt:lpstr>TUGAS DSS ke 2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16</cp:revision>
  <dcterms:created xsi:type="dcterms:W3CDTF">2021-08-03T05:39:13Z</dcterms:created>
  <dcterms:modified xsi:type="dcterms:W3CDTF">2021-09-14T13:43:33Z</dcterms:modified>
</cp:coreProperties>
</file>