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7" r:id="rId4"/>
    <p:sldId id="299" r:id="rId5"/>
    <p:sldId id="301" r:id="rId6"/>
    <p:sldId id="258" r:id="rId7"/>
    <p:sldId id="259" r:id="rId8"/>
    <p:sldId id="260" r:id="rId9"/>
    <p:sldId id="264" r:id="rId10"/>
    <p:sldId id="261" r:id="rId11"/>
    <p:sldId id="263" r:id="rId12"/>
    <p:sldId id="297" r:id="rId13"/>
    <p:sldId id="265" r:id="rId14"/>
    <p:sldId id="266" r:id="rId15"/>
    <p:sldId id="268" r:id="rId16"/>
    <p:sldId id="267" r:id="rId17"/>
    <p:sldId id="269" r:id="rId18"/>
    <p:sldId id="270" r:id="rId19"/>
    <p:sldId id="273" r:id="rId20"/>
    <p:sldId id="298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0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4B18-EBA8-4059-AA82-D9C8B7CE22BD}" type="datetimeFigureOut">
              <a:rPr lang="en-ID" smtClean="0"/>
              <a:t>14/09/2021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29F43-4D83-43C1-9E8F-5E52A895FE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8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SIC039 - PPT - SESI 4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Penunjang</a:t>
            </a:r>
            <a:r>
              <a:rPr lang="en-US" sz="3600" dirty="0"/>
              <a:t>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sz="5600" dirty="0"/>
              <a:t>Data vs </a:t>
            </a:r>
            <a:r>
              <a:rPr lang="en-US" sz="5600" dirty="0" err="1"/>
              <a:t>Informasi</a:t>
            </a:r>
            <a:endParaRPr lang="en-US" sz="5600" dirty="0"/>
          </a:p>
          <a:p>
            <a:pPr fontAlgn="auto">
              <a:spcAft>
                <a:spcPts val="0"/>
              </a:spcAft>
              <a:defRPr/>
            </a:pPr>
            <a:r>
              <a:rPr lang="en-US" sz="5600" dirty="0" err="1"/>
              <a:t>Kecerdasan</a:t>
            </a:r>
            <a:r>
              <a:rPr lang="en-US" sz="5600" dirty="0"/>
              <a:t> </a:t>
            </a:r>
            <a:r>
              <a:rPr lang="en-US" sz="5600" dirty="0" err="1"/>
              <a:t>bisnis</a:t>
            </a:r>
            <a:r>
              <a:rPr lang="en-US" sz="5600" dirty="0"/>
              <a:t>: data warehousing, </a:t>
            </a:r>
            <a:r>
              <a:rPr lang="en-US" sz="5600" dirty="0" err="1"/>
              <a:t>akuisisi</a:t>
            </a:r>
            <a:r>
              <a:rPr lang="en-US" sz="5600" dirty="0"/>
              <a:t> data, data mining, </a:t>
            </a:r>
            <a:r>
              <a:rPr lang="en-US" sz="5600" dirty="0" err="1"/>
              <a:t>analitik</a:t>
            </a:r>
            <a:r>
              <a:rPr lang="en-US" sz="5600" dirty="0"/>
              <a:t> </a:t>
            </a:r>
            <a:r>
              <a:rPr lang="en-US" sz="5600" dirty="0" err="1"/>
              <a:t>bisnis</a:t>
            </a:r>
            <a:r>
              <a:rPr lang="en-US" sz="5600" dirty="0"/>
              <a:t> dan </a:t>
            </a:r>
            <a:r>
              <a:rPr lang="en-US" sz="5600" dirty="0" err="1"/>
              <a:t>visualisasi</a:t>
            </a:r>
            <a:endParaRPr lang="en-US" sz="5600" dirty="0"/>
          </a:p>
          <a:p>
            <a:endParaRPr lang="en-US" sz="5600" dirty="0"/>
          </a:p>
          <a:p>
            <a:endParaRPr lang="en-US" sz="5600" dirty="0"/>
          </a:p>
          <a:p>
            <a:r>
              <a:rPr lang="fi-FI" sz="5600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412EB52-C355-4E8A-A039-6580491A1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7E38042-E3D6-4017-92DF-39B4F48E96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Integrasi Data </a:t>
            </a:r>
          </a:p>
          <a:p>
            <a:pPr eaLnBrk="1" hangingPunct="1"/>
            <a:r>
              <a:rPr lang="en-US" altLang="en-US"/>
              <a:t>Diperlukan akses ke berbagai sumber </a:t>
            </a:r>
          </a:p>
          <a:p>
            <a:pPr lvl="1" eaLnBrk="1" hangingPunct="1"/>
            <a:r>
              <a:rPr lang="en-US" altLang="en-US"/>
              <a:t>Seringkali berskala besar (enterprise-wide) </a:t>
            </a:r>
          </a:p>
          <a:p>
            <a:pPr lvl="1" eaLnBrk="1" hangingPunct="1"/>
            <a:r>
              <a:rPr lang="en-US" altLang="en-US"/>
              <a:t>Database yang berbeda dan heterogen</a:t>
            </a:r>
          </a:p>
          <a:p>
            <a:pPr lvl="1" eaLnBrk="1" hangingPunct="1"/>
            <a:r>
              <a:rPr lang="en-US" altLang="en-US"/>
              <a:t>XML menjadi bahasa standard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6067D-241D-48D2-985E-8B52C860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2EB78D2-EA87-415A-850F-8938A42D4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Sumber Data Eksternal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D344399-AC4A-470B-8ACB-5CEE309A76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</a:t>
            </a:r>
          </a:p>
          <a:p>
            <a:pPr lvl="1" eaLnBrk="1" hangingPunct="1"/>
            <a:r>
              <a:rPr lang="en-US" altLang="en-US"/>
              <a:t>Intelligent agents</a:t>
            </a:r>
          </a:p>
          <a:p>
            <a:pPr lvl="1" eaLnBrk="1" hangingPunct="1"/>
            <a:r>
              <a:rPr lang="en-US" altLang="en-US"/>
              <a:t>Document management systems</a:t>
            </a:r>
          </a:p>
          <a:p>
            <a:pPr lvl="1" eaLnBrk="1" hangingPunct="1"/>
            <a:r>
              <a:rPr lang="en-US" altLang="en-US"/>
              <a:t>Content management systems</a:t>
            </a:r>
          </a:p>
          <a:p>
            <a:pPr eaLnBrk="1" hangingPunct="1"/>
            <a:r>
              <a:rPr lang="en-US" altLang="en-US"/>
              <a:t>Commercial databases</a:t>
            </a:r>
          </a:p>
          <a:p>
            <a:pPr lvl="1" eaLnBrk="1" hangingPunct="1"/>
            <a:r>
              <a:rPr lang="en-US" altLang="en-US"/>
              <a:t>Menjual akses ke database tertentu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8562F-CF45-4036-833C-3D68EE0241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BBC3059-002F-4D26-98AA-7EFC6CDC7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Database Management Systems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F489D0A-7A3D-4CC7-9B27-E43C427006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Software program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Mendukung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Mengelola</a:t>
            </a:r>
            <a:r>
              <a:rPr lang="en-US" altLang="en-US" dirty="0"/>
              <a:t> data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Menjalankan</a:t>
            </a:r>
            <a:r>
              <a:rPr lang="en-US" altLang="en-US" dirty="0"/>
              <a:t> Query dan </a:t>
            </a:r>
            <a:r>
              <a:rPr lang="en-US" altLang="en-US" dirty="0" err="1"/>
              <a:t>menghasilkan</a:t>
            </a:r>
            <a:r>
              <a:rPr lang="en-US" altLang="en-US" dirty="0"/>
              <a:t> reports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Keamanan</a:t>
            </a:r>
            <a:r>
              <a:rPr lang="en-US" altLang="en-US" dirty="0"/>
              <a:t> Data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Dikombinasikan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modeling language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pengembangan</a:t>
            </a:r>
            <a:r>
              <a:rPr lang="en-US" altLang="en-US" dirty="0"/>
              <a:t> DSS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CBCF-E137-4EDD-AE73-A153F878B8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94161DF-CA78-4F3E-991F-0883B7262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Models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E34D35D-EF12-4C98-A3E1-78EA7A174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433512"/>
            <a:ext cx="8229600" cy="51054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1200" dirty="0"/>
              <a:t>Hierarchical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Top down, </a:t>
            </a:r>
            <a:r>
              <a:rPr lang="en-US" altLang="en-US" sz="1100" dirty="0" err="1"/>
              <a:t>seperti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struktur</a:t>
            </a:r>
            <a:r>
              <a:rPr lang="en-US" altLang="en-US" sz="1100" dirty="0"/>
              <a:t> </a:t>
            </a:r>
            <a:r>
              <a:rPr lang="en-US" altLang="en-US" sz="1100" dirty="0" err="1"/>
              <a:t>pohon</a:t>
            </a:r>
            <a:r>
              <a:rPr lang="en-US" altLang="en-US" sz="1100" dirty="0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Fields </a:t>
            </a:r>
            <a:r>
              <a:rPr lang="en-US" altLang="en-US" sz="1100" dirty="0" err="1"/>
              <a:t>hanya</a:t>
            </a:r>
            <a:r>
              <a:rPr lang="en-US" altLang="en-US" sz="1100" dirty="0"/>
              <a:t> </a:t>
            </a:r>
            <a:r>
              <a:rPr lang="en-US" altLang="en-US" sz="1100" dirty="0" err="1"/>
              <a:t>memiliki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satu</a:t>
            </a:r>
            <a:r>
              <a:rPr lang="en-US" altLang="en-US" sz="1100" dirty="0"/>
              <a:t> “parent”, </a:t>
            </a:r>
            <a:r>
              <a:rPr lang="en-US" altLang="en-US" sz="1100" dirty="0" err="1"/>
              <a:t>setiap</a:t>
            </a:r>
            <a:r>
              <a:rPr lang="en-US" altLang="en-US" sz="1100" dirty="0"/>
              <a:t> “parent” </a:t>
            </a:r>
            <a:r>
              <a:rPr lang="en-US" altLang="en-US" sz="1100" dirty="0" err="1"/>
              <a:t>dapat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memiliki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beberapa</a:t>
            </a:r>
            <a:r>
              <a:rPr lang="en-US" altLang="en-US" sz="1100" dirty="0"/>
              <a:t>  “children”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 err="1"/>
              <a:t>Cepat</a:t>
            </a:r>
            <a:endParaRPr lang="en-US" altLang="en-US" sz="11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/>
              <a:t>Network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Relationships </a:t>
            </a:r>
            <a:r>
              <a:rPr lang="en-US" altLang="en-US" sz="1100" dirty="0" err="1"/>
              <a:t>dibuat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melalui</a:t>
            </a:r>
            <a:r>
              <a:rPr lang="en-US" altLang="en-US" sz="1100" dirty="0"/>
              <a:t> linked lists, </a:t>
            </a:r>
            <a:r>
              <a:rPr lang="en-US" altLang="en-US" sz="1100" dirty="0" err="1"/>
              <a:t>dengan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menggunakan</a:t>
            </a:r>
            <a:r>
              <a:rPr lang="en-US" altLang="en-US" sz="1100" dirty="0"/>
              <a:t> pointers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“Children” </a:t>
            </a:r>
            <a:r>
              <a:rPr lang="en-US" altLang="en-US" sz="1100" dirty="0" err="1"/>
              <a:t>dapat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memiliki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beberapa</a:t>
            </a:r>
            <a:r>
              <a:rPr lang="en-US" altLang="en-US" sz="1100" dirty="0"/>
              <a:t> “parents”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 err="1"/>
              <a:t>Sangat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fleksibel</a:t>
            </a:r>
            <a:endParaRPr lang="en-US" altLang="en-US" sz="11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/>
              <a:t>Relational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Flat, </a:t>
            </a:r>
            <a:r>
              <a:rPr lang="en-US" altLang="en-US" sz="1100" dirty="0" err="1"/>
              <a:t>tabel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dua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dimensi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dengan</a:t>
            </a:r>
            <a:r>
              <a:rPr lang="en-US" altLang="en-US" sz="1100" dirty="0"/>
              <a:t>  multiple access queries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 err="1"/>
              <a:t>Menganalisa</a:t>
            </a:r>
            <a:r>
              <a:rPr lang="en-US" altLang="en-US" sz="1100" dirty="0"/>
              <a:t> </a:t>
            </a:r>
            <a:r>
              <a:rPr lang="en-US" altLang="en-US" sz="1100" dirty="0" err="1"/>
              <a:t>relasi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antar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tabel</a:t>
            </a:r>
            <a:r>
              <a:rPr lang="en-US" altLang="en-US" sz="1100" dirty="0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 err="1"/>
              <a:t>Fleksibel</a:t>
            </a:r>
            <a:r>
              <a:rPr lang="en-US" altLang="en-US" sz="1100" dirty="0"/>
              <a:t>, </a:t>
            </a:r>
            <a:r>
              <a:rPr lang="en-US" altLang="en-US" sz="1100" dirty="0" err="1"/>
              <a:t>cepat</a:t>
            </a:r>
            <a:r>
              <a:rPr lang="en-US" altLang="en-US" sz="1100" dirty="0"/>
              <a:t>, dan </a:t>
            </a:r>
            <a:r>
              <a:rPr lang="en-US" altLang="en-US" sz="1100" dirty="0" err="1"/>
              <a:t>diperluas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dengan</a:t>
            </a:r>
            <a:r>
              <a:rPr lang="en-US" altLang="en-US" sz="1100" dirty="0"/>
              <a:t> data independence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/>
              <a:t>Object oriented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Data </a:t>
            </a:r>
            <a:r>
              <a:rPr lang="en-US" altLang="en-US" sz="1100" dirty="0" err="1"/>
              <a:t>dianalisa</a:t>
            </a:r>
            <a:r>
              <a:rPr lang="en-US" altLang="en-US" sz="1100" dirty="0"/>
              <a:t> pada </a:t>
            </a:r>
            <a:r>
              <a:rPr lang="en-US" altLang="en-US" sz="1100" dirty="0" err="1"/>
              <a:t>tingkat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konseptual</a:t>
            </a:r>
            <a:endParaRPr lang="en-US" altLang="en-US" sz="11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Inheritance, abstraction, encapsulation</a:t>
            </a:r>
            <a:endParaRPr lang="en-US" alt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1F06B-5D91-49BD-AB2D-9167383AF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01C1AE74-BD95-4F2B-ADE5-D74678D54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Structure</a:t>
            </a:r>
          </a:p>
        </p:txBody>
      </p:sp>
      <p:pic>
        <p:nvPicPr>
          <p:cNvPr id="22531" name="Picture 4" descr="FIG05">
            <a:extLst>
              <a:ext uri="{FF2B5EF4-FFF2-40B4-BE49-F238E27FC236}">
                <a16:creationId xmlns:a16="http://schemas.microsoft.com/office/drawing/2014/main" id="{6D2E8453-3201-4384-9F33-7ADCF5B9DA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2244" y="1508759"/>
            <a:ext cx="8067106" cy="461962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7EFF2-D11A-46DD-9593-7154738B9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48A2689-A80D-4B12-9C0D-A39936CE6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Models, lanjutan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CD93B95-85A5-427E-BC60-878D64F8B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Multimedia Based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Multiple data formats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/>
              <a:t>JPEG, GIF, bitmap, PNG, sound, video, virtual reality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 err="1"/>
              <a:t>Membutuhkan</a:t>
            </a:r>
            <a:r>
              <a:rPr lang="en-US" altLang="en-US" dirty="0"/>
              <a:t> hardware </a:t>
            </a:r>
            <a:r>
              <a:rPr lang="en-US" altLang="en-US" dirty="0" err="1"/>
              <a:t>tertentu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menampilkan</a:t>
            </a:r>
            <a:r>
              <a:rPr lang="en-US" altLang="en-US" dirty="0"/>
              <a:t>  </a:t>
            </a:r>
            <a:r>
              <a:rPr lang="en-US" altLang="en-US" dirty="0" err="1"/>
              <a:t>semua</a:t>
            </a:r>
            <a:r>
              <a:rPr lang="en-US" altLang="en-US" dirty="0"/>
              <a:t> feature yang </a:t>
            </a:r>
            <a:r>
              <a:rPr lang="en-US" altLang="en-US" dirty="0" err="1"/>
              <a:t>tersedia</a:t>
            </a:r>
            <a:endParaRPr lang="en-US" altLang="en-US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Document Based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 err="1"/>
              <a:t>Penyimpanan</a:t>
            </a:r>
            <a:r>
              <a:rPr lang="en-US" altLang="en-US" dirty="0"/>
              <a:t> dan </a:t>
            </a:r>
            <a:r>
              <a:rPr lang="en-US" altLang="en-US" dirty="0" err="1"/>
              <a:t>manajemen</a:t>
            </a:r>
            <a:r>
              <a:rPr lang="en-US" altLang="en-US" dirty="0"/>
              <a:t> </a:t>
            </a:r>
            <a:r>
              <a:rPr lang="en-US" altLang="en-US" dirty="0" err="1"/>
              <a:t>dokumen</a:t>
            </a:r>
            <a:endParaRPr lang="en-US" altLang="en-US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Intelligent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Intelligent agents dan Artificial Neural Network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/>
              <a:t>Inference engines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6121D-5D68-4FED-8EAF-ABAB54D35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239ED5-3F71-4890-AB32-A1ECB1877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Warehouse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9EA3314-32B1-431E-A140-B249A01E2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647826"/>
            <a:ext cx="8229600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1400" dirty="0"/>
              <a:t>Subject oriented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 err="1"/>
              <a:t>Sudah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dibersihkan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sehingga</a:t>
            </a:r>
            <a:r>
              <a:rPr lang="en-US" altLang="en-US" sz="1400" dirty="0"/>
              <a:t> data </a:t>
            </a:r>
            <a:r>
              <a:rPr lang="en-US" altLang="en-US" sz="1400" dirty="0" err="1"/>
              <a:t>menjadi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standar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meski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diperoleh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dari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berbagai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sumber</a:t>
            </a:r>
            <a:r>
              <a:rPr lang="en-US" altLang="en-US" sz="1400" dirty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/>
              <a:t>Time series; no current status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/>
              <a:t>Nonvolatile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dirty="0"/>
              <a:t>Read only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 err="1"/>
              <a:t>Rangkuman</a:t>
            </a:r>
            <a:endParaRPr lang="en-US" altLang="en-US" sz="14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 err="1"/>
              <a:t>Tidak</a:t>
            </a:r>
            <a:r>
              <a:rPr lang="en-US" altLang="en-US" sz="1400" dirty="0"/>
              <a:t> normal; </a:t>
            </a:r>
            <a:r>
              <a:rPr lang="en-US" altLang="en-US" sz="1400" dirty="0" err="1"/>
              <a:t>mungkin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saja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terjadi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kerangkapan</a:t>
            </a:r>
            <a:r>
              <a:rPr lang="en-US" altLang="en-US" sz="1400" dirty="0"/>
              <a:t> data (redundant)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 err="1"/>
              <a:t>Menyajikan</a:t>
            </a:r>
            <a:r>
              <a:rPr lang="en-US" altLang="en-US" sz="1400" dirty="0"/>
              <a:t> data </a:t>
            </a:r>
            <a:r>
              <a:rPr lang="en-US" altLang="en-US" sz="1400" dirty="0" err="1"/>
              <a:t>dari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sumber</a:t>
            </a:r>
            <a:r>
              <a:rPr lang="en-US" altLang="en-US" sz="1400" dirty="0"/>
              <a:t> internal dan </a:t>
            </a:r>
            <a:r>
              <a:rPr lang="en-US" altLang="en-US" sz="1400" dirty="0" err="1"/>
              <a:t>eksternal</a:t>
            </a:r>
            <a:endParaRPr lang="en-US" altLang="en-US" sz="14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 err="1"/>
              <a:t>Mencakup</a:t>
            </a:r>
            <a:r>
              <a:rPr lang="en-US" altLang="en-US" sz="1400" dirty="0"/>
              <a:t> Metadata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dirty="0"/>
              <a:t>Data </a:t>
            </a:r>
            <a:r>
              <a:rPr lang="en-US" altLang="en-US" sz="1400" dirty="0" err="1"/>
              <a:t>tentang</a:t>
            </a:r>
            <a:r>
              <a:rPr lang="en-US" altLang="en-US" sz="1400" dirty="0"/>
              <a:t> data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100" dirty="0"/>
              <a:t>Business metadata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100" dirty="0"/>
              <a:t>Semantic metadata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11D3-064F-4A50-9CAE-9298DF983A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5CB8B40-9206-41F9-B524-A384AFC46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ARSITEKTUR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7B7F2B0-5CB7-41B5-BEE9-0ED324805C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May have one or more tiers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 err="1"/>
              <a:t>Ditentukan</a:t>
            </a:r>
            <a:r>
              <a:rPr lang="en-US" altLang="en-US" sz="1800" dirty="0"/>
              <a:t> oleh warehouse, data acquisition (back end), dan client (front end)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600" dirty="0"/>
              <a:t>One tier, </a:t>
            </a:r>
            <a:r>
              <a:rPr lang="en-US" altLang="en-US" sz="1600" dirty="0" err="1"/>
              <a:t>dimana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semua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dijalankan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dalam</a:t>
            </a:r>
            <a:r>
              <a:rPr lang="en-US" altLang="en-US" sz="1600" dirty="0"/>
              <a:t> platform yang </a:t>
            </a:r>
            <a:r>
              <a:rPr lang="en-US" altLang="en-US" sz="1600" dirty="0" err="1"/>
              <a:t>sama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sangat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jarang</a:t>
            </a:r>
            <a:endParaRPr lang="en-US" altLang="en-US" sz="1600" dirty="0"/>
          </a:p>
          <a:p>
            <a:pPr lvl="2" eaLnBrk="1" hangingPunct="1">
              <a:lnSpc>
                <a:spcPct val="100000"/>
              </a:lnSpc>
            </a:pPr>
            <a:r>
              <a:rPr lang="en-US" altLang="en-US" sz="1600" dirty="0"/>
              <a:t>Two tier </a:t>
            </a:r>
            <a:r>
              <a:rPr lang="en-US" altLang="en-US" sz="1600" dirty="0" err="1"/>
              <a:t>biasanya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menggabungkan</a:t>
            </a:r>
            <a:r>
              <a:rPr lang="en-US" altLang="en-US" sz="1600" dirty="0"/>
              <a:t> DSS engine (client)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warehouse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en-US" sz="1600" dirty="0" err="1"/>
              <a:t>Lebih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ekonomis</a:t>
            </a:r>
            <a:endParaRPr lang="en-US" altLang="en-US" sz="1600" dirty="0"/>
          </a:p>
          <a:p>
            <a:pPr lvl="2" eaLnBrk="1" hangingPunct="1">
              <a:lnSpc>
                <a:spcPct val="100000"/>
              </a:lnSpc>
            </a:pPr>
            <a:r>
              <a:rPr lang="en-US" altLang="en-US" sz="1600" dirty="0"/>
              <a:t>Three tier </a:t>
            </a:r>
            <a:r>
              <a:rPr lang="en-US" altLang="en-US" sz="1600" dirty="0" err="1"/>
              <a:t>memisahkan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kedua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fungsi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ini</a:t>
            </a:r>
            <a:r>
              <a:rPr lang="en-US" altLang="en-US" sz="1600" dirty="0"/>
              <a:t> (DSS engine dan warehouse)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BCBAB8F-9D58-4B98-8ADE-E797475CA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B559E5E1-DF51-4198-8F6A-6950D6DA3568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038600" y="5448301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id-ID" altLang="en-US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>
            <a:extLst>
              <a:ext uri="{FF2B5EF4-FFF2-40B4-BE49-F238E27FC236}">
                <a16:creationId xmlns:a16="http://schemas.microsoft.com/office/drawing/2014/main" id="{328C0610-5ED7-48A8-8288-37B5EF642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Data Warehouse Framework and Views</a:t>
            </a:r>
          </a:p>
        </p:txBody>
      </p:sp>
      <p:pic>
        <p:nvPicPr>
          <p:cNvPr id="26627" name="Picture 4" descr="FIG05">
            <a:extLst>
              <a:ext uri="{FF2B5EF4-FFF2-40B4-BE49-F238E27FC236}">
                <a16:creationId xmlns:a16="http://schemas.microsoft.com/office/drawing/2014/main" id="{83BA0145-9FC4-46A0-8EF0-F769FD7ED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9344" y="1505996"/>
            <a:ext cx="7453313" cy="4551479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5AC7-7880-4DFC-8B4E-468136DCE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C963-13F2-46E5-B31C-2C88F1E8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4B4D-948E-424A-9290-C653CFCE7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 descr="FIG05">
            <a:extLst>
              <a:ext uri="{FF2B5EF4-FFF2-40B4-BE49-F238E27FC236}">
                <a16:creationId xmlns:a16="http://schemas.microsoft.com/office/drawing/2014/main" id="{83A78929-748C-4446-BC9D-41AA264F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16" y="1736725"/>
            <a:ext cx="3025031" cy="423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IG05">
            <a:extLst>
              <a:ext uri="{FF2B5EF4-FFF2-40B4-BE49-F238E27FC236}">
                <a16:creationId xmlns:a16="http://schemas.microsoft.com/office/drawing/2014/main" id="{3BEC74AA-F030-4B9B-8E98-222996E6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8215" y="1812925"/>
            <a:ext cx="2438204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46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6E5B5FF-6CDE-4DF8-A172-78BAFA264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Tujuan Pembelajaran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75D7343-B040-444E-99C9-AC67CCEB8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Menjelaskan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masalah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manajemen</a:t>
            </a:r>
            <a:r>
              <a:rPr lang="en-US" altLang="en-US" sz="2400" dirty="0"/>
              <a:t> data.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Memahami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konsep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kegunaan</a:t>
            </a:r>
            <a:r>
              <a:rPr lang="en-US" altLang="en-US" sz="2400" dirty="0"/>
              <a:t> DBMS.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Mempelajari</a:t>
            </a:r>
            <a:r>
              <a:rPr lang="en-US" altLang="en-US" sz="2400" dirty="0"/>
              <a:t> data warehousing dan data marts.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Menjelaskan</a:t>
            </a:r>
            <a:r>
              <a:rPr lang="en-US" altLang="en-US" sz="2400" dirty="0"/>
              <a:t> business intelligence/business analytics.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Membahas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bagaimana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meningkatkan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pengambilan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keputusan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melalui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manipulasi</a:t>
            </a:r>
            <a:r>
              <a:rPr lang="en-US" altLang="en-US" sz="2400" dirty="0"/>
              <a:t> data dan </a:t>
            </a:r>
            <a:r>
              <a:rPr lang="en-US" altLang="en-US" sz="2400" dirty="0" err="1"/>
              <a:t>analisa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Memahami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interaksi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teknologi</a:t>
            </a:r>
            <a:r>
              <a:rPr lang="en-US" altLang="en-US" sz="2400" dirty="0"/>
              <a:t> Web dan database.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Menjelaskan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bagaimana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teknologi</a:t>
            </a:r>
            <a:r>
              <a:rPr lang="en-US" altLang="en-US" sz="2400" dirty="0"/>
              <a:t> database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 business analytics.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Memahami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pengaruh</a:t>
            </a:r>
            <a:r>
              <a:rPr lang="en-US" altLang="en-US" sz="2400" dirty="0"/>
              <a:t> Web </a:t>
            </a:r>
            <a:r>
              <a:rPr lang="en-US" altLang="en-US" sz="2400" dirty="0" err="1"/>
              <a:t>terhadap</a:t>
            </a:r>
            <a:r>
              <a:rPr lang="en-US" altLang="en-US" sz="2400" dirty="0"/>
              <a:t> business intelligence dan analytics.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12736-DD2B-450A-84E9-BA62805CD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2CAE53C-0924-4DB3-9335-0C02A8C22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Migrasi Data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DD686D-FE3B-4C7C-B037-9651D41A8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Business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Tersimpan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metadata repository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Diaplikasikan</a:t>
            </a:r>
            <a:r>
              <a:rPr lang="en-US" altLang="en-US" dirty="0"/>
              <a:t> pada </a:t>
            </a:r>
            <a:r>
              <a:rPr lang="en-US" altLang="en-US" i="1" dirty="0"/>
              <a:t>data warehouse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terpusat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Data di-extract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sumber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relevan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Di-</a:t>
            </a:r>
            <a:r>
              <a:rPr lang="en-US" altLang="en-US" i="1" dirty="0"/>
              <a:t>load</a:t>
            </a:r>
            <a:r>
              <a:rPr lang="en-US" altLang="en-US" dirty="0"/>
              <a:t> </a:t>
            </a:r>
            <a:r>
              <a:rPr lang="en-US" altLang="en-US" dirty="0" err="1"/>
              <a:t>melalui</a:t>
            </a:r>
            <a:r>
              <a:rPr lang="en-US" altLang="en-US" dirty="0"/>
              <a:t> </a:t>
            </a:r>
            <a:r>
              <a:rPr lang="en-US" altLang="en-US" i="1" dirty="0"/>
              <a:t>data-transformation tools </a:t>
            </a:r>
            <a:r>
              <a:rPr lang="en-US" altLang="en-US" dirty="0" err="1"/>
              <a:t>atau</a:t>
            </a:r>
            <a:r>
              <a:rPr lang="en-US" altLang="en-US" dirty="0"/>
              <a:t>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Terpisah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i="1" dirty="0"/>
              <a:t>operation</a:t>
            </a:r>
            <a:r>
              <a:rPr lang="en-US" altLang="en-US" dirty="0"/>
              <a:t> dan </a:t>
            </a:r>
            <a:r>
              <a:rPr lang="en-US" altLang="en-US" i="1" dirty="0"/>
              <a:t>decision support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Memperbaiki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masalah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kualitas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sebelum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disimpan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Proses </a:t>
            </a:r>
            <a:r>
              <a:rPr lang="en-US" altLang="en-US" dirty="0" err="1"/>
              <a:t>membersihkan</a:t>
            </a:r>
            <a:r>
              <a:rPr lang="en-US" altLang="en-US" dirty="0"/>
              <a:t> dan </a:t>
            </a:r>
            <a:r>
              <a:rPr lang="en-US" altLang="en-US" dirty="0" err="1"/>
              <a:t>mengorganisasikan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konsisten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10BA-1DD6-4C27-91C6-3FB3E7256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4A0F941-E646-410F-A939-2C5D03869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Perancangan Data Warehouse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C30AB86-CA8B-45F6-8374-114B70A940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Dimensional modeling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Retrieval based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 err="1"/>
              <a:t>Diimplementasikan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star schema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/>
              <a:t>Central fact table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/>
              <a:t>Dimension tables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Grain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 err="1"/>
              <a:t>Sangat</a:t>
            </a:r>
            <a:r>
              <a:rPr lang="en-US" altLang="en-US" dirty="0"/>
              <a:t> </a:t>
            </a:r>
            <a:r>
              <a:rPr lang="en-US" altLang="en-US" dirty="0" err="1"/>
              <a:t>rinci</a:t>
            </a:r>
            <a:r>
              <a:rPr lang="en-US" altLang="en-US" dirty="0"/>
              <a:t> (detail)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Drill-down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9E520-A008-4E48-BD3C-95EAD62DF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999913A-3BB2-47F5-BE00-4C04F6667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Pengembangan Data Warehouse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91622E8-F1A8-48FD-88DC-472DA7B93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1600" dirty="0"/>
              <a:t>Teknik </a:t>
            </a:r>
            <a:r>
              <a:rPr lang="en-US" altLang="en-US" sz="1600" dirty="0" err="1"/>
              <a:t>Implementasi</a:t>
            </a:r>
            <a:r>
              <a:rPr lang="en-US" altLang="en-US" sz="1600" dirty="0"/>
              <a:t> Data warehouse 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dirty="0"/>
              <a:t>Top down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dirty="0"/>
              <a:t>Bottom up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dirty="0"/>
              <a:t>Hybrid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dirty="0"/>
              <a:t>Federated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600" dirty="0"/>
              <a:t>Projects may be data centric or application centric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600" dirty="0"/>
              <a:t>Implementation factors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dirty="0"/>
              <a:t>Organizational issues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dirty="0"/>
              <a:t>Project issues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 dirty="0"/>
              <a:t>Technical issues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600" dirty="0"/>
              <a:t>Scalable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600" dirty="0" err="1"/>
              <a:t>Fleksibel</a:t>
            </a:r>
            <a:endParaRPr lang="en-US" alt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EDCAC-9B1C-43C8-B2D6-344ED5D96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F7305D-F0B3-4BE0-8978-327888C38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Marts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5B23AD6-2C6E-417A-BBD0-B094B33AE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Dependent</a:t>
            </a:r>
          </a:p>
          <a:p>
            <a:pPr lvl="1" eaLnBrk="1" hangingPunct="1"/>
            <a:r>
              <a:rPr lang="en-US" altLang="en-US" sz="1600" dirty="0" err="1"/>
              <a:t>Dibuat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dari</a:t>
            </a:r>
            <a:r>
              <a:rPr lang="en-US" altLang="en-US" sz="1600" dirty="0"/>
              <a:t> warehouse</a:t>
            </a:r>
          </a:p>
          <a:p>
            <a:pPr lvl="1" eaLnBrk="1" hangingPunct="1"/>
            <a:r>
              <a:rPr lang="en-US" altLang="en-US" sz="1600" dirty="0" err="1"/>
              <a:t>Replika</a:t>
            </a:r>
            <a:r>
              <a:rPr lang="en-US" altLang="en-US" sz="1600" dirty="0"/>
              <a:t> </a:t>
            </a:r>
          </a:p>
          <a:p>
            <a:pPr lvl="2" eaLnBrk="1" hangingPunct="1"/>
            <a:r>
              <a:rPr lang="en-US" altLang="en-US" sz="1400" dirty="0"/>
              <a:t>Functional subset </a:t>
            </a:r>
            <a:r>
              <a:rPr lang="en-US" altLang="en-US" sz="1400" dirty="0" err="1"/>
              <a:t>dari</a:t>
            </a:r>
            <a:r>
              <a:rPr lang="en-US" altLang="en-US" sz="1400" dirty="0"/>
              <a:t> warehouse</a:t>
            </a:r>
          </a:p>
          <a:p>
            <a:pPr eaLnBrk="1" hangingPunct="1"/>
            <a:r>
              <a:rPr lang="en-US" altLang="en-US" sz="1800" dirty="0"/>
              <a:t>Independent</a:t>
            </a:r>
          </a:p>
          <a:p>
            <a:pPr lvl="1" eaLnBrk="1" hangingPunct="1"/>
            <a:r>
              <a:rPr lang="en-US" altLang="en-US" sz="1600" dirty="0"/>
              <a:t>Skala </a:t>
            </a:r>
            <a:r>
              <a:rPr lang="en-US" altLang="en-US" sz="1600" dirty="0" err="1"/>
              <a:t>lebih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kecil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versi</a:t>
            </a:r>
            <a:r>
              <a:rPr lang="en-US" altLang="en-US" sz="1600" dirty="0"/>
              <a:t> data warehouse yang “</a:t>
            </a:r>
            <a:r>
              <a:rPr lang="en-US" altLang="en-US" sz="1600" dirty="0" err="1"/>
              <a:t>lebih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murah</a:t>
            </a:r>
            <a:r>
              <a:rPr lang="en-US" altLang="en-US" sz="1600" dirty="0"/>
              <a:t>” </a:t>
            </a:r>
          </a:p>
          <a:p>
            <a:pPr lvl="1" eaLnBrk="1" hangingPunct="1"/>
            <a:r>
              <a:rPr lang="en-US" altLang="en-US" sz="1600" dirty="0" err="1"/>
              <a:t>Dirancang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untuk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sebuah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departemen</a:t>
            </a:r>
            <a:r>
              <a:rPr lang="en-US" altLang="en-US" sz="1600" dirty="0"/>
              <a:t>/</a:t>
            </a:r>
            <a:r>
              <a:rPr lang="en-US" altLang="en-US" sz="1600" dirty="0" err="1"/>
              <a:t>bagian</a:t>
            </a:r>
            <a:endParaRPr lang="en-US" altLang="en-US" sz="1600" dirty="0"/>
          </a:p>
          <a:p>
            <a:pPr lvl="1" eaLnBrk="1" hangingPunct="1"/>
            <a:r>
              <a:rPr lang="en-US" altLang="en-US" sz="1600" dirty="0"/>
              <a:t>Perusahaan </a:t>
            </a:r>
            <a:r>
              <a:rPr lang="en-US" altLang="en-US" sz="1600" dirty="0" err="1"/>
              <a:t>mungkin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saja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memiliki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beberapa</a:t>
            </a:r>
            <a:r>
              <a:rPr lang="en-US" altLang="en-US" sz="1600" dirty="0"/>
              <a:t> data marts</a:t>
            </a:r>
          </a:p>
          <a:p>
            <a:pPr lvl="2" eaLnBrk="1" hangingPunct="1"/>
            <a:r>
              <a:rPr lang="en-US" altLang="en-US" sz="1400" dirty="0" err="1"/>
              <a:t>Sulit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untuk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diintegrasikan</a:t>
            </a:r>
            <a:endParaRPr lang="en-US" altLang="en-US" sz="1400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3A622-1B73-4E3C-8E39-5CB841BFF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3CAB21B-BF9A-42A5-9305-3295D6919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Business Intelligence and Analytics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C94F14E-9F84-464F-8CEE-CE066A6BD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Business intelligence</a:t>
            </a:r>
          </a:p>
          <a:p>
            <a:pPr lvl="1" eaLnBrk="1" hangingPunct="1"/>
            <a:r>
              <a:rPr lang="en-US" altLang="en-US" sz="1600" dirty="0" err="1"/>
              <a:t>Akuisisi</a:t>
            </a:r>
            <a:r>
              <a:rPr lang="en-US" altLang="en-US" sz="1600" dirty="0"/>
              <a:t>/</a:t>
            </a:r>
            <a:r>
              <a:rPr lang="en-US" altLang="en-US" sz="1600" dirty="0" err="1"/>
              <a:t>penggabungan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dari</a:t>
            </a:r>
            <a:r>
              <a:rPr lang="en-US" altLang="en-US" sz="1600" dirty="0"/>
              <a:t> data dan </a:t>
            </a:r>
            <a:r>
              <a:rPr lang="en-US" altLang="en-US" sz="1600" dirty="0" err="1"/>
              <a:t>informasi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untuk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digunakan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dalam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kegiatan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pengambilan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keputusan</a:t>
            </a:r>
            <a:endParaRPr lang="en-US" altLang="en-US" sz="1600" dirty="0"/>
          </a:p>
          <a:p>
            <a:pPr eaLnBrk="1" hangingPunct="1"/>
            <a:r>
              <a:rPr lang="en-US" altLang="en-US" sz="2000" dirty="0"/>
              <a:t>Business analytics</a:t>
            </a:r>
          </a:p>
          <a:p>
            <a:pPr lvl="1" eaLnBrk="1" hangingPunct="1"/>
            <a:r>
              <a:rPr lang="en-US" altLang="en-US" sz="1600" dirty="0"/>
              <a:t>Models and solution methods</a:t>
            </a:r>
          </a:p>
          <a:p>
            <a:pPr eaLnBrk="1" hangingPunct="1"/>
            <a:r>
              <a:rPr lang="en-US" altLang="en-US" sz="2000" dirty="0"/>
              <a:t>Data mining</a:t>
            </a:r>
          </a:p>
          <a:p>
            <a:pPr lvl="1" eaLnBrk="1" hangingPunct="1"/>
            <a:r>
              <a:rPr lang="en-US" altLang="en-US" sz="1600" dirty="0" err="1"/>
              <a:t>Menerapkan</a:t>
            </a:r>
            <a:r>
              <a:rPr lang="en-US" altLang="en-US" sz="1600" dirty="0"/>
              <a:t> model dan </a:t>
            </a:r>
            <a:r>
              <a:rPr lang="en-US" altLang="en-US" sz="1600" dirty="0" err="1"/>
              <a:t>metode</a:t>
            </a:r>
            <a:r>
              <a:rPr lang="en-US" altLang="en-US" sz="1600" dirty="0"/>
              <a:t> pada data </a:t>
            </a:r>
            <a:r>
              <a:rPr lang="en-US" altLang="en-US" sz="1600" dirty="0" err="1"/>
              <a:t>untuk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mengidentifikasi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pola</a:t>
            </a:r>
            <a:r>
              <a:rPr lang="en-US" altLang="en-US" sz="1600" dirty="0"/>
              <a:t> dan </a:t>
            </a:r>
            <a:r>
              <a:rPr lang="en-US" altLang="en-US" sz="1600" dirty="0" err="1"/>
              <a:t>kecenderungan</a:t>
            </a:r>
            <a:r>
              <a:rPr lang="en-US" altLang="en-US" sz="1600" dirty="0"/>
              <a:t> (trend)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EF34E-A4A1-47DE-98EC-8A2D083F5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AA4FE6D-8853-4465-A3E4-DF6290355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OLAP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A32A884-6B49-469B-A711-7D792BA3A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err="1"/>
              <a:t>Aktivitas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dilakukan</a:t>
            </a:r>
            <a:r>
              <a:rPr lang="en-US" altLang="en-US" sz="2000" dirty="0"/>
              <a:t> oleh  end users pada online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Specific, open-ended query generation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SQL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Ad hoc reports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Statistical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Building DSS applications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Modeling and visualization capabilities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Special class of tools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DSS/BI/BA front ends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Data access front ends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Database front ends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Visual information access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FE2EF-B58C-49CB-9F03-0B8CF46AC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A2674A1-5CC1-4D1A-B8D1-028FB0582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Mining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1FA1EFE-3492-4D5A-9FE5-D29164ABF3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Mengorganisasikan dan menggunakan informasi dan knowledge dari beberapa database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Statistical, mathematical, artificial intelligence, and machine-learning techniques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Otomatis dan cepat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Tools yang digunakan untuk mencari pola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Simple models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Intermediate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Complex Models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5B9F0-3390-4B06-9B53-E706BC0725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03BF30B-1C86-41E4-8C5C-B46275F03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Mining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A57DC30-064A-48AE-A183-9F279A60C4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Data mining application classes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Sequencing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Regression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Forecasting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Others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Hypothesis or discovery driven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Iterative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Scalable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345BD-8D92-431C-8C3F-D6615EBE3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/>
              <a:t>5-</a:t>
            </a:r>
            <a:fld id="{C3C27148-BEF0-4E7D-8A1B-E2B3F8B0DE5F}" type="slidenum">
              <a:rPr lang="en-US" altLang="en-US" smtClean="0"/>
              <a:pPr eaLnBrk="1" hangingPunct="1"/>
              <a:t>27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9990A22-0E58-43D2-B1AF-4FFFAF8B4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Tools and Techniques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20AD4C3-6D2E-471A-BDE7-491357223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Statistical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Decision trees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Case based reasoning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Neural computing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Intelligent agents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Genetic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Text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Hidden 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Group by themes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Determine relationships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2A622-32E1-48D6-91F8-F8A95D5DB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9A93355-D4AD-47E4-B8E4-B16EAD46E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Knowledge Discovery in Databases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5CDD436-367D-4189-B464-FF11803D7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mining digunakan untuk mencari pola (patterns) dalam data</a:t>
            </a:r>
          </a:p>
          <a:p>
            <a:pPr lvl="1" eaLnBrk="1" hangingPunct="1"/>
            <a:r>
              <a:rPr lang="en-US" altLang="en-US"/>
              <a:t>Identifikasi data</a:t>
            </a:r>
          </a:p>
          <a:p>
            <a:pPr lvl="1" eaLnBrk="1" hangingPunct="1"/>
            <a:r>
              <a:rPr lang="en-US" altLang="en-US"/>
              <a:t>Preprocessing</a:t>
            </a:r>
          </a:p>
          <a:p>
            <a:pPr lvl="1" eaLnBrk="1" hangingPunct="1"/>
            <a:r>
              <a:rPr lang="en-US" altLang="en-US"/>
              <a:t>Transformasi ke format yang umum</a:t>
            </a:r>
          </a:p>
          <a:p>
            <a:pPr lvl="1" eaLnBrk="1" hangingPunct="1"/>
            <a:r>
              <a:rPr lang="en-US" altLang="en-US"/>
              <a:t>Data mining melalui algoritma</a:t>
            </a:r>
          </a:p>
          <a:p>
            <a:pPr lvl="1" eaLnBrk="1" hangingPunct="1"/>
            <a:r>
              <a:rPr lang="en-US" altLang="en-US"/>
              <a:t>Evaluasi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A7569-5316-4BFA-8A35-B7061B89D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B6927D9-1A59-49C6-BFDA-CE1C63639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30F2763-68A7-448C-A0D0-3E30E8990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DEFENISI DATA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CC6600"/>
                </a:solidFill>
              </a:rPr>
              <a:t>Data 	    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representasi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fakta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gambaran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kejadian</a:t>
            </a:r>
            <a:r>
              <a:rPr lang="en-US" altLang="en-US" dirty="0"/>
              <a:t>.</a:t>
            </a:r>
          </a:p>
          <a:p>
            <a:pPr eaLnBrk="1" hangingPunct="1">
              <a:buFontTx/>
              <a:buNone/>
            </a:pPr>
            <a:r>
              <a:rPr lang="en-US" altLang="en-US" dirty="0" err="1">
                <a:solidFill>
                  <a:srgbClr val="006600"/>
                </a:solidFill>
              </a:rPr>
              <a:t>Informasi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ym typeface="Wingdings" panose="05000000000000000000" pitchFamily="2" charset="2"/>
              </a:rPr>
              <a:t>merupakan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hasil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olahan</a:t>
            </a:r>
            <a:r>
              <a:rPr lang="en-US" altLang="en-US" dirty="0">
                <a:sym typeface="Wingdings" panose="05000000000000000000" pitchFamily="2" charset="2"/>
              </a:rPr>
              <a:t> data, </a:t>
            </a:r>
            <a:r>
              <a:rPr lang="en-US" altLang="en-US" dirty="0" err="1">
                <a:sym typeface="Wingdings" panose="05000000000000000000" pitchFamily="2" charset="2"/>
              </a:rPr>
              <a:t>dimana</a:t>
            </a:r>
            <a:r>
              <a:rPr lang="en-US" altLang="en-US" dirty="0">
                <a:sym typeface="Wingdings" panose="05000000000000000000" pitchFamily="2" charset="2"/>
              </a:rPr>
              <a:t> data </a:t>
            </a:r>
            <a:r>
              <a:rPr lang="en-US" altLang="en-US" dirty="0" err="1">
                <a:sym typeface="Wingdings" panose="05000000000000000000" pitchFamily="2" charset="2"/>
              </a:rPr>
              <a:t>tersebut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sudah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diproses</a:t>
            </a:r>
            <a:r>
              <a:rPr lang="en-US" altLang="en-US" dirty="0">
                <a:sym typeface="Wingdings" panose="05000000000000000000" pitchFamily="2" charset="2"/>
              </a:rPr>
              <a:t> dan </a:t>
            </a:r>
            <a:r>
              <a:rPr lang="en-US" altLang="en-US" dirty="0" err="1">
                <a:sym typeface="Wingdings" panose="05000000000000000000" pitchFamily="2" charset="2"/>
              </a:rPr>
              <a:t>diinterpretasikan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menjadi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sesuatu</a:t>
            </a:r>
            <a:r>
              <a:rPr lang="en-US" altLang="en-US" dirty="0">
                <a:sym typeface="Wingdings" panose="05000000000000000000" pitchFamily="2" charset="2"/>
              </a:rPr>
              <a:t> yang </a:t>
            </a:r>
            <a:r>
              <a:rPr lang="en-US" altLang="en-US" dirty="0" err="1">
                <a:sym typeface="Wingdings" panose="05000000000000000000" pitchFamily="2" charset="2"/>
              </a:rPr>
              <a:t>bermakna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untuk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pengambilan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keputusan</a:t>
            </a: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B930A8B-A573-4649-8E89-4E994BF9F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Visualization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0C63582-DD20-4EE3-A927-8627BB11F8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Teknologi pendukung visualisasi dan  interpretasi</a:t>
            </a:r>
          </a:p>
          <a:p>
            <a:pPr lvl="1" eaLnBrk="1" hangingPunct="1"/>
            <a:r>
              <a:rPr lang="en-US" altLang="en-US"/>
              <a:t>Digital imaging, GIS, GUI, tables, multidimensions, graphs, VR, 3D, animation</a:t>
            </a:r>
          </a:p>
          <a:p>
            <a:pPr lvl="1" eaLnBrk="1" hangingPunct="1"/>
            <a:r>
              <a:rPr lang="en-US" altLang="en-US"/>
              <a:t>Mengidentifikasi relasi dan trends</a:t>
            </a:r>
          </a:p>
          <a:p>
            <a:pPr eaLnBrk="1" hangingPunct="1"/>
            <a:r>
              <a:rPr lang="en-US" altLang="en-US"/>
              <a:t>Manipulasi Data memungkinkan untuk melihat performance data secara real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63E44-E06A-4E2C-A1DB-A91A705A95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8DB7F3D-10EC-4C96-BDB9-BE82DDE9F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Multidimensionality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35F234C-6438-4D71-82DD-4AFF5D814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Data </a:t>
            </a:r>
            <a:r>
              <a:rPr lang="en-US" altLang="en-US" sz="2400" dirty="0" err="1"/>
              <a:t>diorganisasikan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menurut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standar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bisnis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ditentukan</a:t>
            </a:r>
            <a:r>
              <a:rPr lang="en-US" altLang="en-US" sz="2400" dirty="0"/>
              <a:t> oleh </a:t>
            </a:r>
            <a:r>
              <a:rPr lang="en-US" altLang="en-US" sz="2400" dirty="0" err="1"/>
              <a:t>seorang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analis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Konseptual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Faktor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Dimensi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Ukuran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Waktu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Overhead dan storage yang </a:t>
            </a:r>
            <a:r>
              <a:rPr lang="en-US" altLang="en-US" sz="2400" dirty="0" err="1"/>
              <a:t>signifikan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Mahal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Kompleks</a:t>
            </a:r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6FC2B-6C34-425B-874C-54729C7F45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F9C61B5-ED9B-4D0D-945B-8CA052423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Analytic systems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AD1D5AC-2AB5-4DB3-BF8C-B0168C7BB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Real-time queries and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Real-time decision-making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Real-time data warehouses yang di-update harian atau lebih sering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Update dapat dilakukan bersamaan dengan  menjalankan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Tidak semua data ter-update secara terus menerus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Penggunaan aplikasi business analytic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E656D-A5F7-409C-818A-8F660D75B4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DABEF-9B74-40A9-ABEB-0F8B37881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SISTEM PENUNJANG KEPUTUSAN-IF041-3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23AE533-7547-458B-AB73-75706D700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FC53572-20E2-48E2-B7BB-32DB310A6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Sistem terkomputerisasi untuk mengelola dan memanipulasi data dengan peta digital</a:t>
            </a:r>
          </a:p>
          <a:p>
            <a:pPr lvl="1" eaLnBrk="1" hangingPunct="1"/>
            <a:r>
              <a:rPr lang="en-US" altLang="en-US"/>
              <a:t>Berorientasi Geografis</a:t>
            </a:r>
          </a:p>
          <a:p>
            <a:pPr lvl="1" eaLnBrk="1" hangingPunct="1"/>
            <a:r>
              <a:rPr lang="en-US" altLang="en-US"/>
              <a:t>Geographic spreadsheet for models</a:t>
            </a:r>
          </a:p>
          <a:p>
            <a:pPr lvl="1" eaLnBrk="1" hangingPunct="1"/>
            <a:r>
              <a:rPr lang="en-US" altLang="en-US"/>
              <a:t>Software memungkinkan web mengakses peta</a:t>
            </a:r>
          </a:p>
          <a:p>
            <a:pPr lvl="1" eaLnBrk="1" hangingPunct="1"/>
            <a:r>
              <a:rPr lang="en-US" altLang="en-US"/>
              <a:t>Digunakan untuk modeling dan simulasi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E032-EB0C-453C-A6BA-D4849425E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26F23-BA7F-4762-B92A-4DD079952E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SISTEM PENUNJANG KEPUTUSAN-IF041-3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>
            <a:extLst>
              <a:ext uri="{FF2B5EF4-FFF2-40B4-BE49-F238E27FC236}">
                <a16:creationId xmlns:a16="http://schemas.microsoft.com/office/drawing/2014/main" id="{CF86B578-2060-48EB-9EAF-EC4431153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GIS Application</a:t>
            </a:r>
          </a:p>
        </p:txBody>
      </p:sp>
      <p:pic>
        <p:nvPicPr>
          <p:cNvPr id="43011" name="Picture 8" descr="TBL05">
            <a:extLst>
              <a:ext uri="{FF2B5EF4-FFF2-40B4-BE49-F238E27FC236}">
                <a16:creationId xmlns:a16="http://schemas.microsoft.com/office/drawing/2014/main" id="{9B09CBEB-9979-463D-990C-5E26B6EA9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447800"/>
            <a:ext cx="6096000" cy="4768850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9B432-FF80-4D15-99C4-C8EC99500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0FAB2-768E-48E7-B1F4-1550F15763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SISTEM PENUNJANG KEPUTUSAN-IF041-3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A229E5F-B557-4DB5-A1B3-613751C0D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Analytics/Intelligence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9B800EE-2EA2-443F-A07B-E076513AB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analytics</a:t>
            </a:r>
          </a:p>
          <a:p>
            <a:pPr lvl="1" eaLnBrk="1" hangingPunct="1"/>
            <a:r>
              <a:rPr lang="en-US" altLang="en-US"/>
              <a:t>Aplikasi dari business analytics pada Web sites</a:t>
            </a:r>
          </a:p>
          <a:p>
            <a:pPr eaLnBrk="1" hangingPunct="1"/>
            <a:r>
              <a:rPr lang="en-US" altLang="en-US"/>
              <a:t>Web intelligence</a:t>
            </a:r>
          </a:p>
          <a:p>
            <a:pPr lvl="1" eaLnBrk="1" hangingPunct="1"/>
            <a:r>
              <a:rPr lang="en-US" altLang="en-US"/>
              <a:t>Aplikasi dari teknik business intelligence pada  Web sites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300C-F7DD-479C-9731-4AA1901A3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FE94F-D82C-48A3-B145-D7E4715355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SISTEM PENUNJANG KEPUTUSAN-IF041-3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475" y="349251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6" name="Content Placeholder 3" descr="thankyou.jpg">
            <a:extLst>
              <a:ext uri="{FF2B5EF4-FFF2-40B4-BE49-F238E27FC236}">
                <a16:creationId xmlns:a16="http://schemas.microsoft.com/office/drawing/2014/main" id="{D30C0D55-6905-414A-9C33-BD0F5AC324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80520" y="2759026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15716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2E52121-F867-44C2-9D41-3141D23A2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KUALITAS INFORMASI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66BC888-AB1A-4730-AFBD-DA01FE2C8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 err="1"/>
              <a:t>Karakretistik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Yang </a:t>
            </a:r>
            <a:r>
              <a:rPr lang="en-US" altLang="en-US" dirty="0" err="1"/>
              <a:t>Berkualitas</a:t>
            </a:r>
            <a:r>
              <a:rPr lang="en-US" altLang="en-US" dirty="0"/>
              <a:t> :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Relevan</a:t>
            </a:r>
            <a:endParaRPr lang="en-US" altLang="en-US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Akurat</a:t>
            </a:r>
            <a:endParaRPr lang="en-US" altLang="en-US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Lengkap</a:t>
            </a:r>
            <a:endParaRPr lang="en-US" altLang="en-US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Tepat</a:t>
            </a:r>
            <a:r>
              <a:rPr lang="en-US" altLang="en-US" dirty="0"/>
              <a:t> Waktu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Dipahami</a:t>
            </a:r>
            <a:endParaRPr lang="en-US" altLang="en-US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Dibandingkan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E7D8B3C-54B4-420D-9C1F-E72AD2C09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Information Sharing a Principle Component of the National Strategy for Homeland Security Vignette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5FA960E-7417-488A-B36B-CE02D54D47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Jaringan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yang </a:t>
            </a:r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distribusi</a:t>
            </a:r>
            <a:r>
              <a:rPr lang="en-US" altLang="en-US" dirty="0"/>
              <a:t> dan </a:t>
            </a:r>
            <a:r>
              <a:rPr lang="en-US" altLang="en-US" dirty="0" err="1"/>
              <a:t>integrasi</a:t>
            </a:r>
            <a:r>
              <a:rPr lang="en-US" altLang="en-US" dirty="0"/>
              <a:t> knowledge </a:t>
            </a:r>
          </a:p>
          <a:p>
            <a:pPr eaLnBrk="1" hangingPunct="1"/>
            <a:r>
              <a:rPr lang="en-US" altLang="en-US" dirty="0"/>
              <a:t>Horizontal and vertical information sharing</a:t>
            </a:r>
          </a:p>
          <a:p>
            <a:pPr eaLnBrk="1" hangingPunct="1"/>
            <a:r>
              <a:rPr lang="en-US" altLang="en-US" dirty="0" err="1"/>
              <a:t>Peningkatan</a:t>
            </a:r>
            <a:r>
              <a:rPr lang="en-US" altLang="en-US" dirty="0"/>
              <a:t> </a:t>
            </a:r>
            <a:r>
              <a:rPr lang="en-US" altLang="en-US" dirty="0" err="1"/>
              <a:t>komunikasi</a:t>
            </a:r>
            <a:endParaRPr lang="en-US" altLang="en-US" dirty="0"/>
          </a:p>
          <a:p>
            <a:pPr eaLnBrk="1" hangingPunct="1"/>
            <a:r>
              <a:rPr lang="en-US" altLang="en-US" dirty="0"/>
              <a:t>Data Mining </a:t>
            </a:r>
            <a:r>
              <a:rPr lang="en-US" altLang="en-US" dirty="0" err="1"/>
              <a:t>tersimpan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data warehouse yang </a:t>
            </a:r>
            <a:r>
              <a:rPr lang="en-US" altLang="en-US" dirty="0" err="1"/>
              <a:t>memungkinkan</a:t>
            </a:r>
            <a:r>
              <a:rPr lang="en-US" altLang="en-US" dirty="0"/>
              <a:t> </a:t>
            </a:r>
            <a:r>
              <a:rPr lang="en-US" altLang="en-US" dirty="0" err="1"/>
              <a:t>diakses</a:t>
            </a:r>
            <a:r>
              <a:rPr lang="en-US" altLang="en-US" dirty="0"/>
              <a:t> </a:t>
            </a:r>
            <a:r>
              <a:rPr lang="en-US" altLang="en-US" dirty="0" err="1"/>
              <a:t>melalui</a:t>
            </a:r>
            <a:r>
              <a:rPr lang="en-US" altLang="en-US" dirty="0"/>
              <a:t> Web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06BA23C-7B16-4108-AF83-77DF79F54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Data, Information, Knowledge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26D57BA-EC94-4089-A0D4-6C1B501D8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 dirty="0"/>
              <a:t>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 err="1"/>
              <a:t>Sesuatu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menjadi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gambaran</a:t>
            </a:r>
            <a:r>
              <a:rPr lang="en-US" altLang="en-US" sz="1800" dirty="0"/>
              <a:t> paling </a:t>
            </a:r>
            <a:r>
              <a:rPr lang="en-US" altLang="en-US" sz="1800" dirty="0" err="1"/>
              <a:t>mendasar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mengenai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benda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peristiwa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aktivitas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transaksi</a:t>
            </a:r>
            <a:endParaRPr lang="en-US" altLang="en-US" sz="18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 err="1"/>
              <a:t>Terdiri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internal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eksternal</a:t>
            </a:r>
            <a:endParaRPr lang="en-US" altLang="en-US" sz="18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 err="1"/>
              <a:t>Informasi</a:t>
            </a:r>
            <a:endParaRPr lang="en-US" altLang="en-US" sz="20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/>
              <a:t>Data yang </a:t>
            </a:r>
            <a:r>
              <a:rPr lang="en-US" altLang="en-US" sz="1800" dirty="0" err="1"/>
              <a:t>telah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diolah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menjadi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sesuatu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lebih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berarti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bernilai</a:t>
            </a:r>
            <a:endParaRPr lang="en-US" altLang="en-US" sz="18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/>
              <a:t>Knowledge</a:t>
            </a:r>
          </a:p>
          <a:p>
            <a:pPr lvl="1" eaLnBrk="1" hangingPunct="1"/>
            <a:r>
              <a:rPr lang="en-US" altLang="en-US" sz="1800" dirty="0"/>
              <a:t>Data yang </a:t>
            </a:r>
            <a:r>
              <a:rPr lang="en-US" altLang="en-US" sz="1800" dirty="0" err="1"/>
              <a:t>telah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diolah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informasi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lebih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berarti</a:t>
            </a:r>
            <a:r>
              <a:rPr lang="en-US" altLang="en-US" sz="1800" dirty="0"/>
              <a:t>  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proses </a:t>
            </a:r>
            <a:r>
              <a:rPr lang="en-US" altLang="en-US" sz="1800" dirty="0" err="1"/>
              <a:t>pembelajaran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terhadap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suatu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masalah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aktifitas</a:t>
            </a:r>
            <a:endParaRPr lang="en-US" alt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3F0B0-FF5D-4E11-B27E-716C2F6AC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2E5CCEC-3D73-4DEF-B477-1F290E685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DF6CFB2-BC49-466E-ACF6-4808763EE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 dirty="0"/>
              <a:t>Data </a:t>
            </a:r>
            <a:r>
              <a:rPr lang="en-US" altLang="en-US" sz="2000" dirty="0" err="1"/>
              <a:t>mentah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diperoleh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secara</a:t>
            </a:r>
            <a:r>
              <a:rPr lang="en-US" altLang="en-US" sz="2000" dirty="0"/>
              <a:t> manual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instrumen</a:t>
            </a:r>
            <a:endParaRPr lang="en-US" altLang="en-US" sz="20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 err="1"/>
              <a:t>Kualitas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merupakan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sesuatu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penting</a:t>
            </a:r>
            <a:endParaRPr lang="en-US" altLang="en-US" sz="20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 err="1"/>
              <a:t>Kualitas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menentukan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manfaat</a:t>
            </a:r>
            <a:endParaRPr lang="en-US" altLang="en-US" sz="1800" dirty="0"/>
          </a:p>
          <a:p>
            <a:pPr lvl="2" eaLnBrk="1" hangingPunct="1">
              <a:lnSpc>
                <a:spcPct val="100000"/>
              </a:lnSpc>
            </a:pPr>
            <a:r>
              <a:rPr lang="en-US" altLang="en-US" sz="1600" dirty="0"/>
              <a:t>Contextual data quality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600" dirty="0"/>
              <a:t>Intrinsic data quality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600" dirty="0"/>
              <a:t>Accessibility data quality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600" dirty="0"/>
              <a:t>Representation data quality</a:t>
            </a:r>
          </a:p>
          <a:p>
            <a:pPr lvl="1" eaLnBrk="1" hangingPunct="1"/>
            <a:r>
              <a:rPr lang="en-US" altLang="en-US" dirty="0" err="1"/>
              <a:t>Sering</a:t>
            </a:r>
            <a:r>
              <a:rPr lang="en-US" altLang="en-US" dirty="0"/>
              <a:t> kali </a:t>
            </a:r>
            <a:r>
              <a:rPr lang="en-US" altLang="en-US" dirty="0" err="1"/>
              <a:t>terlupakan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ditangani</a:t>
            </a:r>
            <a:r>
              <a:rPr lang="en-US" altLang="en-US" dirty="0"/>
              <a:t> </a:t>
            </a:r>
            <a:r>
              <a:rPr lang="en-US" altLang="en-US" dirty="0" err="1"/>
              <a:t>begitu</a:t>
            </a:r>
            <a:r>
              <a:rPr lang="en-US" altLang="en-US" dirty="0"/>
              <a:t> </a:t>
            </a:r>
            <a:r>
              <a:rPr lang="en-US" altLang="en-US" dirty="0" err="1"/>
              <a:t>saja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Masalah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terungkap</a:t>
            </a:r>
            <a:r>
              <a:rPr lang="en-US" altLang="en-US" dirty="0"/>
              <a:t> </a:t>
            </a:r>
            <a:r>
              <a:rPr lang="en-US" altLang="en-US" dirty="0" err="1"/>
              <a:t>ketika</a:t>
            </a:r>
            <a:r>
              <a:rPr lang="en-US" altLang="en-US" dirty="0"/>
              <a:t> data </a:t>
            </a:r>
            <a:r>
              <a:rPr lang="en-US" altLang="en-US" dirty="0" err="1"/>
              <a:t>terangkum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7834C-80DF-473B-99A8-1EEF455AF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C90D579-F407-49A5-8895-92BF5EC1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Problems</a:t>
            </a:r>
          </a:p>
        </p:txBody>
      </p:sp>
      <p:pic>
        <p:nvPicPr>
          <p:cNvPr id="16387" name="Picture 7" descr="TBL05">
            <a:extLst>
              <a:ext uri="{FF2B5EF4-FFF2-40B4-BE49-F238E27FC236}">
                <a16:creationId xmlns:a16="http://schemas.microsoft.com/office/drawing/2014/main" id="{C1CF44CF-3FFE-4A15-8E29-7DCA6532B8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650" y="1564957"/>
            <a:ext cx="8362950" cy="4599623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5F42A-CA70-4E5A-9393-B2AEEB344F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E6CA013-D818-465F-9DBC-B193C7DCD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C2E766-0924-4363-AA71-5B9F9D2E3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Membersihkan</a:t>
            </a:r>
            <a:r>
              <a:rPr lang="en-US" altLang="en-US" sz="2400" dirty="0"/>
              <a:t>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Ketika </a:t>
            </a:r>
            <a:r>
              <a:rPr lang="en-US" altLang="en-US" dirty="0" err="1"/>
              <a:t>menggunakan</a:t>
            </a:r>
            <a:r>
              <a:rPr lang="en-US" altLang="en-US" dirty="0"/>
              <a:t>  warehouse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Data quality action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Best practices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kualitas</a:t>
            </a:r>
            <a:r>
              <a:rPr lang="en-US" altLang="en-US" dirty="0"/>
              <a:t>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Mengukur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Topik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terkait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Integritas</a:t>
            </a:r>
            <a:r>
              <a:rPr lang="en-US" altLang="en-US" sz="2400" dirty="0"/>
              <a:t>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Uniformity (</a:t>
            </a:r>
            <a:r>
              <a:rPr lang="en-US" altLang="en-US" dirty="0" err="1"/>
              <a:t>Keseragaman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Version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Completeness check (</a:t>
            </a:r>
            <a:r>
              <a:rPr lang="en-US" altLang="en-US" dirty="0" err="1"/>
              <a:t>Periksa</a:t>
            </a:r>
            <a:r>
              <a:rPr lang="en-US" altLang="en-US" dirty="0"/>
              <a:t> </a:t>
            </a:r>
            <a:r>
              <a:rPr lang="en-US" altLang="en-US" dirty="0" err="1"/>
              <a:t>kelengkapan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Conformity check (</a:t>
            </a:r>
            <a:r>
              <a:rPr lang="en-US" altLang="en-US" dirty="0" err="1"/>
              <a:t>Periksa</a:t>
            </a:r>
            <a:r>
              <a:rPr lang="en-US" altLang="en-US" dirty="0"/>
              <a:t> </a:t>
            </a:r>
            <a:r>
              <a:rPr lang="en-US" altLang="en-US" dirty="0" err="1"/>
              <a:t>konsistensi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Genealogy or drill-down (</a:t>
            </a:r>
            <a:r>
              <a:rPr lang="en-US" altLang="en-US" dirty="0" err="1"/>
              <a:t>turunan</a:t>
            </a:r>
            <a:r>
              <a:rPr lang="en-US" alt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2FC6D-AD65-4CB1-8415-693D6A8B6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5-</a:t>
            </a:r>
            <a:fld id="{C3C27148-BEF0-4E7D-8A1B-E2B3F8B0DE5F}" type="slidenum">
              <a:rPr lang="en-US" altLang="en-US" smtClean="0"/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1195</Words>
  <Application>Microsoft Office PowerPoint</Application>
  <PresentationFormat>Widescreen</PresentationFormat>
  <Paragraphs>304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Wingdings</vt:lpstr>
      <vt:lpstr>Office Theme</vt:lpstr>
      <vt:lpstr>Custom Design</vt:lpstr>
      <vt:lpstr>SIC039 - PPT - SESI 4 Sistem Penunjang Keputusan</vt:lpstr>
      <vt:lpstr>Tujuan Pembelajaran</vt:lpstr>
      <vt:lpstr>DATA</vt:lpstr>
      <vt:lpstr>KUALITAS INFORMASI</vt:lpstr>
      <vt:lpstr>Information Sharing a Principle Component of the National Strategy for Homeland Security Vignette</vt:lpstr>
      <vt:lpstr>Data, Information, Knowledge</vt:lpstr>
      <vt:lpstr>Data </vt:lpstr>
      <vt:lpstr>Data Problems</vt:lpstr>
      <vt:lpstr>Data</vt:lpstr>
      <vt:lpstr>Data</vt:lpstr>
      <vt:lpstr>Sumber Data Eksternal </vt:lpstr>
      <vt:lpstr>Database Management Systems</vt:lpstr>
      <vt:lpstr>Database Models</vt:lpstr>
      <vt:lpstr>Database Structure</vt:lpstr>
      <vt:lpstr>Database Models, lanjutan</vt:lpstr>
      <vt:lpstr>Data Warehouse</vt:lpstr>
      <vt:lpstr>ARSITEKTUR</vt:lpstr>
      <vt:lpstr>Data Warehouse Framework and Views</vt:lpstr>
      <vt:lpstr>PowerPoint Presentation</vt:lpstr>
      <vt:lpstr>Migrasi Data</vt:lpstr>
      <vt:lpstr>Perancangan Data Warehouse </vt:lpstr>
      <vt:lpstr>Pengembangan Data Warehouse </vt:lpstr>
      <vt:lpstr>Data Marts</vt:lpstr>
      <vt:lpstr>Business Intelligence and Analytics</vt:lpstr>
      <vt:lpstr>OLAP</vt:lpstr>
      <vt:lpstr>Data Mining</vt:lpstr>
      <vt:lpstr>Data Mining</vt:lpstr>
      <vt:lpstr>Tools and Techniques</vt:lpstr>
      <vt:lpstr>Knowledge Discovery in Databases</vt:lpstr>
      <vt:lpstr>Data Visualization</vt:lpstr>
      <vt:lpstr>Multidimensionality</vt:lpstr>
      <vt:lpstr>Analytic systems</vt:lpstr>
      <vt:lpstr>GIS</vt:lpstr>
      <vt:lpstr>GIS Application</vt:lpstr>
      <vt:lpstr>Web Analytics/Intelligence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17</cp:revision>
  <dcterms:created xsi:type="dcterms:W3CDTF">2021-08-03T05:39:13Z</dcterms:created>
  <dcterms:modified xsi:type="dcterms:W3CDTF">2021-09-14T13:46:33Z</dcterms:modified>
</cp:coreProperties>
</file>