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8" r:id="rId4"/>
    <p:sldId id="259" r:id="rId5"/>
    <p:sldId id="298" r:id="rId6"/>
    <p:sldId id="299" r:id="rId7"/>
    <p:sldId id="300" r:id="rId8"/>
    <p:sldId id="301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15/09/2021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</a:t>
            </a:r>
            <a:r>
              <a:rPr lang="en-US" sz="3600" b="1"/>
              <a:t>SESI 9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Kolaboratif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Pendukung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-GSS</a:t>
            </a:r>
            <a:endParaRPr lang="en-US" sz="60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fi-FI" sz="5600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F5A1BA-AE91-4847-9EDA-FDAB2603A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Groupware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ED5C133-0711-40F8-AAF9-28C473AA4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Software yang </a:t>
            </a:r>
            <a:r>
              <a:rPr lang="en-US" altLang="en-US" sz="1400" dirty="0" err="1"/>
              <a:t>menyediakan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dukungan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kolaboratif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bagi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kelompok</a:t>
            </a:r>
            <a:endParaRPr lang="en-US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err="1"/>
              <a:t>Aplikasi</a:t>
            </a:r>
            <a:r>
              <a:rPr lang="en-US" altLang="en-US" sz="1400" dirty="0"/>
              <a:t> yang </a:t>
            </a:r>
            <a:r>
              <a:rPr lang="en-US" altLang="en-US" sz="1400" dirty="0" err="1"/>
              <a:t>mendukung</a:t>
            </a:r>
            <a:r>
              <a:rPr lang="en-US" altLang="en-US" sz="1400" dirty="0"/>
              <a:t>  </a:t>
            </a:r>
            <a:r>
              <a:rPr lang="en-US" altLang="en-US" sz="1400" dirty="0" err="1"/>
              <a:t>waktu</a:t>
            </a:r>
            <a:r>
              <a:rPr lang="en-US" altLang="en-US" sz="1400" dirty="0"/>
              <a:t>/</a:t>
            </a:r>
            <a:r>
              <a:rPr lang="en-US" altLang="en-US" sz="1400" dirty="0" err="1"/>
              <a:t>tempat</a:t>
            </a:r>
            <a:r>
              <a:rPr lang="en-US" altLang="en-US" sz="1400" dirty="0"/>
              <a:t> yang </a:t>
            </a:r>
            <a:r>
              <a:rPr lang="en-US" altLang="en-US" sz="1400" dirty="0" err="1"/>
              <a:t>berbeda</a:t>
            </a:r>
            <a:endParaRPr lang="en-US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Paling </a:t>
            </a:r>
            <a:r>
              <a:rPr lang="en-US" altLang="en-US" sz="1400" dirty="0" err="1"/>
              <a:t>banyak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menggunakan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Teknologi</a:t>
            </a:r>
            <a:r>
              <a:rPr lang="en-US" altLang="en-US" sz="1400" dirty="0"/>
              <a:t> Internet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err="1"/>
              <a:t>Memiliki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kemampuan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sedikitnya</a:t>
            </a:r>
            <a:r>
              <a:rPr lang="en-US" altLang="en-US" sz="1400" dirty="0"/>
              <a:t> salah </a:t>
            </a:r>
            <a:r>
              <a:rPr lang="en-US" altLang="en-US" sz="1400" dirty="0" err="1"/>
              <a:t>satu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dari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berikut</a:t>
            </a:r>
            <a:r>
              <a:rPr lang="en-US" altLang="en-US" sz="1400" dirty="0"/>
              <a:t>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Electronic brainstorming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100" dirty="0"/>
              <a:t>Free flow of ideas and 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Electronic conferencing or videoconferencing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Group scheduling and calendars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Conflict resolution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Model building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Electronic document sharing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Voting services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Electronic meeting services also available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Enterprise-wide systems expensive in cost and human resources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36FDC-B9DE-4327-96E7-C1DD6F5D4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10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843DFE-725C-4730-B81E-57BF9F7BD7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7245A5-6BF8-4627-96FD-FDCE40E22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Groupware yang populer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4A11E9E-0659-4047-BEF9-B79EFB4FE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Lotus Notes/Domino</a:t>
            </a:r>
          </a:p>
          <a:p>
            <a:pPr eaLnBrk="1" hangingPunct="1"/>
            <a:r>
              <a:rPr lang="en-US" altLang="en-US"/>
              <a:t>Microsoft Netmeeting</a:t>
            </a:r>
          </a:p>
          <a:p>
            <a:pPr eaLnBrk="1" hangingPunct="1"/>
            <a:r>
              <a:rPr lang="en-US" altLang="en-US"/>
              <a:t>Groove Workspace</a:t>
            </a:r>
          </a:p>
          <a:p>
            <a:pPr eaLnBrk="1" hangingPunct="1"/>
            <a:r>
              <a:rPr lang="en-US" altLang="en-US"/>
              <a:t>GroupSystems MeetingRoom and OnLine</a:t>
            </a:r>
          </a:p>
          <a:p>
            <a:pPr eaLnBrk="1" hangingPunct="1"/>
            <a:r>
              <a:rPr lang="en-US" altLang="en-US"/>
              <a:t>WebEx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B9F86-D271-4B3E-86D9-7AD83B24F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11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9AA07E-BC51-474D-973F-11EE627F24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D6F331A-1CAE-4D36-A478-338CC721A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Keuntungan dan Masalah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8C078A0-CC73-4A01-AD97-04EDE0E68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Keuntungan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kerja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kelompok</a:t>
            </a:r>
            <a:r>
              <a:rPr lang="en-US" altLang="en-US" sz="2000" dirty="0"/>
              <a:t> (groupwork)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Process gains	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Teknik </a:t>
            </a:r>
            <a:r>
              <a:rPr lang="en-US" altLang="en-US" sz="1600" dirty="0" err="1"/>
              <a:t>Kelompok</a:t>
            </a:r>
            <a:r>
              <a:rPr lang="en-US" altLang="en-US" sz="1600" dirty="0"/>
              <a:t> Nominal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Metode</a:t>
            </a:r>
            <a:r>
              <a:rPr lang="en-US" altLang="en-US" sz="1600" dirty="0"/>
              <a:t> Delphi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Teknologi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diaplikasikan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sebagai</a:t>
            </a:r>
            <a:r>
              <a:rPr lang="en-US" altLang="en-US" sz="1800" dirty="0"/>
              <a:t> GSS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Kombinasi</a:t>
            </a:r>
            <a:r>
              <a:rPr lang="en-US" altLang="en-US" sz="1600" dirty="0"/>
              <a:t> Hardware and software </a:t>
            </a:r>
            <a:r>
              <a:rPr lang="en-US" altLang="en-US" sz="1600" dirty="0" err="1"/>
              <a:t>untuk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meningkatkan</a:t>
            </a:r>
            <a:r>
              <a:rPr lang="en-US" altLang="en-US" sz="1600" dirty="0"/>
              <a:t> groupwork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Komputasi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kolaburorasi</a:t>
            </a:r>
            <a:r>
              <a:rPr lang="en-US" altLang="en-US" sz="16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Masalah-masalah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kerja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kelompok</a:t>
            </a:r>
            <a:r>
              <a:rPr lang="en-US" altLang="en-US" sz="2000" dirty="0"/>
              <a:t> (groupwork)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Process losses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efisien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D9BDA-9BC5-462D-9CF4-4F9EC5DEA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12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118DD8-D3A9-4E9D-90A1-48E3DE2171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59696C1-6F79-4B55-9A4A-8AF6FE31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GSS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E413DE-E188-46BF-B7C2-BBBB8A72A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Common group activities with computer assistance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/>
              <a:t>Perolehan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kembali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r>
              <a:rPr lang="en-US" altLang="en-US" sz="1800" dirty="0"/>
              <a:t> </a:t>
            </a:r>
            <a:r>
              <a:rPr lang="en-US" altLang="en-US" sz="1800" i="1" dirty="0"/>
              <a:t>(Information retrieval)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/>
              <a:t>Berbagi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endParaRPr lang="en-US" altLang="en-US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err="1"/>
              <a:t>Paralelisme</a:t>
            </a:r>
            <a:endParaRPr lang="en-US" altLang="en-US" sz="16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err="1"/>
              <a:t>Anonimitas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/>
              <a:t>Penggunaan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err="1"/>
              <a:t>Dukungan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Partisipan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err="1"/>
              <a:t>Meningkatkan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productifitas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Efektifitas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pertemuan-pertemuan</a:t>
            </a:r>
            <a:endParaRPr lang="en-US" altLang="en-US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err="1"/>
              <a:t>Pengambilan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keputusan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lebih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efisien</a:t>
            </a:r>
            <a:endParaRPr lang="en-US" altLang="en-US" sz="16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err="1"/>
              <a:t>Meningkatkan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efektifitas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keputusan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18CD-6140-44F1-BC38-351D9593D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13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F30573-9F2D-413D-9DD7-9F4EE62ED8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8501015-BD5E-49C0-8770-7B897DC04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Teknologi GSS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924F379-F1E6-4F90-A444-D628EEE90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Ruang </a:t>
            </a:r>
            <a:r>
              <a:rPr lang="en-US" altLang="en-US" sz="1400" dirty="0" err="1"/>
              <a:t>keputusan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bertujuan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khusus</a:t>
            </a: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Electronic meeting rooms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Software operates across 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Allowed for face-to-face meetings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Trained facilitator coordinates meeting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Group leader structures meeting with facilitator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err="1"/>
              <a:t>Fasilitas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Multiguna</a:t>
            </a: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General purpose computer lab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Effective way to lower costs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Trained facilitator coordinates meeting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Group leader structures meeting with facilitator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Groupware </a:t>
            </a:r>
            <a:r>
              <a:rPr lang="en-US" altLang="en-US" sz="1400" dirty="0" err="1"/>
              <a:t>berbasi</a:t>
            </a:r>
            <a:r>
              <a:rPr lang="en-US" altLang="en-US" sz="1400" dirty="0"/>
              <a:t> web </a:t>
            </a:r>
            <a:r>
              <a:rPr lang="en-US" altLang="en-US" sz="1400" dirty="0" err="1"/>
              <a:t>dengan</a:t>
            </a:r>
            <a:r>
              <a:rPr lang="en-US" altLang="en-US" sz="1400" dirty="0"/>
              <a:t> 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Anytime/anyplace meetings with deadlines established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Software bought or leased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No facility costs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Flexible</a:t>
            </a:r>
            <a:endParaRPr lang="en-US" alt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085D1-CF43-400E-BE12-5DCA0DE76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14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8E2C2D-61E5-469B-8E32-F0ED0FF96C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A5D7FD0A-B94E-4916-83CE-26C67AD8D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2531" name="Picture 4" descr="TBL07">
            <a:extLst>
              <a:ext uri="{FF2B5EF4-FFF2-40B4-BE49-F238E27FC236}">
                <a16:creationId xmlns:a16="http://schemas.microsoft.com/office/drawing/2014/main" id="{360D79E3-5845-41AB-8495-77935811A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6575" y="1543051"/>
            <a:ext cx="5924550" cy="4693279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BE583-4644-41DC-95BC-D34B40DB49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15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B24A6E-4A96-4CB4-87C4-49E46FBC3E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95D08EF-9FFB-4AEF-BD43-74DDAB2B8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GSS Meeting Process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65A6BBB-38AB-4217-BC7F-CA5D2B6ED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Group leader meets with facilitator to plan meeting structure.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Participants meet on computers.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Group leader or facilitator poses question.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Participants brainstorm by entering comments into computer.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Facilitator employs idea organization software to sort comments into common themes.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Results are displayed.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Facilitator or group leader leads discussion.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Themes are prioritized.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Highest priority topics are either sent through the process again for further discussion or a vote is taken.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DBD61-AE9F-4819-BD90-991FB9135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16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2EAD01-F2B0-4B75-B961-DFE9B17078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EE4752F-22AA-4EBC-BD0C-6418C1210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Proses pertemuan GSS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49C3CA9-C52B-4D9D-BD87-F3555F8C5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Proses Standar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Exploratory idea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Idea organization tool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Prioritization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New idea generation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Selection of final idea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Success based upon effectiveness, reduction in costs, better decisions, increased productivity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2D84D-4103-4191-BD1F-F09B35F01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17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C1C341-0971-45CB-90FF-C41E2F885E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26CA94C-86F5-42C9-B536-5750262B1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GSS dan Belajar Jarak Jauh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80C4329-21C3-4067-8DF3-8B1C4ABA6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Classroom collaborative computing 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Brainstorming, chat, discussion boards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Distribution of information, lectures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Publishes to course site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 err="1"/>
              <a:t>Videoconferenced</a:t>
            </a:r>
            <a:r>
              <a:rPr lang="en-US" altLang="en-US" sz="14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Consistent materials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Textbooks can be bound or electronic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E-mails and listservs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One-on-one interaction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Allows for global classrooms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Anytime/anyplace with fixed deadlines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Flexible time frame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/>
              <a:t>Doesn’t interfere with work shift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Low delivery costs with large audiences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4BB4E-CEB6-432C-8620-5758EAE84E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18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756323-4BB6-4B9A-96FD-10CA61CA27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772B3FA-0232-4736-BA21-7171A7C5D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GSS dan Belajar Jarak Jauh, Lanjutan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BEE6F0-7CA2-4988-B327-D77C0E81F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Disadvantages: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Fewer social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Communication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Students must be self-starters and highly disciplined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Classes require major technical and administrative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Technical infrastructure must be reliable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Courses may need to be redesigned for online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Special training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Corporate training online:</a:t>
            </a:r>
          </a:p>
          <a:p>
            <a:pPr lvl="1" eaLnBrk="1" hangingPunct="1">
              <a:lnSpc>
                <a:spcPct val="80000"/>
              </a:lnSpc>
            </a:pPr>
            <a:r>
              <a:rPr lang="id-ID" altLang="en-US" sz="1400" dirty="0"/>
              <a:t>Dapat dilakukan dimana saja/kapan saja</a:t>
            </a: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400" dirty="0"/>
              <a:t>Biaya lebih rendah</a:t>
            </a: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400" dirty="0"/>
              <a:t>Menghemat waktu</a:t>
            </a: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400" dirty="0"/>
              <a:t>Menyingkat proses pembelajaran</a:t>
            </a: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400" dirty="0"/>
              <a:t>Dilakukan melalui </a:t>
            </a:r>
            <a:r>
              <a:rPr lang="en-US" altLang="en-US" sz="1400" dirty="0"/>
              <a:t>Intranet, intranets, extranets</a:t>
            </a:r>
            <a:r>
              <a:rPr lang="en-US" altLang="en-US" sz="1800" dirty="0"/>
              <a:t>, </a:t>
            </a:r>
            <a:r>
              <a:rPr lang="en-US" altLang="en-US" sz="1400" dirty="0"/>
              <a:t>audio and video conferencing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10B18-6060-48CF-9465-C24D14170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19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8AC5AD-3463-40B6-91AE-85358D0920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1B4A9ED-31F6-4D79-B9A3-A16BE5A2A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Tujuan Pembelajaran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E52BB0D-2814-4FFF-AD0C-408A105E5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771650"/>
            <a:ext cx="8382000" cy="5257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Memahami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konsep</a:t>
            </a:r>
            <a:r>
              <a:rPr lang="en-AU" altLang="en-US" sz="1600" dirty="0"/>
              <a:t> </a:t>
            </a:r>
            <a:r>
              <a:rPr lang="en-AU" altLang="en-US" sz="1600" dirty="0" err="1"/>
              <a:t>dasar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komunikasi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kerja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kelompok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kolaborasi</a:t>
            </a:r>
            <a:endParaRPr lang="en-AU" alt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Menjelaskan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komputer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sistem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komputer</a:t>
            </a:r>
            <a:r>
              <a:rPr lang="en-AU" altLang="en-US" sz="1600" dirty="0"/>
              <a:t> </a:t>
            </a:r>
            <a:r>
              <a:rPr lang="en-AU" altLang="en-US" sz="1600" dirty="0" err="1"/>
              <a:t>meningkatkan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kolaborasi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komunikasi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dalam</a:t>
            </a:r>
            <a:r>
              <a:rPr lang="en-AU" altLang="en-US" sz="1600" dirty="0"/>
              <a:t> </a:t>
            </a:r>
            <a:r>
              <a:rPr lang="en-AU" altLang="en-US" sz="1600" dirty="0" err="1"/>
              <a:t>suatu</a:t>
            </a:r>
            <a:r>
              <a:rPr lang="en-AU" altLang="en-US" sz="1600" dirty="0"/>
              <a:t> </a:t>
            </a:r>
            <a:r>
              <a:rPr lang="en-AU" altLang="en-US" sz="1600" dirty="0" err="1"/>
              <a:t>perusahaan</a:t>
            </a:r>
            <a:endParaRPr lang="en-AU" alt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Menjelaskan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prinsip-prinsip</a:t>
            </a:r>
            <a:r>
              <a:rPr lang="en-AU" altLang="en-US" sz="1600" dirty="0"/>
              <a:t> </a:t>
            </a:r>
            <a:r>
              <a:rPr lang="en-AU" altLang="en-US" sz="1600" dirty="0" err="1"/>
              <a:t>dasar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kemampuan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komputasi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kolaboratif</a:t>
            </a:r>
            <a:r>
              <a:rPr lang="en-AU" altLang="en-US" sz="1600" dirty="0"/>
              <a:t>/</a:t>
            </a:r>
            <a:r>
              <a:rPr lang="en-AU" altLang="en-US" sz="1600" dirty="0" err="1"/>
              <a:t>Sistem</a:t>
            </a:r>
            <a:r>
              <a:rPr lang="en-AU" altLang="en-US" sz="1600" dirty="0"/>
              <a:t> </a:t>
            </a:r>
            <a:r>
              <a:rPr lang="en-AU" altLang="en-US" sz="1600" dirty="0" err="1"/>
              <a:t>pendukung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kelompok</a:t>
            </a:r>
            <a:r>
              <a:rPr lang="en-AU" altLang="en-US" sz="1600" dirty="0"/>
              <a:t> (GSS)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Memahami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konsep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Keuntungan</a:t>
            </a:r>
            <a:r>
              <a:rPr lang="en-AU" altLang="en-US" sz="1600" dirty="0"/>
              <a:t> proses, </a:t>
            </a:r>
            <a:r>
              <a:rPr lang="en-AU" altLang="en-US" sz="1600" dirty="0" err="1"/>
              <a:t>kerugian</a:t>
            </a:r>
            <a:r>
              <a:rPr lang="en-AU" altLang="en-US" sz="1600" dirty="0"/>
              <a:t> proses , </a:t>
            </a:r>
            <a:r>
              <a:rPr lang="en-AU" altLang="en-US" sz="1600" dirty="0" err="1"/>
              <a:t>kerugian</a:t>
            </a:r>
            <a:r>
              <a:rPr lang="en-AU" altLang="en-US" sz="1600" dirty="0"/>
              <a:t> proses, </a:t>
            </a:r>
            <a:r>
              <a:rPr lang="en-AU" altLang="en-US" sz="1600" dirty="0" err="1"/>
              <a:t>keuntungan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tugas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kerugian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tugas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menjelaskan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tepatnya</a:t>
            </a:r>
            <a:r>
              <a:rPr lang="en-AU" altLang="en-US" sz="1600" dirty="0"/>
              <a:t> GSS </a:t>
            </a:r>
            <a:r>
              <a:rPr lang="en-AU" altLang="en-US" sz="1600" dirty="0" err="1"/>
              <a:t>memperkenalkan</a:t>
            </a:r>
            <a:r>
              <a:rPr lang="en-AU" altLang="en-US" sz="1600" dirty="0"/>
              <a:t>, </a:t>
            </a:r>
            <a:r>
              <a:rPr lang="en-AU" altLang="en-US" sz="1600" dirty="0" err="1"/>
              <a:t>meningkatkan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atau</a:t>
            </a:r>
            <a:r>
              <a:rPr lang="en-AU" altLang="en-US" sz="1600" dirty="0"/>
              <a:t> </a:t>
            </a:r>
            <a:r>
              <a:rPr lang="en-AU" altLang="en-US" sz="1600" dirty="0" err="1"/>
              <a:t>menurunkan</a:t>
            </a:r>
            <a:r>
              <a:rPr lang="en-AU" altLang="en-US" sz="1600" dirty="0"/>
              <a:t> masing-masing </a:t>
            </a:r>
            <a:r>
              <a:rPr lang="en-AU" altLang="en-US" sz="1600" dirty="0" err="1"/>
              <a:t>dari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hal</a:t>
            </a:r>
            <a:r>
              <a:rPr lang="en-AU" altLang="en-US" sz="1600" dirty="0"/>
              <a:t> </a:t>
            </a:r>
            <a:r>
              <a:rPr lang="en-AU" altLang="en-US" sz="1600" dirty="0" err="1"/>
              <a:t>tersebut</a:t>
            </a:r>
            <a:r>
              <a:rPr lang="en-AU" altLang="en-US" sz="1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Menjelaskan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secara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rinci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sebuah</a:t>
            </a:r>
            <a:r>
              <a:rPr lang="en-AU" altLang="en-US" sz="1600" dirty="0"/>
              <a:t> GSS </a:t>
            </a:r>
            <a:r>
              <a:rPr lang="en-AU" altLang="en-US" sz="1600" dirty="0" err="1"/>
              <a:t>menggunakan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paralelisme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aninimitas</a:t>
            </a:r>
            <a:r>
              <a:rPr lang="en-AU" altLang="en-US" sz="1600" dirty="0"/>
              <a:t>, dan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mereka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mendorong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ke</a:t>
            </a:r>
            <a:r>
              <a:rPr lang="en-AU" altLang="en-US" sz="1600" dirty="0"/>
              <a:t> </a:t>
            </a:r>
            <a:r>
              <a:rPr lang="en-AU" altLang="en-US" sz="1600" dirty="0" err="1"/>
              <a:t>arah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kerugian</a:t>
            </a:r>
            <a:r>
              <a:rPr lang="en-AU" altLang="en-US" sz="1600" dirty="0"/>
              <a:t>/</a:t>
            </a:r>
            <a:r>
              <a:rPr lang="en-AU" altLang="en-US" sz="1600" dirty="0" err="1"/>
              <a:t>keuntungan</a:t>
            </a:r>
            <a:r>
              <a:rPr lang="en-AU" altLang="en-US" sz="1600" dirty="0"/>
              <a:t> pada proses/ </a:t>
            </a:r>
            <a:r>
              <a:rPr lang="en-AU" altLang="en-US" sz="1600" dirty="0" err="1"/>
              <a:t>tugas</a:t>
            </a:r>
            <a:endParaRPr lang="en-AU" alt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Menjelaskan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menstruktur</a:t>
            </a:r>
            <a:r>
              <a:rPr lang="en-AU" altLang="en-US" sz="1600" dirty="0"/>
              <a:t> </a:t>
            </a:r>
            <a:r>
              <a:rPr lang="en-AU" altLang="en-US" sz="1600" dirty="0" err="1"/>
              <a:t>sebuah</a:t>
            </a:r>
            <a:r>
              <a:rPr lang="en-AU" altLang="en-US" sz="1600" dirty="0"/>
              <a:t> </a:t>
            </a:r>
            <a:r>
              <a:rPr lang="en-AU" altLang="en-US" sz="1600" dirty="0" err="1"/>
              <a:t>pertemuan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elektronik</a:t>
            </a:r>
            <a:endParaRPr lang="en-AU" alt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Memahami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Tiga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teknologi</a:t>
            </a:r>
            <a:r>
              <a:rPr lang="en-AU" altLang="en-US" sz="1600" dirty="0"/>
              <a:t> GSS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Memahami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web </a:t>
            </a:r>
            <a:r>
              <a:rPr lang="en-AU" altLang="en-US" sz="1600" dirty="0" err="1"/>
              <a:t>memungkinkan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komputasi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kolaburatif</a:t>
            </a:r>
            <a:r>
              <a:rPr lang="en-AU" altLang="en-US" sz="1600" dirty="0"/>
              <a:t>/</a:t>
            </a:r>
            <a:r>
              <a:rPr lang="en-AU" altLang="en-US" sz="1600" dirty="0" err="1"/>
              <a:t>sistem</a:t>
            </a:r>
            <a:r>
              <a:rPr lang="en-AU" altLang="en-US" sz="1600" dirty="0"/>
              <a:t> </a:t>
            </a:r>
            <a:r>
              <a:rPr lang="en-AU" altLang="en-US" sz="1600" dirty="0" err="1"/>
              <a:t>pendukung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kelompok</a:t>
            </a:r>
            <a:r>
              <a:rPr lang="en-AU" altLang="en-US" sz="1600" dirty="0"/>
              <a:t>/e-meeting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Menjelaskan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</a:t>
            </a:r>
            <a:r>
              <a:rPr lang="en-AU" altLang="en-US" sz="1600" dirty="0" err="1"/>
              <a:t>perangkat</a:t>
            </a:r>
            <a:r>
              <a:rPr lang="en-AU" altLang="en-US" sz="1600" dirty="0"/>
              <a:t> </a:t>
            </a:r>
            <a:r>
              <a:rPr lang="en-AU" altLang="en-US" sz="1600" dirty="0" err="1"/>
              <a:t>lunak</a:t>
            </a:r>
            <a:r>
              <a:rPr lang="en-AU" altLang="en-US" sz="1600" dirty="0"/>
              <a:t> GSS </a:t>
            </a:r>
            <a:r>
              <a:rPr lang="en-AU" altLang="en-US" sz="1600" dirty="0" err="1"/>
              <a:t>memungkinkan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belajar</a:t>
            </a:r>
            <a:r>
              <a:rPr lang="en-AU" altLang="en-US" sz="1600" dirty="0"/>
              <a:t> </a:t>
            </a:r>
            <a:r>
              <a:rPr lang="en-AU" altLang="en-US" sz="1600" dirty="0" err="1"/>
              <a:t>jarak</a:t>
            </a:r>
            <a:r>
              <a:rPr lang="en-AU" altLang="en-US" sz="1600" dirty="0"/>
              <a:t> </a:t>
            </a:r>
            <a:r>
              <a:rPr lang="en-AU" altLang="en-US" sz="1600" dirty="0" err="1"/>
              <a:t>jauh</a:t>
            </a:r>
            <a:endParaRPr lang="en-AU" alt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en-US" sz="1600" dirty="0" err="1"/>
              <a:t>Mendefinisikan</a:t>
            </a:r>
            <a:r>
              <a:rPr lang="en-AU" altLang="en-US" sz="1600" dirty="0"/>
              <a:t> </a:t>
            </a:r>
            <a:r>
              <a:rPr lang="en-AU" altLang="en-US" sz="1600" dirty="0" err="1"/>
              <a:t>kreativitas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bagaimana</a:t>
            </a:r>
            <a:r>
              <a:rPr lang="en-AU" altLang="en-US" sz="1600" dirty="0"/>
              <a:t> GSS </a:t>
            </a:r>
            <a:r>
              <a:rPr lang="en-AU" altLang="en-US" sz="1600" dirty="0" err="1"/>
              <a:t>dapat</a:t>
            </a:r>
            <a:r>
              <a:rPr lang="en-AU" altLang="en-US" sz="1600" dirty="0"/>
              <a:t> </a:t>
            </a:r>
            <a:r>
              <a:rPr lang="en-AU" altLang="en-US" sz="1600" dirty="0" err="1"/>
              <a:t>meningkatkannya</a:t>
            </a:r>
            <a:r>
              <a:rPr lang="en-AU" altLang="en-US" sz="16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AU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822B-F316-4C7F-AF9E-9234B4839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2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C1F4BA-7F1A-4BC1-BDE4-226B349134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301B546-7C1D-441C-9C7F-6730936EA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Sistem Pendukung Kreatifitas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82ED758-1B4C-45FC-B6E4-ABC20A1F1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 dirty="0" err="1"/>
              <a:t>Kreatifitas</a:t>
            </a: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200" dirty="0"/>
              <a:t>Sifat dasar manusia</a:t>
            </a:r>
            <a:endParaRPr lang="en-US" alt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200" dirty="0"/>
              <a:t>Tingkat pencapaian</a:t>
            </a:r>
            <a:endParaRPr lang="en-US" alt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200" dirty="0"/>
              <a:t>Dapat dipelajari</a:t>
            </a:r>
            <a:endParaRPr lang="en-US" altLang="en-US" sz="1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Organizations recognize value in innovation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Stimulated by electronic brainstorming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Free flow idea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Creative computer programs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err="1"/>
              <a:t>Smartbots</a:t>
            </a:r>
            <a:r>
              <a:rPr lang="en-US" altLang="en-US" sz="1200" dirty="0"/>
              <a:t> function as facilitators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/>
              <a:t>Identify analogies in letter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id-ID" altLang="en-US" sz="1200" dirty="0"/>
              <a:t>Menggambar karya seni</a:t>
            </a:r>
            <a:endParaRPr lang="en-US" alt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id-ID" altLang="en-US" sz="1200" dirty="0"/>
              <a:t>Menulis puisi</a:t>
            </a:r>
            <a:endParaRPr lang="en-US" altLang="en-US" sz="1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/>
              <a:t>Computer programs stimulate human productivity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2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CCC7-18B3-4324-B2A0-A2BA59BE5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20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FB726C-4ED7-48C7-A395-AC3BA83EE6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205885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2A82EAC-BD3C-4330-9CAC-EC3D41AF6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200" dirty="0"/>
              <a:t>Chrysler </a:t>
            </a:r>
            <a:r>
              <a:rPr lang="en-US" altLang="en-US" sz="3200" dirty="0" err="1"/>
              <a:t>Mencetak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prestasi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Groupware</a:t>
            </a:r>
            <a:endParaRPr lang="en-AU" altLang="en-US" sz="3200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6F834F1-5E59-439E-BB9B-CB073CA87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400" dirty="0" err="1"/>
              <a:t>Inisiatif</a:t>
            </a:r>
            <a:r>
              <a:rPr lang="en-AU" altLang="en-US" sz="2400" dirty="0"/>
              <a:t> SCORE</a:t>
            </a:r>
          </a:p>
          <a:p>
            <a:pPr eaLnBrk="1" hangingPunct="1"/>
            <a:r>
              <a:rPr lang="en-US" altLang="en-US" sz="2400" dirty="0"/>
              <a:t>Identified waste in supply chain</a:t>
            </a:r>
            <a:endParaRPr lang="en-AU" altLang="en-US" sz="2400" dirty="0"/>
          </a:p>
          <a:p>
            <a:pPr eaLnBrk="1" hangingPunct="1"/>
            <a:r>
              <a:rPr lang="en-AU" altLang="en-US" sz="2400" dirty="0"/>
              <a:t>Enhanced relationships</a:t>
            </a:r>
          </a:p>
          <a:p>
            <a:pPr eaLnBrk="1" hangingPunct="1"/>
            <a:r>
              <a:rPr lang="en-AU" altLang="en-US" sz="2400" dirty="0"/>
              <a:t>Accessed through Internet or modem </a:t>
            </a:r>
          </a:p>
          <a:p>
            <a:pPr eaLnBrk="1" hangingPunct="1"/>
            <a:r>
              <a:rPr lang="en-AU" altLang="en-US" sz="2400" dirty="0"/>
              <a:t>Enhanced communication and collaboration</a:t>
            </a:r>
          </a:p>
          <a:p>
            <a:pPr eaLnBrk="1" hangingPunct="1"/>
            <a:r>
              <a:rPr lang="en-AU" altLang="en-US" sz="2400" dirty="0"/>
              <a:t>Used good project management principles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B86D8-50F9-4D9F-A819-8453D9E57F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3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89F7B9-77AB-4AAF-A639-3D398BF2A5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0088-C61E-417C-AEBD-81E8ABCD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2F5FA-E2B0-4477-BC37-113AFFF76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BF6E6-9E9E-4A7F-9CBA-9873F37D6B44}"/>
              </a:ext>
            </a:extLst>
          </p:cNvPr>
          <p:cNvSpPr txBox="1"/>
          <p:nvPr/>
        </p:nvSpPr>
        <p:spPr>
          <a:xfrm>
            <a:off x="1904171" y="1470499"/>
            <a:ext cx="77563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sz="1600" b="1" dirty="0">
                <a:solidFill>
                  <a:srgbClr val="000000"/>
                </a:solidFill>
                <a:latin typeface="ff0"/>
              </a:rPr>
              <a:t>Program SCORE Chrysler</a:t>
            </a:r>
            <a:endParaRPr lang="en-ID" sz="16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D" sz="1600" dirty="0">
                <a:solidFill>
                  <a:srgbClr val="000000"/>
                </a:solidFill>
                <a:latin typeface="ff3"/>
              </a:rPr>
              <a:t>Chrysler Corporation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menantang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para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pemasok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di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perusahaan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perluasan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Chrysler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</a:p>
          <a:p>
            <a:pPr algn="l"/>
            <a:r>
              <a:rPr lang="en-ID" sz="1600" dirty="0" err="1">
                <a:solidFill>
                  <a:srgbClr val="000000"/>
                </a:solidFill>
                <a:latin typeface="ff3"/>
              </a:rPr>
              <a:t>secara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terus-menerus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mencari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dan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mengidentifikasi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peluang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mengurangi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biaya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.</a:t>
            </a:r>
            <a:endParaRPr lang="en-ID" sz="16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D" sz="1600" b="1" dirty="0">
                <a:solidFill>
                  <a:srgbClr val="000000"/>
                </a:solidFill>
                <a:latin typeface="ff0"/>
              </a:rPr>
              <a:t> 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SCOREmerupakan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cara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Chrysler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mendokumentasikan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pengurangan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biaya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dan </a:t>
            </a:r>
          </a:p>
          <a:p>
            <a:pPr algn="l"/>
            <a:r>
              <a:rPr lang="en-ID" sz="1600" dirty="0" err="1">
                <a:solidFill>
                  <a:srgbClr val="000000"/>
                </a:solidFill>
                <a:latin typeface="ff3"/>
              </a:rPr>
              <a:t>peningkatan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kualitasdalam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berbagai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area,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termasuk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desain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pemanufakturan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,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logistik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, </a:t>
            </a:r>
          </a:p>
          <a:p>
            <a:pPr algn="l"/>
            <a:r>
              <a:rPr lang="en-ID" sz="1600" dirty="0">
                <a:solidFill>
                  <a:srgbClr val="000000"/>
                </a:solidFill>
                <a:latin typeface="ff3"/>
              </a:rPr>
              <a:t>sourcing, dan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transaksi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administratif.Program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dimulai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tahun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1989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dengan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berbasis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kertas</a:t>
            </a:r>
            <a:endParaRPr lang="en-ID" sz="1600" dirty="0">
              <a:solidFill>
                <a:srgbClr val="000000"/>
              </a:solidFill>
              <a:latin typeface="ff3"/>
            </a:endParaRPr>
          </a:p>
          <a:p>
            <a:pPr algn="l"/>
            <a:r>
              <a:rPr lang="en-ID" sz="1600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ketika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Chrysler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mengambil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langkah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yangbelum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pernah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terjadi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dimana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ia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menawarkan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para </a:t>
            </a:r>
          </a:p>
          <a:p>
            <a:pPr algn="l"/>
            <a:r>
              <a:rPr lang="en-ID" sz="1600" dirty="0" err="1">
                <a:solidFill>
                  <a:srgbClr val="000000"/>
                </a:solidFill>
                <a:latin typeface="ff3"/>
              </a:rPr>
              <a:t>pemasoknya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diskon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apa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pun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biayapenghematan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yang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dapat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mereka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capai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. </a:t>
            </a:r>
          </a:p>
          <a:p>
            <a:pPr algn="l"/>
            <a:r>
              <a:rPr lang="en-ID" sz="1600" dirty="0" err="1">
                <a:solidFill>
                  <a:srgbClr val="000000"/>
                </a:solidFill>
                <a:latin typeface="ff3"/>
              </a:rPr>
              <a:t>Tahun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1994 Chrysler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beralih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ke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program online.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Tiga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tahunonline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, Chrysler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meninggalkan</a:t>
            </a:r>
            <a:endParaRPr lang="en-ID" sz="1600" dirty="0">
              <a:solidFill>
                <a:srgbClr val="000000"/>
              </a:solidFill>
              <a:latin typeface="ff3"/>
            </a:endParaRPr>
          </a:p>
          <a:p>
            <a:pPr algn="l"/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posisi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kerugian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bersih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$2,6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miliar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menjadi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keuntungan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bersih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$3,5miliar pada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tahun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1996. </a:t>
            </a:r>
          </a:p>
          <a:p>
            <a:pPr algn="l"/>
            <a:r>
              <a:rPr lang="en-ID" sz="1600" dirty="0">
                <a:solidFill>
                  <a:srgbClr val="000000"/>
                </a:solidFill>
                <a:latin typeface="ff3"/>
              </a:rPr>
              <a:t>Program SCORE,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suatu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pendahuluan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dari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e-commerce,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telah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meraup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ROIyang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luar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ff3"/>
              </a:rPr>
              <a:t>biasa</a:t>
            </a:r>
            <a:r>
              <a:rPr lang="en-ID" sz="1600" dirty="0">
                <a:solidFill>
                  <a:srgbClr val="000000"/>
                </a:solidFill>
                <a:latin typeface="ff3"/>
              </a:rPr>
              <a:t>.</a:t>
            </a:r>
            <a:endParaRPr lang="en-ID" sz="16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16412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D51-6630-40A8-8598-863FF882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E408-57D1-4F44-9C1E-E22F1BC14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9C8DD-0A3F-4B9B-96D9-26E59097ED6F}"/>
              </a:ext>
            </a:extLst>
          </p:cNvPr>
          <p:cNvSpPr txBox="1"/>
          <p:nvPr/>
        </p:nvSpPr>
        <p:spPr>
          <a:xfrm>
            <a:off x="1687168" y="891855"/>
            <a:ext cx="92156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b="1" dirty="0" err="1">
                <a:solidFill>
                  <a:srgbClr val="000000"/>
                </a:solidFill>
                <a:latin typeface="ff0"/>
              </a:rPr>
              <a:t>Sistem</a:t>
            </a:r>
            <a:r>
              <a:rPr lang="en-ID" b="1" dirty="0">
                <a:solidFill>
                  <a:srgbClr val="000000"/>
                </a:solidFill>
                <a:latin typeface="ff0"/>
              </a:rPr>
              <a:t> SCORE</a:t>
            </a:r>
            <a:endParaRPr lang="en-ID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Tahun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1989 proses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bisnis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SCORE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berbasis-kertas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dikembangkan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dan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disebar</a:t>
            </a:r>
            <a:r>
              <a:rPr lang="en-ID" dirty="0">
                <a:solidFill>
                  <a:srgbClr val="000000"/>
                </a:solidFill>
                <a:latin typeface="ff3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kertas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sedang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sukses</a:t>
            </a:r>
            <a:r>
              <a:rPr lang="en-ID" dirty="0">
                <a:solidFill>
                  <a:srgbClr val="000000"/>
                </a:solidFill>
                <a:latin typeface="ff3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meningkatkan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kolaborasi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komunikasi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dan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mempercepat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proses,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Chrysler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beralih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dari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berbasis-kertas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ke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lingkungan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groupware.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Menjelang</a:t>
            </a:r>
            <a:r>
              <a:rPr lang="en-ID" dirty="0">
                <a:solidFill>
                  <a:srgbClr val="000000"/>
                </a:solidFill>
                <a:latin typeface="ff3"/>
              </a:rPr>
              <a:t> 1994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teknologi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sesuai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telah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meningkat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mendukung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ff3"/>
              </a:rPr>
              <a:t>. 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SCORE online yang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pertama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adalah</a:t>
            </a:r>
            <a:endParaRPr lang="en-ID" dirty="0">
              <a:solidFill>
                <a:srgbClr val="000000"/>
              </a:solidFill>
              <a:latin typeface="ff3"/>
            </a:endParaRP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database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aplikasi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Lotus Notes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tunggal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ratusan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catatan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klien</a:t>
            </a:r>
            <a:r>
              <a:rPr lang="en-ID" dirty="0">
                <a:solidFill>
                  <a:srgbClr val="000000"/>
                </a:solidFill>
                <a:latin typeface="ff3"/>
              </a:rPr>
              <a:t>. 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Para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pemasook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memiliki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akseske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ff3"/>
              </a:rPr>
              <a:t> Chrysler SCORE via internet/modem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menggunakan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form Notes online di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manamereka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menguraikan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penghematan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biaya</a:t>
            </a:r>
            <a:r>
              <a:rPr lang="en-ID" dirty="0">
                <a:solidFill>
                  <a:srgbClr val="000000"/>
                </a:solidFill>
                <a:latin typeface="ff3"/>
              </a:rPr>
              <a:t>,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lalu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menekan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tombol</a:t>
            </a:r>
            <a:r>
              <a:rPr lang="en-ID" dirty="0">
                <a:solidFill>
                  <a:srgbClr val="000000"/>
                </a:solidFill>
                <a:latin typeface="ff3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menyerahkan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proposalperbaikan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kualitas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/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penghematan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biaya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kepada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Chrysler. Lalu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informasi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dikumpulkan,ditinjau</a:t>
            </a:r>
            <a:r>
              <a:rPr lang="en-ID" dirty="0">
                <a:solidFill>
                  <a:srgbClr val="000000"/>
                </a:solidFill>
                <a:latin typeface="ff3"/>
              </a:rPr>
              <a:t> oleh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pembeli</a:t>
            </a:r>
            <a:r>
              <a:rPr lang="en-ID" dirty="0">
                <a:solidFill>
                  <a:srgbClr val="000000"/>
                </a:solidFill>
                <a:latin typeface="ff3"/>
              </a:rPr>
              <a:t>, dan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jika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ia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memberikan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jasa</a:t>
            </a:r>
            <a:r>
              <a:rPr lang="en-ID" dirty="0">
                <a:solidFill>
                  <a:srgbClr val="000000"/>
                </a:solidFill>
                <a:latin typeface="ff3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dikirim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ke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semua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anggota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tim</a:t>
            </a:r>
            <a:r>
              <a:rPr lang="en-ID" dirty="0">
                <a:solidFill>
                  <a:srgbClr val="000000"/>
                </a:solidFill>
                <a:latin typeface="ff3"/>
              </a:rPr>
              <a:t> (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keuangan,pembelian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,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rancang-bangun</a:t>
            </a:r>
            <a:r>
              <a:rPr lang="en-ID" dirty="0">
                <a:solidFill>
                  <a:srgbClr val="000000"/>
                </a:solidFill>
                <a:latin typeface="ff3"/>
              </a:rPr>
              <a:t>)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lalu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bekerja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sama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mengerjakannya</a:t>
            </a:r>
            <a:r>
              <a:rPr lang="en-ID" dirty="0">
                <a:solidFill>
                  <a:srgbClr val="000000"/>
                </a:solidFill>
                <a:latin typeface="ff3"/>
              </a:rPr>
              <a:t>.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ff3"/>
              </a:rPr>
              <a:t> online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generasi-kedua</a:t>
            </a:r>
            <a:r>
              <a:rPr lang="en-ID" dirty="0">
                <a:solidFill>
                  <a:srgbClr val="000000"/>
                </a:solidFill>
                <a:latin typeface="ff3"/>
              </a:rPr>
              <a:t>,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SCORE2,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mendukung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fungsi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pengadaan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otomatis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dan email. SCORE2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berisi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profil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ff3"/>
              </a:rPr>
              <a:t>,</a:t>
            </a:r>
            <a:endParaRPr lang="en-ID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  <a:latin typeface="ff1"/>
              </a:rPr>
              <a:t>systemintelligence</a:t>
            </a:r>
            <a:r>
              <a:rPr lang="en-ID" dirty="0">
                <a:solidFill>
                  <a:srgbClr val="000000"/>
                </a:solidFill>
                <a:latin typeface="ff1"/>
              </a:rPr>
              <a:t> enablers,</a:t>
            </a:r>
            <a:endParaRPr lang="en-ID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93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37DA-D683-4CDB-A0FF-0FBCC332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94CCE-A5BD-4B05-A49C-0F7D114BC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1A68-ED9F-42D3-9991-FB64EBDA2C35}"/>
              </a:ext>
            </a:extLst>
          </p:cNvPr>
          <p:cNvSpPr txBox="1"/>
          <p:nvPr/>
        </p:nvSpPr>
        <p:spPr>
          <a:xfrm>
            <a:off x="1953226" y="1851309"/>
            <a:ext cx="86123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laporan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database, dan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dukungan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dua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ff3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serta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melibatkan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rekayasa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ulang</a:t>
            </a:r>
            <a:r>
              <a:rPr lang="en-ID" dirty="0">
                <a:solidFill>
                  <a:srgbClr val="000000"/>
                </a:solidFill>
                <a:latin typeface="ff3"/>
              </a:rPr>
              <a:t> proses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bisnis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sukses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operasi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mulus.Tahun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1998 SCORE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telah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sebuah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standar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perusahaan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nerhadapan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denganpara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pemasok</a:t>
            </a:r>
            <a:r>
              <a:rPr lang="en-ID" dirty="0">
                <a:solidFill>
                  <a:srgbClr val="000000"/>
                </a:solidFill>
                <a:latin typeface="ff3"/>
              </a:rPr>
              <a:t>.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rilis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terakhir</a:t>
            </a:r>
            <a:r>
              <a:rPr lang="en-ID" dirty="0">
                <a:solidFill>
                  <a:srgbClr val="000000"/>
                </a:solidFill>
                <a:latin typeface="ff3"/>
              </a:rPr>
              <a:t>, SCORE3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ff3"/>
              </a:rPr>
              <a:t>-Web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mengizinkan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para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untukmengakses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program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melalui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Covisint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(covisint.com)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1000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pemasok</a:t>
            </a:r>
            <a:r>
              <a:rPr lang="en-ID" dirty="0">
                <a:solidFill>
                  <a:srgbClr val="000000"/>
                </a:solidFill>
                <a:latin typeface="ff3"/>
              </a:rPr>
              <a:t> online.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Covisint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operasional</a:t>
            </a:r>
            <a:r>
              <a:rPr lang="en-ID" dirty="0">
                <a:solidFill>
                  <a:srgbClr val="000000"/>
                </a:solidFill>
                <a:latin typeface="ff3"/>
              </a:rPr>
              <a:t> pada 1998, dan Chrysler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mengharuskan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tiga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besar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dari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para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pemasoknya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untukterkoneksi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ke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Covisint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pada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pertengahan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tahun1999.</a:t>
            </a:r>
            <a:endParaRPr lang="en-ID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l"/>
            <a:endParaRPr lang="en-ID" b="1" dirty="0">
              <a:solidFill>
                <a:srgbClr val="000000"/>
              </a:solidFill>
              <a:latin typeface="ff0"/>
            </a:endParaRPr>
          </a:p>
          <a:p>
            <a:pPr algn="l"/>
            <a:r>
              <a:rPr lang="en-ID" b="1" dirty="0" err="1">
                <a:solidFill>
                  <a:srgbClr val="000000"/>
                </a:solidFill>
                <a:latin typeface="ff0"/>
              </a:rPr>
              <a:t>Manfaat</a:t>
            </a:r>
            <a:r>
              <a:rPr lang="en-ID" b="1" dirty="0">
                <a:solidFill>
                  <a:srgbClr val="000000"/>
                </a:solidFill>
                <a:latin typeface="ff0"/>
              </a:rPr>
              <a:t> SCORE</a:t>
            </a:r>
            <a:endParaRPr lang="en-ID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Manfaat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diperoleh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Chrysler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perbaikan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hubungan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para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pemasok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danpraktik-praktik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pembelian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kualitas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baik</a:t>
            </a:r>
            <a:r>
              <a:rPr lang="en-ID" dirty="0">
                <a:solidFill>
                  <a:srgbClr val="000000"/>
                </a:solidFill>
                <a:latin typeface="ff3"/>
              </a:rPr>
              <a:t>. 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Manfaat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bagi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para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pemasok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meliputiidentifikasi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metode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kualitas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dan</a:t>
            </a: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penuaian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manfaat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biaya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identik</a:t>
            </a:r>
            <a:r>
              <a:rPr lang="en-ID" dirty="0">
                <a:solidFill>
                  <a:srgbClr val="000000"/>
                </a:solidFill>
                <a:latin typeface="ff3"/>
              </a:rPr>
              <a:t>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dari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penghematan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biaya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bersama</a:t>
            </a:r>
            <a:r>
              <a:rPr lang="en-ID" dirty="0">
                <a:solidFill>
                  <a:srgbClr val="000000"/>
                </a:solidFill>
                <a:latin typeface="ff3"/>
              </a:rPr>
              <a:t>.</a:t>
            </a:r>
          </a:p>
          <a:p>
            <a:pPr algn="l"/>
            <a:r>
              <a:rPr lang="en-ID" dirty="0" err="1">
                <a:solidFill>
                  <a:srgbClr val="000000"/>
                </a:solidFill>
                <a:latin typeface="ff3"/>
              </a:rPr>
              <a:t>Sedangkan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manfaat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utama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bagi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pelanggan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sederhana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dan 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jelas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: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produk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dengan</a:t>
            </a:r>
            <a:endParaRPr lang="en-ID" dirty="0">
              <a:solidFill>
                <a:srgbClr val="000000"/>
              </a:solidFill>
              <a:latin typeface="ff3"/>
            </a:endParaRPr>
          </a:p>
          <a:p>
            <a:pPr algn="l"/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kualitas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tinggipada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harga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sama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atau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lebih</a:t>
            </a:r>
            <a:r>
              <a:rPr lang="en-ID" dirty="0">
                <a:solidFill>
                  <a:srgbClr val="000000"/>
                </a:solidFill>
                <a:latin typeface="ff3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ff3"/>
              </a:rPr>
              <a:t>rendah</a:t>
            </a:r>
            <a:r>
              <a:rPr lang="en-ID" dirty="0">
                <a:solidFill>
                  <a:srgbClr val="000000"/>
                </a:solidFill>
                <a:latin typeface="ff3"/>
              </a:rPr>
              <a:t>.</a:t>
            </a:r>
            <a:endParaRPr lang="en-ID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309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D324EE8-54E6-49CA-9BE9-33B535F3B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Kerja Kelompok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773AB8A-0AF8-44E4-9053-60A600ACC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1800" dirty="0" err="1"/>
              <a:t>Pengambilan</a:t>
            </a:r>
            <a:r>
              <a:rPr lang="en-AU" altLang="en-US" sz="1800" dirty="0"/>
              <a:t> </a:t>
            </a:r>
            <a:r>
              <a:rPr lang="en-AU" altLang="en-US" sz="1800" dirty="0" err="1"/>
              <a:t>keputusan</a:t>
            </a:r>
            <a:r>
              <a:rPr lang="en-AU" altLang="en-US" sz="1800" dirty="0"/>
              <a:t> </a:t>
            </a:r>
            <a:r>
              <a:rPr lang="en-AU" altLang="en-US" sz="1800" dirty="0" err="1"/>
              <a:t>kelompok</a:t>
            </a:r>
            <a:endParaRPr lang="en-AU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AU" altLang="en-US" sz="1600" dirty="0" err="1"/>
              <a:t>Komunikasi</a:t>
            </a:r>
            <a:r>
              <a:rPr lang="en-AU" altLang="en-US" sz="1600" dirty="0"/>
              <a:t> dan </a:t>
            </a:r>
            <a:r>
              <a:rPr lang="en-AU" altLang="en-US" sz="1600" dirty="0" err="1"/>
              <a:t>kolaborasi</a:t>
            </a:r>
            <a:endParaRPr lang="en-AU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 err="1"/>
              <a:t>Anggota</a:t>
            </a:r>
            <a:r>
              <a:rPr lang="en-AU" altLang="en-US" sz="1800" dirty="0"/>
              <a:t> </a:t>
            </a:r>
            <a:r>
              <a:rPr lang="en-AU" altLang="en-US" sz="1800" dirty="0" err="1"/>
              <a:t>kelompok</a:t>
            </a:r>
            <a:r>
              <a:rPr lang="en-AU" altLang="en-US" sz="1800" dirty="0"/>
              <a:t> </a:t>
            </a:r>
            <a:r>
              <a:rPr lang="en-AU" altLang="en-US" sz="1800" dirty="0" err="1"/>
              <a:t>dapat</a:t>
            </a:r>
            <a:r>
              <a:rPr lang="en-AU" altLang="en-US" sz="1800" dirty="0"/>
              <a:t> </a:t>
            </a:r>
            <a:r>
              <a:rPr lang="en-AU" altLang="en-US" sz="1800" dirty="0" err="1"/>
              <a:t>bekerja</a:t>
            </a:r>
            <a:r>
              <a:rPr lang="en-AU" altLang="en-US" sz="1800" dirty="0"/>
              <a:t> pada </a:t>
            </a:r>
            <a:r>
              <a:rPr lang="en-AU" altLang="en-US" sz="1800" dirty="0" err="1"/>
              <a:t>tempat</a:t>
            </a:r>
            <a:r>
              <a:rPr lang="en-AU" altLang="en-US" sz="1800" dirty="0"/>
              <a:t> dan </a:t>
            </a:r>
            <a:r>
              <a:rPr lang="en-AU" altLang="en-US" sz="1800" dirty="0" err="1"/>
              <a:t>waktu</a:t>
            </a:r>
            <a:r>
              <a:rPr lang="en-AU" altLang="en-US" sz="1800" dirty="0"/>
              <a:t> yang </a:t>
            </a:r>
            <a:r>
              <a:rPr lang="en-AU" altLang="en-US" sz="1800" dirty="0" err="1"/>
              <a:t>berbeda</a:t>
            </a:r>
            <a:endParaRPr lang="en-AU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 err="1"/>
              <a:t>Informasi</a:t>
            </a:r>
            <a:r>
              <a:rPr lang="en-AU" altLang="en-US" sz="1800" dirty="0"/>
              <a:t> </a:t>
            </a:r>
            <a:r>
              <a:rPr lang="en-AU" altLang="en-US" sz="1800" dirty="0" err="1"/>
              <a:t>mungkin</a:t>
            </a:r>
            <a:r>
              <a:rPr lang="en-AU" altLang="en-US" sz="1800" dirty="0"/>
              <a:t> </a:t>
            </a:r>
            <a:r>
              <a:rPr lang="en-AU" altLang="en-US" sz="1800" dirty="0" err="1"/>
              <a:t>berada</a:t>
            </a:r>
            <a:r>
              <a:rPr lang="en-AU" altLang="en-US" sz="1800" dirty="0"/>
              <a:t> di </a:t>
            </a:r>
            <a:r>
              <a:rPr lang="en-AU" altLang="en-US" sz="1800" dirty="0" err="1"/>
              <a:t>luar</a:t>
            </a:r>
            <a:r>
              <a:rPr lang="en-AU" altLang="en-US" sz="1800" dirty="0"/>
              <a:t> </a:t>
            </a:r>
            <a:r>
              <a:rPr lang="en-AU" altLang="en-US" sz="1800" dirty="0" err="1"/>
              <a:t>dari</a:t>
            </a:r>
            <a:r>
              <a:rPr lang="en-AU" altLang="en-US" sz="1800" dirty="0"/>
              <a:t> project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 err="1"/>
              <a:t>Mengikuti</a:t>
            </a:r>
            <a:r>
              <a:rPr lang="en-AU" altLang="en-US" sz="1800" dirty="0"/>
              <a:t> </a:t>
            </a:r>
            <a:r>
              <a:rPr lang="en-AU" altLang="en-US" sz="1800" dirty="0" err="1"/>
              <a:t>solusi</a:t>
            </a:r>
            <a:r>
              <a:rPr lang="en-AU" altLang="en-US" sz="1800" dirty="0"/>
              <a:t> rapid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/>
              <a:t>Bisa </a:t>
            </a:r>
            <a:r>
              <a:rPr lang="en-AU" altLang="en-US" sz="1800" dirty="0" err="1"/>
              <a:t>ada</a:t>
            </a:r>
            <a:r>
              <a:rPr lang="en-AU" altLang="en-US" sz="1800" dirty="0"/>
              <a:t> </a:t>
            </a:r>
            <a:r>
              <a:rPr lang="en-AU" altLang="en-US" sz="1800" dirty="0" err="1"/>
              <a:t>sinergi</a:t>
            </a:r>
            <a:r>
              <a:rPr lang="en-AU" altLang="en-US" sz="1800" dirty="0"/>
              <a:t> (</a:t>
            </a:r>
            <a:r>
              <a:rPr lang="en-AU" altLang="en-US" sz="1800" dirty="0" err="1"/>
              <a:t>keuntungan</a:t>
            </a:r>
            <a:r>
              <a:rPr lang="en-AU" altLang="en-US" sz="1800" dirty="0"/>
              <a:t> </a:t>
            </a:r>
            <a:r>
              <a:rPr lang="en-AU" altLang="en-US" sz="1800" dirty="0" err="1"/>
              <a:t>tugas</a:t>
            </a:r>
            <a:r>
              <a:rPr lang="en-AU" altLang="en-US" sz="1800" dirty="0"/>
              <a:t> dan proses) </a:t>
            </a:r>
            <a:r>
              <a:rPr lang="en-AU" altLang="en-US" sz="1800" dirty="0" err="1"/>
              <a:t>atau</a:t>
            </a:r>
            <a:r>
              <a:rPr lang="en-AU" altLang="en-US" sz="1800" dirty="0"/>
              <a:t> </a:t>
            </a:r>
            <a:r>
              <a:rPr lang="en-AU" altLang="en-US" sz="1800" dirty="0" err="1"/>
              <a:t>konflik</a:t>
            </a:r>
            <a:r>
              <a:rPr lang="en-AU" altLang="en-US" sz="1800" dirty="0"/>
              <a:t> </a:t>
            </a:r>
            <a:r>
              <a:rPr lang="en-AU" altLang="en-US" sz="1800" dirty="0" err="1"/>
              <a:t>dalam</a:t>
            </a:r>
            <a:r>
              <a:rPr lang="en-AU" altLang="en-US" sz="1800" dirty="0"/>
              <a:t> </a:t>
            </a:r>
            <a:r>
              <a:rPr lang="en-AU" altLang="en-US" sz="1800" dirty="0" err="1"/>
              <a:t>kerja</a:t>
            </a:r>
            <a:r>
              <a:rPr lang="en-AU" altLang="en-US" sz="1800" dirty="0"/>
              <a:t> </a:t>
            </a:r>
            <a:r>
              <a:rPr lang="en-AU" altLang="en-US" sz="1800" dirty="0" err="1"/>
              <a:t>kelompok</a:t>
            </a:r>
            <a:r>
              <a:rPr lang="en-AU" altLang="en-US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 err="1"/>
              <a:t>Sering</a:t>
            </a:r>
            <a:r>
              <a:rPr lang="en-AU" altLang="en-US" sz="1800" dirty="0"/>
              <a:t> </a:t>
            </a:r>
            <a:r>
              <a:rPr lang="en-AU" altLang="en-US" sz="1800" dirty="0" err="1"/>
              <a:t>menggunakan</a:t>
            </a:r>
            <a:r>
              <a:rPr lang="en-AU" altLang="en-US" sz="1800" dirty="0"/>
              <a:t> Base Internet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Groupware tools support groupwork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Work called computer-supported cooperative 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Collaborative computing</a:t>
            </a:r>
            <a:endParaRPr lang="en-AU" alt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A007F-552A-4DF8-98C9-D7835E221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7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58A220-5893-47FB-970F-9D8BF4AA5A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B9D996C-82F8-46D0-A1CD-474E8791A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Dukungan Komunikasi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D12551-7E7A-4938-A357-A36E7389B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400" dirty="0" err="1"/>
              <a:t>Tanpa</a:t>
            </a:r>
            <a:r>
              <a:rPr lang="en-AU" altLang="en-US" sz="2400" dirty="0"/>
              <a:t> </a:t>
            </a:r>
            <a:r>
              <a:rPr lang="en-AU" altLang="en-US" sz="2400" dirty="0" err="1"/>
              <a:t>komunikasi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tidak</a:t>
            </a:r>
            <a:r>
              <a:rPr lang="en-AU" altLang="en-US" sz="2400" dirty="0"/>
              <a:t> </a:t>
            </a:r>
            <a:r>
              <a:rPr lang="en-AU" altLang="en-US" sz="2400" dirty="0" err="1"/>
              <a:t>ada</a:t>
            </a:r>
            <a:r>
              <a:rPr lang="en-AU" altLang="en-US" sz="2400" dirty="0"/>
              <a:t> </a:t>
            </a:r>
            <a:r>
              <a:rPr lang="en-AU" altLang="en-US" sz="2400" dirty="0" err="1"/>
              <a:t>kerjasama</a:t>
            </a:r>
            <a:r>
              <a:rPr lang="en-AU" altLang="en-US" sz="2400" dirty="0"/>
              <a:t> /</a:t>
            </a:r>
            <a:r>
              <a:rPr lang="en-AU" altLang="en-US" sz="2400" dirty="0" err="1"/>
              <a:t>kolaborasi</a:t>
            </a:r>
            <a:endParaRPr lang="en-AU" altLang="en-US" sz="2400" dirty="0"/>
          </a:p>
          <a:p>
            <a:pPr eaLnBrk="1" hangingPunct="1"/>
            <a:r>
              <a:rPr lang="en-AU" altLang="en-US" sz="2400" dirty="0" err="1"/>
              <a:t>Teknologi</a:t>
            </a:r>
            <a:r>
              <a:rPr lang="en-AU" altLang="en-US" sz="2400" dirty="0"/>
              <a:t> </a:t>
            </a:r>
            <a:r>
              <a:rPr lang="en-AU" altLang="en-US" sz="2400" dirty="0" err="1"/>
              <a:t>Informasi</a:t>
            </a:r>
            <a:r>
              <a:rPr lang="en-AU" altLang="en-US" sz="2400" dirty="0"/>
              <a:t> modern, </a:t>
            </a:r>
            <a:r>
              <a:rPr lang="en-AU" altLang="en-US" sz="2400" dirty="0" err="1"/>
              <a:t>terutama</a:t>
            </a:r>
            <a:r>
              <a:rPr lang="en-AU" altLang="en-US" sz="2400" dirty="0"/>
              <a:t> via web, </a:t>
            </a:r>
            <a:r>
              <a:rPr lang="en-AU" altLang="en-US" sz="2400" dirty="0" err="1"/>
              <a:t>menyediakan</a:t>
            </a:r>
            <a:r>
              <a:rPr lang="en-AU" altLang="en-US" sz="2400" dirty="0"/>
              <a:t> </a:t>
            </a:r>
            <a:r>
              <a:rPr lang="en-AU" altLang="en-US" sz="2400" dirty="0" err="1"/>
              <a:t>peralatan</a:t>
            </a:r>
            <a:r>
              <a:rPr lang="en-AU" altLang="en-US" sz="2400" dirty="0"/>
              <a:t> </a:t>
            </a:r>
            <a:r>
              <a:rPr lang="en-AU" altLang="en-US" sz="2400" dirty="0" err="1"/>
              <a:t>murah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kapabel</a:t>
            </a:r>
            <a:r>
              <a:rPr lang="en-AU" altLang="en-US" sz="2400" dirty="0"/>
              <a:t> dan </a:t>
            </a:r>
            <a:r>
              <a:rPr lang="en-AU" altLang="en-US" sz="2400" dirty="0" err="1"/>
              <a:t>andal</a:t>
            </a:r>
            <a:r>
              <a:rPr lang="en-AU" altLang="en-US" sz="2400" dirty="0"/>
              <a:t>. </a:t>
            </a:r>
          </a:p>
          <a:p>
            <a:pPr eaLnBrk="1" hangingPunct="1"/>
            <a:r>
              <a:rPr lang="en-AU" altLang="en-US" sz="2400" dirty="0" err="1"/>
              <a:t>Kelompok</a:t>
            </a:r>
            <a:r>
              <a:rPr lang="en-AU" altLang="en-US" sz="2400" dirty="0"/>
              <a:t> – </a:t>
            </a:r>
            <a:r>
              <a:rPr lang="en-AU" altLang="en-US" sz="2400" dirty="0" err="1"/>
              <a:t>kelompok</a:t>
            </a:r>
            <a:r>
              <a:rPr lang="en-AU" altLang="en-US" sz="2400" dirty="0"/>
              <a:t> </a:t>
            </a:r>
            <a:r>
              <a:rPr lang="en-AU" altLang="en-US" sz="2400" dirty="0" err="1"/>
              <a:t>butuh</a:t>
            </a:r>
            <a:r>
              <a:rPr lang="en-AU" altLang="en-US" sz="2400" dirty="0"/>
              <a:t> </a:t>
            </a:r>
            <a:r>
              <a:rPr lang="en-AU" altLang="en-US" sz="2400" dirty="0" err="1"/>
              <a:t>tidak</a:t>
            </a:r>
            <a:r>
              <a:rPr lang="en-AU" altLang="en-US" sz="2400" dirty="0"/>
              <a:t> </a:t>
            </a:r>
            <a:r>
              <a:rPr lang="en-AU" altLang="en-US" sz="2400" dirty="0" err="1"/>
              <a:t>hanya</a:t>
            </a:r>
            <a:r>
              <a:rPr lang="en-AU" altLang="en-US" sz="2400" dirty="0"/>
              <a:t> </a:t>
            </a:r>
            <a:r>
              <a:rPr lang="en-AU" altLang="en-US" sz="2400" dirty="0" err="1"/>
              <a:t>komunikasi</a:t>
            </a:r>
            <a:r>
              <a:rPr lang="en-AU" altLang="en-US" sz="2400" dirty="0"/>
              <a:t> </a:t>
            </a:r>
            <a:r>
              <a:rPr lang="en-AU" altLang="en-US" sz="2400" dirty="0" err="1"/>
              <a:t>tetapi</a:t>
            </a:r>
            <a:r>
              <a:rPr lang="en-AU" altLang="en-US" sz="2400" dirty="0"/>
              <a:t> </a:t>
            </a:r>
            <a:r>
              <a:rPr lang="en-AU" altLang="en-US" sz="2400" dirty="0" err="1"/>
              <a:t>Informasi</a:t>
            </a:r>
            <a:r>
              <a:rPr lang="en-AU" altLang="en-US" sz="2400" dirty="0"/>
              <a:t> dan Knowledge</a:t>
            </a:r>
            <a:r>
              <a:rPr lang="en-AU" altLang="en-US" dirty="0"/>
              <a:t>. </a:t>
            </a:r>
          </a:p>
          <a:p>
            <a:pPr eaLnBrk="1" hangingPunct="1">
              <a:buFontTx/>
              <a:buNone/>
            </a:pPr>
            <a:endParaRPr lang="en-AU" altLang="en-US" dirty="0"/>
          </a:p>
          <a:p>
            <a:pPr eaLnBrk="1" hangingPunct="1"/>
            <a:endParaRPr lang="en-AU" altLang="en-US" dirty="0"/>
          </a:p>
          <a:p>
            <a:pPr eaLnBrk="1" hangingPunct="1"/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77941-5B53-4527-A004-5D724E3FD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8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3064E8-5974-4673-B32C-A19B070439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34B1C66-A843-48B8-853A-AB25FB749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Kerangka Waktu/tempat komunikasi</a:t>
            </a:r>
          </a:p>
        </p:txBody>
      </p:sp>
      <p:pic>
        <p:nvPicPr>
          <p:cNvPr id="16387" name="Picture 5" descr="FIG07">
            <a:extLst>
              <a:ext uri="{FF2B5EF4-FFF2-40B4-BE49-F238E27FC236}">
                <a16:creationId xmlns:a16="http://schemas.microsoft.com/office/drawing/2014/main" id="{222AAA73-8BED-454E-9474-3C53C11995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676400"/>
            <a:ext cx="5505450" cy="4114800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AC38-3104-42AD-BC67-FF33970FE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7-</a:t>
            </a:r>
            <a:fld id="{8BBD5C92-5069-43E3-973B-FDB3790D2079}" type="slidenum">
              <a:rPr lang="en-AU" altLang="en-US" smtClean="0"/>
              <a:pPr eaLnBrk="1" hangingPunct="1"/>
              <a:t>9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2C5EC665-5E3C-4F7D-86EB-DD000885417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52600" y="1600200"/>
            <a:ext cx="3200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Efektifitas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teknologi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kolaboratif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tergantung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kepada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Waktu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err="1"/>
              <a:t>Transmisi</a:t>
            </a:r>
            <a:r>
              <a:rPr lang="en-US" altLang="en-US" sz="1800" dirty="0"/>
              <a:t> synchronous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asynchronous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Informasi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Tempat</a:t>
            </a:r>
            <a:r>
              <a:rPr lang="en-US" altLang="en-US" sz="20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Lokasi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Partisipan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4887E-8409-4B32-AAF1-04CEE23AF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1283</Words>
  <Application>Microsoft Office PowerPoint</Application>
  <PresentationFormat>Widescreen</PresentationFormat>
  <Paragraphs>247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ff0</vt:lpstr>
      <vt:lpstr>ff1</vt:lpstr>
      <vt:lpstr>ff3</vt:lpstr>
      <vt:lpstr>Source Sans Pro</vt:lpstr>
      <vt:lpstr>Office Theme</vt:lpstr>
      <vt:lpstr>Custom Design</vt:lpstr>
      <vt:lpstr>SIC039 - PPT - SESI 9 Sistem Penunjang Keputusan</vt:lpstr>
      <vt:lpstr>Tujuan Pembelajaran</vt:lpstr>
      <vt:lpstr>Chrysler Mencetak prestasi dengan Groupware</vt:lpstr>
      <vt:lpstr>PowerPoint Presentation</vt:lpstr>
      <vt:lpstr>PowerPoint Presentation</vt:lpstr>
      <vt:lpstr>PowerPoint Presentation</vt:lpstr>
      <vt:lpstr>Kerja Kelompok</vt:lpstr>
      <vt:lpstr>Dukungan Komunikasi</vt:lpstr>
      <vt:lpstr>Kerangka Waktu/tempat komunikasi</vt:lpstr>
      <vt:lpstr>Groupware</vt:lpstr>
      <vt:lpstr>Groupware yang populer</vt:lpstr>
      <vt:lpstr>Keuntungan dan Masalah</vt:lpstr>
      <vt:lpstr>GSS</vt:lpstr>
      <vt:lpstr>Teknologi GSS</vt:lpstr>
      <vt:lpstr>PowerPoint Presentation</vt:lpstr>
      <vt:lpstr>GSS Meeting Process</vt:lpstr>
      <vt:lpstr>Proses pertemuan GSS</vt:lpstr>
      <vt:lpstr>GSS dan Belajar Jarak Jauh </vt:lpstr>
      <vt:lpstr>GSS dan Belajar Jarak Jauh, Lanjutan</vt:lpstr>
      <vt:lpstr>Sistem Pendukung Kreatifitas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24</cp:revision>
  <dcterms:created xsi:type="dcterms:W3CDTF">2021-08-03T05:39:13Z</dcterms:created>
  <dcterms:modified xsi:type="dcterms:W3CDTF">2021-09-15T13:45:24Z</dcterms:modified>
</cp:coreProperties>
</file>