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8" r:id="rId4"/>
    <p:sldId id="259" r:id="rId5"/>
    <p:sldId id="260" r:id="rId6"/>
    <p:sldId id="261" r:id="rId7"/>
    <p:sldId id="287" r:id="rId8"/>
    <p:sldId id="263" r:id="rId9"/>
    <p:sldId id="264" r:id="rId10"/>
    <p:sldId id="342" r:id="rId11"/>
    <p:sldId id="265" r:id="rId12"/>
    <p:sldId id="266" r:id="rId13"/>
    <p:sldId id="267" r:id="rId14"/>
    <p:sldId id="268" r:id="rId15"/>
    <p:sldId id="348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343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344" r:id="rId33"/>
    <p:sldId id="349" r:id="rId34"/>
    <p:sldId id="350" r:id="rId35"/>
    <p:sldId id="345" r:id="rId36"/>
    <p:sldId id="351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352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6" r:id="rId90"/>
    <p:sldId id="340" r:id="rId91"/>
    <p:sldId id="341" r:id="rId92"/>
    <p:sldId id="347" r:id="rId93"/>
    <p:sldId id="296" r:id="rId9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4F8A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 varScale="1">
        <p:scale>
          <a:sx n="67" d="100"/>
          <a:sy n="67" d="100"/>
        </p:scale>
        <p:origin x="6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97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presProps" Target="pres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3D6AF-6DE1-42FB-997B-A1B16A3CD5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304149"/>
            <a:ext cx="9144000" cy="120581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Nama </a:t>
            </a:r>
            <a:r>
              <a:rPr lang="en-US" dirty="0" err="1"/>
              <a:t>Matakuliah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29F8DE-EC49-4FE5-B098-F66DA6C22C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Sesi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pengajar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EE5D6-7CBA-4DAD-9237-9EB2134F3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AC570-5CFE-4E5B-B67A-31652C016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96F3EEB9-2982-4A8E-AB06-081E488DF710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6A113FA-94C5-490C-9576-5E24464ED86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23ABB454-6CB0-4FEF-A4E3-81B593C71E7C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2">
            <a:extLst>
              <a:ext uri="{FF2B5EF4-FFF2-40B4-BE49-F238E27FC236}">
                <a16:creationId xmlns:a16="http://schemas.microsoft.com/office/drawing/2014/main" id="{652CB397-4738-465C-8497-FB5A52195CAC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808786" y="5543214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676E98A2-0DF2-4571-A0F5-196A61232785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035534" y="6456526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">
            <a:extLst>
              <a:ext uri="{FF2B5EF4-FFF2-40B4-BE49-F238E27FC236}">
                <a16:creationId xmlns:a16="http://schemas.microsoft.com/office/drawing/2014/main" id="{3A688963-0BFD-49ED-8A06-536E391F1A07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296794" y="5898089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image1.png">
            <a:extLst>
              <a:ext uri="{FF2B5EF4-FFF2-40B4-BE49-F238E27FC236}">
                <a16:creationId xmlns:a16="http://schemas.microsoft.com/office/drawing/2014/main" id="{85563529-23D0-45F7-B6F2-7DD08B1174BF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792159" y="640866"/>
            <a:ext cx="607682" cy="109661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3CB838F-5A6C-42BA-AA79-D69A72B4AEFC}"/>
              </a:ext>
            </a:extLst>
          </p:cNvPr>
          <p:cNvSpPr txBox="1"/>
          <p:nvPr userDrawn="1"/>
        </p:nvSpPr>
        <p:spPr>
          <a:xfrm>
            <a:off x="4262511" y="1934817"/>
            <a:ext cx="398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UNIVERSITAS INDONESIA MEMBANGUN</a:t>
            </a:r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FF7E2CF8-58A3-402D-AF7C-39F19AADA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Inaba.ac.id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D3FEEB-5AD5-4545-AA4B-EB635556C33E}"/>
              </a:ext>
            </a:extLst>
          </p:cNvPr>
          <p:cNvSpPr txBox="1"/>
          <p:nvPr userDrawn="1"/>
        </p:nvSpPr>
        <p:spPr>
          <a:xfrm>
            <a:off x="4087089" y="634574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0" dirty="0"/>
              <a:t>inaba.ac.id</a:t>
            </a:r>
          </a:p>
        </p:txBody>
      </p:sp>
      <p:pic>
        <p:nvPicPr>
          <p:cNvPr id="18" name="image1.png">
            <a:extLst>
              <a:ext uri="{FF2B5EF4-FFF2-40B4-BE49-F238E27FC236}">
                <a16:creationId xmlns:a16="http://schemas.microsoft.com/office/drawing/2014/main" id="{A0881DD4-18BD-46F4-A9DC-63A4AEF1F0C2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38211" y="6286650"/>
            <a:ext cx="240955" cy="4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777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7FDFB-4D5E-461C-A129-BF86438B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C89F4-B58D-4FE6-912F-361D88C1E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5ED49-7D8C-48A4-A8AF-71E146B3F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CAEAA-0276-4D99-89FB-7672E2B51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576ED-B949-4C61-A072-7D99DEB1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47BC2-8718-4495-89E3-20E60EF2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6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50705-BCD0-48DB-85E9-C4DDEE7BB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AA7EA3-6110-4BE3-9B19-D242D9029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780779-A5BB-489D-AF75-7F4CB8D4B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4370F-63B6-4528-AE3E-B7E082816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440A8-87BA-4617-A179-FB73D043A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CACF7-5CAD-4E7B-97C2-801B3A9AD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23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E5760-906A-4476-A1E5-67B9289BE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7E3D71-938F-4EAD-AF52-834AA1813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3286E-FE46-4B97-9D8F-1C1518C9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88F59-90A5-4AB1-8384-20A007E81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05433-03DE-48DF-BFC4-B3D2FF22A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28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D1E327-40A8-4DDD-A4EE-E9B8023F6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DBE350-9527-4389-9C40-315B6EC15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59256-FE16-43FF-8006-036DD772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35C20-CD84-44CE-B45C-79CF6CC68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CAB0E-AEAE-4C66-82CE-9FC32F35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42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304801"/>
            <a:ext cx="10058400" cy="14319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2400" y="1981200"/>
            <a:ext cx="49276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3200" y="1981200"/>
            <a:ext cx="49276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5AC8FC-32F9-412C-A5AE-895DEBBACE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22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Prentice Hall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39D42C-FB10-482D-A65F-77E5C6C44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55826-FA3E-46E6-AEE3-95648E9D4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408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17061C-6B30-47F2-95CD-53B64B6401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5331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304801"/>
            <a:ext cx="10058400" cy="14319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2400" y="1981200"/>
            <a:ext cx="10058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22400" y="4114800"/>
            <a:ext cx="10058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F3109-6A67-4957-AAF2-923C1C1335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22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Prentice Hall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4D0B29-5F8A-4A24-BA34-956B7DD33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03F20E-897D-40AC-958D-886BF4690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408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7B09D9-0240-4063-B0EC-1B0C061937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9975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304801"/>
            <a:ext cx="10058400" cy="14319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400" y="1981200"/>
            <a:ext cx="49276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3200" y="1981200"/>
            <a:ext cx="49276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7834D-4412-411A-9D24-F306DDA09B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22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Prentice Hall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270B58-4D2B-40AD-89FE-EB3CF1368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60FD4-2F14-421D-BC6A-EC9D8B2E9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408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F8738-3BFB-459B-9260-974919A049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9233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DD8A7-8BBB-4A61-81E0-931D5AFE5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0B748F-E143-46FA-9598-29F40C191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1AC06-CDE2-4FD5-9F56-F81A7676E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BA8F6-7DCC-4D16-9C23-4914C00C7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88A86-25B2-4799-BCDE-7D67E5F38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34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BDDF9-D677-4008-A421-1317385D5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A9011-EE6F-47E1-93AB-7725E32C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81AF4-A2B8-41FD-890C-209EDB5D1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03467-9079-4C5D-8C15-973295CEC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490F4-C2D9-4B78-AD41-D98A45414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98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1DB0E-7B9A-4ADA-94DD-5E1E2501C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09F4A-BF9C-4DF5-A4C1-D5E5C37F3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8D353-468E-43EC-AB30-1F13B306A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1B56C-C958-4658-AF78-9C204B6C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BDD14-3253-4ECE-8F36-8984C6B0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75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1B386-BB2D-4744-BE51-39432359D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EF77B-92DF-4622-B8E4-16A36042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1DB84887-4956-47D9-AC8B-DD5715035CE0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E0CE4029-1E55-481B-96F9-3C6F52970A54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AC3079F9-C777-45E3-8BA0-006D50A7A1FE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FCDA98-7394-4579-ACCB-4CA5ED870349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1" name="image1.png">
            <a:extLst>
              <a:ext uri="{FF2B5EF4-FFF2-40B4-BE49-F238E27FC236}">
                <a16:creationId xmlns:a16="http://schemas.microsoft.com/office/drawing/2014/main" id="{EF3E5E26-B3B2-48E6-9306-A34896E29A5C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sp>
        <p:nvSpPr>
          <p:cNvPr id="12" name="Freeform 2">
            <a:extLst>
              <a:ext uri="{FF2B5EF4-FFF2-40B4-BE49-F238E27FC236}">
                <a16:creationId xmlns:a16="http://schemas.microsoft.com/office/drawing/2014/main" id="{DF5D7DFB-5927-43BF-A342-E94A254D5234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11798300" y="0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3">
            <a:extLst>
              <a:ext uri="{FF2B5EF4-FFF2-40B4-BE49-F238E27FC236}">
                <a16:creationId xmlns:a16="http://schemas.microsoft.com/office/drawing/2014/main" id="{066E0436-4FF9-45FC-B1CA-2117E6489F80}"/>
              </a:ext>
            </a:extLst>
          </p:cNvPr>
          <p:cNvSpPr>
            <a:spLocks/>
          </p:cNvSpPr>
          <p:nvPr userDrawn="1"/>
        </p:nvSpPr>
        <p:spPr bwMode="auto">
          <a:xfrm>
            <a:off x="11021245" y="25758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">
            <a:extLst>
              <a:ext uri="{FF2B5EF4-FFF2-40B4-BE49-F238E27FC236}">
                <a16:creationId xmlns:a16="http://schemas.microsoft.com/office/drawing/2014/main" id="{CDE4668B-D0C5-4F25-BE13-E7F9A4CF317E}"/>
              </a:ext>
            </a:extLst>
          </p:cNvPr>
          <p:cNvSpPr>
            <a:spLocks/>
          </p:cNvSpPr>
          <p:nvPr userDrawn="1"/>
        </p:nvSpPr>
        <p:spPr bwMode="auto">
          <a:xfrm>
            <a:off x="11327812" y="501632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21A877F0-FED8-45AD-A0FA-8545B65692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C9E45F7-5FC0-4A66-B46A-81C2272FE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6720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F35E2-56A9-4C09-8F2A-D2C139692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DCD6E-C1D3-44C3-B410-7165D2A9E6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9351B1-871C-443B-A56D-E03C30B67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C9600-36EB-409A-9A8D-290597EA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7960A-B309-4F4F-B809-1D1F1383F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3EEBF-DF02-4DE8-8AFF-893EF55D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265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ED3AE-DD24-49F5-96C1-DDA63269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49C09-2880-4808-8ABF-01953DEB8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5B642-CBDE-4851-9437-71B227220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CD5BBC-9A56-497D-8430-248DD871E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32F12E-D710-4425-921A-DFB4977D2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4A317F-A158-4CB1-A775-B7816411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5847FF-5D25-478F-8F02-4EA531CE9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F2FBA4-1ABE-477B-B4D7-0FC23F916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682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4318D-F0DF-4B98-A425-6AB82FD42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6248DE-C843-4652-B338-1FA4B5FC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DB062F-4CBC-4684-9000-E208468E8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959FD4-937B-412D-A122-6BDCB982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832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1D1E9E-6BE3-426E-A1BE-04FEBB64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E2C947-D1CE-473B-9000-8764DA4C8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555CF-A8BE-42A5-8231-BEB18D58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250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313D9-F9C6-41F5-BD3C-6DA87A48F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D7731-F4D2-4129-ADDD-9C7A7B79A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F8F08-1218-4660-B421-E181E1691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27083-D5D5-495A-97A0-89B86E8B7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2B87C-D26F-4C53-AF7E-25904A4DF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F9BA5-FCBE-4A3D-9F05-F7422A0D9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883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A5C42-758F-492C-8701-B433CACA6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692914-1115-4AF3-988E-2D883FA1FD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25A53E-32E7-4FB6-B199-451E64AA9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D4E28-D071-4C3C-9CD3-5AC0FC36C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55CA0-8B2D-41F1-A1C2-49F9576C0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01EA3-42FB-44B4-A771-9E2B17AE5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737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6DA50-3631-4DAE-9AE8-2888461D9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A46522-3FD7-4B44-9AF8-8CCEF7A71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1B599-EE6A-4FDA-892A-C62A632F3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1516F-290F-4CBF-8F35-33B35F94F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100E5-4BC9-43C4-B8F1-75A71453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487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DE3E90-E8EC-4EA9-ADF1-F76612037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A4473E-59F8-4A9D-9278-B21C19045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BA9A2-AE37-42D6-8C6E-D3C2FD0F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9389A-88CB-4712-9896-63AE7C049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052B7-832A-4D25-8312-1765FB90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0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044F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9D4E9-DCD2-4B7E-B61B-60E1B811E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A1EA59-E047-41E6-8879-6238E26CC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70EFFD-2C42-452B-94BB-266322D67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25E248-29C9-4707-A6A6-E8BB0D64C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id="{3C1FC8EF-C427-4CD9-9485-8C68F512C491}"/>
              </a:ext>
            </a:extLst>
          </p:cNvPr>
          <p:cNvSpPr>
            <a:spLocks/>
          </p:cNvSpPr>
          <p:nvPr userDrawn="1"/>
        </p:nvSpPr>
        <p:spPr bwMode="auto">
          <a:xfrm>
            <a:off x="539970" y="5905064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24EE1AD0-C0D8-41ED-B392-68486A5B95C9}"/>
              </a:ext>
            </a:extLst>
          </p:cNvPr>
          <p:cNvSpPr>
            <a:spLocks/>
          </p:cNvSpPr>
          <p:nvPr userDrawn="1"/>
        </p:nvSpPr>
        <p:spPr bwMode="auto">
          <a:xfrm>
            <a:off x="-6130" y="5524064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B08BE0A0-5411-41D6-8A8F-ACB8F4440779}"/>
              </a:ext>
            </a:extLst>
          </p:cNvPr>
          <p:cNvSpPr>
            <a:spLocks/>
          </p:cNvSpPr>
          <p:nvPr userDrawn="1"/>
        </p:nvSpPr>
        <p:spPr bwMode="auto">
          <a:xfrm>
            <a:off x="539970" y="6476564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AC6F0E0-3AD1-4BED-B7FB-CB8F3F10AE66}"/>
              </a:ext>
            </a:extLst>
          </p:cNvPr>
          <p:cNvSpPr>
            <a:spLocks/>
          </p:cNvSpPr>
          <p:nvPr userDrawn="1"/>
        </p:nvSpPr>
        <p:spPr bwMode="auto">
          <a:xfrm>
            <a:off x="11570003" y="6350"/>
            <a:ext cx="673100" cy="376238"/>
          </a:xfrm>
          <a:custGeom>
            <a:avLst/>
            <a:gdLst>
              <a:gd name="T0" fmla="+- 0 15780 15780"/>
              <a:gd name="T1" fmla="*/ T0 w 1060"/>
              <a:gd name="T2" fmla="*/ 0 h 592"/>
              <a:gd name="T3" fmla="+- 0 16253 15780"/>
              <a:gd name="T4" fmla="*/ T3 w 1060"/>
              <a:gd name="T5" fmla="*/ 0 h 592"/>
              <a:gd name="T6" fmla="+- 0 16328 15780"/>
              <a:gd name="T7" fmla="*/ T6 w 1060"/>
              <a:gd name="T8" fmla="*/ 5 h 592"/>
              <a:gd name="T9" fmla="+- 0 16399 15780"/>
              <a:gd name="T10" fmla="*/ T9 w 1060"/>
              <a:gd name="T11" fmla="*/ 18 h 592"/>
              <a:gd name="T12" fmla="+- 0 16467 15780"/>
              <a:gd name="T13" fmla="*/ T12 w 1060"/>
              <a:gd name="T14" fmla="*/ 40 h 592"/>
              <a:gd name="T15" fmla="+- 0 16531 15780"/>
              <a:gd name="T16" fmla="*/ T15 w 1060"/>
              <a:gd name="T17" fmla="*/ 69 h 592"/>
              <a:gd name="T18" fmla="+- 0 16591 15780"/>
              <a:gd name="T19" fmla="*/ T18 w 1060"/>
              <a:gd name="T20" fmla="*/ 106 h 592"/>
              <a:gd name="T21" fmla="+- 0 16646 15780"/>
              <a:gd name="T22" fmla="*/ T21 w 1060"/>
              <a:gd name="T23" fmla="*/ 149 h 592"/>
              <a:gd name="T24" fmla="+- 0 16696 15780"/>
              <a:gd name="T25" fmla="*/ T24 w 1060"/>
              <a:gd name="T26" fmla="*/ 199 h 592"/>
              <a:gd name="T27" fmla="+- 0 16739 15780"/>
              <a:gd name="T28" fmla="*/ T27 w 1060"/>
              <a:gd name="T29" fmla="*/ 254 h 592"/>
              <a:gd name="T30" fmla="+- 0 16776 15780"/>
              <a:gd name="T31" fmla="*/ T30 w 1060"/>
              <a:gd name="T32" fmla="*/ 313 h 592"/>
              <a:gd name="T33" fmla="+- 0 16805 15780"/>
              <a:gd name="T34" fmla="*/ T33 w 1060"/>
              <a:gd name="T35" fmla="*/ 378 h 592"/>
              <a:gd name="T36" fmla="+- 0 16827 15780"/>
              <a:gd name="T37" fmla="*/ T36 w 1060"/>
              <a:gd name="T38" fmla="*/ 446 h 592"/>
              <a:gd name="T39" fmla="+- 0 16840 15780"/>
              <a:gd name="T40" fmla="*/ T39 w 1060"/>
              <a:gd name="T41" fmla="*/ 516 h 592"/>
              <a:gd name="T42" fmla="+- 0 16840 15780"/>
              <a:gd name="T43" fmla="*/ T42 w 1060"/>
              <a:gd name="T44" fmla="*/ 592 h 592"/>
              <a:gd name="T45" fmla="+- 0 16372 15780"/>
              <a:gd name="T46" fmla="*/ T45 w 1060"/>
              <a:gd name="T47" fmla="*/ 592 h 592"/>
              <a:gd name="T48" fmla="+- 0 16297 15780"/>
              <a:gd name="T49" fmla="*/ T48 w 1060"/>
              <a:gd name="T50" fmla="*/ 587 h 592"/>
              <a:gd name="T51" fmla="+- 0 16226 15780"/>
              <a:gd name="T52" fmla="*/ T51 w 1060"/>
              <a:gd name="T53" fmla="*/ 574 h 592"/>
              <a:gd name="T54" fmla="+- 0 16158 15780"/>
              <a:gd name="T55" fmla="*/ T54 w 1060"/>
              <a:gd name="T56" fmla="*/ 552 h 592"/>
              <a:gd name="T57" fmla="+- 0 16093 15780"/>
              <a:gd name="T58" fmla="*/ T57 w 1060"/>
              <a:gd name="T59" fmla="*/ 522 h 592"/>
              <a:gd name="T60" fmla="+- 0 16034 15780"/>
              <a:gd name="T61" fmla="*/ T60 w 1060"/>
              <a:gd name="T62" fmla="*/ 486 h 592"/>
              <a:gd name="T63" fmla="+- 0 15979 15780"/>
              <a:gd name="T64" fmla="*/ T63 w 1060"/>
              <a:gd name="T65" fmla="*/ 442 h 592"/>
              <a:gd name="T66" fmla="+- 0 15929 15780"/>
              <a:gd name="T67" fmla="*/ T66 w 1060"/>
              <a:gd name="T68" fmla="*/ 393 h 592"/>
              <a:gd name="T69" fmla="+- 0 15886 15780"/>
              <a:gd name="T70" fmla="*/ T69 w 1060"/>
              <a:gd name="T71" fmla="*/ 338 h 592"/>
              <a:gd name="T72" fmla="+- 0 15849 15780"/>
              <a:gd name="T73" fmla="*/ T72 w 1060"/>
              <a:gd name="T74" fmla="*/ 278 h 592"/>
              <a:gd name="T75" fmla="+- 0 15820 15780"/>
              <a:gd name="T76" fmla="*/ T75 w 1060"/>
              <a:gd name="T77" fmla="*/ 214 h 592"/>
              <a:gd name="T78" fmla="+- 0 15798 15780"/>
              <a:gd name="T79" fmla="*/ T78 w 1060"/>
              <a:gd name="T80" fmla="*/ 146 h 592"/>
              <a:gd name="T81" fmla="+- 0 15785 15780"/>
              <a:gd name="T82" fmla="*/ T81 w 1060"/>
              <a:gd name="T83" fmla="*/ 74 h 592"/>
              <a:gd name="T84" fmla="+- 0 15780 15780"/>
              <a:gd name="T85" fmla="*/ T84 w 1060"/>
              <a:gd name="T86" fmla="*/ 0 h 592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  <a:cxn ang="0">
                <a:pos x="T52" y="T53"/>
              </a:cxn>
              <a:cxn ang="0">
                <a:pos x="T55" y="T56"/>
              </a:cxn>
              <a:cxn ang="0">
                <a:pos x="T58" y="T59"/>
              </a:cxn>
              <a:cxn ang="0">
                <a:pos x="T61" y="T62"/>
              </a:cxn>
              <a:cxn ang="0">
                <a:pos x="T64" y="T65"/>
              </a:cxn>
              <a:cxn ang="0">
                <a:pos x="T67" y="T68"/>
              </a:cxn>
              <a:cxn ang="0">
                <a:pos x="T70" y="T71"/>
              </a:cxn>
              <a:cxn ang="0">
                <a:pos x="T73" y="T74"/>
              </a:cxn>
              <a:cxn ang="0">
                <a:pos x="T76" y="T77"/>
              </a:cxn>
              <a:cxn ang="0">
                <a:pos x="T79" y="T80"/>
              </a:cxn>
              <a:cxn ang="0">
                <a:pos x="T82" y="T83"/>
              </a:cxn>
              <a:cxn ang="0">
                <a:pos x="T85" y="T86"/>
              </a:cxn>
            </a:cxnLst>
            <a:rect l="0" t="0" r="r" b="b"/>
            <a:pathLst>
              <a:path w="1060" h="592">
                <a:moveTo>
                  <a:pt x="0" y="0"/>
                </a:move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6"/>
                </a:lnTo>
                <a:lnTo>
                  <a:pt x="1060" y="592"/>
                </a:ln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31DDB201-3AB6-4A53-B512-EA171D14A1DA}"/>
              </a:ext>
            </a:extLst>
          </p:cNvPr>
          <p:cNvSpPr>
            <a:spLocks/>
          </p:cNvSpPr>
          <p:nvPr userDrawn="1"/>
        </p:nvSpPr>
        <p:spPr bwMode="auto">
          <a:xfrm>
            <a:off x="11865278" y="560388"/>
            <a:ext cx="377825" cy="393700"/>
          </a:xfrm>
          <a:custGeom>
            <a:avLst/>
            <a:gdLst>
              <a:gd name="T0" fmla="+- 0 16545 16245"/>
              <a:gd name="T1" fmla="*/ T0 w 596"/>
              <a:gd name="T2" fmla="+- 0 1492 872"/>
              <a:gd name="T3" fmla="*/ 1492 h 620"/>
              <a:gd name="T4" fmla="+- 0 16614 16245"/>
              <a:gd name="T5" fmla="*/ T4 w 596"/>
              <a:gd name="T6" fmla="+- 0 1483 872"/>
              <a:gd name="T7" fmla="*/ 1483 h 620"/>
              <a:gd name="T8" fmla="+- 0 16677 16245"/>
              <a:gd name="T9" fmla="*/ T8 w 596"/>
              <a:gd name="T10" fmla="+- 0 1460 872"/>
              <a:gd name="T11" fmla="*/ 1460 h 620"/>
              <a:gd name="T12" fmla="+- 0 16733 16245"/>
              <a:gd name="T13" fmla="*/ T12 w 596"/>
              <a:gd name="T14" fmla="+- 0 1424 872"/>
              <a:gd name="T15" fmla="*/ 1424 h 620"/>
              <a:gd name="T16" fmla="+- 0 16779 16245"/>
              <a:gd name="T17" fmla="*/ T16 w 596"/>
              <a:gd name="T18" fmla="+- 0 1376 872"/>
              <a:gd name="T19" fmla="*/ 1376 h 620"/>
              <a:gd name="T20" fmla="+- 0 16814 16245"/>
              <a:gd name="T21" fmla="*/ T20 w 596"/>
              <a:gd name="T22" fmla="+- 0 1318 872"/>
              <a:gd name="T23" fmla="*/ 1318 h 620"/>
              <a:gd name="T24" fmla="+- 0 16837 16245"/>
              <a:gd name="T25" fmla="*/ T24 w 596"/>
              <a:gd name="T26" fmla="+- 0 1253 872"/>
              <a:gd name="T27" fmla="*/ 1253 h 620"/>
              <a:gd name="T28" fmla="+- 0 16840 16245"/>
              <a:gd name="T29" fmla="*/ T28 w 596"/>
              <a:gd name="T30" fmla="+- 0 1226 872"/>
              <a:gd name="T31" fmla="*/ 1226 h 620"/>
              <a:gd name="T32" fmla="+- 0 16840 16245"/>
              <a:gd name="T33" fmla="*/ T32 w 596"/>
              <a:gd name="T34" fmla="+- 0 1138 872"/>
              <a:gd name="T35" fmla="*/ 1138 h 620"/>
              <a:gd name="T36" fmla="+- 0 16814 16245"/>
              <a:gd name="T37" fmla="*/ T36 w 596"/>
              <a:gd name="T38" fmla="+- 0 1045 872"/>
              <a:gd name="T39" fmla="*/ 1045 h 620"/>
              <a:gd name="T40" fmla="+- 0 16779 16245"/>
              <a:gd name="T41" fmla="*/ T40 w 596"/>
              <a:gd name="T42" fmla="+- 0 988 872"/>
              <a:gd name="T43" fmla="*/ 988 h 620"/>
              <a:gd name="T44" fmla="+- 0 16733 16245"/>
              <a:gd name="T45" fmla="*/ T44 w 596"/>
              <a:gd name="T46" fmla="+- 0 940 872"/>
              <a:gd name="T47" fmla="*/ 940 h 620"/>
              <a:gd name="T48" fmla="+- 0 16677 16245"/>
              <a:gd name="T49" fmla="*/ T48 w 596"/>
              <a:gd name="T50" fmla="+- 0 903 872"/>
              <a:gd name="T51" fmla="*/ 903 h 620"/>
              <a:gd name="T52" fmla="+- 0 16614 16245"/>
              <a:gd name="T53" fmla="*/ T52 w 596"/>
              <a:gd name="T54" fmla="+- 0 880 872"/>
              <a:gd name="T55" fmla="*/ 880 h 620"/>
              <a:gd name="T56" fmla="+- 0 16545 16245"/>
              <a:gd name="T57" fmla="*/ T56 w 596"/>
              <a:gd name="T58" fmla="+- 0 872 872"/>
              <a:gd name="T59" fmla="*/ 872 h 620"/>
              <a:gd name="T60" fmla="+- 0 16476 16245"/>
              <a:gd name="T61" fmla="*/ T60 w 596"/>
              <a:gd name="T62" fmla="+- 0 880 872"/>
              <a:gd name="T63" fmla="*/ 880 h 620"/>
              <a:gd name="T64" fmla="+- 0 16413 16245"/>
              <a:gd name="T65" fmla="*/ T64 w 596"/>
              <a:gd name="T66" fmla="+- 0 903 872"/>
              <a:gd name="T67" fmla="*/ 903 h 620"/>
              <a:gd name="T68" fmla="+- 0 16357 16245"/>
              <a:gd name="T69" fmla="*/ T68 w 596"/>
              <a:gd name="T70" fmla="+- 0 940 872"/>
              <a:gd name="T71" fmla="*/ 940 h 620"/>
              <a:gd name="T72" fmla="+- 0 16311 16245"/>
              <a:gd name="T73" fmla="*/ T72 w 596"/>
              <a:gd name="T74" fmla="+- 0 988 872"/>
              <a:gd name="T75" fmla="*/ 988 h 620"/>
              <a:gd name="T76" fmla="+- 0 16275 16245"/>
              <a:gd name="T77" fmla="*/ T76 w 596"/>
              <a:gd name="T78" fmla="+- 0 1045 872"/>
              <a:gd name="T79" fmla="*/ 1045 h 620"/>
              <a:gd name="T80" fmla="+- 0 16253 16245"/>
              <a:gd name="T81" fmla="*/ T80 w 596"/>
              <a:gd name="T82" fmla="+- 0 1111 872"/>
              <a:gd name="T83" fmla="*/ 1111 h 620"/>
              <a:gd name="T84" fmla="+- 0 16245 16245"/>
              <a:gd name="T85" fmla="*/ T84 w 596"/>
              <a:gd name="T86" fmla="+- 0 1182 872"/>
              <a:gd name="T87" fmla="*/ 1182 h 620"/>
              <a:gd name="T88" fmla="+- 0 16253 16245"/>
              <a:gd name="T89" fmla="*/ T88 w 596"/>
              <a:gd name="T90" fmla="+- 0 1253 872"/>
              <a:gd name="T91" fmla="*/ 1253 h 620"/>
              <a:gd name="T92" fmla="+- 0 16275 16245"/>
              <a:gd name="T93" fmla="*/ T92 w 596"/>
              <a:gd name="T94" fmla="+- 0 1318 872"/>
              <a:gd name="T95" fmla="*/ 1318 h 620"/>
              <a:gd name="T96" fmla="+- 0 16311 16245"/>
              <a:gd name="T97" fmla="*/ T96 w 596"/>
              <a:gd name="T98" fmla="+- 0 1376 872"/>
              <a:gd name="T99" fmla="*/ 1376 h 620"/>
              <a:gd name="T100" fmla="+- 0 16357 16245"/>
              <a:gd name="T101" fmla="*/ T100 w 596"/>
              <a:gd name="T102" fmla="+- 0 1424 872"/>
              <a:gd name="T103" fmla="*/ 1424 h 620"/>
              <a:gd name="T104" fmla="+- 0 16413 16245"/>
              <a:gd name="T105" fmla="*/ T104 w 596"/>
              <a:gd name="T106" fmla="+- 0 1460 872"/>
              <a:gd name="T107" fmla="*/ 1460 h 620"/>
              <a:gd name="T108" fmla="+- 0 16476 16245"/>
              <a:gd name="T109" fmla="*/ T108 w 596"/>
              <a:gd name="T110" fmla="+- 0 1483 872"/>
              <a:gd name="T111" fmla="*/ 1483 h 620"/>
              <a:gd name="T112" fmla="+- 0 16545 16245"/>
              <a:gd name="T113" fmla="*/ T112 w 596"/>
              <a:gd name="T114" fmla="+- 0 1492 872"/>
              <a:gd name="T115" fmla="*/ 1492 h 6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CAE7E2A-5082-4713-B599-65FDF1C52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C4AA08-6985-4EBF-B81B-9F97B9D158EC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inaba.ac.id</a:t>
            </a:r>
          </a:p>
        </p:txBody>
      </p:sp>
      <p:pic>
        <p:nvPicPr>
          <p:cNvPr id="17" name="image1.png">
            <a:extLst>
              <a:ext uri="{FF2B5EF4-FFF2-40B4-BE49-F238E27FC236}">
                <a16:creationId xmlns:a16="http://schemas.microsoft.com/office/drawing/2014/main" id="{AC4C12D9-F1C0-4A66-874A-4BA01B3F540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39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3D2C9-CF80-40C4-AF22-1348B1AC0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ADC360-E64E-487B-9C8E-4BBD07BAF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BE1D26-6122-4DB2-A934-4D3909ECC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DB3F8-E804-44A3-8A8E-187B48B39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id="{9E31203B-A7FC-42D3-A928-3319242AA1C8}"/>
              </a:ext>
            </a:extLst>
          </p:cNvPr>
          <p:cNvSpPr>
            <a:spLocks/>
          </p:cNvSpPr>
          <p:nvPr userDrawn="1"/>
        </p:nvSpPr>
        <p:spPr bwMode="auto">
          <a:xfrm>
            <a:off x="11065149" y="6350"/>
            <a:ext cx="1155700" cy="381000"/>
          </a:xfrm>
          <a:custGeom>
            <a:avLst/>
            <a:gdLst>
              <a:gd name="T0" fmla="+- 0 15020 15020"/>
              <a:gd name="T1" fmla="*/ T0 w 1820"/>
              <a:gd name="T2" fmla="*/ 0 h 600"/>
              <a:gd name="T3" fmla="+- 0 16840 15020"/>
              <a:gd name="T4" fmla="*/ T3 w 1820"/>
              <a:gd name="T5" fmla="*/ 0 h 600"/>
              <a:gd name="T6" fmla="+- 0 16840 15020"/>
              <a:gd name="T7" fmla="*/ T6 w 1820"/>
              <a:gd name="T8" fmla="*/ 600 h 600"/>
              <a:gd name="T9" fmla="+- 0 15620 15020"/>
              <a:gd name="T10" fmla="*/ T9 w 1820"/>
              <a:gd name="T11" fmla="*/ 600 h 600"/>
              <a:gd name="T12" fmla="+- 0 15545 15020"/>
              <a:gd name="T13" fmla="*/ T12 w 1820"/>
              <a:gd name="T14" fmla="*/ 595 h 600"/>
              <a:gd name="T15" fmla="+- 0 15472 15020"/>
              <a:gd name="T16" fmla="*/ T15 w 1820"/>
              <a:gd name="T17" fmla="*/ 582 h 600"/>
              <a:gd name="T18" fmla="+- 0 15403 15020"/>
              <a:gd name="T19" fmla="*/ T18 w 1820"/>
              <a:gd name="T20" fmla="*/ 560 h 600"/>
              <a:gd name="T21" fmla="+- 0 15338 15020"/>
              <a:gd name="T22" fmla="*/ T21 w 1820"/>
              <a:gd name="T23" fmla="*/ 530 h 600"/>
              <a:gd name="T24" fmla="+- 0 15277 15020"/>
              <a:gd name="T25" fmla="*/ T24 w 1820"/>
              <a:gd name="T26" fmla="*/ 493 h 600"/>
              <a:gd name="T27" fmla="+- 0 15222 15020"/>
              <a:gd name="T28" fmla="*/ T27 w 1820"/>
              <a:gd name="T29" fmla="*/ 449 h 600"/>
              <a:gd name="T30" fmla="+- 0 15171 15020"/>
              <a:gd name="T31" fmla="*/ T30 w 1820"/>
              <a:gd name="T32" fmla="*/ 398 h 600"/>
              <a:gd name="T33" fmla="+- 0 15128 15020"/>
              <a:gd name="T34" fmla="*/ T33 w 1820"/>
              <a:gd name="T35" fmla="*/ 343 h 600"/>
              <a:gd name="T36" fmla="+- 0 15090 15020"/>
              <a:gd name="T37" fmla="*/ T36 w 1820"/>
              <a:gd name="T38" fmla="*/ 282 h 600"/>
              <a:gd name="T39" fmla="+- 0 15060 15020"/>
              <a:gd name="T40" fmla="*/ T39 w 1820"/>
              <a:gd name="T41" fmla="*/ 217 h 600"/>
              <a:gd name="T42" fmla="+- 0 15038 15020"/>
              <a:gd name="T43" fmla="*/ T42 w 1820"/>
              <a:gd name="T44" fmla="*/ 148 h 600"/>
              <a:gd name="T45" fmla="+- 0 15025 15020"/>
              <a:gd name="T46" fmla="*/ T45 w 1820"/>
              <a:gd name="T47" fmla="*/ 75 h 600"/>
              <a:gd name="T48" fmla="+- 0 15020 15020"/>
              <a:gd name="T49" fmla="*/ T48 w 1820"/>
              <a:gd name="T50" fmla="*/ 0 h 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</a:cxnLst>
            <a:rect l="0" t="0" r="r" b="b"/>
            <a:pathLst>
              <a:path w="1820" h="600">
                <a:moveTo>
                  <a:pt x="0" y="0"/>
                </a:moveTo>
                <a:lnTo>
                  <a:pt x="1820" y="0"/>
                </a:lnTo>
                <a:lnTo>
                  <a:pt x="1820" y="600"/>
                </a:lnTo>
                <a:lnTo>
                  <a:pt x="600" y="600"/>
                </a:lnTo>
                <a:lnTo>
                  <a:pt x="525" y="595"/>
                </a:lnTo>
                <a:lnTo>
                  <a:pt x="452" y="582"/>
                </a:lnTo>
                <a:lnTo>
                  <a:pt x="383" y="560"/>
                </a:lnTo>
                <a:lnTo>
                  <a:pt x="318" y="530"/>
                </a:lnTo>
                <a:lnTo>
                  <a:pt x="257" y="493"/>
                </a:lnTo>
                <a:lnTo>
                  <a:pt x="202" y="449"/>
                </a:lnTo>
                <a:lnTo>
                  <a:pt x="151" y="398"/>
                </a:lnTo>
                <a:lnTo>
                  <a:pt x="108" y="343"/>
                </a:lnTo>
                <a:lnTo>
                  <a:pt x="70" y="282"/>
                </a:lnTo>
                <a:lnTo>
                  <a:pt x="40" y="217"/>
                </a:lnTo>
                <a:lnTo>
                  <a:pt x="18" y="148"/>
                </a:lnTo>
                <a:lnTo>
                  <a:pt x="5" y="75"/>
                </a:lnTo>
                <a:lnTo>
                  <a:pt x="0" y="0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7CADE970-A95C-4450-A0BB-34D5746F3F9C}"/>
              </a:ext>
            </a:extLst>
          </p:cNvPr>
          <p:cNvSpPr>
            <a:spLocks/>
          </p:cNvSpPr>
          <p:nvPr userDrawn="1"/>
        </p:nvSpPr>
        <p:spPr bwMode="auto">
          <a:xfrm>
            <a:off x="11843024" y="560388"/>
            <a:ext cx="377825" cy="393700"/>
          </a:xfrm>
          <a:custGeom>
            <a:avLst/>
            <a:gdLst>
              <a:gd name="T0" fmla="+- 0 16545 16245"/>
              <a:gd name="T1" fmla="*/ T0 w 596"/>
              <a:gd name="T2" fmla="+- 0 1492 872"/>
              <a:gd name="T3" fmla="*/ 1492 h 620"/>
              <a:gd name="T4" fmla="+- 0 16614 16245"/>
              <a:gd name="T5" fmla="*/ T4 w 596"/>
              <a:gd name="T6" fmla="+- 0 1483 872"/>
              <a:gd name="T7" fmla="*/ 1483 h 620"/>
              <a:gd name="T8" fmla="+- 0 16677 16245"/>
              <a:gd name="T9" fmla="*/ T8 w 596"/>
              <a:gd name="T10" fmla="+- 0 1460 872"/>
              <a:gd name="T11" fmla="*/ 1460 h 620"/>
              <a:gd name="T12" fmla="+- 0 16733 16245"/>
              <a:gd name="T13" fmla="*/ T12 w 596"/>
              <a:gd name="T14" fmla="+- 0 1424 872"/>
              <a:gd name="T15" fmla="*/ 1424 h 620"/>
              <a:gd name="T16" fmla="+- 0 16779 16245"/>
              <a:gd name="T17" fmla="*/ T16 w 596"/>
              <a:gd name="T18" fmla="+- 0 1376 872"/>
              <a:gd name="T19" fmla="*/ 1376 h 620"/>
              <a:gd name="T20" fmla="+- 0 16814 16245"/>
              <a:gd name="T21" fmla="*/ T20 w 596"/>
              <a:gd name="T22" fmla="+- 0 1318 872"/>
              <a:gd name="T23" fmla="*/ 1318 h 620"/>
              <a:gd name="T24" fmla="+- 0 16837 16245"/>
              <a:gd name="T25" fmla="*/ T24 w 596"/>
              <a:gd name="T26" fmla="+- 0 1253 872"/>
              <a:gd name="T27" fmla="*/ 1253 h 620"/>
              <a:gd name="T28" fmla="+- 0 16840 16245"/>
              <a:gd name="T29" fmla="*/ T28 w 596"/>
              <a:gd name="T30" fmla="+- 0 1226 872"/>
              <a:gd name="T31" fmla="*/ 1226 h 620"/>
              <a:gd name="T32" fmla="+- 0 16840 16245"/>
              <a:gd name="T33" fmla="*/ T32 w 596"/>
              <a:gd name="T34" fmla="+- 0 1138 872"/>
              <a:gd name="T35" fmla="*/ 1138 h 620"/>
              <a:gd name="T36" fmla="+- 0 16814 16245"/>
              <a:gd name="T37" fmla="*/ T36 w 596"/>
              <a:gd name="T38" fmla="+- 0 1045 872"/>
              <a:gd name="T39" fmla="*/ 1045 h 620"/>
              <a:gd name="T40" fmla="+- 0 16779 16245"/>
              <a:gd name="T41" fmla="*/ T40 w 596"/>
              <a:gd name="T42" fmla="+- 0 988 872"/>
              <a:gd name="T43" fmla="*/ 988 h 620"/>
              <a:gd name="T44" fmla="+- 0 16733 16245"/>
              <a:gd name="T45" fmla="*/ T44 w 596"/>
              <a:gd name="T46" fmla="+- 0 940 872"/>
              <a:gd name="T47" fmla="*/ 940 h 620"/>
              <a:gd name="T48" fmla="+- 0 16677 16245"/>
              <a:gd name="T49" fmla="*/ T48 w 596"/>
              <a:gd name="T50" fmla="+- 0 903 872"/>
              <a:gd name="T51" fmla="*/ 903 h 620"/>
              <a:gd name="T52" fmla="+- 0 16614 16245"/>
              <a:gd name="T53" fmla="*/ T52 w 596"/>
              <a:gd name="T54" fmla="+- 0 880 872"/>
              <a:gd name="T55" fmla="*/ 880 h 620"/>
              <a:gd name="T56" fmla="+- 0 16545 16245"/>
              <a:gd name="T57" fmla="*/ T56 w 596"/>
              <a:gd name="T58" fmla="+- 0 872 872"/>
              <a:gd name="T59" fmla="*/ 872 h 620"/>
              <a:gd name="T60" fmla="+- 0 16476 16245"/>
              <a:gd name="T61" fmla="*/ T60 w 596"/>
              <a:gd name="T62" fmla="+- 0 880 872"/>
              <a:gd name="T63" fmla="*/ 880 h 620"/>
              <a:gd name="T64" fmla="+- 0 16413 16245"/>
              <a:gd name="T65" fmla="*/ T64 w 596"/>
              <a:gd name="T66" fmla="+- 0 903 872"/>
              <a:gd name="T67" fmla="*/ 903 h 620"/>
              <a:gd name="T68" fmla="+- 0 16357 16245"/>
              <a:gd name="T69" fmla="*/ T68 w 596"/>
              <a:gd name="T70" fmla="+- 0 940 872"/>
              <a:gd name="T71" fmla="*/ 940 h 620"/>
              <a:gd name="T72" fmla="+- 0 16311 16245"/>
              <a:gd name="T73" fmla="*/ T72 w 596"/>
              <a:gd name="T74" fmla="+- 0 988 872"/>
              <a:gd name="T75" fmla="*/ 988 h 620"/>
              <a:gd name="T76" fmla="+- 0 16275 16245"/>
              <a:gd name="T77" fmla="*/ T76 w 596"/>
              <a:gd name="T78" fmla="+- 0 1045 872"/>
              <a:gd name="T79" fmla="*/ 1045 h 620"/>
              <a:gd name="T80" fmla="+- 0 16253 16245"/>
              <a:gd name="T81" fmla="*/ T80 w 596"/>
              <a:gd name="T82" fmla="+- 0 1111 872"/>
              <a:gd name="T83" fmla="*/ 1111 h 620"/>
              <a:gd name="T84" fmla="+- 0 16245 16245"/>
              <a:gd name="T85" fmla="*/ T84 w 596"/>
              <a:gd name="T86" fmla="+- 0 1182 872"/>
              <a:gd name="T87" fmla="*/ 1182 h 620"/>
              <a:gd name="T88" fmla="+- 0 16253 16245"/>
              <a:gd name="T89" fmla="*/ T88 w 596"/>
              <a:gd name="T90" fmla="+- 0 1253 872"/>
              <a:gd name="T91" fmla="*/ 1253 h 620"/>
              <a:gd name="T92" fmla="+- 0 16275 16245"/>
              <a:gd name="T93" fmla="*/ T92 w 596"/>
              <a:gd name="T94" fmla="+- 0 1318 872"/>
              <a:gd name="T95" fmla="*/ 1318 h 620"/>
              <a:gd name="T96" fmla="+- 0 16311 16245"/>
              <a:gd name="T97" fmla="*/ T96 w 596"/>
              <a:gd name="T98" fmla="+- 0 1376 872"/>
              <a:gd name="T99" fmla="*/ 1376 h 620"/>
              <a:gd name="T100" fmla="+- 0 16357 16245"/>
              <a:gd name="T101" fmla="*/ T100 w 596"/>
              <a:gd name="T102" fmla="+- 0 1424 872"/>
              <a:gd name="T103" fmla="*/ 1424 h 620"/>
              <a:gd name="T104" fmla="+- 0 16413 16245"/>
              <a:gd name="T105" fmla="*/ T104 w 596"/>
              <a:gd name="T106" fmla="+- 0 1460 872"/>
              <a:gd name="T107" fmla="*/ 1460 h 620"/>
              <a:gd name="T108" fmla="+- 0 16476 16245"/>
              <a:gd name="T109" fmla="*/ T108 w 596"/>
              <a:gd name="T110" fmla="+- 0 1483 872"/>
              <a:gd name="T111" fmla="*/ 1483 h 620"/>
              <a:gd name="T112" fmla="+- 0 16545 16245"/>
              <a:gd name="T113" fmla="*/ T112 w 596"/>
              <a:gd name="T114" fmla="+- 0 1492 872"/>
              <a:gd name="T115" fmla="*/ 1492 h 6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E928AB-711F-4076-A3D6-6F5061CE7C0F}"/>
              </a:ext>
            </a:extLst>
          </p:cNvPr>
          <p:cNvSpPr txBox="1"/>
          <p:nvPr userDrawn="1"/>
        </p:nvSpPr>
        <p:spPr>
          <a:xfrm>
            <a:off x="-533400" y="638984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2" name="image1.png">
            <a:extLst>
              <a:ext uri="{FF2B5EF4-FFF2-40B4-BE49-F238E27FC236}">
                <a16:creationId xmlns:a16="http://schemas.microsoft.com/office/drawing/2014/main" id="{894CA3A2-7E63-4B45-A20B-C1A1713197E0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453" y="6306087"/>
            <a:ext cx="240955" cy="434825"/>
          </a:xfrm>
          <a:prstGeom prst="rect">
            <a:avLst/>
          </a:prstGeom>
        </p:spPr>
      </p:pic>
      <p:pic>
        <p:nvPicPr>
          <p:cNvPr id="17" name="Picture 16" descr="Logo, company name&#10;&#10;Description automatically generated">
            <a:extLst>
              <a:ext uri="{FF2B5EF4-FFF2-40B4-BE49-F238E27FC236}">
                <a16:creationId xmlns:a16="http://schemas.microsoft.com/office/drawing/2014/main" id="{7E180E40-CB82-4A6B-9FEE-209E6AAFE2C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100E91A-FAA3-4E6A-9217-0D934059B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998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19234-D8B5-439A-82B9-C5C2F868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7BFFD-520E-480A-BD63-83FBB970C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98D8F-8CA0-40E0-87AE-53AB1FA6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9FF83414-0801-4E16-AFDA-660238CBFE66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E03AD49A-BB5E-4AE9-8298-EF537720DFA9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81AA7646-7DCF-469F-B66E-BDD7CCFC724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FE7313-AC8E-464A-89CB-4E1749907AA6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3" name="image1.png">
            <a:extLst>
              <a:ext uri="{FF2B5EF4-FFF2-40B4-BE49-F238E27FC236}">
                <a16:creationId xmlns:a16="http://schemas.microsoft.com/office/drawing/2014/main" id="{C3732D46-2396-4EE5-81C8-50439EA9FF79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pic>
        <p:nvPicPr>
          <p:cNvPr id="19" name="Picture 18" descr="Logo, company name&#10;&#10;Description automatically generated">
            <a:extLst>
              <a:ext uri="{FF2B5EF4-FFF2-40B4-BE49-F238E27FC236}">
                <a16:creationId xmlns:a16="http://schemas.microsoft.com/office/drawing/2014/main" id="{3583D365-2838-4FE9-94AB-38DB3BA37F3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6866598A-04DF-4E82-AF95-2D83B1DC6D15}"/>
              </a:ext>
            </a:extLst>
          </p:cNvPr>
          <p:cNvSpPr txBox="1">
            <a:spLocks/>
          </p:cNvSpPr>
          <p:nvPr userDrawn="1"/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FA09AC97-97BC-4691-B90A-A6A194CE7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549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872DE-1578-4C6E-AB7E-D99BED98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BDE85-5200-451B-AFC6-CBA974EB7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81F8B-570D-4279-82EA-4DE2857B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9BCE4-CBA0-45C0-8F6C-06FBC1E6D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 2">
            <a:extLst>
              <a:ext uri="{FF2B5EF4-FFF2-40B4-BE49-F238E27FC236}">
                <a16:creationId xmlns:a16="http://schemas.microsoft.com/office/drawing/2014/main" id="{A21D7B71-19CF-408A-A57F-91F4D482D44C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27ECFE4D-061D-4A20-B8F5-F136F4A9D193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53D7BAFB-7BC2-4804-AD0B-D88AC372017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87F7F9-C7EB-4331-BF0D-827691257C10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6" name="image1.png">
            <a:extLst>
              <a:ext uri="{FF2B5EF4-FFF2-40B4-BE49-F238E27FC236}">
                <a16:creationId xmlns:a16="http://schemas.microsoft.com/office/drawing/2014/main" id="{F453DFC4-7E3A-4FD1-BCDD-55013C50E34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id="{6F6ADAD0-2A9F-4EC6-8C19-63045DBB181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43B60E7-CEF9-41F2-BACB-4429854A8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A633866-7A63-4D0D-8F43-12BA695EF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896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BFF0-386E-4502-AF88-4BAEA8939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797DA-C368-47F7-95B0-2E101660C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A65F5-5724-4955-89BC-AD856800E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A22EB-7F1E-4B99-87B8-1FACAC1E87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732E11-0AE2-4B4D-9080-3213A46A01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33213A-0175-4399-9D66-E65C578E2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53144B-B8F6-45B6-979E-47E58261A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90C93F-D859-4B58-A151-CEC37040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4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0BF25-2689-4BAE-B6D1-FBD3E92D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19916B-CFC8-41EE-9930-9E461C932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1F4C8-8590-412C-94DC-3D3F8BAD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A428D-50F0-4C82-BFF7-CF955A87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6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933040-FD1F-4206-A6F8-078405490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C65C41-3562-415A-9953-540402F3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DE526-8B33-4D72-817C-961E2F625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8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4A75D-3713-473F-9E07-CDDCEE0DC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6CD6C-6462-44DA-893E-EB780687C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42F26-C4DF-4814-8808-0EA2923EE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7AF12-223C-4122-A9CE-087E1CF4C3DE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A74AA-4084-480B-B85E-846CAEE6E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D3C58-2CE8-41D0-A23D-5EF85C132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8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2" r:id="rId3"/>
    <p:sldLayoutId id="2147483673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5CF54C-1E35-4774-85D8-8832249EE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AE8E4-3203-4084-B6A2-F78FA1BBE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38973-86F3-4E13-AFC5-236A44A13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93DFD-06B0-490E-AC15-0EF737E8B6CC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11663-31CB-4B29-BFCC-3142D7E27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06A38-CA45-41A3-8BC3-145A34D83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2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458B7-B94B-4267-AC08-B2A0227BB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34843"/>
            <a:ext cx="9144000" cy="859528"/>
          </a:xfrm>
        </p:spPr>
        <p:txBody>
          <a:bodyPr>
            <a:noAutofit/>
          </a:bodyPr>
          <a:lstStyle/>
          <a:p>
            <a:r>
              <a:rPr lang="en-ID" sz="3600" b="1" dirty="0"/>
              <a:t>SIC030</a:t>
            </a:r>
            <a:r>
              <a:rPr lang="en-US" sz="3600" b="1" dirty="0"/>
              <a:t> - PPT - SESI </a:t>
            </a:r>
            <a:r>
              <a:rPr lang="en-US" sz="3600" b="1" dirty="0" err="1"/>
              <a:t>ke</a:t>
            </a:r>
            <a:r>
              <a:rPr lang="en-US" sz="3600" b="1" dirty="0"/>
              <a:t> 4</a:t>
            </a:r>
            <a:br>
              <a:rPr lang="en-US" sz="3600" b="1" dirty="0"/>
            </a:br>
            <a:r>
              <a:rPr lang="en-US" sz="3600" dirty="0" err="1"/>
              <a:t>Sistem</a:t>
            </a:r>
            <a:r>
              <a:rPr lang="en-US" sz="3600" dirty="0"/>
              <a:t> </a:t>
            </a:r>
            <a:r>
              <a:rPr lang="en-US" sz="3600" dirty="0" err="1"/>
              <a:t>Perdagangan</a:t>
            </a:r>
            <a:r>
              <a:rPr lang="en-US" sz="3600" dirty="0"/>
              <a:t> </a:t>
            </a:r>
            <a:r>
              <a:rPr lang="en-US" sz="3600" dirty="0" err="1"/>
              <a:t>Elektronik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34DB9D-AE51-4AE5-88D5-80A446F644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endParaRPr lang="en-US" sz="24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ID" sz="8800" dirty="0" err="1"/>
              <a:t>Mekanisme</a:t>
            </a:r>
            <a:r>
              <a:rPr lang="en-ID" sz="8800" dirty="0"/>
              <a:t>, Platform dan Alat </a:t>
            </a:r>
            <a:r>
              <a:rPr lang="en-ID" sz="8800" dirty="0" err="1"/>
              <a:t>Perdagangan</a:t>
            </a:r>
            <a:r>
              <a:rPr lang="en-ID" sz="8800" dirty="0"/>
              <a:t> </a:t>
            </a:r>
            <a:r>
              <a:rPr lang="en-ID" sz="8800" dirty="0" err="1"/>
              <a:t>Elektronik</a:t>
            </a:r>
            <a:endParaRPr lang="en-US" sz="4500" dirty="0"/>
          </a:p>
          <a:p>
            <a:endParaRPr lang="en-US" dirty="0"/>
          </a:p>
          <a:p>
            <a:r>
              <a:rPr lang="fi-FI" sz="3800" dirty="0"/>
              <a:t>M HANIF JUSUF ST MKOM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3538730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63A7F8-453F-4F3E-A251-08B038AEF86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© Prentice Hall 2020</a:t>
            </a:r>
          </a:p>
        </p:txBody>
      </p:sp>
      <p:sp>
        <p:nvSpPr>
          <p:cNvPr id="19459" name="Slide Number Placeholder 6">
            <a:extLst>
              <a:ext uri="{FF2B5EF4-FFF2-40B4-BE49-F238E27FC236}">
                <a16:creationId xmlns:a16="http://schemas.microsoft.com/office/drawing/2014/main" id="{88AA8AD9-E159-4D91-9494-98CDE22721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3444F4D4-A49D-4129-8AAD-5BD55FCEE773}" type="slidenum">
              <a:rPr lang="en-US" altLang="en-US" sz="120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557C6B23-FAC2-4740-BDD1-9FF69D3464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Electronic Marketplaces</a:t>
            </a:r>
          </a:p>
        </p:txBody>
      </p:sp>
      <p:sp>
        <p:nvSpPr>
          <p:cNvPr id="19461" name="Rectangle 3">
            <a:extLst>
              <a:ext uri="{FF2B5EF4-FFF2-40B4-BE49-F238E27FC236}">
                <a16:creationId xmlns:a16="http://schemas.microsoft.com/office/drawing/2014/main" id="{F99F56F4-471C-4309-9B92-7773EB02335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590800" y="1981200"/>
            <a:ext cx="3702050" cy="4114800"/>
          </a:xfrm>
        </p:spPr>
        <p:txBody>
          <a:bodyPr/>
          <a:lstStyle/>
          <a:p>
            <a:r>
              <a:rPr lang="en-US" altLang="en-US"/>
              <a:t>Markets play a central role in the economy facilitating the exchange of:</a:t>
            </a:r>
          </a:p>
          <a:p>
            <a:pPr lvl="1"/>
            <a:r>
              <a:rPr lang="en-US" altLang="en-US" b="1"/>
              <a:t>information</a:t>
            </a:r>
          </a:p>
          <a:p>
            <a:pPr lvl="1"/>
            <a:r>
              <a:rPr lang="en-US" altLang="en-US" b="1"/>
              <a:t>goods</a:t>
            </a:r>
          </a:p>
          <a:p>
            <a:pPr lvl="1"/>
            <a:r>
              <a:rPr lang="en-US" altLang="en-US" b="1"/>
              <a:t>services</a:t>
            </a:r>
          </a:p>
          <a:p>
            <a:pPr lvl="1"/>
            <a:r>
              <a:rPr lang="en-US" altLang="en-US" b="1"/>
              <a:t>payments</a:t>
            </a:r>
          </a:p>
        </p:txBody>
      </p:sp>
      <p:sp>
        <p:nvSpPr>
          <p:cNvPr id="19462" name="Rectangle 4">
            <a:extLst>
              <a:ext uri="{FF2B5EF4-FFF2-40B4-BE49-F238E27FC236}">
                <a16:creationId xmlns:a16="http://schemas.microsoft.com/office/drawing/2014/main" id="{91B30171-5A56-43AB-B200-15A3EA6C7D56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432550" y="1981200"/>
            <a:ext cx="3702050" cy="4114800"/>
          </a:xfrm>
        </p:spPr>
        <p:txBody>
          <a:bodyPr/>
          <a:lstStyle/>
          <a:p>
            <a:r>
              <a:rPr lang="en-US" altLang="en-US"/>
              <a:t>Markets create economic value for:</a:t>
            </a:r>
          </a:p>
          <a:p>
            <a:pPr lvl="1"/>
            <a:r>
              <a:rPr lang="en-US" altLang="en-US"/>
              <a:t> </a:t>
            </a:r>
            <a:r>
              <a:rPr lang="en-US" altLang="en-US" b="1"/>
              <a:t>buyers</a:t>
            </a:r>
          </a:p>
          <a:p>
            <a:pPr lvl="1"/>
            <a:r>
              <a:rPr lang="en-US" altLang="en-US" b="1"/>
              <a:t>sellers</a:t>
            </a:r>
          </a:p>
          <a:p>
            <a:pPr lvl="1"/>
            <a:r>
              <a:rPr lang="en-US" altLang="en-US" b="1"/>
              <a:t>market intermediaries</a:t>
            </a:r>
          </a:p>
          <a:p>
            <a:pPr lvl="1"/>
            <a:r>
              <a:rPr lang="en-US" altLang="en-US" b="1"/>
              <a:t>society at large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>
            <a:extLst>
              <a:ext uri="{FF2B5EF4-FFF2-40B4-BE49-F238E27FC236}">
                <a16:creationId xmlns:a16="http://schemas.microsoft.com/office/drawing/2014/main" id="{479C39A0-68BA-4309-8822-D5BE99205578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A9E09-2C98-4C94-AAA0-AEF4CD6A0A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3BF38FF-96BC-4858-A7FE-A6A45AA1DAEB}" type="slidenum">
              <a:rPr lang="en-US" altLang="id-ID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8B2AB568-A255-4EB3-A655-3891F6E6D6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04801"/>
            <a:ext cx="7924800" cy="143192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Electronic Marketplaces </a:t>
            </a:r>
            <a:r>
              <a:rPr lang="en-US" altLang="en-US" sz="3600"/>
              <a:t>(cont.)</a:t>
            </a:r>
          </a:p>
        </p:txBody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82F6A9ED-12A6-403C-8403-1E1E8893BB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marL="609600" indent="-609600">
              <a:buFont typeface="Calibri Light" panose="020F0302020204030204" pitchFamily="34" charset="0"/>
              <a:buAutoNum type="arabicPeriod"/>
            </a:pPr>
            <a:r>
              <a:rPr lang="en-US" altLang="en-US" sz="2400"/>
              <a:t>Three main functions of markets</a:t>
            </a:r>
          </a:p>
          <a:p>
            <a:pPr marL="990600" lvl="1" indent="-533400">
              <a:buClr>
                <a:srgbClr val="FFFF66"/>
              </a:buClr>
              <a:buFontTx/>
              <a:buAutoNum type="arabicPeriod"/>
            </a:pPr>
            <a:r>
              <a:rPr lang="en-US" altLang="en-US" b="1"/>
              <a:t>matching buyers and sellers</a:t>
            </a:r>
          </a:p>
          <a:p>
            <a:pPr marL="990600" lvl="1" indent="-533400">
              <a:buClr>
                <a:srgbClr val="FFFF66"/>
              </a:buClr>
              <a:buFontTx/>
              <a:buAutoNum type="arabicPeriod"/>
            </a:pPr>
            <a:r>
              <a:rPr lang="en-US" altLang="en-US" b="1"/>
              <a:t>facilitating the exchange of information, goods, services, and payments associated with market transactions</a:t>
            </a:r>
          </a:p>
          <a:p>
            <a:pPr marL="990600" lvl="1" indent="-533400">
              <a:buClr>
                <a:srgbClr val="FFFF66"/>
              </a:buClr>
              <a:buFontTx/>
              <a:buAutoNum type="arabicPeriod"/>
            </a:pPr>
            <a:r>
              <a:rPr lang="en-US" altLang="en-US" b="1"/>
              <a:t>providing an institutional infrastructure, such as a legal and regulatory framework, that enables the efficient functioning of the market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>
            <a:extLst>
              <a:ext uri="{FF2B5EF4-FFF2-40B4-BE49-F238E27FC236}">
                <a16:creationId xmlns:a16="http://schemas.microsoft.com/office/drawing/2014/main" id="{545401DB-DDD2-4895-9B2F-7DD649D342A2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F5F1A-352C-4507-8D2F-5BA45AE0D8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3BF38FF-96BC-4858-A7FE-A6A45AA1DAEB}" type="slidenum">
              <a:rPr lang="en-US" altLang="id-ID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ABFFFA47-5BA1-4083-9630-031A5E7C10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304801"/>
            <a:ext cx="8001000" cy="143192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Electronic Marketplaces </a:t>
            </a:r>
            <a:r>
              <a:rPr lang="en-US" altLang="en-US" sz="3600"/>
              <a:t>(cont.)</a:t>
            </a:r>
          </a:p>
        </p:txBody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id="{CD21DC67-DDC0-4864-87FB-F7DD4E6B49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In recent years markets have seen a dramatic increase in the use of IT—EC has: 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increased market efficiencies by expediting or improving functions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been able to significantly decrease the cost of executing these functions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>
            <a:extLst>
              <a:ext uri="{FF2B5EF4-FFF2-40B4-BE49-F238E27FC236}">
                <a16:creationId xmlns:a16="http://schemas.microsoft.com/office/drawing/2014/main" id="{3F5AE579-7CFC-451A-8CB9-9EAC740DB782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899E3-834B-454C-8C5F-4326341D26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3BF38FF-96BC-4858-A7FE-A6A45AA1DAEB}" type="slidenum">
              <a:rPr lang="en-US" altLang="id-ID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8C8E9939-2103-4AA4-9D81-2A13578DDA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Marketspace</a:t>
            </a:r>
            <a:endParaRPr lang="en-US" altLang="en-US" sz="3600"/>
          </a:p>
        </p:txBody>
      </p:sp>
      <p:sp>
        <p:nvSpPr>
          <p:cNvPr id="22533" name="Rectangle 3">
            <a:extLst>
              <a:ext uri="{FF2B5EF4-FFF2-40B4-BE49-F238E27FC236}">
                <a16:creationId xmlns:a16="http://schemas.microsoft.com/office/drawing/2014/main" id="{71CDDB47-4573-4C62-8112-1877E9DEF5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b="1"/>
              <a:t>Marketspace: </a:t>
            </a:r>
            <a:r>
              <a:rPr lang="en-US" altLang="en-US"/>
              <a:t>A marketplace in which sellers and buyers exchange goods and services for money (or for other goods and services), but do so electronically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652C43-5619-4258-BB78-9CC4DB97CA7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© Prentice Hall 2020</a:t>
            </a:r>
          </a:p>
        </p:txBody>
      </p:sp>
      <p:sp>
        <p:nvSpPr>
          <p:cNvPr id="23555" name="Slide Number Placeholder 6">
            <a:extLst>
              <a:ext uri="{FF2B5EF4-FFF2-40B4-BE49-F238E27FC236}">
                <a16:creationId xmlns:a16="http://schemas.microsoft.com/office/drawing/2014/main" id="{FDF5A7D7-EB9E-41EA-8C43-32E62E070B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5B420B15-14E8-4D8C-BBD4-A5F798ABEB8F}" type="slidenum">
              <a:rPr lang="en-US" altLang="en-US" sz="120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AD24ECED-39AC-4A46-9FB9-659A2C921D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28850" y="319088"/>
            <a:ext cx="7886700" cy="1325562"/>
          </a:xfrm>
        </p:spPr>
        <p:txBody>
          <a:bodyPr/>
          <a:lstStyle/>
          <a:p>
            <a:r>
              <a:rPr lang="en-US" altLang="en-US"/>
              <a:t>Marketspace Components</a:t>
            </a:r>
          </a:p>
        </p:txBody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B1836404-34E7-443A-9E95-91846C1FFA8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590800" y="2514600"/>
            <a:ext cx="3581400" cy="2971800"/>
          </a:xfrm>
        </p:spPr>
        <p:txBody>
          <a:bodyPr/>
          <a:lstStyle/>
          <a:p>
            <a:r>
              <a:rPr lang="en-US" altLang="en-US" b="1"/>
              <a:t>Customers</a:t>
            </a:r>
            <a:endParaRPr lang="en-US" altLang="en-US"/>
          </a:p>
          <a:p>
            <a:r>
              <a:rPr lang="en-US" altLang="en-US" b="1"/>
              <a:t>Sellers</a:t>
            </a:r>
            <a:endParaRPr lang="en-US" altLang="en-US"/>
          </a:p>
          <a:p>
            <a:r>
              <a:rPr lang="en-US" altLang="en-US" b="1"/>
              <a:t>Products</a:t>
            </a:r>
            <a:endParaRPr lang="en-US" altLang="en-US"/>
          </a:p>
          <a:p>
            <a:r>
              <a:rPr lang="en-US" altLang="en-US" b="1"/>
              <a:t>Infrastructure</a:t>
            </a:r>
          </a:p>
          <a:p>
            <a:r>
              <a:rPr lang="en-US" altLang="en-US" b="1"/>
              <a:t>Front end</a:t>
            </a:r>
            <a:endParaRPr lang="en-US" altLang="en-US"/>
          </a:p>
        </p:txBody>
      </p:sp>
      <p:sp>
        <p:nvSpPr>
          <p:cNvPr id="23558" name="Rectangle 6">
            <a:extLst>
              <a:ext uri="{FF2B5EF4-FFF2-40B4-BE49-F238E27FC236}">
                <a16:creationId xmlns:a16="http://schemas.microsoft.com/office/drawing/2014/main" id="{4E0DDBFA-5BBA-4CAB-9CED-4493C6CA78E4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477000" y="2514600"/>
            <a:ext cx="3467100" cy="3429000"/>
          </a:xfrm>
        </p:spPr>
        <p:txBody>
          <a:bodyPr/>
          <a:lstStyle/>
          <a:p>
            <a:r>
              <a:rPr lang="en-US" altLang="en-US" b="1"/>
              <a:t>Back end</a:t>
            </a:r>
          </a:p>
          <a:p>
            <a:r>
              <a:rPr lang="en-US" altLang="en-US" b="1"/>
              <a:t>Intermediaries</a:t>
            </a:r>
            <a:endParaRPr lang="en-US" altLang="en-US"/>
          </a:p>
          <a:p>
            <a:r>
              <a:rPr lang="en-US" altLang="en-US" b="1"/>
              <a:t>Other business partners</a:t>
            </a:r>
            <a:endParaRPr lang="en-US" altLang="en-US"/>
          </a:p>
          <a:p>
            <a:r>
              <a:rPr lang="en-US" altLang="en-US" b="1"/>
              <a:t>Support services</a:t>
            </a:r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BFDE9C-E533-4CDB-9C49-3EA3E627A8E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© Prentice Hall 2020</a:t>
            </a:r>
          </a:p>
        </p:txBody>
      </p:sp>
      <p:sp>
        <p:nvSpPr>
          <p:cNvPr id="24579" name="Slide Number Placeholder 6">
            <a:extLst>
              <a:ext uri="{FF2B5EF4-FFF2-40B4-BE49-F238E27FC236}">
                <a16:creationId xmlns:a16="http://schemas.microsoft.com/office/drawing/2014/main" id="{EADECA55-1B5C-4D6B-8895-199FDDDC18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F07810DD-EBB1-4902-A7E3-54A9DB93556C}" type="slidenum">
              <a:rPr lang="en-US" altLang="en-US" sz="120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D7C9A820-65B6-4A6B-8247-21BBE36027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304801"/>
            <a:ext cx="7696200" cy="1431925"/>
          </a:xfrm>
        </p:spPr>
        <p:txBody>
          <a:bodyPr/>
          <a:lstStyle/>
          <a:p>
            <a:r>
              <a:rPr lang="en-US" altLang="en-US" sz="4000"/>
              <a:t>Marketspace Components</a:t>
            </a:r>
            <a:r>
              <a:rPr lang="en-US" altLang="en-US"/>
              <a:t> (</a:t>
            </a:r>
            <a:r>
              <a:rPr lang="en-US" altLang="en-US" sz="3600"/>
              <a:t>cont.)</a:t>
            </a:r>
          </a:p>
        </p:txBody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AD8562EC-A6DC-44FC-971D-25C32D7074B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590800" y="1981200"/>
            <a:ext cx="3702050" cy="4114800"/>
          </a:xfrm>
        </p:spPr>
        <p:txBody>
          <a:bodyPr/>
          <a:lstStyle/>
          <a:p>
            <a:r>
              <a:rPr lang="en-US" altLang="en-US"/>
              <a:t>Digital products: Goods that can be transformed to digital format and delivered over the Internet</a:t>
            </a:r>
          </a:p>
        </p:txBody>
      </p:sp>
      <p:sp>
        <p:nvSpPr>
          <p:cNvPr id="24582" name="Rectangle 4">
            <a:extLst>
              <a:ext uri="{FF2B5EF4-FFF2-40B4-BE49-F238E27FC236}">
                <a16:creationId xmlns:a16="http://schemas.microsoft.com/office/drawing/2014/main" id="{E41A9DFF-A8AD-4DE7-971A-CF9F1EB2E7B3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432550" y="1981200"/>
            <a:ext cx="3702050" cy="4419600"/>
          </a:xfrm>
        </p:spPr>
        <p:txBody>
          <a:bodyPr>
            <a:normAutofit lnSpcReduction="10000"/>
          </a:bodyPr>
          <a:lstStyle/>
          <a:p>
            <a:r>
              <a:rPr lang="en-US" altLang="en-US"/>
              <a:t>Front end: The portion of an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	e-seller’s business processes through which customers interact, including the seller’s portal, electronic catalogs, a shopping cart, a search engine, and a payment gateway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359A3-EEAA-4678-901E-624B6EE01E5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© Prentice Hall 2020</a:t>
            </a:r>
          </a:p>
        </p:txBody>
      </p:sp>
      <p:sp>
        <p:nvSpPr>
          <p:cNvPr id="25603" name="Slide Number Placeholder 6">
            <a:extLst>
              <a:ext uri="{FF2B5EF4-FFF2-40B4-BE49-F238E27FC236}">
                <a16:creationId xmlns:a16="http://schemas.microsoft.com/office/drawing/2014/main" id="{B91544BA-38B1-4BEC-ABE0-9AB39E043F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C22933AD-9307-451E-8C38-63801556AD34}" type="slidenum">
              <a:rPr lang="en-US" altLang="en-US" sz="120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98F55E06-07C5-444A-B927-5D49E59859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04801"/>
            <a:ext cx="8077200" cy="1431925"/>
          </a:xfrm>
        </p:spPr>
        <p:txBody>
          <a:bodyPr/>
          <a:lstStyle/>
          <a:p>
            <a:r>
              <a:rPr lang="en-US" altLang="en-US" sz="4000"/>
              <a:t>Marketspace Components</a:t>
            </a:r>
            <a:r>
              <a:rPr lang="en-US" altLang="en-US"/>
              <a:t> </a:t>
            </a:r>
            <a:r>
              <a:rPr lang="en-US" altLang="en-US" sz="3600"/>
              <a:t>(cont.)</a:t>
            </a:r>
          </a:p>
        </p:txBody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F5300734-D4A1-4102-AB48-F69B6B2DEC8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590800" y="1981200"/>
            <a:ext cx="4419600" cy="4114800"/>
          </a:xfrm>
        </p:spPr>
        <p:txBody>
          <a:bodyPr/>
          <a:lstStyle/>
          <a:p>
            <a:r>
              <a:rPr lang="en-US" altLang="en-US"/>
              <a:t>Back end: The activities that support online order-taking. It includes fulfillment, inventory management, purchasing from suppliers, payment processing, packaging, and delivery</a:t>
            </a:r>
          </a:p>
        </p:txBody>
      </p:sp>
      <p:sp>
        <p:nvSpPr>
          <p:cNvPr id="25606" name="Rectangle 4">
            <a:extLst>
              <a:ext uri="{FF2B5EF4-FFF2-40B4-BE49-F238E27FC236}">
                <a16:creationId xmlns:a16="http://schemas.microsoft.com/office/drawing/2014/main" id="{5FFAAEAF-4E88-4E86-87AE-C55AC1DD7934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7086600" y="1981200"/>
            <a:ext cx="3048000" cy="4114800"/>
          </a:xfrm>
        </p:spPr>
        <p:txBody>
          <a:bodyPr/>
          <a:lstStyle/>
          <a:p>
            <a:r>
              <a:rPr lang="en-US" altLang="en-US"/>
              <a:t>Intermediary: A third party that operates between sellers and buyers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99F4F-73DE-4F0F-8FE6-55AB94D480C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© Prentice Hall 2020</a:t>
            </a:r>
          </a:p>
        </p:txBody>
      </p:sp>
      <p:sp>
        <p:nvSpPr>
          <p:cNvPr id="26627" name="Slide Number Placeholder 6">
            <a:extLst>
              <a:ext uri="{FF2B5EF4-FFF2-40B4-BE49-F238E27FC236}">
                <a16:creationId xmlns:a16="http://schemas.microsoft.com/office/drawing/2014/main" id="{3C73788D-DECF-4151-B561-0EDA70D966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C95280F9-A99D-445F-83B0-800742F43072}" type="slidenum">
              <a:rPr lang="en-US" altLang="en-US" sz="120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CB97188B-C12A-41ED-BC57-FBD3321A59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Types of Electronic Markets</a:t>
            </a:r>
          </a:p>
        </p:txBody>
      </p:sp>
      <p:sp>
        <p:nvSpPr>
          <p:cNvPr id="26629" name="Rectangle 3">
            <a:extLst>
              <a:ext uri="{FF2B5EF4-FFF2-40B4-BE49-F238E27FC236}">
                <a16:creationId xmlns:a16="http://schemas.microsoft.com/office/drawing/2014/main" id="{19894D3D-0EE5-4E32-B9AB-EEDFC9295EE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590800" y="1981200"/>
            <a:ext cx="4038600" cy="4114800"/>
          </a:xfrm>
        </p:spPr>
        <p:txBody>
          <a:bodyPr>
            <a:normAutofit lnSpcReduction="10000"/>
          </a:bodyPr>
          <a:lstStyle/>
          <a:p>
            <a:r>
              <a:rPr lang="en-US" altLang="en-US" sz="2400"/>
              <a:t>Electronic storefront: A single or company Web site where products and services are sold </a:t>
            </a:r>
          </a:p>
          <a:p>
            <a:r>
              <a:rPr lang="en-US" altLang="en-US" sz="2400"/>
              <a:t>Mechanisms necessary for conducting the sale:</a:t>
            </a:r>
          </a:p>
          <a:p>
            <a:pPr lvl="1"/>
            <a:r>
              <a:rPr lang="en-US" altLang="en-US" sz="2000"/>
              <a:t>electronic catalogs</a:t>
            </a:r>
          </a:p>
          <a:p>
            <a:pPr lvl="1"/>
            <a:r>
              <a:rPr lang="en-US" altLang="en-US" sz="2000"/>
              <a:t>search engine </a:t>
            </a:r>
          </a:p>
          <a:p>
            <a:pPr lvl="1"/>
            <a:r>
              <a:rPr lang="en-US" altLang="en-US" sz="2000"/>
              <a:t> e-auction facilities</a:t>
            </a:r>
          </a:p>
          <a:p>
            <a:pPr lvl="1"/>
            <a:r>
              <a:rPr lang="en-US" altLang="en-US" sz="2000"/>
              <a:t>payment gateway</a:t>
            </a:r>
          </a:p>
          <a:p>
            <a:pPr lvl="1"/>
            <a:r>
              <a:rPr lang="en-US" altLang="en-US" sz="2000"/>
              <a:t>shipment court </a:t>
            </a:r>
          </a:p>
          <a:p>
            <a:pPr lvl="1"/>
            <a:r>
              <a:rPr lang="en-US" altLang="en-US" sz="2000"/>
              <a:t>customer services</a:t>
            </a:r>
          </a:p>
        </p:txBody>
      </p:sp>
      <p:pic>
        <p:nvPicPr>
          <p:cNvPr id="26630" name="Picture 4">
            <a:extLst>
              <a:ext uri="{FF2B5EF4-FFF2-40B4-BE49-F238E27FC236}">
                <a16:creationId xmlns:a16="http://schemas.microsoft.com/office/drawing/2014/main" id="{61197FF4-907C-4353-B19F-8DD8D5F57DC4}"/>
              </a:ext>
            </a:extLst>
          </p:cNvPr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34200" y="2895601"/>
            <a:ext cx="3200400" cy="21113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>
            <a:extLst>
              <a:ext uri="{FF2B5EF4-FFF2-40B4-BE49-F238E27FC236}">
                <a16:creationId xmlns:a16="http://schemas.microsoft.com/office/drawing/2014/main" id="{CB3C6D6C-5E54-4465-A220-883D0F884E0C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1EF70-BDB4-4CB0-98DA-632868CA7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3BF38FF-96BC-4858-A7FE-A6A45AA1DAEB}" type="slidenum">
              <a:rPr lang="en-US" altLang="id-ID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7FDA299C-9F75-4AA5-BA24-51C349A91E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304801"/>
            <a:ext cx="7848600" cy="143192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Types of Electronic Markets </a:t>
            </a:r>
            <a:r>
              <a:rPr lang="en-US" altLang="en-US" sz="3200"/>
              <a:t>(cont.)</a:t>
            </a:r>
          </a:p>
        </p:txBody>
      </p:sp>
      <p:sp>
        <p:nvSpPr>
          <p:cNvPr id="27653" name="Rectangle 3">
            <a:extLst>
              <a:ext uri="{FF2B5EF4-FFF2-40B4-BE49-F238E27FC236}">
                <a16:creationId xmlns:a16="http://schemas.microsoft.com/office/drawing/2014/main" id="{D3C889B3-6A52-4FD4-A9D6-6775EC4AD6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90800" y="1828800"/>
            <a:ext cx="7543800" cy="4114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b="1"/>
              <a:t>e-mall (online mall): </a:t>
            </a:r>
            <a:r>
              <a:rPr lang="en-US" altLang="en-US"/>
              <a:t>An online shopping center where many stores are located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some are merely directories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some provide shared services (e.g., choicemall.com). 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some are actually large click-and-mortar retailers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some are virtual retailers (e.g., buy.com)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>
            <a:extLst>
              <a:ext uri="{FF2B5EF4-FFF2-40B4-BE49-F238E27FC236}">
                <a16:creationId xmlns:a16="http://schemas.microsoft.com/office/drawing/2014/main" id="{5BCE35A3-1DCC-4318-82FA-7AB943EB2F4F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AEF70-7C99-4C3D-A194-977E2C7CD6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3BF38FF-96BC-4858-A7FE-A6A45AA1DAEB}" type="slidenum">
              <a:rPr lang="en-US" altLang="id-ID" smtClean="0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ED47FD7D-025E-4DA1-BE41-BCA14AE6DE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304801"/>
            <a:ext cx="7848600" cy="143192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Types of Electronic Markets </a:t>
            </a:r>
            <a:r>
              <a:rPr lang="en-US" altLang="en-US" sz="3200"/>
              <a:t>(cont.)</a:t>
            </a:r>
          </a:p>
        </p:txBody>
      </p:sp>
      <p:sp>
        <p:nvSpPr>
          <p:cNvPr id="28677" name="Rectangle 3">
            <a:extLst>
              <a:ext uri="{FF2B5EF4-FFF2-40B4-BE49-F238E27FC236}">
                <a16:creationId xmlns:a16="http://schemas.microsoft.com/office/drawing/2014/main" id="{1167C48A-3056-49A7-8340-9D82E04627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Types of stores and malls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General stores/malls</a:t>
            </a:r>
            <a:endParaRPr lang="en-US" altLang="en-US" b="1"/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Specialized stores/malls</a:t>
            </a:r>
            <a:endParaRPr lang="en-US" altLang="en-US" b="1"/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Regional versus global stores</a:t>
            </a:r>
            <a:endParaRPr lang="en-US" altLang="en-US" b="1"/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Pure online organizations versus click-and-mortar stores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>
            <a:extLst>
              <a:ext uri="{FF2B5EF4-FFF2-40B4-BE49-F238E27FC236}">
                <a16:creationId xmlns:a16="http://schemas.microsoft.com/office/drawing/2014/main" id="{E98001E8-E0D8-4FF9-9A81-1FDC6F8390B9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6F1B3-8FD4-44E8-96AB-CD5A01CE36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3BF38FF-96BC-4858-A7FE-A6A45AA1DAEB}" type="slidenum">
              <a:rPr lang="en-US" altLang="id-ID" smtClean="0"/>
              <a:pPr>
                <a:defRPr/>
              </a:pPr>
              <a:t>2</a:t>
            </a:fld>
            <a:endParaRPr lang="en-US" altLang="en-US" dirty="0"/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42029567-7EE1-4A1D-A59B-F4ECE831E8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Learning Objectives</a:t>
            </a:r>
          </a:p>
        </p:txBody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07BB2660-BAC7-4251-8C6D-95CE34201A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marL="609600" indent="-609600">
              <a:buClr>
                <a:srgbClr val="FFFF66"/>
              </a:buClr>
              <a:buFontTx/>
              <a:buAutoNum type="arabicPeriod"/>
            </a:pPr>
            <a:r>
              <a:rPr lang="en-US" altLang="en-US"/>
              <a:t>Define e-marketplaces and list their components.</a:t>
            </a:r>
          </a:p>
          <a:p>
            <a:pPr marL="609600" indent="-609600">
              <a:buClr>
                <a:srgbClr val="FFFF66"/>
              </a:buClr>
              <a:buFontTx/>
              <a:buAutoNum type="arabicPeriod"/>
            </a:pPr>
            <a:r>
              <a:rPr lang="en-US" altLang="en-US"/>
              <a:t>List the major types of electronic markets and describe their features.</a:t>
            </a:r>
          </a:p>
          <a:p>
            <a:pPr marL="609600" indent="-609600">
              <a:buClr>
                <a:srgbClr val="FFFF66"/>
              </a:buClr>
              <a:buFontTx/>
              <a:buAutoNum type="arabicPeriod"/>
            </a:pPr>
            <a:r>
              <a:rPr lang="en-US" altLang="en-US"/>
              <a:t>Describe the types of intermediaries in EC and their roles.</a:t>
            </a:r>
          </a:p>
          <a:p>
            <a:pPr marL="609600" indent="-609600">
              <a:buClr>
                <a:srgbClr val="FFFF66"/>
              </a:buClr>
              <a:buFontTx/>
              <a:buAutoNum type="arabicPeriod"/>
            </a:pPr>
            <a:r>
              <a:rPr lang="en-US" altLang="en-US"/>
              <a:t>Describe electronic catalogs, shopping carts, and search engines.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>
            <a:extLst>
              <a:ext uri="{FF2B5EF4-FFF2-40B4-BE49-F238E27FC236}">
                <a16:creationId xmlns:a16="http://schemas.microsoft.com/office/drawing/2014/main" id="{C350117E-9EB1-41FB-85D5-F46C27D60D6B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B4694-5C89-4702-9803-3D166F7623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3BF38FF-96BC-4858-A7FE-A6A45AA1DAEB}" type="slidenum">
              <a:rPr lang="en-US" altLang="id-ID" smtClean="0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1BF4DF79-9220-47A2-AA46-CDB5804E27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304801"/>
            <a:ext cx="7848600" cy="143192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Types of Electronic Markets </a:t>
            </a:r>
            <a:r>
              <a:rPr lang="en-US" altLang="en-US" sz="3200"/>
              <a:t>(cont.)</a:t>
            </a:r>
          </a:p>
        </p:txBody>
      </p:sp>
      <p:sp>
        <p:nvSpPr>
          <p:cNvPr id="29701" name="Rectangle 3">
            <a:extLst>
              <a:ext uri="{FF2B5EF4-FFF2-40B4-BE49-F238E27FC236}">
                <a16:creationId xmlns:a16="http://schemas.microsoft.com/office/drawing/2014/main" id="{76CFB286-0365-4B94-9047-8C102720F2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lnSpc>
                <a:spcPct val="8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 b="1"/>
              <a:t>e-marketplace: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b="1"/>
              <a:t>	</a:t>
            </a:r>
            <a:r>
              <a:rPr lang="en-US" altLang="en-US"/>
              <a:t>An online market, usually B2B, in which buyers and sellers exchange goods or services; the  three types of e-marketplaces are private, public, and consortia</a:t>
            </a:r>
          </a:p>
          <a:p>
            <a:pPr>
              <a:lnSpc>
                <a:spcPct val="8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 b="1"/>
              <a:t>Private e-marketplaces: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/>
              <a:t>	Online markets owned by a single company; can be either sell-side or buyside marketplaces</a:t>
            </a:r>
          </a:p>
          <a:p>
            <a:pPr>
              <a:lnSpc>
                <a:spcPct val="8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 b="1"/>
              <a:t>Sell-side e-marketplace: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/>
              <a:t>	A private e-market in which a company sells either standard or customized products to qualified companies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>
            <a:extLst>
              <a:ext uri="{FF2B5EF4-FFF2-40B4-BE49-F238E27FC236}">
                <a16:creationId xmlns:a16="http://schemas.microsoft.com/office/drawing/2014/main" id="{7C3F2254-FC1D-42DC-8BE9-9D8B9F84A5C1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171F5-215C-402C-87F2-80ABA075B7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3BF38FF-96BC-4858-A7FE-A6A45AA1DAEB}" type="slidenum">
              <a:rPr lang="en-US" altLang="id-ID" smtClean="0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A8A5D7FC-5B8C-41DE-AE11-325C814394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Types of Electronic Markets </a:t>
            </a:r>
            <a:r>
              <a:rPr lang="en-US" altLang="en-US" sz="3200"/>
              <a:t>(cont.)</a:t>
            </a:r>
          </a:p>
        </p:txBody>
      </p:sp>
      <p:sp>
        <p:nvSpPr>
          <p:cNvPr id="30725" name="Rectangle 3">
            <a:extLst>
              <a:ext uri="{FF2B5EF4-FFF2-40B4-BE49-F238E27FC236}">
                <a16:creationId xmlns:a16="http://schemas.microsoft.com/office/drawing/2014/main" id="{0ED04944-DDC3-4ED9-AF96-10BA50E386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lnSpc>
                <a:spcPct val="9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 b="1"/>
              <a:t>Buy-side e-marketplace: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b="1"/>
              <a:t>	</a:t>
            </a:r>
            <a:r>
              <a:rPr lang="en-US" altLang="en-US"/>
              <a:t>A private e-market in which a company makes purchases from invited suppliers</a:t>
            </a:r>
          </a:p>
          <a:p>
            <a:pPr>
              <a:lnSpc>
                <a:spcPct val="9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 b="1"/>
              <a:t>Public e-marketplaces: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/>
              <a:t>	B2B markets, usually owned and/or managed by an independent third party, that  include many sellers and many buyers; also known as </a:t>
            </a:r>
            <a:r>
              <a:rPr lang="en-US" altLang="en-US" i="1"/>
              <a:t>exchanges</a:t>
            </a:r>
            <a:endParaRPr lang="en-US" altLang="en-US"/>
          </a:p>
          <a:p>
            <a:pPr>
              <a:lnSpc>
                <a:spcPct val="9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 b="1"/>
              <a:t>Consortia: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/>
              <a:t>	E-marketplaces owned by a small group of large vendors, usually in a single industry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3">
            <a:extLst>
              <a:ext uri="{FF2B5EF4-FFF2-40B4-BE49-F238E27FC236}">
                <a16:creationId xmlns:a16="http://schemas.microsoft.com/office/drawing/2014/main" id="{D0C4F9CF-9992-4ED5-8DF2-AB688FEE00F6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9518A-E344-4857-9D90-B23AA6CC2A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3BF38FF-96BC-4858-A7FE-A6A45AA1DAEB}" type="slidenum">
              <a:rPr lang="en-US" altLang="id-ID" smtClean="0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133C6F2B-8FB4-4DD8-A904-DC0DE216F1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Information Portals</a:t>
            </a:r>
          </a:p>
        </p:txBody>
      </p:sp>
      <p:sp>
        <p:nvSpPr>
          <p:cNvPr id="31749" name="Rectangle 3">
            <a:extLst>
              <a:ext uri="{FF2B5EF4-FFF2-40B4-BE49-F238E27FC236}">
                <a16:creationId xmlns:a16="http://schemas.microsoft.com/office/drawing/2014/main" id="{4D1FCAE4-0B65-4208-8D06-636713E47C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marL="533400" indent="-533400">
              <a:buFont typeface="Calibri Light" panose="020F0302020204030204" pitchFamily="34" charset="0"/>
              <a:buAutoNum type="arabicPeriod"/>
            </a:pPr>
            <a:r>
              <a:rPr lang="en-US" altLang="en-US" b="1"/>
              <a:t>Information portal:</a:t>
            </a:r>
            <a:r>
              <a:rPr lang="en-US" altLang="en-US"/>
              <a:t> a single point of access through a Web browser to business information inside and/or  outside an organization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3">
            <a:extLst>
              <a:ext uri="{FF2B5EF4-FFF2-40B4-BE49-F238E27FC236}">
                <a16:creationId xmlns:a16="http://schemas.microsoft.com/office/drawing/2014/main" id="{5DBCFA85-B9FB-42BA-B8CB-1653493F5456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ABCDC-D3AF-4AD3-A845-3F1B04887A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3BF38FF-96BC-4858-A7FE-A6A45AA1DAEB}" type="slidenum">
              <a:rPr lang="en-US" altLang="id-ID" smtClean="0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150530" name="Rectangle 2">
            <a:extLst>
              <a:ext uri="{FF2B5EF4-FFF2-40B4-BE49-F238E27FC236}">
                <a16:creationId xmlns:a16="http://schemas.microsoft.com/office/drawing/2014/main" id="{CD9A13FB-3353-452B-9E65-C1C9CDE7B4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Information Portals </a:t>
            </a:r>
            <a:r>
              <a:rPr lang="en-US" altLang="en-US" sz="3600"/>
              <a:t>(cont.)</a:t>
            </a:r>
          </a:p>
        </p:txBody>
      </p:sp>
      <p:sp>
        <p:nvSpPr>
          <p:cNvPr id="32773" name="Rectangle 3">
            <a:extLst>
              <a:ext uri="{FF2B5EF4-FFF2-40B4-BE49-F238E27FC236}">
                <a16:creationId xmlns:a16="http://schemas.microsoft.com/office/drawing/2014/main" id="{BB2F85F0-2D3E-44A1-AF32-DA619A6242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marL="533400" indent="-533400">
              <a:buFont typeface="Calibri Light" panose="020F0302020204030204" pitchFamily="34" charset="0"/>
              <a:buAutoNum type="arabicPeriod"/>
            </a:pPr>
            <a:r>
              <a:rPr lang="en-US" altLang="en-US" sz="2400" b="1"/>
              <a:t>Six types of portals</a:t>
            </a:r>
          </a:p>
          <a:p>
            <a:pPr marL="914400" lvl="1" indent="-457200">
              <a:buClr>
                <a:srgbClr val="FFFF66"/>
              </a:buClr>
              <a:buFontTx/>
              <a:buAutoNum type="arabicPeriod"/>
            </a:pPr>
            <a:r>
              <a:rPr lang="en-US" altLang="en-US"/>
              <a:t>Commercial (public) portals</a:t>
            </a:r>
            <a:endParaRPr lang="en-US" altLang="en-US" b="1"/>
          </a:p>
          <a:p>
            <a:pPr marL="914400" lvl="1" indent="-457200">
              <a:buClr>
                <a:srgbClr val="FFFF66"/>
              </a:buClr>
              <a:buFontTx/>
              <a:buAutoNum type="arabicPeriod"/>
            </a:pPr>
            <a:r>
              <a:rPr lang="en-US" altLang="en-US"/>
              <a:t>Corporate portals</a:t>
            </a:r>
            <a:endParaRPr lang="en-US" altLang="en-US" b="1"/>
          </a:p>
          <a:p>
            <a:pPr marL="914400" lvl="1" indent="-457200">
              <a:buClr>
                <a:srgbClr val="FFFF66"/>
              </a:buClr>
              <a:buFontTx/>
              <a:buAutoNum type="arabicPeriod"/>
            </a:pPr>
            <a:r>
              <a:rPr lang="en-US" altLang="en-US"/>
              <a:t>Publishing portals</a:t>
            </a:r>
            <a:endParaRPr lang="en-US" altLang="en-US" b="1"/>
          </a:p>
          <a:p>
            <a:pPr marL="914400" lvl="1" indent="-457200">
              <a:buClr>
                <a:srgbClr val="FFFF66"/>
              </a:buClr>
              <a:buFontTx/>
              <a:buAutoNum type="arabicPeriod"/>
            </a:pPr>
            <a:r>
              <a:rPr lang="en-US" altLang="en-US"/>
              <a:t>Personal portals</a:t>
            </a:r>
            <a:endParaRPr lang="en-US" altLang="en-US" b="1"/>
          </a:p>
          <a:p>
            <a:pPr marL="914400" lvl="1" indent="-457200">
              <a:buClr>
                <a:srgbClr val="FFFF66"/>
              </a:buClr>
              <a:buFontTx/>
              <a:buAutoNum type="arabicPeriod"/>
            </a:pPr>
            <a:r>
              <a:rPr lang="en-US" altLang="en-US"/>
              <a:t>Mobile portals: a portal accessible via a mobile device</a:t>
            </a:r>
            <a:endParaRPr lang="en-US" altLang="en-US" b="1"/>
          </a:p>
          <a:p>
            <a:pPr marL="914400" lvl="1" indent="-457200">
              <a:buClr>
                <a:srgbClr val="FFFF66"/>
              </a:buClr>
              <a:buFontTx/>
              <a:buAutoNum type="arabicPeriod"/>
            </a:pPr>
            <a:r>
              <a:rPr lang="en-US" altLang="en-US"/>
              <a:t>Voice portals: a portal accessed by telephone or cell phone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3">
            <a:extLst>
              <a:ext uri="{FF2B5EF4-FFF2-40B4-BE49-F238E27FC236}">
                <a16:creationId xmlns:a16="http://schemas.microsoft.com/office/drawing/2014/main" id="{96376BE7-C2B8-4096-936C-41A7E23527BF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36604-6433-4CE8-8BA8-07F1512AE7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3BF38FF-96BC-4858-A7FE-A6A45AA1DAEB}" type="slidenum">
              <a:rPr lang="en-US" altLang="id-ID" smtClean="0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6FA0FD0F-DBE9-48B1-AAB1-0A29D6B63E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Intermediation and Syndication in E-Commerce</a:t>
            </a:r>
          </a:p>
        </p:txBody>
      </p:sp>
      <p:sp>
        <p:nvSpPr>
          <p:cNvPr id="33797" name="Rectangle 3">
            <a:extLst>
              <a:ext uri="{FF2B5EF4-FFF2-40B4-BE49-F238E27FC236}">
                <a16:creationId xmlns:a16="http://schemas.microsoft.com/office/drawing/2014/main" id="{52B5CCDA-36E2-4490-B4FD-7506BC16B5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67000" y="1981200"/>
            <a:ext cx="7696200" cy="4343400"/>
          </a:xfrm>
        </p:spPr>
        <p:txBody>
          <a:bodyPr/>
          <a:lstStyle/>
          <a:p>
            <a:pPr>
              <a:lnSpc>
                <a:spcPct val="9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 b="1"/>
              <a:t>Intermediaries (brokers) provide value-added activities and services to buyers and sellers</a:t>
            </a:r>
          </a:p>
          <a:p>
            <a:pPr>
              <a:lnSpc>
                <a:spcPct val="9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 b="1"/>
              <a:t>Intermediaries in the physical world are wholesalers and retailers</a:t>
            </a:r>
          </a:p>
          <a:p>
            <a:pPr>
              <a:lnSpc>
                <a:spcPct val="9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/>
              <a:t>Infomediaries: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b="1"/>
              <a:t>	electronic intermediaries that control information flow in cyberspace, often aggregating information and selling it to others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3">
            <a:extLst>
              <a:ext uri="{FF2B5EF4-FFF2-40B4-BE49-F238E27FC236}">
                <a16:creationId xmlns:a16="http://schemas.microsoft.com/office/drawing/2014/main" id="{4B866F24-B70E-42EF-8965-DD0C3A9398A0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5A9E4-2B0E-49F9-8CC5-E29069429F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3BF38FF-96BC-4858-A7FE-A6A45AA1DAEB}" type="slidenum">
              <a:rPr lang="en-US" altLang="id-ID" smtClean="0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30A226D8-2EF4-47A9-8811-BA006A4C25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Exhibit 2.2 Infomediaries and Information Flow Model</a:t>
            </a:r>
          </a:p>
        </p:txBody>
      </p:sp>
      <p:pic>
        <p:nvPicPr>
          <p:cNvPr id="34821" name="Picture 3">
            <a:extLst>
              <a:ext uri="{FF2B5EF4-FFF2-40B4-BE49-F238E27FC236}">
                <a16:creationId xmlns:a16="http://schemas.microsoft.com/office/drawing/2014/main" id="{F971673F-8D91-4218-970D-249EA7B3739D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2" r="-313"/>
          <a:stretch>
            <a:fillRect/>
          </a:stretch>
        </p:blipFill>
        <p:spPr>
          <a:xfrm>
            <a:off x="4225925" y="1649414"/>
            <a:ext cx="3740150" cy="423068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BDB433-444C-4BB2-9CCA-55C184BFE27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© Prentice Hall 2020</a:t>
            </a:r>
          </a:p>
        </p:txBody>
      </p:sp>
      <p:sp>
        <p:nvSpPr>
          <p:cNvPr id="35843" name="Slide Number Placeholder 6">
            <a:extLst>
              <a:ext uri="{FF2B5EF4-FFF2-40B4-BE49-F238E27FC236}">
                <a16:creationId xmlns:a16="http://schemas.microsoft.com/office/drawing/2014/main" id="{CFDE5BD5-4A37-4615-A151-887468A5EA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2C249171-3B26-43FE-82AF-15062467756B}" type="slidenum">
              <a:rPr lang="en-US" altLang="en-US" sz="120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35844" name="Rectangle 2">
            <a:extLst>
              <a:ext uri="{FF2B5EF4-FFF2-40B4-BE49-F238E27FC236}">
                <a16:creationId xmlns:a16="http://schemas.microsoft.com/office/drawing/2014/main" id="{BC050F21-F384-434A-B0C7-2E42A9F364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Intermediation and Syndication in E-Commerce </a:t>
            </a:r>
            <a:r>
              <a:rPr lang="en-US" altLang="en-US" sz="3600"/>
              <a:t>(cont.)</a:t>
            </a:r>
          </a:p>
        </p:txBody>
      </p:sp>
      <p:sp>
        <p:nvSpPr>
          <p:cNvPr id="35845" name="Rectangle 3">
            <a:extLst>
              <a:ext uri="{FF2B5EF4-FFF2-40B4-BE49-F238E27FC236}">
                <a16:creationId xmlns:a16="http://schemas.microsoft.com/office/drawing/2014/main" id="{1DA25DF1-B27B-4F4C-B232-3C4EBB46721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/>
              <a:t>Roles and value of intermediaries in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	e-markets</a:t>
            </a:r>
          </a:p>
          <a:p>
            <a:pPr lvl="1"/>
            <a:r>
              <a:rPr lang="en-US" altLang="en-US"/>
              <a:t>Search costs</a:t>
            </a:r>
            <a:endParaRPr lang="en-US" altLang="en-US" b="1"/>
          </a:p>
          <a:p>
            <a:pPr lvl="1"/>
            <a:r>
              <a:rPr lang="en-US" altLang="en-US"/>
              <a:t>Lack of privacy</a:t>
            </a:r>
            <a:endParaRPr lang="en-US" altLang="en-US" b="1"/>
          </a:p>
          <a:p>
            <a:pPr lvl="1"/>
            <a:r>
              <a:rPr lang="en-US" altLang="en-US"/>
              <a:t>Incomplete information</a:t>
            </a:r>
            <a:endParaRPr lang="en-US" altLang="en-US" b="1"/>
          </a:p>
          <a:p>
            <a:pPr lvl="1"/>
            <a:r>
              <a:rPr lang="en-US" altLang="en-US"/>
              <a:t>Contract risk</a:t>
            </a:r>
            <a:endParaRPr lang="en-US" altLang="en-US" b="1"/>
          </a:p>
          <a:p>
            <a:pPr lvl="1"/>
            <a:r>
              <a:rPr lang="en-US" altLang="en-US"/>
              <a:t>Pricing inefficiencies</a:t>
            </a:r>
            <a:endParaRPr lang="en-US" altLang="en-US" b="1"/>
          </a:p>
          <a:p>
            <a:pPr lvl="1"/>
            <a:endParaRPr lang="en-US" altLang="en-US" b="1"/>
          </a:p>
        </p:txBody>
      </p:sp>
      <p:pic>
        <p:nvPicPr>
          <p:cNvPr id="35846" name="Picture 4">
            <a:extLst>
              <a:ext uri="{FF2B5EF4-FFF2-40B4-BE49-F238E27FC236}">
                <a16:creationId xmlns:a16="http://schemas.microsoft.com/office/drawing/2014/main" id="{A9BD98AE-928F-44BF-81F9-77325CBF6E7C}"/>
              </a:ext>
            </a:extLst>
          </p:cNvPr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9" t="9091" r="1031" b="39394"/>
          <a:stretch>
            <a:fillRect/>
          </a:stretch>
        </p:blipFill>
        <p:spPr>
          <a:xfrm>
            <a:off x="7162800" y="3429000"/>
            <a:ext cx="1981200" cy="12954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3">
            <a:extLst>
              <a:ext uri="{FF2B5EF4-FFF2-40B4-BE49-F238E27FC236}">
                <a16:creationId xmlns:a16="http://schemas.microsoft.com/office/drawing/2014/main" id="{FD39AD04-1FEB-4530-B3BB-487A9A178C5F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00FA5-FD9D-4C30-8946-D4E8A49E9D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3BF38FF-96BC-4858-A7FE-A6A45AA1DAEB}" type="slidenum">
              <a:rPr lang="en-US" altLang="id-ID" smtClean="0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8DFD1B1B-F093-4C7F-97BF-B214D2BA32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Intermediation and Syndication in E-Commerce </a:t>
            </a:r>
            <a:r>
              <a:rPr lang="en-US" altLang="en-US" sz="3600"/>
              <a:t>(cont.)</a:t>
            </a:r>
          </a:p>
        </p:txBody>
      </p:sp>
      <p:sp>
        <p:nvSpPr>
          <p:cNvPr id="36869" name="Rectangle 3">
            <a:extLst>
              <a:ext uri="{FF2B5EF4-FFF2-40B4-BE49-F238E27FC236}">
                <a16:creationId xmlns:a16="http://schemas.microsoft.com/office/drawing/2014/main" id="{A4A9CD7E-522B-4452-82CA-E62C5CACF8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90800" y="1981200"/>
            <a:ext cx="8077200" cy="4114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E-distributors in B2B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e-distributor: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/>
              <a:t>	An e-commerce intermediary that connects manufacturers (suppliers) with buyers by  aggregating the catalogs of many suppliers in one place—the intermediary’s Web site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Maintenance, repair, and operation items (MROs): 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/>
              <a:t>	Routine items that are usually not under regular contract with suppliers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3">
            <a:extLst>
              <a:ext uri="{FF2B5EF4-FFF2-40B4-BE49-F238E27FC236}">
                <a16:creationId xmlns:a16="http://schemas.microsoft.com/office/drawing/2014/main" id="{8E91C4E0-CF2A-4EFF-8C1B-280C504F8725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FECBB-E5DC-402C-8170-521C8CC344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3BF38FF-96BC-4858-A7FE-A6A45AA1DAEB}" type="slidenum">
              <a:rPr lang="en-US" altLang="id-ID" smtClean="0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3064B6C7-36CA-4184-B0E4-8932614EBE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Intermediation and Syndication in E-Commerce </a:t>
            </a:r>
            <a:r>
              <a:rPr lang="en-US" altLang="en-US" sz="3600"/>
              <a:t>(cont.)</a:t>
            </a:r>
          </a:p>
        </p:txBody>
      </p:sp>
      <p:sp>
        <p:nvSpPr>
          <p:cNvPr id="37893" name="Rectangle 3">
            <a:extLst>
              <a:ext uri="{FF2B5EF4-FFF2-40B4-BE49-F238E27FC236}">
                <a16:creationId xmlns:a16="http://schemas.microsoft.com/office/drawing/2014/main" id="{46AD0250-CCFA-43D8-9CB4-D2940D4590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Disintermediation and reintermediation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Disintermediation: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/>
              <a:t>	Elimination of intermediaries between sellers and buyers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Reintermediation: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/>
              <a:t>	Establishment of new intermediary roles for traditional intermediaries that were disintermediated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2AE2FB-340A-4540-85E9-A437B088F54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© Prentice Hall 2020</a:t>
            </a:r>
          </a:p>
        </p:txBody>
      </p:sp>
      <p:sp>
        <p:nvSpPr>
          <p:cNvPr id="38915" name="Slide Number Placeholder 6">
            <a:extLst>
              <a:ext uri="{FF2B5EF4-FFF2-40B4-BE49-F238E27FC236}">
                <a16:creationId xmlns:a16="http://schemas.microsoft.com/office/drawing/2014/main" id="{4F5843F6-A09B-48D2-98D0-E7195C7690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A46ACAA7-B638-4182-933E-196BE56F7862}" type="slidenum">
              <a:rPr lang="en-US" altLang="en-US" sz="120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38916" name="Rectangle 2">
            <a:extLst>
              <a:ext uri="{FF2B5EF4-FFF2-40B4-BE49-F238E27FC236}">
                <a16:creationId xmlns:a16="http://schemas.microsoft.com/office/drawing/2014/main" id="{4EF7B4A8-EFF9-4CE1-8B90-3848B07848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Intermediation and Syndication in E-Commerce </a:t>
            </a:r>
            <a:r>
              <a:rPr lang="en-US" altLang="en-US" sz="3600"/>
              <a:t>(cont.)</a:t>
            </a:r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97EBCAEC-7418-4678-80E1-A40D2FEAF77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/>
              <a:t>Syndication as an EC mechanism</a:t>
            </a:r>
          </a:p>
          <a:p>
            <a:pPr lvl="1"/>
            <a:r>
              <a:rPr lang="en-US" altLang="en-US"/>
              <a:t>Syndication: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/>
              <a:t>	The sale of the same good (e.g., digital content) to many customers, who then integrate it with other offerings and resell it or give it away free </a:t>
            </a:r>
          </a:p>
        </p:txBody>
      </p:sp>
      <p:pic>
        <p:nvPicPr>
          <p:cNvPr id="38918" name="Picture 4">
            <a:extLst>
              <a:ext uri="{FF2B5EF4-FFF2-40B4-BE49-F238E27FC236}">
                <a16:creationId xmlns:a16="http://schemas.microsoft.com/office/drawing/2014/main" id="{E112384C-2BA2-44C3-9ED2-13012CC25232}"/>
              </a:ext>
            </a:extLst>
          </p:cNvPr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0" t="8974" r="2020" b="8974"/>
          <a:stretch>
            <a:fillRect/>
          </a:stretch>
        </p:blipFill>
        <p:spPr>
          <a:xfrm>
            <a:off x="2481263" y="4256089"/>
            <a:ext cx="8128000" cy="17113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>
            <a:extLst>
              <a:ext uri="{FF2B5EF4-FFF2-40B4-BE49-F238E27FC236}">
                <a16:creationId xmlns:a16="http://schemas.microsoft.com/office/drawing/2014/main" id="{577FA0E9-0203-43A3-9011-83D54C4F9760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27D86-4B6C-4750-945D-311516AC44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3BF38FF-96BC-4858-A7FE-A6A45AA1DAEB}" type="slidenum">
              <a:rPr lang="en-US" altLang="id-ID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B7A92D37-ED2C-4031-904E-38909F1DC9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Learning Objectives</a:t>
            </a:r>
          </a:p>
        </p:txBody>
      </p:sp>
      <p:sp>
        <p:nvSpPr>
          <p:cNvPr id="12293" name="Rectangle 3">
            <a:extLst>
              <a:ext uri="{FF2B5EF4-FFF2-40B4-BE49-F238E27FC236}">
                <a16:creationId xmlns:a16="http://schemas.microsoft.com/office/drawing/2014/main" id="{50882FF8-D06C-4BA1-A86F-9C822DCBC1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14600" y="2133600"/>
            <a:ext cx="7848600" cy="3962400"/>
          </a:xfrm>
        </p:spPr>
        <p:txBody>
          <a:bodyPr/>
          <a:lstStyle/>
          <a:p>
            <a:pPr marL="533400" indent="-533400">
              <a:buClr>
                <a:srgbClr val="FFFF66"/>
              </a:buClr>
              <a:buFontTx/>
              <a:buAutoNum type="arabicPeriod" startAt="5"/>
            </a:pPr>
            <a:r>
              <a:rPr lang="en-US" altLang="en-US"/>
              <a:t>Describe the various types of auctions and list their characteristics.</a:t>
            </a:r>
          </a:p>
          <a:p>
            <a:pPr marL="533400" indent="-533400">
              <a:buClr>
                <a:srgbClr val="FFFF66"/>
              </a:buClr>
              <a:buFontTx/>
              <a:buAutoNum type="arabicPeriod" startAt="5"/>
            </a:pPr>
            <a:r>
              <a:rPr lang="en-US" altLang="en-US"/>
              <a:t>Discuss the benefits, limitations, and impacts of auctions.</a:t>
            </a:r>
          </a:p>
          <a:p>
            <a:pPr marL="533400" indent="-533400">
              <a:buClr>
                <a:srgbClr val="FFFF66"/>
              </a:buClr>
              <a:buFontTx/>
              <a:buAutoNum type="arabicPeriod" startAt="5"/>
            </a:pPr>
            <a:r>
              <a:rPr lang="en-US" altLang="en-US"/>
              <a:t>Describe bartering and negotiating online.</a:t>
            </a:r>
          </a:p>
          <a:p>
            <a:pPr marL="533400" indent="-533400">
              <a:buClr>
                <a:srgbClr val="FFFF66"/>
              </a:buClr>
              <a:buFontTx/>
              <a:buAutoNum type="arabicPeriod" startAt="5"/>
            </a:pPr>
            <a:r>
              <a:rPr lang="en-US" altLang="en-US"/>
              <a:t>Define m-commerce and explain its role as a market mechanism.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ate Placeholder 3">
            <a:extLst>
              <a:ext uri="{FF2B5EF4-FFF2-40B4-BE49-F238E27FC236}">
                <a16:creationId xmlns:a16="http://schemas.microsoft.com/office/drawing/2014/main" id="{DB8EF8BF-0EA1-4509-AB26-40CE61BE7945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430B0-3E94-4505-A55B-948DDEB9DC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3BF38FF-96BC-4858-A7FE-A6A45AA1DAEB}" type="slidenum">
              <a:rPr lang="en-US" altLang="id-ID" smtClean="0"/>
              <a:pPr>
                <a:defRPr/>
              </a:pPr>
              <a:t>30</a:t>
            </a:fld>
            <a:endParaRPr lang="en-US" altLang="en-US"/>
          </a:p>
        </p:txBody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AD8D84E9-46A6-476E-9882-EB572BBD01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Diamonds Forever—Online</a:t>
            </a:r>
          </a:p>
        </p:txBody>
      </p:sp>
      <p:sp>
        <p:nvSpPr>
          <p:cNvPr id="39941" name="Rectangle 3">
            <a:extLst>
              <a:ext uri="{FF2B5EF4-FFF2-40B4-BE49-F238E27FC236}">
                <a16:creationId xmlns:a16="http://schemas.microsoft.com/office/drawing/2014/main" id="{BC5035EB-184D-43C1-A63A-F0872C987C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lnSpc>
                <a:spcPct val="9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/>
              <a:t>The age-old business of gem buying is very inefficient: Several layers of intermediaries can jack up the price of a gem 1,000% between wholesale and final retail prices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ate Placeholder 3">
            <a:extLst>
              <a:ext uri="{FF2B5EF4-FFF2-40B4-BE49-F238E27FC236}">
                <a16:creationId xmlns:a16="http://schemas.microsoft.com/office/drawing/2014/main" id="{9A31A0B5-CE0B-4008-9170-3B1BBC976197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8A010-803F-4D5C-B6B1-CC291E6806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3BF38FF-96BC-4858-A7FE-A6A45AA1DAEB}" type="slidenum">
              <a:rPr lang="en-US" altLang="id-ID" smtClean="0"/>
              <a:pPr>
                <a:defRPr/>
              </a:pPr>
              <a:t>31</a:t>
            </a:fld>
            <a:endParaRPr lang="en-US" altLang="en-US"/>
          </a:p>
        </p:txBody>
      </p:sp>
      <p:sp>
        <p:nvSpPr>
          <p:cNvPr id="151554" name="Rectangle 2">
            <a:extLst>
              <a:ext uri="{FF2B5EF4-FFF2-40B4-BE49-F238E27FC236}">
                <a16:creationId xmlns:a16="http://schemas.microsoft.com/office/drawing/2014/main" id="{3D0D89DA-ECB4-4ADE-890E-59B1C2CA83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Diamonds </a:t>
            </a:r>
            <a:br>
              <a:rPr lang="en-US" altLang="en-US"/>
            </a:br>
            <a:r>
              <a:rPr lang="en-US" altLang="en-US"/>
              <a:t>Forever—Online </a:t>
            </a:r>
            <a:r>
              <a:rPr lang="en-US" altLang="en-US" sz="3600"/>
              <a:t>(cont.)</a:t>
            </a:r>
          </a:p>
        </p:txBody>
      </p:sp>
      <p:sp>
        <p:nvSpPr>
          <p:cNvPr id="40965" name="Rectangle 3">
            <a:extLst>
              <a:ext uri="{FF2B5EF4-FFF2-40B4-BE49-F238E27FC236}">
                <a16:creationId xmlns:a16="http://schemas.microsoft.com/office/drawing/2014/main" id="{464F6ED6-8007-473F-B9B8-F51CAB357C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/>
              <a:t>American Don Kogen made his fortune in Chanthaburi (Thailand)—one of the world’s leading centers for processing gems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/>
              <a:t>He started by purchasing low-grade gems from sellers that arrived early in the morning and then selling them for a small profit to dealers who arrived late in the day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/>
              <a:t>This quick turnover of inventory helped him build up his capital resources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/>
              <a:t>He reached the U.S. gem market using advertising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Date Placeholder 3">
            <a:extLst>
              <a:ext uri="{FF2B5EF4-FFF2-40B4-BE49-F238E27FC236}">
                <a16:creationId xmlns:a16="http://schemas.microsoft.com/office/drawing/2014/main" id="{2F36DCFF-6968-453E-9AC3-9D65B5B242D0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1B94E-EADD-4FA4-943C-4483B7FEAC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3BF38FF-96BC-4858-A7FE-A6A45AA1DAEB}" type="slidenum">
              <a:rPr lang="en-US" altLang="id-ID" smtClean="0"/>
              <a:pPr>
                <a:defRPr/>
              </a:pPr>
              <a:t>32</a:t>
            </a:fld>
            <a:endParaRPr lang="en-US" altLang="en-US"/>
          </a:p>
        </p:txBody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06CB5351-E545-481A-B8CD-F880653BC5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Diamonds </a:t>
            </a:r>
            <a:br>
              <a:rPr lang="en-US" altLang="en-US"/>
            </a:br>
            <a:r>
              <a:rPr lang="en-US" altLang="en-US"/>
              <a:t>Forever—Online </a:t>
            </a:r>
            <a:r>
              <a:rPr lang="en-US" altLang="en-US" sz="3600"/>
              <a:t>(cont.)</a:t>
            </a:r>
          </a:p>
        </p:txBody>
      </p:sp>
      <p:sp>
        <p:nvSpPr>
          <p:cNvPr id="41989" name="Rectangle 3">
            <a:extLst>
              <a:ext uri="{FF2B5EF4-FFF2-40B4-BE49-F238E27FC236}">
                <a16:creationId xmlns:a16="http://schemas.microsoft.com/office/drawing/2014/main" id="{13658588-77E0-4E53-A3BF-49646440BE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/>
              <a:t>Using faxes, he shortened the order time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/>
              <a:t>In 1998, Kogen decided to use the Internet—establishing </a:t>
            </a:r>
            <a:r>
              <a:rPr lang="en-US" altLang="en-US" i="1"/>
              <a:t>thaigem.com</a:t>
            </a:r>
            <a:r>
              <a:rPr lang="en-US" altLang="en-US"/>
              <a:t> and sold his first gem online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/>
              <a:t>By 2001, the revenue from his online business reached $4.3 million, and it more than doubled (to $9.8 million) in 2002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/>
              <a:t>Online sales account for 85 percent of the revenue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/>
              <a:t>The buyers are mostly dealers or retailers such as Wal-Mart or QVC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>
            <a:extLst>
              <a:ext uri="{FF2B5EF4-FFF2-40B4-BE49-F238E27FC236}">
                <a16:creationId xmlns:a16="http://schemas.microsoft.com/office/drawing/2014/main" id="{057CB24F-2ED4-4A9B-BE40-B76EC080E218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65725-D101-4515-864E-372B173838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3BF38FF-96BC-4858-A7FE-A6A45AA1DAEB}" type="slidenum">
              <a:rPr lang="en-US" altLang="id-ID" smtClean="0"/>
              <a:pPr>
                <a:defRPr/>
              </a:pPr>
              <a:t>33</a:t>
            </a:fld>
            <a:endParaRPr lang="en-US" altLang="en-US"/>
          </a:p>
        </p:txBody>
      </p:sp>
      <p:sp>
        <p:nvSpPr>
          <p:cNvPr id="92162" name="Rectangle 2">
            <a:extLst>
              <a:ext uri="{FF2B5EF4-FFF2-40B4-BE49-F238E27FC236}">
                <a16:creationId xmlns:a16="http://schemas.microsoft.com/office/drawing/2014/main" id="{56EC1BB2-1546-4005-9EAC-46634980E1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Diamonds </a:t>
            </a:r>
            <a:br>
              <a:rPr lang="en-US" altLang="en-US"/>
            </a:br>
            <a:r>
              <a:rPr lang="en-US" altLang="en-US"/>
              <a:t>Forever—Online </a:t>
            </a:r>
            <a:r>
              <a:rPr lang="en-US" altLang="en-US" sz="3600"/>
              <a:t>(cont.)</a:t>
            </a:r>
          </a:p>
        </p:txBody>
      </p:sp>
      <p:sp>
        <p:nvSpPr>
          <p:cNvPr id="43013" name="Rectangle 3">
            <a:extLst>
              <a:ext uri="{FF2B5EF4-FFF2-40B4-BE49-F238E27FC236}">
                <a16:creationId xmlns:a16="http://schemas.microsoft.com/office/drawing/2014/main" id="{A6D2CB10-9281-4543-808D-0159FE8FC0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He buys raw or refined gems from all over the world, some online, catering to the demand of his customers 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Thaigem’s competitive edge is low prices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The proximity to gem processing factories and the low labor cost enable prices significantly lower than his online competitors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Date Placeholder 3">
            <a:extLst>
              <a:ext uri="{FF2B5EF4-FFF2-40B4-BE49-F238E27FC236}">
                <a16:creationId xmlns:a16="http://schemas.microsoft.com/office/drawing/2014/main" id="{E021196C-9E76-4970-AB52-BDF0D213DA27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11932-66E2-42EA-BE62-CD372051FC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3BF38FF-96BC-4858-A7FE-A6A45AA1DAEB}" type="slidenum">
              <a:rPr lang="en-US" altLang="id-ID" smtClean="0"/>
              <a:pPr>
                <a:defRPr/>
              </a:pPr>
              <a:t>34</a:t>
            </a:fld>
            <a:endParaRPr lang="en-US" altLang="en-US"/>
          </a:p>
        </p:txBody>
      </p:sp>
      <p:sp>
        <p:nvSpPr>
          <p:cNvPr id="152578" name="Rectangle 2">
            <a:extLst>
              <a:ext uri="{FF2B5EF4-FFF2-40B4-BE49-F238E27FC236}">
                <a16:creationId xmlns:a16="http://schemas.microsoft.com/office/drawing/2014/main" id="{E9167405-774F-4CAF-8E16-6EF77BFACB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Diamonds </a:t>
            </a:r>
            <a:br>
              <a:rPr lang="en-US" altLang="en-US"/>
            </a:br>
            <a:r>
              <a:rPr lang="en-US" altLang="en-US"/>
              <a:t>Forever—Online </a:t>
            </a:r>
            <a:r>
              <a:rPr lang="en-US" altLang="en-US" sz="3600"/>
              <a:t>(cont.)</a:t>
            </a:r>
          </a:p>
        </p:txBody>
      </p:sp>
      <p:sp>
        <p:nvSpPr>
          <p:cNvPr id="44037" name="Rectangle 3">
            <a:extLst>
              <a:ext uri="{FF2B5EF4-FFF2-40B4-BE49-F238E27FC236}">
                <a16:creationId xmlns:a16="http://schemas.microsoft.com/office/drawing/2014/main" id="{DA623955-C857-40A0-A49B-4892CB12C8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Unsatisfied customers can return merchandise within 30 days, no questions asked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Delivery to any place in the world is made via Federal Express, at about $15 per shipment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Date Placeholder 3">
            <a:extLst>
              <a:ext uri="{FF2B5EF4-FFF2-40B4-BE49-F238E27FC236}">
                <a16:creationId xmlns:a16="http://schemas.microsoft.com/office/drawing/2014/main" id="{181935D5-7122-4785-A9C8-BEEB4A886885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E467E-4CFC-4854-B922-867586C1B3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3BF38FF-96BC-4858-A7FE-A6A45AA1DAEB}" type="slidenum">
              <a:rPr lang="en-US" altLang="id-ID" smtClean="0"/>
              <a:pPr>
                <a:defRPr/>
              </a:pPr>
              <a:t>35</a:t>
            </a:fld>
            <a:endParaRPr lang="en-US" altLang="en-US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73345D83-796C-4703-A76B-B8D39D556B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Electronic Catalogs</a:t>
            </a:r>
          </a:p>
        </p:txBody>
      </p:sp>
      <p:sp>
        <p:nvSpPr>
          <p:cNvPr id="45061" name="Rectangle 3">
            <a:extLst>
              <a:ext uri="{FF2B5EF4-FFF2-40B4-BE49-F238E27FC236}">
                <a16:creationId xmlns:a16="http://schemas.microsoft.com/office/drawing/2014/main" id="{48F155AD-A498-4230-9D47-2786E715DA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marL="609600" indent="-609600">
              <a:buFont typeface="Calibri Light" panose="020F0302020204030204" pitchFamily="34" charset="0"/>
              <a:buAutoNum type="arabicPeriod"/>
            </a:pPr>
            <a:r>
              <a:rPr lang="en-US" altLang="en-US" sz="2400" b="1"/>
              <a:t>Electronic catalogs:</a:t>
            </a:r>
          </a:p>
          <a:p>
            <a:pPr marL="990600" lvl="1" indent="-533400">
              <a:buNone/>
            </a:pPr>
            <a:r>
              <a:rPr lang="en-US" altLang="en-US"/>
              <a:t>	The presentation of product information in an electronic form; the backbone of most e-selling sites</a:t>
            </a:r>
          </a:p>
          <a:p>
            <a:pPr marL="609600" indent="-609600">
              <a:buFont typeface="Calibri Light" panose="020F0302020204030204" pitchFamily="34" charset="0"/>
              <a:buAutoNum type="arabicPeriod"/>
            </a:pPr>
            <a:r>
              <a:rPr lang="en-US" altLang="en-US" sz="2400" b="1"/>
              <a:t>Electronic catalogs can be classified by the following dimensions:</a:t>
            </a:r>
          </a:p>
          <a:p>
            <a:pPr marL="990600" lvl="1" indent="-533400">
              <a:buClr>
                <a:srgbClr val="FFFF00"/>
              </a:buClr>
              <a:buFontTx/>
              <a:buAutoNum type="arabicPeriod"/>
            </a:pPr>
            <a:r>
              <a:rPr lang="en-US" altLang="en-US"/>
              <a:t>The dynamics of the information presentation</a:t>
            </a:r>
            <a:endParaRPr lang="en-US" altLang="en-US" b="1"/>
          </a:p>
          <a:p>
            <a:pPr marL="990600" lvl="1" indent="-533400">
              <a:buClr>
                <a:srgbClr val="FFFF00"/>
              </a:buClr>
              <a:buFontTx/>
              <a:buAutoNum type="arabicPeriod"/>
            </a:pPr>
            <a:r>
              <a:rPr lang="en-US" altLang="en-US"/>
              <a:t>The degree of customization</a:t>
            </a:r>
            <a:endParaRPr lang="en-US" altLang="en-US" b="1"/>
          </a:p>
          <a:p>
            <a:pPr marL="990600" lvl="1" indent="-533400">
              <a:buClr>
                <a:srgbClr val="FFFF00"/>
              </a:buClr>
              <a:buFontTx/>
              <a:buAutoNum type="arabicPeriod"/>
            </a:pPr>
            <a:r>
              <a:rPr lang="en-US" altLang="en-US"/>
              <a:t>Integration with business processes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Date Placeholder 3">
            <a:extLst>
              <a:ext uri="{FF2B5EF4-FFF2-40B4-BE49-F238E27FC236}">
                <a16:creationId xmlns:a16="http://schemas.microsoft.com/office/drawing/2014/main" id="{432F6628-FE84-4107-8F34-48ECA5FFF6CB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D2E23-C8F1-4D07-AF0D-655C51B4D3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3BF38FF-96BC-4858-A7FE-A6A45AA1DAEB}" type="slidenum">
              <a:rPr lang="en-US" altLang="id-ID" smtClean="0"/>
              <a:pPr>
                <a:defRPr/>
              </a:pPr>
              <a:t>36</a:t>
            </a:fld>
            <a:endParaRPr lang="en-US" altLang="en-US"/>
          </a:p>
        </p:txBody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DBAD05FE-7F76-416C-BE21-A290A44A20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0800" y="304801"/>
            <a:ext cx="8077200" cy="1431925"/>
          </a:xfrm>
        </p:spPr>
        <p:txBody>
          <a:bodyPr/>
          <a:lstStyle/>
          <a:p>
            <a:pPr>
              <a:defRPr/>
            </a:pPr>
            <a:r>
              <a:rPr lang="en-US" altLang="en-US" sz="3600" dirty="0"/>
              <a:t>Exhibit 2.4 Comparison of Online Catalogs with Paper Catalogs</a:t>
            </a:r>
          </a:p>
        </p:txBody>
      </p:sp>
      <p:pic>
        <p:nvPicPr>
          <p:cNvPr id="46085" name="Picture 3">
            <a:extLst>
              <a:ext uri="{FF2B5EF4-FFF2-40B4-BE49-F238E27FC236}">
                <a16:creationId xmlns:a16="http://schemas.microsoft.com/office/drawing/2014/main" id="{9B0B0C13-773D-48B2-9A5C-EB063C6B4814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3" b="1852"/>
          <a:stretch>
            <a:fillRect/>
          </a:stretch>
        </p:blipFill>
        <p:spPr>
          <a:xfrm>
            <a:off x="2895600" y="1905001"/>
            <a:ext cx="7315200" cy="43338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Date Placeholder 3">
            <a:extLst>
              <a:ext uri="{FF2B5EF4-FFF2-40B4-BE49-F238E27FC236}">
                <a16:creationId xmlns:a16="http://schemas.microsoft.com/office/drawing/2014/main" id="{0F8B3073-7E92-4268-B621-3CE5DF150515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C470B-0C29-490C-944A-6FC8F3557B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3BF38FF-96BC-4858-A7FE-A6A45AA1DAEB}" type="slidenum">
              <a:rPr lang="en-US" altLang="id-ID" smtClean="0"/>
              <a:pPr>
                <a:defRPr/>
              </a:pPr>
              <a:t>37</a:t>
            </a:fld>
            <a:endParaRPr lang="en-US" altLang="en-US"/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39BA8C1B-DF8C-4574-B589-F477B4ADC9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Electronic Catalogs </a:t>
            </a:r>
            <a:r>
              <a:rPr lang="en-US" altLang="en-US" sz="3600"/>
              <a:t>(cont.)</a:t>
            </a:r>
          </a:p>
        </p:txBody>
      </p:sp>
      <p:sp>
        <p:nvSpPr>
          <p:cNvPr id="47109" name="Rectangle 3">
            <a:extLst>
              <a:ext uri="{FF2B5EF4-FFF2-40B4-BE49-F238E27FC236}">
                <a16:creationId xmlns:a16="http://schemas.microsoft.com/office/drawing/2014/main" id="{D803CEFD-4A7A-4919-BDA3-14AAAFDFD1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lnSpc>
                <a:spcPct val="9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/>
              <a:t>Customized catalogs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/>
              <a:t>A catalog assembled specifically for a company, usually a customer of the catalog owner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Date Placeholder 3">
            <a:extLst>
              <a:ext uri="{FF2B5EF4-FFF2-40B4-BE49-F238E27FC236}">
                <a16:creationId xmlns:a16="http://schemas.microsoft.com/office/drawing/2014/main" id="{BEE92776-E593-4089-9AF3-A0DE3CFB2B7E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E0934-18AC-4381-A380-91A8862DFC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3BF38FF-96BC-4858-A7FE-A6A45AA1DAEB}" type="slidenum">
              <a:rPr lang="en-US" altLang="id-ID" smtClean="0"/>
              <a:pPr>
                <a:defRPr/>
              </a:pPr>
              <a:t>38</a:t>
            </a:fld>
            <a:endParaRPr lang="en-US" altLang="en-US"/>
          </a:p>
        </p:txBody>
      </p:sp>
      <p:sp>
        <p:nvSpPr>
          <p:cNvPr id="96258" name="Rectangle 2">
            <a:extLst>
              <a:ext uri="{FF2B5EF4-FFF2-40B4-BE49-F238E27FC236}">
                <a16:creationId xmlns:a16="http://schemas.microsoft.com/office/drawing/2014/main" id="{93DDA277-F166-41A6-A852-8DA3B7E984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Electronic Catalogs </a:t>
            </a:r>
            <a:r>
              <a:rPr lang="en-US" altLang="en-US" sz="3600"/>
              <a:t>(cont.)</a:t>
            </a:r>
          </a:p>
        </p:txBody>
      </p:sp>
      <p:sp>
        <p:nvSpPr>
          <p:cNvPr id="48133" name="Rectangle 3">
            <a:extLst>
              <a:ext uri="{FF2B5EF4-FFF2-40B4-BE49-F238E27FC236}">
                <a16:creationId xmlns:a16="http://schemas.microsoft.com/office/drawing/2014/main" id="{B67ED448-8B66-4B1C-B2FC-B2AEE89FEC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Two approaches to customized catalogs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Let the customers identify the interesting parts out of the total catalog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Let the system automatically identify the characteristics of customers based on their transaction records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Date Placeholder 3">
            <a:extLst>
              <a:ext uri="{FF2B5EF4-FFF2-40B4-BE49-F238E27FC236}">
                <a16:creationId xmlns:a16="http://schemas.microsoft.com/office/drawing/2014/main" id="{2DE999A9-20F5-4158-8EDE-2A21B2688B81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E34DB-2187-4CFB-B214-D252AB945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3BF38FF-96BC-4858-A7FE-A6A45AA1DAEB}" type="slidenum">
              <a:rPr lang="en-US" altLang="id-ID" smtClean="0"/>
              <a:pPr>
                <a:defRPr/>
              </a:pPr>
              <a:t>39</a:t>
            </a:fld>
            <a:endParaRPr lang="en-US" altLang="en-US"/>
          </a:p>
        </p:txBody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65089B71-CAD6-4A89-B2E5-27639B83A1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Electronic Catalogs (cont.)</a:t>
            </a:r>
          </a:p>
        </p:txBody>
      </p:sp>
      <p:sp>
        <p:nvSpPr>
          <p:cNvPr id="49157" name="Rectangle 3">
            <a:extLst>
              <a:ext uri="{FF2B5EF4-FFF2-40B4-BE49-F238E27FC236}">
                <a16:creationId xmlns:a16="http://schemas.microsoft.com/office/drawing/2014/main" id="{16514433-487A-42F6-A4F2-47DC393B99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Search engine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/>
              <a:t>	A computer program that can access a database of Internet resources, search for specific information or keywords, and report the results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Software (intelligent) agent: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/>
              <a:t>	Software that can perform routine tasks that require intelligence 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Electronic shopping cart: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/>
              <a:t>	An order-processing technology that allows customers to accumulate items they wish to buy while they continue to shop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>
            <a:extLst>
              <a:ext uri="{FF2B5EF4-FFF2-40B4-BE49-F238E27FC236}">
                <a16:creationId xmlns:a16="http://schemas.microsoft.com/office/drawing/2014/main" id="{17D2EAD7-5CB3-4D43-B590-2B6935B6CEE6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D7061-5E6E-4EDC-99DC-A582F14192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3BF38FF-96BC-4858-A7FE-A6A45AA1DAEB}" type="slidenum">
              <a:rPr lang="en-US" altLang="id-ID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677DF286-97D7-4EF4-88AB-5BA81B83FD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Learning Objectives </a:t>
            </a:r>
            <a:r>
              <a:rPr lang="en-US" altLang="en-US" sz="3600"/>
              <a:t>(cont.)</a:t>
            </a:r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FE5E0C44-88D8-4440-BC21-2FB3A46278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marL="609600" indent="-609600">
              <a:buClr>
                <a:srgbClr val="FFFF66"/>
              </a:buClr>
              <a:buFontTx/>
              <a:buAutoNum type="arabicPeriod" startAt="9"/>
            </a:pPr>
            <a:r>
              <a:rPr lang="en-US" altLang="en-US"/>
              <a:t>Discuss liquidity, quality, and success factors in e-marketplaces.</a:t>
            </a:r>
          </a:p>
          <a:p>
            <a:pPr marL="609600" indent="-609600">
              <a:buClr>
                <a:srgbClr val="FFFF66"/>
              </a:buClr>
              <a:buFontTx/>
              <a:buAutoNum type="arabicPeriod" startAt="9"/>
            </a:pPr>
            <a:r>
              <a:rPr lang="en-US" altLang="en-US"/>
              <a:t>Describe the economic impact of EC.</a:t>
            </a:r>
          </a:p>
          <a:p>
            <a:pPr marL="609600" indent="-609600">
              <a:buClr>
                <a:srgbClr val="FFFF66"/>
              </a:buClr>
              <a:buFontTx/>
              <a:buAutoNum type="arabicPeriod" startAt="9"/>
            </a:pPr>
            <a:r>
              <a:rPr lang="en-US" altLang="en-US"/>
              <a:t>Discuss competition in the digital economy.</a:t>
            </a:r>
          </a:p>
          <a:p>
            <a:pPr marL="609600" indent="-609600">
              <a:buClr>
                <a:srgbClr val="FFFF66"/>
              </a:buClr>
              <a:buFontTx/>
              <a:buAutoNum type="arabicPeriod" startAt="9"/>
            </a:pPr>
            <a:r>
              <a:rPr lang="en-US" altLang="en-US"/>
              <a:t>Describe the impact of e-marketplaces on organizations.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Date Placeholder 3">
            <a:extLst>
              <a:ext uri="{FF2B5EF4-FFF2-40B4-BE49-F238E27FC236}">
                <a16:creationId xmlns:a16="http://schemas.microsoft.com/office/drawing/2014/main" id="{01B5C407-B148-4405-88B4-D65FBA26AA4B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548C9-6DFA-4E94-99D3-BA60C2B4D6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3BF38FF-96BC-4858-A7FE-A6A45AA1DAEB}" type="slidenum">
              <a:rPr lang="en-US" altLang="id-ID" smtClean="0"/>
              <a:pPr>
                <a:defRPr/>
              </a:pPr>
              <a:t>40</a:t>
            </a:fld>
            <a:endParaRPr lang="en-US" altLang="en-US"/>
          </a:p>
        </p:txBody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D2420F1E-54B6-4793-AB6E-6F45DBE09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Electronic Catalogs at </a:t>
            </a:r>
            <a:br>
              <a:rPr lang="en-US" altLang="en-US"/>
            </a:br>
            <a:r>
              <a:rPr lang="en-US" altLang="en-US"/>
              <a:t>Boise Cascade</a:t>
            </a:r>
          </a:p>
        </p:txBody>
      </p:sp>
      <p:sp>
        <p:nvSpPr>
          <p:cNvPr id="50181" name="Rectangle 3">
            <a:extLst>
              <a:ext uri="{FF2B5EF4-FFF2-40B4-BE49-F238E27FC236}">
                <a16:creationId xmlns:a16="http://schemas.microsoft.com/office/drawing/2014/main" id="{ECB5C37E-9ED6-40BB-9802-A64C9D0BF9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lnSpc>
                <a:spcPct val="9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/>
              <a:t>Boise Cascade Office Products 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/>
              <a:t>$4-billion office products wholesaler customer base includes over 100,000 large corporate customers and 1 million small ones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/>
              <a:t>900-page paper catalog used to be mailed to customers once each year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/>
              <a:t>Boise also sent mini-catalogs tailored to customers’ individual needs based on past buying habits and purchase patterns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Date Placeholder 3">
            <a:extLst>
              <a:ext uri="{FF2B5EF4-FFF2-40B4-BE49-F238E27FC236}">
                <a16:creationId xmlns:a16="http://schemas.microsoft.com/office/drawing/2014/main" id="{14C9F427-724F-4492-A474-4E06BA64D6A4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1D714-68F5-4F1C-B1A1-88D2D8D9A8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3BF38FF-96BC-4858-A7FE-A6A45AA1DAEB}" type="slidenum">
              <a:rPr lang="en-US" altLang="id-ID" smtClean="0"/>
              <a:pPr>
                <a:defRPr/>
              </a:pPr>
              <a:t>41</a:t>
            </a:fld>
            <a:endParaRPr lang="en-US" altLang="en-US"/>
          </a:p>
        </p:txBody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5A2D21AC-39E9-488F-A2A9-C1DE446CF2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Electronic Catalogs at </a:t>
            </a:r>
            <a:br>
              <a:rPr lang="en-US" altLang="en-US"/>
            </a:br>
            <a:r>
              <a:rPr lang="en-US" altLang="en-US"/>
              <a:t>Boise Cascade </a:t>
            </a:r>
            <a:r>
              <a:rPr lang="en-US" altLang="en-US" sz="3600"/>
              <a:t>(cont.)</a:t>
            </a:r>
          </a:p>
        </p:txBody>
      </p:sp>
      <p:sp>
        <p:nvSpPr>
          <p:cNvPr id="51205" name="Rectangle 3">
            <a:extLst>
              <a:ext uri="{FF2B5EF4-FFF2-40B4-BE49-F238E27FC236}">
                <a16:creationId xmlns:a16="http://schemas.microsoft.com/office/drawing/2014/main" id="{BE6671DD-6DC1-4D7A-A8CD-49D64BCA61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90800" y="1820863"/>
            <a:ext cx="7543800" cy="3886200"/>
          </a:xfrm>
        </p:spPr>
        <p:txBody>
          <a:bodyPr/>
          <a:lstStyle/>
          <a:p>
            <a:pPr>
              <a:lnSpc>
                <a:spcPct val="8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 b="1"/>
              <a:t>In 1996, the company placed its catalogs online</a:t>
            </a:r>
          </a:p>
          <a:p>
            <a:pPr lvl="1">
              <a:lnSpc>
                <a:spcPct val="8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/>
              <a:t>Customers view the catalog at </a:t>
            </a:r>
            <a:r>
              <a:rPr lang="en-US" altLang="en-US" i="1"/>
              <a:t>boiseoffice.com </a:t>
            </a:r>
            <a:r>
              <a:rPr lang="en-US" altLang="en-US"/>
              <a:t>and can order straight from the site or submit orders by e-mail</a:t>
            </a:r>
          </a:p>
          <a:p>
            <a:pPr lvl="1">
              <a:lnSpc>
                <a:spcPct val="8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/>
              <a:t>The orders are shipped the next day</a:t>
            </a:r>
          </a:p>
          <a:p>
            <a:pPr lvl="1">
              <a:lnSpc>
                <a:spcPct val="8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/>
              <a:t>Customers are then billed</a:t>
            </a:r>
          </a:p>
          <a:p>
            <a:pPr>
              <a:lnSpc>
                <a:spcPct val="8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 b="1"/>
              <a:t>In 1997, the company generated 20 percent of its sales through the Web site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Date Placeholder 3">
            <a:extLst>
              <a:ext uri="{FF2B5EF4-FFF2-40B4-BE49-F238E27FC236}">
                <a16:creationId xmlns:a16="http://schemas.microsoft.com/office/drawing/2014/main" id="{3577855A-1C91-4F32-9CBF-918A12664EF1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8495A-C90E-42B0-AA56-1A850FDECF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3BF38FF-96BC-4858-A7FE-A6A45AA1DAEB}" type="slidenum">
              <a:rPr lang="en-US" altLang="id-ID" smtClean="0"/>
              <a:pPr>
                <a:defRPr/>
              </a:pPr>
              <a:t>42</a:t>
            </a:fld>
            <a:endParaRPr lang="en-US" altLang="en-US"/>
          </a:p>
        </p:txBody>
      </p:sp>
      <p:sp>
        <p:nvSpPr>
          <p:cNvPr id="100354" name="Rectangle 2">
            <a:extLst>
              <a:ext uri="{FF2B5EF4-FFF2-40B4-BE49-F238E27FC236}">
                <a16:creationId xmlns:a16="http://schemas.microsoft.com/office/drawing/2014/main" id="{571B3AFF-6BDB-46F2-93E5-1549996EDB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Electronic Catalogs at </a:t>
            </a:r>
            <a:br>
              <a:rPr lang="en-US" altLang="en-US"/>
            </a:br>
            <a:r>
              <a:rPr lang="en-US" altLang="en-US"/>
              <a:t>Boise Cascade (cont.)</a:t>
            </a:r>
          </a:p>
        </p:txBody>
      </p:sp>
      <p:sp>
        <p:nvSpPr>
          <p:cNvPr id="52229" name="Rectangle 3">
            <a:extLst>
              <a:ext uri="{FF2B5EF4-FFF2-40B4-BE49-F238E27FC236}">
                <a16:creationId xmlns:a16="http://schemas.microsoft.com/office/drawing/2014/main" id="{4A3CCB12-1D56-42AB-AD8B-844AF45DFD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lvl="1">
              <a:lnSpc>
                <a:spcPct val="8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Boise expects the Internet business to generate 80 percent of its total sales by 2020</a:t>
            </a:r>
          </a:p>
          <a:p>
            <a:pPr lvl="1">
              <a:lnSpc>
                <a:spcPct val="8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Boise prepares thousands of individualized catalogs for its customers</a:t>
            </a:r>
          </a:p>
          <a:p>
            <a:pPr lvl="1">
              <a:lnSpc>
                <a:spcPct val="8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paper customer catalog, primarily because As of 2002, the company has been sending paper catalogs only when specifically requested</a:t>
            </a:r>
          </a:p>
          <a:p>
            <a:pPr lvl="1">
              <a:lnSpc>
                <a:spcPct val="8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It used to take about 6 weeks to produce a single of the time involved in pulling together all the data</a:t>
            </a:r>
            <a:endParaRPr lang="en-US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Date Placeholder 3">
            <a:extLst>
              <a:ext uri="{FF2B5EF4-FFF2-40B4-BE49-F238E27FC236}">
                <a16:creationId xmlns:a16="http://schemas.microsoft.com/office/drawing/2014/main" id="{BFA2ABC0-3BB0-467E-AD68-EE1F5A61292E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245D9-C385-4004-92A8-6C44C98F85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3BF38FF-96BC-4858-A7FE-A6A45AA1DAEB}" type="slidenum">
              <a:rPr lang="en-US" altLang="id-ID" smtClean="0"/>
              <a:pPr>
                <a:defRPr/>
              </a:pPr>
              <a:t>43</a:t>
            </a:fld>
            <a:endParaRPr lang="en-US" altLang="en-US"/>
          </a:p>
        </p:txBody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id="{32D8EBC2-1818-48C1-9507-B8C491B57D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/>
              <a:t>Electronic Catalogs at </a:t>
            </a:r>
            <a:br>
              <a:rPr lang="en-US" altLang="en-US" dirty="0"/>
            </a:br>
            <a:r>
              <a:rPr lang="en-US" altLang="en-US" dirty="0"/>
              <a:t>Boise Cascade </a:t>
            </a:r>
            <a:r>
              <a:rPr lang="en-US" altLang="en-US" sz="3600" dirty="0"/>
              <a:t>(cont.)</a:t>
            </a:r>
          </a:p>
        </p:txBody>
      </p:sp>
      <p:sp>
        <p:nvSpPr>
          <p:cNvPr id="53253" name="Rectangle 3">
            <a:extLst>
              <a:ext uri="{FF2B5EF4-FFF2-40B4-BE49-F238E27FC236}">
                <a16:creationId xmlns:a16="http://schemas.microsoft.com/office/drawing/2014/main" id="{B06CA389-C0BC-4A8C-ACD8-91F4A0ACEC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14600" y="1879600"/>
            <a:ext cx="76200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sz="2000" b="1"/>
              <a:t>Now the process of producing a Web catalog that is searchable, rich in content, and available in a variety of formats takes only 1 week</a:t>
            </a:r>
          </a:p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sz="2000" b="1"/>
              <a:t>One major advantage of customized catalogs is pricing</a:t>
            </a:r>
          </a:p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sz="2000" b="1"/>
              <a:t>Boise estimates that electronic orders cost approximately 55 percent less to process than paper-based orders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Date Placeholder 3">
            <a:extLst>
              <a:ext uri="{FF2B5EF4-FFF2-40B4-BE49-F238E27FC236}">
                <a16:creationId xmlns:a16="http://schemas.microsoft.com/office/drawing/2014/main" id="{18C432E2-AB5C-490B-9ABE-A2D776751F37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1B742-0D04-41A6-975A-AFAE855D25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3BF38FF-96BC-4858-A7FE-A6A45AA1DAEB}" type="slidenum">
              <a:rPr lang="en-US" altLang="id-ID" smtClean="0"/>
              <a:pPr>
                <a:defRPr/>
              </a:pPr>
              <a:t>44</a:t>
            </a:fld>
            <a:endParaRPr lang="en-US" altLang="en-US"/>
          </a:p>
        </p:txBody>
      </p:sp>
      <p:sp>
        <p:nvSpPr>
          <p:cNvPr id="102402" name="Rectangle 2">
            <a:extLst>
              <a:ext uri="{FF2B5EF4-FFF2-40B4-BE49-F238E27FC236}">
                <a16:creationId xmlns:a16="http://schemas.microsoft.com/office/drawing/2014/main" id="{6ABFC8FB-A899-4774-A97A-D239F7A5D2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Electronic Catalogs at </a:t>
            </a:r>
            <a:br>
              <a:rPr lang="en-US" altLang="en-US"/>
            </a:br>
            <a:r>
              <a:rPr lang="en-US" altLang="en-US"/>
              <a:t>Boise Cascade </a:t>
            </a:r>
            <a:r>
              <a:rPr lang="en-US" altLang="en-US" sz="3600"/>
              <a:t>(cont.)</a:t>
            </a:r>
          </a:p>
        </p:txBody>
      </p:sp>
      <p:pic>
        <p:nvPicPr>
          <p:cNvPr id="54277" name="Picture 3">
            <a:extLst>
              <a:ext uri="{FF2B5EF4-FFF2-40B4-BE49-F238E27FC236}">
                <a16:creationId xmlns:a16="http://schemas.microsoft.com/office/drawing/2014/main" id="{18E7593F-2855-4199-A3A3-3DA8B03768C6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7" t="1852" r="2397" b="1852"/>
          <a:stretch>
            <a:fillRect/>
          </a:stretch>
        </p:blipFill>
        <p:spPr>
          <a:xfrm>
            <a:off x="3330575" y="1389063"/>
            <a:ext cx="5995988" cy="4652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Date Placeholder 3">
            <a:extLst>
              <a:ext uri="{FF2B5EF4-FFF2-40B4-BE49-F238E27FC236}">
                <a16:creationId xmlns:a16="http://schemas.microsoft.com/office/drawing/2014/main" id="{10BF9734-0906-4376-9F63-DD1320228764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EF5E6-4275-4DEF-9201-9D3CD8D451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3BF38FF-96BC-4858-A7FE-A6A45AA1DAEB}" type="slidenum">
              <a:rPr lang="en-US" altLang="id-ID" smtClean="0"/>
              <a:pPr>
                <a:defRPr/>
              </a:pPr>
              <a:t>45</a:t>
            </a:fld>
            <a:endParaRPr lang="en-US" altLang="en-US"/>
          </a:p>
        </p:txBody>
      </p:sp>
      <p:sp>
        <p:nvSpPr>
          <p:cNvPr id="103426" name="Rectangle 2">
            <a:extLst>
              <a:ext uri="{FF2B5EF4-FFF2-40B4-BE49-F238E27FC236}">
                <a16:creationId xmlns:a16="http://schemas.microsoft.com/office/drawing/2014/main" id="{EE202A49-F840-4A85-9E26-8BC168EB45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Auctions as EC Market Mechanisms</a:t>
            </a:r>
          </a:p>
        </p:txBody>
      </p:sp>
      <p:sp>
        <p:nvSpPr>
          <p:cNvPr id="55301" name="Rectangle 3">
            <a:extLst>
              <a:ext uri="{FF2B5EF4-FFF2-40B4-BE49-F238E27FC236}">
                <a16:creationId xmlns:a16="http://schemas.microsoft.com/office/drawing/2014/main" id="{EC5C9BAF-3271-4811-9598-BF62191C72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19400" y="1905000"/>
            <a:ext cx="7543800" cy="44196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b="1"/>
              <a:t>Auction:</a:t>
            </a:r>
          </a:p>
          <a:p>
            <a:pPr lvl="1">
              <a:buFontTx/>
              <a:buNone/>
            </a:pPr>
            <a:r>
              <a:rPr lang="en-US" altLang="en-US"/>
              <a:t>	A market mechanism by which a seller places an offer to sell a product and buyers make bids sequentially and competitively until a final price is reached</a:t>
            </a:r>
          </a:p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b="1"/>
              <a:t>Auctions can be done: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online 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off-line 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at public sites (eBay)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at private sites (by invitation)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Date Placeholder 3">
            <a:extLst>
              <a:ext uri="{FF2B5EF4-FFF2-40B4-BE49-F238E27FC236}">
                <a16:creationId xmlns:a16="http://schemas.microsoft.com/office/drawing/2014/main" id="{FAA0D21C-7F93-448A-B0AA-0BC1C1D8A681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1524C-D65F-4B2B-AE16-B3FD746194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3BF38FF-96BC-4858-A7FE-A6A45AA1DAEB}" type="slidenum">
              <a:rPr lang="en-US" altLang="id-ID" smtClean="0"/>
              <a:pPr>
                <a:defRPr/>
              </a:pPr>
              <a:t>46</a:t>
            </a:fld>
            <a:endParaRPr lang="en-US" altLang="en-US"/>
          </a:p>
        </p:txBody>
      </p:sp>
      <p:sp>
        <p:nvSpPr>
          <p:cNvPr id="104450" name="Rectangle 2">
            <a:extLst>
              <a:ext uri="{FF2B5EF4-FFF2-40B4-BE49-F238E27FC236}">
                <a16:creationId xmlns:a16="http://schemas.microsoft.com/office/drawing/2014/main" id="{70C5CA28-BBD2-4110-955E-7E0585C50F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Auctions as EC Market Mechanisms </a:t>
            </a:r>
            <a:r>
              <a:rPr lang="en-US" altLang="en-US" sz="3600"/>
              <a:t>(cont.)</a:t>
            </a:r>
          </a:p>
        </p:txBody>
      </p:sp>
      <p:sp>
        <p:nvSpPr>
          <p:cNvPr id="56325" name="Rectangle 3">
            <a:extLst>
              <a:ext uri="{FF2B5EF4-FFF2-40B4-BE49-F238E27FC236}">
                <a16:creationId xmlns:a16="http://schemas.microsoft.com/office/drawing/2014/main" id="{FF913E17-BFE7-42ED-AA0C-C05D19A72C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90800" y="1828800"/>
            <a:ext cx="8077200" cy="4419600"/>
          </a:xfrm>
        </p:spPr>
        <p:txBody>
          <a:bodyPr/>
          <a:lstStyle/>
          <a:p>
            <a:pPr>
              <a:lnSpc>
                <a:spcPct val="9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 b="1"/>
              <a:t>Electronic auctions (e-auctions):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/>
              <a:t>	Auctions conducted online</a:t>
            </a:r>
          </a:p>
          <a:p>
            <a:pPr>
              <a:lnSpc>
                <a:spcPct val="9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 b="1"/>
              <a:t>Host sites on the Internet serve as brokers, offering services for sellers to post their goods for sale and allowing buyers to bid on those items</a:t>
            </a:r>
          </a:p>
          <a:p>
            <a:pPr>
              <a:lnSpc>
                <a:spcPct val="9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 b="1"/>
              <a:t>Conventional business practices that traditionally have relied on contracts and fixed prices are increasingly being converted into auctions with bidding for online procurements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E16E6E-40C0-41D5-A190-7FD0315ABC4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© Prentice Hall 2020</a:t>
            </a:r>
          </a:p>
        </p:txBody>
      </p:sp>
      <p:sp>
        <p:nvSpPr>
          <p:cNvPr id="57347" name="Slide Number Placeholder 6">
            <a:extLst>
              <a:ext uri="{FF2B5EF4-FFF2-40B4-BE49-F238E27FC236}">
                <a16:creationId xmlns:a16="http://schemas.microsoft.com/office/drawing/2014/main" id="{50042222-8751-417E-912D-E34E091810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7AAE39F5-CBEE-4073-9C2D-3B4216090008}" type="slidenum">
              <a:rPr lang="en-US" altLang="en-US" sz="120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57348" name="Rectangle 2">
            <a:extLst>
              <a:ext uri="{FF2B5EF4-FFF2-40B4-BE49-F238E27FC236}">
                <a16:creationId xmlns:a16="http://schemas.microsoft.com/office/drawing/2014/main" id="{438C62FF-77B8-469B-B7C9-419393E275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Auctions as EC Market Mechanisms </a:t>
            </a:r>
            <a:r>
              <a:rPr lang="en-US" altLang="en-US" sz="3600"/>
              <a:t>(cont.)</a:t>
            </a:r>
          </a:p>
        </p:txBody>
      </p:sp>
      <p:sp>
        <p:nvSpPr>
          <p:cNvPr id="57349" name="Rectangle 3">
            <a:extLst>
              <a:ext uri="{FF2B5EF4-FFF2-40B4-BE49-F238E27FC236}">
                <a16:creationId xmlns:a16="http://schemas.microsoft.com/office/drawing/2014/main" id="{EF68C024-0BF9-45EB-BC6A-7CE11F815209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477000" y="2514600"/>
            <a:ext cx="3619500" cy="3505200"/>
          </a:xfrm>
        </p:spPr>
        <p:txBody>
          <a:bodyPr/>
          <a:lstStyle/>
          <a:p>
            <a:pPr marL="609600" indent="-609600"/>
            <a:r>
              <a:rPr lang="en-US" altLang="en-US"/>
              <a:t>Dynamic pricing: </a:t>
            </a:r>
          </a:p>
          <a:p>
            <a:pPr marL="990600" lvl="1" indent="-533400">
              <a:buNone/>
            </a:pPr>
            <a:r>
              <a:rPr lang="en-US" altLang="en-US"/>
              <a:t>	Prices that change based on supply and demand relationships at any given time</a:t>
            </a:r>
          </a:p>
        </p:txBody>
      </p:sp>
      <p:sp>
        <p:nvSpPr>
          <p:cNvPr id="57350" name="WordArt 8">
            <a:extLst>
              <a:ext uri="{FF2B5EF4-FFF2-40B4-BE49-F238E27FC236}">
                <a16:creationId xmlns:a16="http://schemas.microsoft.com/office/drawing/2014/main" id="{F226C838-53A8-47D1-B288-625BDDE384C2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048000" y="2971800"/>
            <a:ext cx="3200400" cy="1447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0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 panose="020B0806030902050204" pitchFamily="34" charset="0"/>
              </a:rPr>
              <a:t>At what price would you</a:t>
            </a:r>
          </a:p>
          <a:p>
            <a:pPr algn="ctr"/>
            <a:r>
              <a:rPr lang="en-US" sz="20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 panose="020B0806030902050204" pitchFamily="34" charset="0"/>
              </a:rPr>
              <a:t>buy/sell today?</a:t>
            </a:r>
            <a:endParaRPr lang="en-ID" sz="2000" kern="10">
              <a:ln w="19050">
                <a:solidFill>
                  <a:srgbClr val="99CCFF"/>
                </a:solidFill>
                <a:round/>
                <a:headEnd/>
                <a:tailEnd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Impact" panose="020B080603090205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Date Placeholder 3">
            <a:extLst>
              <a:ext uri="{FF2B5EF4-FFF2-40B4-BE49-F238E27FC236}">
                <a16:creationId xmlns:a16="http://schemas.microsoft.com/office/drawing/2014/main" id="{B2F38894-CB3A-4FF0-A607-ACA6763FB1BD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A05B7-017E-46B9-8894-6A2AA8DD04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3BF38FF-96BC-4858-A7FE-A6A45AA1DAEB}" type="slidenum">
              <a:rPr lang="en-US" altLang="id-ID" smtClean="0"/>
              <a:pPr>
                <a:defRPr/>
              </a:pPr>
              <a:t>48</a:t>
            </a:fld>
            <a:endParaRPr lang="en-US" altLang="en-US"/>
          </a:p>
        </p:txBody>
      </p:sp>
      <p:sp>
        <p:nvSpPr>
          <p:cNvPr id="106498" name="Rectangle 2">
            <a:extLst>
              <a:ext uri="{FF2B5EF4-FFF2-40B4-BE49-F238E27FC236}">
                <a16:creationId xmlns:a16="http://schemas.microsoft.com/office/drawing/2014/main" id="{EE99CF69-26C0-4AAC-AC57-6B5B91536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Auctions as EC Market Mechanisms </a:t>
            </a:r>
            <a:r>
              <a:rPr lang="en-US" altLang="en-US" sz="3600"/>
              <a:t>(cont.)</a:t>
            </a:r>
          </a:p>
        </p:txBody>
      </p:sp>
      <p:sp>
        <p:nvSpPr>
          <p:cNvPr id="58373" name="Rectangle 3">
            <a:extLst>
              <a:ext uri="{FF2B5EF4-FFF2-40B4-BE49-F238E27FC236}">
                <a16:creationId xmlns:a16="http://schemas.microsoft.com/office/drawing/2014/main" id="{D5689563-B9E0-4D0C-A512-6E84444CF6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marL="609600" indent="-609600">
              <a:buFont typeface="Calibri Light" panose="020F0302020204030204" pitchFamily="34" charset="0"/>
              <a:buAutoNum type="arabicPeriod"/>
            </a:pPr>
            <a:r>
              <a:rPr lang="en-US" altLang="en-US"/>
              <a:t>Four major categories of dynamic pricing</a:t>
            </a:r>
          </a:p>
          <a:p>
            <a:pPr marL="990600" lvl="1" indent="-533400">
              <a:buClr>
                <a:srgbClr val="FFFF00"/>
              </a:buClr>
              <a:buFontTx/>
              <a:buAutoNum type="arabicPeriod"/>
            </a:pPr>
            <a:r>
              <a:rPr lang="en-US" altLang="en-US"/>
              <a:t>One buyer, one seller</a:t>
            </a:r>
          </a:p>
          <a:p>
            <a:pPr marL="990600" lvl="1" indent="-533400">
              <a:buClr>
                <a:srgbClr val="FFFF00"/>
              </a:buClr>
              <a:buFontTx/>
              <a:buAutoNum type="arabicPeriod"/>
            </a:pPr>
            <a:r>
              <a:rPr lang="en-US" altLang="en-US"/>
              <a:t>One seller, many potential buyers</a:t>
            </a:r>
          </a:p>
          <a:p>
            <a:pPr marL="990600" lvl="1" indent="-533400">
              <a:buClr>
                <a:srgbClr val="FFFF00"/>
              </a:buClr>
              <a:buFontTx/>
              <a:buAutoNum type="arabicPeriod"/>
            </a:pPr>
            <a:r>
              <a:rPr lang="en-US" altLang="en-US"/>
              <a:t>One buyer, many potential sellers</a:t>
            </a:r>
          </a:p>
          <a:p>
            <a:pPr marL="990600" lvl="1" indent="-533400">
              <a:buClr>
                <a:srgbClr val="FFFF00"/>
              </a:buClr>
              <a:buFontTx/>
              <a:buAutoNum type="arabicPeriod"/>
            </a:pPr>
            <a:r>
              <a:rPr lang="en-US" altLang="en-US"/>
              <a:t>Many sellers, many buyers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Date Placeholder 3">
            <a:extLst>
              <a:ext uri="{FF2B5EF4-FFF2-40B4-BE49-F238E27FC236}">
                <a16:creationId xmlns:a16="http://schemas.microsoft.com/office/drawing/2014/main" id="{9571A248-6C4C-42B6-B117-746E7043E913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3F9F6-4695-49C9-9B10-9CA6FEA579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3BF38FF-96BC-4858-A7FE-A6A45AA1DAEB}" type="slidenum">
              <a:rPr lang="en-US" altLang="id-ID" smtClean="0"/>
              <a:pPr>
                <a:defRPr/>
              </a:pPr>
              <a:t>49</a:t>
            </a:fld>
            <a:endParaRPr lang="en-US" altLang="en-US"/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CF101DEC-9C94-4284-A8F6-D0B4331574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Auctions as EC Market Mechanisms </a:t>
            </a:r>
            <a:r>
              <a:rPr lang="en-US" altLang="en-US" sz="3600"/>
              <a:t>(cont.)</a:t>
            </a:r>
          </a:p>
        </p:txBody>
      </p:sp>
      <p:sp>
        <p:nvSpPr>
          <p:cNvPr id="59397" name="Rectangle 3">
            <a:extLst>
              <a:ext uri="{FF2B5EF4-FFF2-40B4-BE49-F238E27FC236}">
                <a16:creationId xmlns:a16="http://schemas.microsoft.com/office/drawing/2014/main" id="{32A9D680-3582-4915-92FA-036F03EE52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67000" y="1981200"/>
            <a:ext cx="7696200" cy="4495800"/>
          </a:xfrm>
        </p:spPr>
        <p:txBody>
          <a:bodyPr/>
          <a:lstStyle/>
          <a:p>
            <a:pPr marL="609600" indent="-609600">
              <a:buClr>
                <a:srgbClr val="FFFF00"/>
              </a:buClr>
              <a:buFontTx/>
              <a:buAutoNum type="arabicPeriod"/>
            </a:pPr>
            <a:r>
              <a:rPr lang="en-US" altLang="en-US"/>
              <a:t>One buyer, one seller</a:t>
            </a:r>
          </a:p>
          <a:p>
            <a:pPr marL="990600" lvl="1" indent="-533400">
              <a:buClr>
                <a:srgbClr val="006600"/>
              </a:buClr>
              <a:buNone/>
            </a:pPr>
            <a:r>
              <a:rPr lang="en-US" altLang="en-US"/>
              <a:t>	Forward auction: An auction in which a seller entertains bids from buyers</a:t>
            </a:r>
            <a:r>
              <a:rPr lang="en-US" altLang="en-US" b="1"/>
              <a:t> </a:t>
            </a:r>
          </a:p>
          <a:p>
            <a:pPr marL="990600" lvl="1" indent="-533400">
              <a:buNone/>
            </a:pPr>
            <a:r>
              <a:rPr lang="en-US" altLang="en-US"/>
              <a:t>	One seller, many potential buyers</a:t>
            </a:r>
          </a:p>
          <a:p>
            <a:pPr marL="1371600" lvl="2" indent="-457200">
              <a:buNone/>
            </a:pPr>
            <a:r>
              <a:rPr lang="en-US" altLang="en-US"/>
              <a:t>	Forward auctions used for fast liquidation and as a selling channel. Price is increasing; the highest bidder wins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>
            <a:extLst>
              <a:ext uri="{FF2B5EF4-FFF2-40B4-BE49-F238E27FC236}">
                <a16:creationId xmlns:a16="http://schemas.microsoft.com/office/drawing/2014/main" id="{0EBDF668-3DC5-4658-AD9E-BDEEC7AA194E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3C390-8F22-45AD-917A-47960D18F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3BF38FF-96BC-4858-A7FE-A6A45AA1DAEB}" type="slidenum">
              <a:rPr lang="en-US" altLang="id-ID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46F0C714-5FC3-48E3-946B-DA8ABA83FE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/>
              <a:t>How Raffles Hotel Is Conducting EC</a:t>
            </a:r>
          </a:p>
        </p:txBody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81794016-5141-4C8F-993C-89D771BD9A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lnSpc>
                <a:spcPct val="9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/>
              <a:t>The Problem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/>
              <a:t>Very competitive industry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/>
              <a:t>Owns and manages luxury and business hotels worldwide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/>
              <a:t>Spends lavishly on every facet of its operation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/>
              <a:t>Success depends on the company’s ability to lure customers to its hotels and facilities and on its ability to contain costs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Date Placeholder 3">
            <a:extLst>
              <a:ext uri="{FF2B5EF4-FFF2-40B4-BE49-F238E27FC236}">
                <a16:creationId xmlns:a16="http://schemas.microsoft.com/office/drawing/2014/main" id="{C79F68C0-0F9B-4BB2-A0B2-B3409A7E58A0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BFD99-E360-4A1C-B05D-06BE09B93D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3BF38FF-96BC-4858-A7FE-A6A45AA1DAEB}" type="slidenum">
              <a:rPr lang="en-US" altLang="id-ID" smtClean="0"/>
              <a:pPr>
                <a:defRPr/>
              </a:pPr>
              <a:t>50</a:t>
            </a:fld>
            <a:endParaRPr lang="en-US" altLang="en-US"/>
          </a:p>
        </p:txBody>
      </p:sp>
      <p:sp>
        <p:nvSpPr>
          <p:cNvPr id="108546" name="Rectangle 2">
            <a:extLst>
              <a:ext uri="{FF2B5EF4-FFF2-40B4-BE49-F238E27FC236}">
                <a16:creationId xmlns:a16="http://schemas.microsoft.com/office/drawing/2014/main" id="{2392F6A1-3958-43CD-8388-9666296864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Auctions as EC Market Mechanisms </a:t>
            </a:r>
            <a:r>
              <a:rPr lang="en-US" altLang="en-US" sz="3600"/>
              <a:t>(cont.)</a:t>
            </a:r>
          </a:p>
        </p:txBody>
      </p:sp>
      <p:sp>
        <p:nvSpPr>
          <p:cNvPr id="60421" name="Rectangle 3">
            <a:extLst>
              <a:ext uri="{FF2B5EF4-FFF2-40B4-BE49-F238E27FC236}">
                <a16:creationId xmlns:a16="http://schemas.microsoft.com/office/drawing/2014/main" id="{D24528C1-74FF-46E6-BF27-6E98DD8060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marL="609600" indent="-609600">
              <a:buClr>
                <a:srgbClr val="FFFF00"/>
              </a:buClr>
              <a:buFontTx/>
              <a:buAutoNum type="arabicPeriod" startAt="2"/>
            </a:pPr>
            <a:r>
              <a:rPr lang="en-US" altLang="en-US"/>
              <a:t>One buyer, many potential suppliers</a:t>
            </a:r>
          </a:p>
          <a:p>
            <a:pPr marL="990600" lvl="1" indent="-533400">
              <a:buNone/>
            </a:pPr>
            <a:r>
              <a:rPr lang="en-US" altLang="en-US"/>
              <a:t>	Reverse auction (bidding or tendering system):</a:t>
            </a:r>
          </a:p>
          <a:p>
            <a:pPr marL="1371600" lvl="2" indent="-457200">
              <a:buNone/>
            </a:pPr>
            <a:r>
              <a:rPr lang="en-US" altLang="en-US"/>
              <a:t> 	Auction in which the buyer places an item for bid (</a:t>
            </a:r>
            <a:r>
              <a:rPr lang="en-US" altLang="en-US" i="1"/>
              <a:t>tender</a:t>
            </a:r>
            <a:r>
              <a:rPr lang="en-US" altLang="en-US"/>
              <a:t>) on a request for quote (RFQ) system, potential suppliers bid on the job, with price reducing sequentially, and the lowest bid wins; primarily a B2B or G2B mechanism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Date Placeholder 3">
            <a:extLst>
              <a:ext uri="{FF2B5EF4-FFF2-40B4-BE49-F238E27FC236}">
                <a16:creationId xmlns:a16="http://schemas.microsoft.com/office/drawing/2014/main" id="{306D484E-C1ED-48D7-9AA1-B4CFA591E490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6B876-B851-4C1F-8CAE-C4F30E6F17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3BF38FF-96BC-4858-A7FE-A6A45AA1DAEB}" type="slidenum">
              <a:rPr lang="en-US" altLang="id-ID" smtClean="0"/>
              <a:pPr>
                <a:defRPr/>
              </a:pPr>
              <a:t>51</a:t>
            </a:fld>
            <a:endParaRPr lang="en-US" altLang="en-US"/>
          </a:p>
        </p:txBody>
      </p:sp>
      <p:sp>
        <p:nvSpPr>
          <p:cNvPr id="109570" name="Rectangle 2">
            <a:extLst>
              <a:ext uri="{FF2B5EF4-FFF2-40B4-BE49-F238E27FC236}">
                <a16:creationId xmlns:a16="http://schemas.microsoft.com/office/drawing/2014/main" id="{15B684DD-A547-4575-AE42-9171CD2CC6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Auctions as EC Market Mechanisms </a:t>
            </a:r>
            <a:r>
              <a:rPr lang="en-US" altLang="en-US" sz="3600"/>
              <a:t>(cont.)</a:t>
            </a:r>
          </a:p>
        </p:txBody>
      </p:sp>
      <p:sp>
        <p:nvSpPr>
          <p:cNvPr id="61445" name="Rectangle 3">
            <a:extLst>
              <a:ext uri="{FF2B5EF4-FFF2-40B4-BE49-F238E27FC236}">
                <a16:creationId xmlns:a16="http://schemas.microsoft.com/office/drawing/2014/main" id="{C34AD8F2-A24D-4A5A-BD1A-E78ACF3314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67000" y="2057400"/>
            <a:ext cx="7772400" cy="4267200"/>
          </a:xfrm>
        </p:spPr>
        <p:txBody>
          <a:bodyPr/>
          <a:lstStyle/>
          <a:p>
            <a:pPr marL="609600" indent="-609600">
              <a:buClr>
                <a:srgbClr val="FFFF00"/>
              </a:buClr>
              <a:buFontTx/>
              <a:buAutoNum type="arabicPeriod" startAt="3"/>
            </a:pPr>
            <a:r>
              <a:rPr lang="en-US" altLang="en-US"/>
              <a:t>One buyer, many potential sellers (special model)</a:t>
            </a:r>
          </a:p>
          <a:p>
            <a:pPr marL="990600" lvl="1" indent="-533400">
              <a:buNone/>
            </a:pPr>
            <a:r>
              <a:rPr lang="en-US" altLang="en-US"/>
              <a:t>	“name-your-own-price” model: </a:t>
            </a:r>
          </a:p>
          <a:p>
            <a:pPr marL="1371600" lvl="2" indent="-457200">
              <a:buNone/>
            </a:pPr>
            <a:r>
              <a:rPr lang="en-US" altLang="en-US"/>
              <a:t>	Auction model in which a would-be buyer specifies the price (and other terms) they are willing to pay to any willing and able seller. It is a C2B model, pioneered by Priceline.com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Date Placeholder 3">
            <a:extLst>
              <a:ext uri="{FF2B5EF4-FFF2-40B4-BE49-F238E27FC236}">
                <a16:creationId xmlns:a16="http://schemas.microsoft.com/office/drawing/2014/main" id="{EBF3748B-97A4-4916-96C6-64D7121EA16B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00FD9-AA8D-407C-AD06-6435884302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3BF38FF-96BC-4858-A7FE-A6A45AA1DAEB}" type="slidenum">
              <a:rPr lang="en-US" altLang="id-ID" smtClean="0"/>
              <a:pPr>
                <a:defRPr/>
              </a:pPr>
              <a:t>52</a:t>
            </a:fld>
            <a:endParaRPr lang="en-US" altLang="en-US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022BC85B-291A-46DD-BF4A-D7D21653B5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Auctions as EC Market Mechanisms </a:t>
            </a:r>
            <a:r>
              <a:rPr lang="en-US" altLang="en-US" sz="3600"/>
              <a:t>(cont.)</a:t>
            </a:r>
          </a:p>
        </p:txBody>
      </p:sp>
      <p:sp>
        <p:nvSpPr>
          <p:cNvPr id="62469" name="Rectangle 3">
            <a:extLst>
              <a:ext uri="{FF2B5EF4-FFF2-40B4-BE49-F238E27FC236}">
                <a16:creationId xmlns:a16="http://schemas.microsoft.com/office/drawing/2014/main" id="{91D07EA1-DF07-497B-884C-44026ECA76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marL="609600" indent="-609600">
              <a:buClr>
                <a:srgbClr val="FFFF00"/>
              </a:buClr>
              <a:buFontTx/>
              <a:buAutoNum type="arabicPeriod" startAt="4"/>
            </a:pPr>
            <a:r>
              <a:rPr lang="en-US" altLang="en-US"/>
              <a:t>Many sellers, many buyers</a:t>
            </a:r>
          </a:p>
          <a:p>
            <a:pPr marL="990600" lvl="1" indent="-533400">
              <a:buNone/>
            </a:pPr>
            <a:r>
              <a:rPr lang="en-US" altLang="en-US"/>
              <a:t>	Double auction: </a:t>
            </a:r>
          </a:p>
          <a:p>
            <a:pPr marL="1371600" lvl="2" indent="-457200">
              <a:buNone/>
            </a:pPr>
            <a:r>
              <a:rPr lang="en-US" altLang="en-US"/>
              <a:t>	Auctions in which multiple buyers and their bidding prices are matched with multiple sellers and their asking prices, considering the quantities on both sides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Date Placeholder 3">
            <a:extLst>
              <a:ext uri="{FF2B5EF4-FFF2-40B4-BE49-F238E27FC236}">
                <a16:creationId xmlns:a16="http://schemas.microsoft.com/office/drawing/2014/main" id="{36984427-BB2E-4C7B-A181-6D6F7F86E500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3E115-033C-4C0B-A060-B75D557F3D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3BF38FF-96BC-4858-A7FE-A6A45AA1DAEB}" type="slidenum">
              <a:rPr lang="en-US" altLang="id-ID" smtClean="0"/>
              <a:pPr>
                <a:defRPr/>
              </a:pPr>
              <a:t>53</a:t>
            </a:fld>
            <a:endParaRPr lang="en-US" altLang="en-US"/>
          </a:p>
        </p:txBody>
      </p:sp>
      <p:sp>
        <p:nvSpPr>
          <p:cNvPr id="111618" name="Rectangle 2">
            <a:extLst>
              <a:ext uri="{FF2B5EF4-FFF2-40B4-BE49-F238E27FC236}">
                <a16:creationId xmlns:a16="http://schemas.microsoft.com/office/drawing/2014/main" id="{D516BD4B-25A5-4391-A9FE-2580566FA1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Exhibit 2.5 The Reverse </a:t>
            </a:r>
            <a:br>
              <a:rPr lang="en-US" altLang="en-US"/>
            </a:br>
            <a:r>
              <a:rPr lang="en-US" altLang="en-US"/>
              <a:t>Auction Process</a:t>
            </a:r>
          </a:p>
        </p:txBody>
      </p:sp>
      <p:pic>
        <p:nvPicPr>
          <p:cNvPr id="63493" name="Picture 3">
            <a:extLst>
              <a:ext uri="{FF2B5EF4-FFF2-40B4-BE49-F238E27FC236}">
                <a16:creationId xmlns:a16="http://schemas.microsoft.com/office/drawing/2014/main" id="{65471570-9ADF-4061-AA20-B5DD8C7E1942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6" t="3703" b="1852"/>
          <a:stretch>
            <a:fillRect/>
          </a:stretch>
        </p:blipFill>
        <p:spPr>
          <a:xfrm>
            <a:off x="3276601" y="1895475"/>
            <a:ext cx="6594475" cy="4313238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Date Placeholder 3">
            <a:extLst>
              <a:ext uri="{FF2B5EF4-FFF2-40B4-BE49-F238E27FC236}">
                <a16:creationId xmlns:a16="http://schemas.microsoft.com/office/drawing/2014/main" id="{575DCA86-6066-4576-8499-384CA5952B54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E60DD-C3F5-4CEF-8E62-8A3248A068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3BF38FF-96BC-4858-A7FE-A6A45AA1DAEB}" type="slidenum">
              <a:rPr lang="en-US" altLang="id-ID" smtClean="0"/>
              <a:pPr>
                <a:defRPr/>
              </a:pPr>
              <a:t>54</a:t>
            </a:fld>
            <a:endParaRPr lang="en-US" altLang="en-US"/>
          </a:p>
        </p:txBody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0F0A040E-3B93-4108-AA14-58C2669B4D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Benefits of E-Auctions</a:t>
            </a:r>
          </a:p>
        </p:txBody>
      </p:sp>
      <p:pic>
        <p:nvPicPr>
          <p:cNvPr id="64517" name="Picture 4">
            <a:extLst>
              <a:ext uri="{FF2B5EF4-FFF2-40B4-BE49-F238E27FC236}">
                <a16:creationId xmlns:a16="http://schemas.microsoft.com/office/drawing/2014/main" id="{445DF360-D740-48D3-917D-1E9F6865B30F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67001" y="2209801"/>
            <a:ext cx="7845425" cy="3387725"/>
          </a:xfrm>
          <a:noFill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Date Placeholder 3">
            <a:extLst>
              <a:ext uri="{FF2B5EF4-FFF2-40B4-BE49-F238E27FC236}">
                <a16:creationId xmlns:a16="http://schemas.microsoft.com/office/drawing/2014/main" id="{A198587A-08E6-4538-A800-B32127060F29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76951-8E71-493F-99D3-6CED43C389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3BF38FF-96BC-4858-A7FE-A6A45AA1DAEB}" type="slidenum">
              <a:rPr lang="en-US" altLang="id-ID" smtClean="0"/>
              <a:pPr>
                <a:defRPr/>
              </a:pPr>
              <a:t>55</a:t>
            </a:fld>
            <a:endParaRPr lang="en-US" altLang="en-US"/>
          </a:p>
        </p:txBody>
      </p:sp>
      <p:sp>
        <p:nvSpPr>
          <p:cNvPr id="113666" name="Rectangle 2">
            <a:extLst>
              <a:ext uri="{FF2B5EF4-FFF2-40B4-BE49-F238E27FC236}">
                <a16:creationId xmlns:a16="http://schemas.microsoft.com/office/drawing/2014/main" id="{84D29E34-3354-49D8-9F6C-0ED7CB45E2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Limitations of E-Auctions (cont.)</a:t>
            </a:r>
          </a:p>
        </p:txBody>
      </p:sp>
      <p:sp>
        <p:nvSpPr>
          <p:cNvPr id="65541" name="Rectangle 3">
            <a:extLst>
              <a:ext uri="{FF2B5EF4-FFF2-40B4-BE49-F238E27FC236}">
                <a16:creationId xmlns:a16="http://schemas.microsoft.com/office/drawing/2014/main" id="{CBDCEAC8-E4E6-483A-8E84-4D84CDC58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lnSpc>
                <a:spcPct val="9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/>
              <a:t>Limitations of e-auctions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/>
              <a:t>Lack of security</a:t>
            </a:r>
            <a:endParaRPr lang="en-US" altLang="en-US" b="1"/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/>
              <a:t>Possibility of fraud</a:t>
            </a:r>
            <a:endParaRPr lang="en-US" altLang="en-US" b="1"/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/>
              <a:t>Limited participation</a:t>
            </a:r>
          </a:p>
          <a:p>
            <a:pPr>
              <a:lnSpc>
                <a:spcPct val="9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/>
              <a:t>Impacts of auctions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/>
              <a:t>Auctions as a coordination mechanism</a:t>
            </a:r>
            <a:endParaRPr lang="en-US" altLang="en-US" b="1"/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/>
              <a:t>Auctions as a highly visible distribution mechanism.</a:t>
            </a:r>
            <a:endParaRPr lang="en-US" altLang="en-US" b="1"/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/>
              <a:t>Auctions as a component in e-commerce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Date Placeholder 3">
            <a:extLst>
              <a:ext uri="{FF2B5EF4-FFF2-40B4-BE49-F238E27FC236}">
                <a16:creationId xmlns:a16="http://schemas.microsoft.com/office/drawing/2014/main" id="{8227C6D7-15AA-49ED-9985-F63DDB2C05B6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142A9-8B43-4186-86FB-C8E764CC53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3BF38FF-96BC-4858-A7FE-A6A45AA1DAEB}" type="slidenum">
              <a:rPr lang="en-US" altLang="id-ID" smtClean="0"/>
              <a:pPr>
                <a:defRPr/>
              </a:pPr>
              <a:t>56</a:t>
            </a:fld>
            <a:endParaRPr lang="en-US" altLang="en-US"/>
          </a:p>
        </p:txBody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049AC732-3429-462D-B384-C238A4C057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Reverse Mortgage </a:t>
            </a:r>
            <a:br>
              <a:rPr lang="en-US" altLang="en-US"/>
            </a:br>
            <a:r>
              <a:rPr lang="en-US" altLang="en-US"/>
              <a:t>Auctions in Singapore</a:t>
            </a:r>
            <a:endParaRPr lang="en-US" altLang="en-US" sz="3600"/>
          </a:p>
        </p:txBody>
      </p:sp>
      <p:sp>
        <p:nvSpPr>
          <p:cNvPr id="66565" name="Rectangle 3">
            <a:extLst>
              <a:ext uri="{FF2B5EF4-FFF2-40B4-BE49-F238E27FC236}">
                <a16:creationId xmlns:a16="http://schemas.microsoft.com/office/drawing/2014/main" id="{3E47FD88-C4D4-4017-8200-2441E0183D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Homebuyers in Singapore, find the lowest mortgage rates at Dollardex (</a:t>
            </a:r>
            <a:r>
              <a:rPr lang="en-US" altLang="en-US" i="1"/>
              <a:t>dollarDEX.com</a:t>
            </a:r>
            <a:r>
              <a:rPr lang="en-US" altLang="en-US"/>
              <a:t>)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Reverse auctions are combined with “group purchasing” saving:</a:t>
            </a:r>
          </a:p>
          <a:p>
            <a:pPr lvl="2"/>
            <a:r>
              <a:rPr lang="en-US" altLang="en-US"/>
              <a:t>$20,000 over the life of a mortgage for each homeowner</a:t>
            </a:r>
          </a:p>
          <a:p>
            <a:pPr lvl="2"/>
            <a:r>
              <a:rPr lang="en-US" altLang="en-US"/>
              <a:t>$1,200 in waived legal fees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Date Placeholder 3">
            <a:extLst>
              <a:ext uri="{FF2B5EF4-FFF2-40B4-BE49-F238E27FC236}">
                <a16:creationId xmlns:a16="http://schemas.microsoft.com/office/drawing/2014/main" id="{8EC748BB-5D33-4787-BDA3-547E5D15AB18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FF97F-98DC-4B0A-878E-A42C5DEC56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3BF38FF-96BC-4858-A7FE-A6A45AA1DAEB}" type="slidenum">
              <a:rPr lang="en-US" altLang="id-ID" smtClean="0"/>
              <a:pPr>
                <a:defRPr/>
              </a:pPr>
              <a:t>57</a:t>
            </a:fld>
            <a:endParaRPr lang="en-US" altLang="en-US"/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E0928D2E-CE75-401E-890B-6D6F418872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Reverse Mortgage </a:t>
            </a:r>
            <a:br>
              <a:rPr lang="en-US" altLang="en-US"/>
            </a:br>
            <a:r>
              <a:rPr lang="en-US" altLang="en-US"/>
              <a:t>Auctions in Singapore </a:t>
            </a:r>
            <a:r>
              <a:rPr lang="en-US" altLang="en-US" sz="3600"/>
              <a:t>(cont.)</a:t>
            </a:r>
          </a:p>
        </p:txBody>
      </p:sp>
      <p:sp>
        <p:nvSpPr>
          <p:cNvPr id="67589" name="Rectangle 3">
            <a:extLst>
              <a:ext uri="{FF2B5EF4-FFF2-40B4-BE49-F238E27FC236}">
                <a16:creationId xmlns:a16="http://schemas.microsoft.com/office/drawing/2014/main" id="{BCBCD47F-FC2E-40CB-A55D-B0C28A7AF0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90800" y="2133600"/>
            <a:ext cx="7848600" cy="40386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Dollardex’s  first project: 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The site invited potential buyers in three residential properties in Singapore to join the service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Applications, including financial credentials, were made on a secure Web site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Seven lending banks were invited to bid on the loans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Date Placeholder 3">
            <a:extLst>
              <a:ext uri="{FF2B5EF4-FFF2-40B4-BE49-F238E27FC236}">
                <a16:creationId xmlns:a16="http://schemas.microsoft.com/office/drawing/2014/main" id="{99A37034-A7DB-4CE1-ABE7-D0B69EB809E1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CCB32-5A32-479D-96D5-24614CC0F9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3BF38FF-96BC-4858-A7FE-A6A45AA1DAEB}" type="slidenum">
              <a:rPr lang="en-US" altLang="id-ID" smtClean="0"/>
              <a:pPr>
                <a:defRPr/>
              </a:pPr>
              <a:t>58</a:t>
            </a:fld>
            <a:endParaRPr lang="en-US" altLang="en-US"/>
          </a:p>
        </p:txBody>
      </p:sp>
      <p:sp>
        <p:nvSpPr>
          <p:cNvPr id="116738" name="Rectangle 2">
            <a:extLst>
              <a:ext uri="{FF2B5EF4-FFF2-40B4-BE49-F238E27FC236}">
                <a16:creationId xmlns:a16="http://schemas.microsoft.com/office/drawing/2014/main" id="{248F1853-03F1-41CB-A3B3-92A1385600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Reverse Mortgage </a:t>
            </a:r>
            <a:br>
              <a:rPr lang="en-US" altLang="en-US"/>
            </a:br>
            <a:r>
              <a:rPr lang="en-US" altLang="en-US"/>
              <a:t>Auctions in Singapore </a:t>
            </a:r>
            <a:r>
              <a:rPr lang="en-US" altLang="en-US" sz="3600"/>
              <a:t>(cont.)</a:t>
            </a:r>
          </a:p>
        </p:txBody>
      </p:sp>
      <p:sp>
        <p:nvSpPr>
          <p:cNvPr id="68613" name="Rectangle 3">
            <a:extLst>
              <a:ext uri="{FF2B5EF4-FFF2-40B4-BE49-F238E27FC236}">
                <a16:creationId xmlns:a16="http://schemas.microsoft.com/office/drawing/2014/main" id="{B79162F8-9959-4C26-86C8-BD1C01EFDC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62200" y="2001838"/>
            <a:ext cx="8001000" cy="4114800"/>
          </a:xfrm>
        </p:spPr>
        <p:txBody>
          <a:bodyPr/>
          <a:lstStyle/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In a secure “electronic room,” borrowers and lenders negotiated final terms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After 2 days of negotiations of interest rates and special conditions, the borrowers voted on one bank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18 borrowers on the United Overseas Bank (UOB), paying about 0.5 percent less than the regular mortgage interest rate as well as the waiver of the legal fees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Date Placeholder 3">
            <a:extLst>
              <a:ext uri="{FF2B5EF4-FFF2-40B4-BE49-F238E27FC236}">
                <a16:creationId xmlns:a16="http://schemas.microsoft.com/office/drawing/2014/main" id="{72B8C599-57F1-4E76-944B-BA55ABC17F7F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3877C-7F98-4C63-BC24-9AD0FA2444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3BF38FF-96BC-4858-A7FE-A6A45AA1DAEB}" type="slidenum">
              <a:rPr lang="en-US" altLang="id-ID" smtClean="0"/>
              <a:pPr>
                <a:defRPr/>
              </a:pPr>
              <a:t>59</a:t>
            </a:fld>
            <a:endParaRPr lang="en-US" altLang="en-US"/>
          </a:p>
        </p:txBody>
      </p:sp>
      <p:sp>
        <p:nvSpPr>
          <p:cNvPr id="117762" name="Rectangle 2">
            <a:extLst>
              <a:ext uri="{FF2B5EF4-FFF2-40B4-BE49-F238E27FC236}">
                <a16:creationId xmlns:a16="http://schemas.microsoft.com/office/drawing/2014/main" id="{3E9638AC-E255-424A-BDAA-54711217FA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Reverse Mortgage </a:t>
            </a:r>
            <a:br>
              <a:rPr lang="en-US" altLang="en-US"/>
            </a:br>
            <a:r>
              <a:rPr lang="en-US" altLang="en-US"/>
              <a:t>Auctions in Singapore </a:t>
            </a:r>
            <a:r>
              <a:rPr lang="en-US" altLang="en-US" sz="3600"/>
              <a:t>(cont.)</a:t>
            </a:r>
          </a:p>
        </p:txBody>
      </p:sp>
      <p:sp>
        <p:nvSpPr>
          <p:cNvPr id="69637" name="Rectangle 3">
            <a:extLst>
              <a:ext uri="{FF2B5EF4-FFF2-40B4-BE49-F238E27FC236}">
                <a16:creationId xmlns:a16="http://schemas.microsoft.com/office/drawing/2014/main" id="{1EC8A89C-03F1-4A12-8BDA-D81FDEC629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UOB generated $10 million of business</a:t>
            </a:r>
          </a:p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Dollardex allows customers to participate in an individual reverse auction if they do not want to join a group </a:t>
            </a:r>
          </a:p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Flexibility is high; in addition to interest rates, banks are willing to negotiate down payment size and the option of switching from a fixed-rate to variable-rate loan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>
            <a:extLst>
              <a:ext uri="{FF2B5EF4-FFF2-40B4-BE49-F238E27FC236}">
                <a16:creationId xmlns:a16="http://schemas.microsoft.com/office/drawing/2014/main" id="{639B8A05-6B67-42A1-81CD-9A66FD386AA2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D82CF-A684-4335-96CF-5E4EE97E38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3BF38FF-96BC-4858-A7FE-A6A45AA1DAEB}" type="slidenum">
              <a:rPr lang="en-US" altLang="id-ID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9F25E710-F382-4F37-989E-AEE6865DB2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How Raffles Hotel Is Conducting EC (cont.)</a:t>
            </a:r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E310A156-2CB3-438E-A24D-6159C5B9F8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lnSpc>
                <a:spcPct val="9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/>
              <a:t>The Solution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/>
              <a:t>Address two types of issues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Business-to-consumer</a:t>
            </a:r>
          </a:p>
          <a:p>
            <a:pPr lvl="3"/>
            <a:r>
              <a:rPr lang="en-US" altLang="en-US"/>
              <a:t>maintains a diversified corporate portal (</a:t>
            </a:r>
            <a:r>
              <a:rPr lang="en-US" altLang="en-US" i="1"/>
              <a:t>raffles.com</a:t>
            </a:r>
            <a:r>
              <a:rPr lang="en-US" altLang="en-US"/>
              <a:t>), open to the public</a:t>
            </a:r>
          </a:p>
          <a:p>
            <a:pPr lvl="4"/>
            <a:r>
              <a:rPr lang="en-US" altLang="en-US"/>
              <a:t>introduces customers to the company and its services</a:t>
            </a:r>
          </a:p>
          <a:p>
            <a:pPr lvl="4"/>
            <a:r>
              <a:rPr lang="en-US" altLang="en-US"/>
              <a:t>information on the hotels</a:t>
            </a:r>
          </a:p>
          <a:p>
            <a:pPr lvl="4"/>
            <a:r>
              <a:rPr lang="en-US" altLang="en-US"/>
              <a:t>a reservation system</a:t>
            </a:r>
          </a:p>
          <a:p>
            <a:pPr lvl="4"/>
            <a:r>
              <a:rPr lang="en-US" altLang="en-US"/>
              <a:t>links to travelers’ resources</a:t>
            </a:r>
          </a:p>
          <a:p>
            <a:pPr lvl="4"/>
            <a:r>
              <a:rPr lang="en-US" altLang="en-US"/>
              <a:t>CRM program</a:t>
            </a:r>
          </a:p>
          <a:p>
            <a:pPr lvl="4"/>
            <a:r>
              <a:rPr lang="en-US" altLang="en-US"/>
              <a:t>an online store for Raffles products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Date Placeholder 3">
            <a:extLst>
              <a:ext uri="{FF2B5EF4-FFF2-40B4-BE49-F238E27FC236}">
                <a16:creationId xmlns:a16="http://schemas.microsoft.com/office/drawing/2014/main" id="{0900F967-B835-4315-A75E-195A0D886FC3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8182F-0950-4D78-8C26-2B4BD552BD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3BF38FF-96BC-4858-A7FE-A6A45AA1DAEB}" type="slidenum">
              <a:rPr lang="en-US" altLang="id-ID" smtClean="0"/>
              <a:pPr>
                <a:defRPr/>
              </a:pPr>
              <a:t>60</a:t>
            </a:fld>
            <a:endParaRPr lang="en-US" altLang="en-US"/>
          </a:p>
        </p:txBody>
      </p:sp>
      <p:sp>
        <p:nvSpPr>
          <p:cNvPr id="118786" name="Rectangle 2">
            <a:extLst>
              <a:ext uri="{FF2B5EF4-FFF2-40B4-BE49-F238E27FC236}">
                <a16:creationId xmlns:a16="http://schemas.microsoft.com/office/drawing/2014/main" id="{6F67CFB4-F2F8-4D56-8D17-EAE8392C8E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Reverse Mortgage </a:t>
            </a:r>
            <a:br>
              <a:rPr lang="en-US" altLang="en-US"/>
            </a:br>
            <a:r>
              <a:rPr lang="en-US" altLang="en-US"/>
              <a:t>Auctions in Singapore (cont.)</a:t>
            </a:r>
          </a:p>
        </p:txBody>
      </p:sp>
      <p:sp>
        <p:nvSpPr>
          <p:cNvPr id="70661" name="Rectangle 3">
            <a:extLst>
              <a:ext uri="{FF2B5EF4-FFF2-40B4-BE49-F238E27FC236}">
                <a16:creationId xmlns:a16="http://schemas.microsoft.com/office/drawing/2014/main" id="{20F21A8A-64C2-4A77-9A48-7E92EF1A84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lnSpc>
                <a:spcPct val="9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/>
              <a:t>On average, there are 2.6 bank bids per customer</a:t>
            </a:r>
          </a:p>
          <a:p>
            <a:pPr>
              <a:lnSpc>
                <a:spcPct val="9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/>
              <a:t>As of summer 2003 Dollardex.com also offers car loans, insurance policies, and travel services</a:t>
            </a:r>
          </a:p>
          <a:p>
            <a:pPr>
              <a:lnSpc>
                <a:spcPct val="9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/>
              <a:t>Allows comparisons of mutual funds that have agreed to give lower front-end fees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Date Placeholder 3">
            <a:extLst>
              <a:ext uri="{FF2B5EF4-FFF2-40B4-BE49-F238E27FC236}">
                <a16:creationId xmlns:a16="http://schemas.microsoft.com/office/drawing/2014/main" id="{8F148C6F-9BA2-4037-8BBC-57E2A9E2489E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E7EAF-72DC-462A-A803-6F6B7742F4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3BF38FF-96BC-4858-A7FE-A6A45AA1DAEB}" type="slidenum">
              <a:rPr lang="en-US" altLang="id-ID" smtClean="0"/>
              <a:pPr>
                <a:defRPr/>
              </a:pPr>
              <a:t>61</a:t>
            </a:fld>
            <a:endParaRPr lang="en-US" altLang="en-US"/>
          </a:p>
        </p:txBody>
      </p:sp>
      <p:sp>
        <p:nvSpPr>
          <p:cNvPr id="119810" name="Rectangle 2">
            <a:extLst>
              <a:ext uri="{FF2B5EF4-FFF2-40B4-BE49-F238E27FC236}">
                <a16:creationId xmlns:a16="http://schemas.microsoft.com/office/drawing/2014/main" id="{4FDFFF96-8A73-4349-B378-5930E880CD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Reverse Mortgage </a:t>
            </a:r>
            <a:br>
              <a:rPr lang="en-US" altLang="en-US"/>
            </a:br>
            <a:r>
              <a:rPr lang="en-US" altLang="en-US"/>
              <a:t>Auctions in Singapore </a:t>
            </a:r>
            <a:r>
              <a:rPr lang="en-US" altLang="en-US" sz="3600"/>
              <a:t>(cont.)</a:t>
            </a:r>
          </a:p>
        </p:txBody>
      </p:sp>
      <p:sp>
        <p:nvSpPr>
          <p:cNvPr id="71685" name="Rectangle 3">
            <a:extLst>
              <a:ext uri="{FF2B5EF4-FFF2-40B4-BE49-F238E27FC236}">
                <a16:creationId xmlns:a16="http://schemas.microsoft.com/office/drawing/2014/main" id="{8C5454E3-4D1C-4212-BC3B-4D1041F762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lnSpc>
                <a:spcPct val="8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/>
              <a:t>Provides unit trusts in which you want to invest</a:t>
            </a:r>
          </a:p>
          <a:p>
            <a:pPr>
              <a:lnSpc>
                <a:spcPct val="8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/>
              <a:t>Sets up a gift registry page for your wedding and invite your givers to place funds in them</a:t>
            </a:r>
          </a:p>
          <a:p>
            <a:pPr>
              <a:lnSpc>
                <a:spcPct val="8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/>
              <a:t>Reports and advice are also available online as well as face-to-face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Date Placeholder 3">
            <a:extLst>
              <a:ext uri="{FF2B5EF4-FFF2-40B4-BE49-F238E27FC236}">
                <a16:creationId xmlns:a16="http://schemas.microsoft.com/office/drawing/2014/main" id="{C90598FF-B9B3-4672-AC12-6EB34E9363A4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C2089-4CFA-4A80-A497-22F22DD99B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3BF38FF-96BC-4858-A7FE-A6A45AA1DAEB}" type="slidenum">
              <a:rPr lang="en-US" altLang="id-ID" smtClean="0"/>
              <a:pPr>
                <a:defRPr/>
              </a:pPr>
              <a:t>62</a:t>
            </a:fld>
            <a:endParaRPr lang="en-US" altLang="en-US"/>
          </a:p>
        </p:txBody>
      </p:sp>
      <p:sp>
        <p:nvSpPr>
          <p:cNvPr id="120834" name="Rectangle 2">
            <a:extLst>
              <a:ext uri="{FF2B5EF4-FFF2-40B4-BE49-F238E27FC236}">
                <a16:creationId xmlns:a16="http://schemas.microsoft.com/office/drawing/2014/main" id="{DEA853FF-10C0-4051-94AA-0CCB6D320A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Bartering Online</a:t>
            </a:r>
          </a:p>
        </p:txBody>
      </p:sp>
      <p:sp>
        <p:nvSpPr>
          <p:cNvPr id="72709" name="Rectangle 3">
            <a:extLst>
              <a:ext uri="{FF2B5EF4-FFF2-40B4-BE49-F238E27FC236}">
                <a16:creationId xmlns:a16="http://schemas.microsoft.com/office/drawing/2014/main" id="{B2F06458-43F8-43D2-AB9A-96EB9B6150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marL="609600" indent="-609600">
              <a:buFont typeface="Calibri Light" panose="020F0302020204030204" pitchFamily="34" charset="0"/>
              <a:buAutoNum type="arabicPeriod"/>
            </a:pPr>
            <a:r>
              <a:rPr lang="en-US" altLang="en-US"/>
              <a:t>Bartering: </a:t>
            </a:r>
          </a:p>
          <a:p>
            <a:pPr marL="990600" lvl="1" indent="-533400">
              <a:buNone/>
            </a:pPr>
            <a:r>
              <a:rPr lang="en-US" altLang="en-US"/>
              <a:t>	An exchange of goods and services</a:t>
            </a:r>
          </a:p>
          <a:p>
            <a:pPr marL="609600" indent="-609600">
              <a:buFont typeface="Calibri Light" panose="020F0302020204030204" pitchFamily="34" charset="0"/>
              <a:buAutoNum type="arabicPeriod"/>
            </a:pPr>
            <a:r>
              <a:rPr lang="en-US" altLang="en-US"/>
              <a:t>e-bartering:</a:t>
            </a:r>
          </a:p>
          <a:p>
            <a:pPr marL="990600" lvl="1" indent="-533400">
              <a:buNone/>
            </a:pPr>
            <a:r>
              <a:rPr lang="en-US" altLang="en-US"/>
              <a:t>	Bartering conducted online, usually by a bartering exchange</a:t>
            </a:r>
            <a:endParaRPr lang="en-US" altLang="en-US" b="1"/>
          </a:p>
          <a:p>
            <a:pPr marL="609600" indent="-609600">
              <a:buFont typeface="Calibri Light" panose="020F0302020204030204" pitchFamily="34" charset="0"/>
              <a:buAutoNum type="arabicPeriod"/>
            </a:pPr>
            <a:r>
              <a:rPr lang="en-US" altLang="en-US"/>
              <a:t>Bartering exchange:</a:t>
            </a:r>
          </a:p>
          <a:p>
            <a:pPr marL="990600" lvl="1" indent="-533400">
              <a:buNone/>
            </a:pPr>
            <a:r>
              <a:rPr lang="en-US" altLang="en-US"/>
              <a:t>	A marketplace in which an intermediary arranges barter transactions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Date Placeholder 3">
            <a:extLst>
              <a:ext uri="{FF2B5EF4-FFF2-40B4-BE49-F238E27FC236}">
                <a16:creationId xmlns:a16="http://schemas.microsoft.com/office/drawing/2014/main" id="{B665738C-7DE5-4E07-977D-1AEA1DCB1461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9F378-1869-4B87-BEE0-CECF453A3A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3BF38FF-96BC-4858-A7FE-A6A45AA1DAEB}" type="slidenum">
              <a:rPr lang="en-US" altLang="id-ID" smtClean="0"/>
              <a:pPr>
                <a:defRPr/>
              </a:pPr>
              <a:t>63</a:t>
            </a:fld>
            <a:endParaRPr lang="en-US" altLang="en-US"/>
          </a:p>
        </p:txBody>
      </p:sp>
      <p:sp>
        <p:nvSpPr>
          <p:cNvPr id="121858" name="Rectangle 2">
            <a:extLst>
              <a:ext uri="{FF2B5EF4-FFF2-40B4-BE49-F238E27FC236}">
                <a16:creationId xmlns:a16="http://schemas.microsoft.com/office/drawing/2014/main" id="{4026B005-AF93-4C44-8BFD-135D9EB5FC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Negotiating Online</a:t>
            </a:r>
          </a:p>
        </p:txBody>
      </p:sp>
      <p:sp>
        <p:nvSpPr>
          <p:cNvPr id="73733" name="Rectangle 3">
            <a:extLst>
              <a:ext uri="{FF2B5EF4-FFF2-40B4-BE49-F238E27FC236}">
                <a16:creationId xmlns:a16="http://schemas.microsoft.com/office/drawing/2014/main" id="{7979A4AF-1251-4569-97B4-0B79FF9DB6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lnSpc>
                <a:spcPct val="9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/>
              <a:t>Negotiated pricing used for expensive or specialized products</a:t>
            </a:r>
          </a:p>
          <a:p>
            <a:pPr>
              <a:lnSpc>
                <a:spcPct val="9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/>
              <a:t>Negotiated prices are popular when large quantities are purchased</a:t>
            </a:r>
          </a:p>
          <a:p>
            <a:pPr>
              <a:lnSpc>
                <a:spcPct val="9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/>
              <a:t>Result from interactions and bargaining among sellers and buyers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Date Placeholder 3">
            <a:extLst>
              <a:ext uri="{FF2B5EF4-FFF2-40B4-BE49-F238E27FC236}">
                <a16:creationId xmlns:a16="http://schemas.microsoft.com/office/drawing/2014/main" id="{799723B7-607A-4B93-818E-F1097BC996F0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91300-7004-473A-89E1-4DB9FDD3EE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3BF38FF-96BC-4858-A7FE-A6A45AA1DAEB}" type="slidenum">
              <a:rPr lang="en-US" altLang="id-ID" smtClean="0"/>
              <a:pPr>
                <a:defRPr/>
              </a:pPr>
              <a:t>64</a:t>
            </a:fld>
            <a:endParaRPr lang="en-US" altLang="en-US"/>
          </a:p>
        </p:txBody>
      </p:sp>
      <p:sp>
        <p:nvSpPr>
          <p:cNvPr id="122882" name="Rectangle 2">
            <a:extLst>
              <a:ext uri="{FF2B5EF4-FFF2-40B4-BE49-F238E27FC236}">
                <a16:creationId xmlns:a16="http://schemas.microsoft.com/office/drawing/2014/main" id="{B3327A25-BCA3-445F-AD7F-BC5D8DEDE6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Negotiating Online </a:t>
            </a:r>
            <a:r>
              <a:rPr lang="en-US" altLang="en-US" sz="3600"/>
              <a:t>(cont.)</a:t>
            </a:r>
          </a:p>
        </p:txBody>
      </p:sp>
      <p:sp>
        <p:nvSpPr>
          <p:cNvPr id="74757" name="Rectangle 3">
            <a:extLst>
              <a:ext uri="{FF2B5EF4-FFF2-40B4-BE49-F238E27FC236}">
                <a16:creationId xmlns:a16="http://schemas.microsoft.com/office/drawing/2014/main" id="{96DB7130-57F1-4596-B680-F35615D0F8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Deals with nonpricing terms, such as payment method and credit</a:t>
            </a:r>
          </a:p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Digital products and services can be personalized and “bundled” at a negotiated standard price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Date Placeholder 3">
            <a:extLst>
              <a:ext uri="{FF2B5EF4-FFF2-40B4-BE49-F238E27FC236}">
                <a16:creationId xmlns:a16="http://schemas.microsoft.com/office/drawing/2014/main" id="{1BE7416B-2C01-416A-A260-BFA402ADB163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079B2-088C-4CDE-A6E1-25649743A0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3BF38FF-96BC-4858-A7FE-A6A45AA1DAEB}" type="slidenum">
              <a:rPr lang="en-US" altLang="id-ID" smtClean="0"/>
              <a:pPr>
                <a:defRPr/>
              </a:pPr>
              <a:t>65</a:t>
            </a:fld>
            <a:endParaRPr lang="en-US" altLang="en-US"/>
          </a:p>
        </p:txBody>
      </p:sp>
      <p:sp>
        <p:nvSpPr>
          <p:cNvPr id="123906" name="Rectangle 2">
            <a:extLst>
              <a:ext uri="{FF2B5EF4-FFF2-40B4-BE49-F238E27FC236}">
                <a16:creationId xmlns:a16="http://schemas.microsoft.com/office/drawing/2014/main" id="{E52FD380-38E9-47F5-AF8A-FEEA79BFCE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E-Commerce in the Wireless Environment: M-Commerce</a:t>
            </a:r>
          </a:p>
        </p:txBody>
      </p:sp>
      <p:sp>
        <p:nvSpPr>
          <p:cNvPr id="75781" name="Rectangle 3">
            <a:extLst>
              <a:ext uri="{FF2B5EF4-FFF2-40B4-BE49-F238E27FC236}">
                <a16:creationId xmlns:a16="http://schemas.microsoft.com/office/drawing/2014/main" id="{F0AB837C-638F-4106-9F13-1AF92679C9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90800" y="1981200"/>
            <a:ext cx="8077200" cy="4114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b="1"/>
              <a:t>Mobile computing: </a:t>
            </a:r>
          </a:p>
          <a:p>
            <a:pPr lvl="1">
              <a:buFontTx/>
              <a:buNone/>
            </a:pPr>
            <a:r>
              <a:rPr lang="en-US" altLang="en-US"/>
              <a:t>	Permits real-time access to information, applications, and tools that, until recently, were accessible only from a desktop computer</a:t>
            </a:r>
            <a:endParaRPr lang="en-US" altLang="en-US" b="1"/>
          </a:p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b="1"/>
              <a:t>Mobile commerce (m-commerce):</a:t>
            </a:r>
          </a:p>
          <a:p>
            <a:pPr lvl="1">
              <a:buFontTx/>
              <a:buNone/>
            </a:pPr>
            <a:r>
              <a:rPr lang="en-US" altLang="en-US"/>
              <a:t>	E-commerce conducted via wireless devices</a:t>
            </a:r>
          </a:p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b="1"/>
              <a:t>m-business: </a:t>
            </a:r>
          </a:p>
          <a:p>
            <a:pPr lvl="1">
              <a:buFontTx/>
              <a:buNone/>
            </a:pPr>
            <a:r>
              <a:rPr lang="en-US" altLang="en-US"/>
              <a:t>	The broadest definition of m-commerce, in which e-business is conducted in a wireless environment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Date Placeholder 3">
            <a:extLst>
              <a:ext uri="{FF2B5EF4-FFF2-40B4-BE49-F238E27FC236}">
                <a16:creationId xmlns:a16="http://schemas.microsoft.com/office/drawing/2014/main" id="{8AB30E8B-4CC3-4110-86F6-1A6DE8342E33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268D5-14D9-4C79-8153-351435B469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3BF38FF-96BC-4858-A7FE-A6A45AA1DAEB}" type="slidenum">
              <a:rPr lang="en-US" altLang="id-ID" smtClean="0"/>
              <a:pPr>
                <a:defRPr/>
              </a:pPr>
              <a:t>66</a:t>
            </a:fld>
            <a:endParaRPr lang="en-US" altLang="en-US"/>
          </a:p>
        </p:txBody>
      </p:sp>
      <p:sp>
        <p:nvSpPr>
          <p:cNvPr id="124930" name="Rectangle 2">
            <a:extLst>
              <a:ext uri="{FF2B5EF4-FFF2-40B4-BE49-F238E27FC236}">
                <a16:creationId xmlns:a16="http://schemas.microsoft.com/office/drawing/2014/main" id="{816B1B18-071D-4151-A625-BF008CCBAC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4600" y="304801"/>
            <a:ext cx="8153400" cy="143192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E-Commerce in the Wireless Environment: M-Commerce </a:t>
            </a:r>
            <a:r>
              <a:rPr lang="en-US" altLang="en-US" sz="3600"/>
              <a:t>(cont.)</a:t>
            </a:r>
          </a:p>
        </p:txBody>
      </p:sp>
      <p:sp>
        <p:nvSpPr>
          <p:cNvPr id="76805" name="Rectangle 3">
            <a:extLst>
              <a:ext uri="{FF2B5EF4-FFF2-40B4-BE49-F238E27FC236}">
                <a16:creationId xmlns:a16="http://schemas.microsoft.com/office/drawing/2014/main" id="{22B4E322-78C4-40AF-B02C-0FF15B658E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b="1"/>
              <a:t>Promise of m-commerce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Mobility significantly changes the manner in which people and trading partners interact, communicate, and collaborate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Mobile applications are expected to change the way we live, play, and do business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Much of the Internet culture may change to one based on mobile devices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M-commerce creates new business models for EC, notably location-based applications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3BDB40-3CDE-430C-8447-434E0387625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© Prentice Hall 2020</a:t>
            </a:r>
          </a:p>
        </p:txBody>
      </p:sp>
      <p:sp>
        <p:nvSpPr>
          <p:cNvPr id="77827" name="Slide Number Placeholder 6">
            <a:extLst>
              <a:ext uri="{FF2B5EF4-FFF2-40B4-BE49-F238E27FC236}">
                <a16:creationId xmlns:a16="http://schemas.microsoft.com/office/drawing/2014/main" id="{99491386-4D29-4C00-8470-0577FE56AF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2A990A98-D07E-4F90-90BD-59B320EF93AD}" type="slidenum">
              <a:rPr lang="en-US" altLang="en-US" sz="120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67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7828" name="Rectangle 2">
            <a:extLst>
              <a:ext uri="{FF2B5EF4-FFF2-40B4-BE49-F238E27FC236}">
                <a16:creationId xmlns:a16="http://schemas.microsoft.com/office/drawing/2014/main" id="{FA0D49FD-7297-4A07-A99E-AFEB116271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304801"/>
            <a:ext cx="7924800" cy="1431925"/>
          </a:xfrm>
        </p:spPr>
        <p:txBody>
          <a:bodyPr/>
          <a:lstStyle/>
          <a:p>
            <a:r>
              <a:rPr lang="en-US" altLang="en-US" sz="4000"/>
              <a:t>E-Commerce in the Wireless Environment: M-Commerce </a:t>
            </a:r>
            <a:r>
              <a:rPr lang="en-US" altLang="en-US" sz="3600"/>
              <a:t>(cont.)</a:t>
            </a:r>
          </a:p>
        </p:txBody>
      </p:sp>
      <p:sp>
        <p:nvSpPr>
          <p:cNvPr id="77829" name="Rectangle 3">
            <a:extLst>
              <a:ext uri="{FF2B5EF4-FFF2-40B4-BE49-F238E27FC236}">
                <a16:creationId xmlns:a16="http://schemas.microsoft.com/office/drawing/2014/main" id="{811F9211-EFD7-4397-BCB5-A8B4F719DF5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 sz="2400" b="1"/>
              <a:t>DoCoMo’s (nttdocomo.com) i-Mode—pioneering wireless service—with a few clicks on a handset, i-Mode users can conduct a large variety of m-commerce activities</a:t>
            </a:r>
            <a:endParaRPr lang="en-US" altLang="en-US" sz="2400"/>
          </a:p>
        </p:txBody>
      </p:sp>
      <p:sp>
        <p:nvSpPr>
          <p:cNvPr id="77830" name="Rectangle 4">
            <a:extLst>
              <a:ext uri="{FF2B5EF4-FFF2-40B4-BE49-F238E27FC236}">
                <a16:creationId xmlns:a16="http://schemas.microsoft.com/office/drawing/2014/main" id="{5F194649-BAC0-44C3-803B-311FB5894A8A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lvl="1"/>
            <a:r>
              <a:rPr lang="en-US" altLang="en-US" sz="2000"/>
              <a:t>Shopping guides</a:t>
            </a:r>
            <a:endParaRPr lang="en-US" altLang="en-US" sz="2000" b="1"/>
          </a:p>
          <a:p>
            <a:pPr lvl="1"/>
            <a:r>
              <a:rPr lang="en-US" altLang="en-US" sz="2000"/>
              <a:t>Maps and transportation</a:t>
            </a:r>
            <a:endParaRPr lang="en-US" altLang="en-US" sz="2000" b="1"/>
          </a:p>
          <a:p>
            <a:pPr lvl="1"/>
            <a:r>
              <a:rPr lang="en-US" altLang="en-US" sz="2000"/>
              <a:t>Ticketing</a:t>
            </a:r>
            <a:endParaRPr lang="en-US" altLang="en-US" sz="2000" b="1"/>
          </a:p>
          <a:p>
            <a:pPr lvl="1"/>
            <a:r>
              <a:rPr lang="en-US" altLang="en-US" sz="2000"/>
              <a:t>News and reports</a:t>
            </a:r>
            <a:endParaRPr lang="en-US" altLang="en-US" sz="2000" b="1"/>
          </a:p>
          <a:p>
            <a:pPr lvl="1"/>
            <a:r>
              <a:rPr lang="en-US" altLang="en-US" sz="2000"/>
              <a:t>Personalized movie service</a:t>
            </a:r>
            <a:endParaRPr lang="en-US" altLang="en-US" sz="2000" b="1"/>
          </a:p>
          <a:p>
            <a:pPr lvl="1"/>
            <a:r>
              <a:rPr lang="en-US" altLang="en-US" sz="2000"/>
              <a:t>Entertainment</a:t>
            </a:r>
            <a:endParaRPr lang="en-US" altLang="en-US" sz="2000" b="1"/>
          </a:p>
          <a:p>
            <a:pPr lvl="1"/>
            <a:r>
              <a:rPr lang="en-US" altLang="en-US" sz="2000"/>
              <a:t>Dining and reservations</a:t>
            </a:r>
            <a:endParaRPr lang="en-US" altLang="en-US" sz="2000" b="1"/>
          </a:p>
          <a:p>
            <a:pPr lvl="1"/>
            <a:r>
              <a:rPr lang="en-US" altLang="en-US" sz="2000"/>
              <a:t>Additional services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Date Placeholder 3">
            <a:extLst>
              <a:ext uri="{FF2B5EF4-FFF2-40B4-BE49-F238E27FC236}">
                <a16:creationId xmlns:a16="http://schemas.microsoft.com/office/drawing/2014/main" id="{DD52C4D2-35E0-4DEB-A4B2-3D224EFEBCB4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91494-8416-461C-AA82-3301795B86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3BF38FF-96BC-4858-A7FE-A6A45AA1DAEB}" type="slidenum">
              <a:rPr lang="en-US" altLang="id-ID" smtClean="0"/>
              <a:pPr>
                <a:defRPr/>
              </a:pPr>
              <a:t>68</a:t>
            </a:fld>
            <a:endParaRPr lang="en-US" altLang="en-US"/>
          </a:p>
        </p:txBody>
      </p:sp>
      <p:sp>
        <p:nvSpPr>
          <p:cNvPr id="126978" name="Rectangle 2">
            <a:extLst>
              <a:ext uri="{FF2B5EF4-FFF2-40B4-BE49-F238E27FC236}">
                <a16:creationId xmlns:a16="http://schemas.microsoft.com/office/drawing/2014/main" id="{F6281C28-1B7B-4AB4-B6F1-FC439EF124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Issues in E-Markets: Liquidity, Quality, and Success Factors</a:t>
            </a:r>
          </a:p>
        </p:txBody>
      </p:sp>
      <p:sp>
        <p:nvSpPr>
          <p:cNvPr id="78853" name="Rectangle 3">
            <a:extLst>
              <a:ext uri="{FF2B5EF4-FFF2-40B4-BE49-F238E27FC236}">
                <a16:creationId xmlns:a16="http://schemas.microsoft.com/office/drawing/2014/main" id="{6C4FCA88-87CB-47F6-A1C0-84FA63193D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90800" y="1752600"/>
            <a:ext cx="8077200" cy="44196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b="1"/>
              <a:t>Early liquidity: </a:t>
            </a:r>
          </a:p>
          <a:p>
            <a:pPr lvl="1">
              <a:buFontTx/>
              <a:buNone/>
            </a:pPr>
            <a:r>
              <a:rPr lang="en-US" altLang="en-US"/>
              <a:t>	Achieving a critical mass of buyers and sellers as fast as possible, before a start-up company’s cash disappears</a:t>
            </a:r>
          </a:p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b="1"/>
              <a:t>Quality uncertainty: </a:t>
            </a:r>
          </a:p>
          <a:p>
            <a:pPr lvl="1">
              <a:buFontTx/>
              <a:buNone/>
            </a:pPr>
            <a:r>
              <a:rPr lang="en-US" altLang="en-US"/>
              <a:t>	The uncertainty of online buyers about the quality of non-commodity type products that they have never seen, especially from an unknown vendor</a:t>
            </a:r>
          </a:p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b="1"/>
              <a:t>Microproduct: </a:t>
            </a:r>
          </a:p>
          <a:p>
            <a:pPr lvl="1">
              <a:buFontTx/>
              <a:buNone/>
            </a:pPr>
            <a:r>
              <a:rPr lang="en-US" altLang="en-US"/>
              <a:t>	A small digital product costing a few cents 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Date Placeholder 3">
            <a:extLst>
              <a:ext uri="{FF2B5EF4-FFF2-40B4-BE49-F238E27FC236}">
                <a16:creationId xmlns:a16="http://schemas.microsoft.com/office/drawing/2014/main" id="{97A8BD0B-2575-48E6-91CF-79A81A8A7F4E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5283D-E9C2-460D-BD32-99B10AD9BF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3BF38FF-96BC-4858-A7FE-A6A45AA1DAEB}" type="slidenum">
              <a:rPr lang="en-US" altLang="id-ID" smtClean="0"/>
              <a:pPr>
                <a:defRPr/>
              </a:pPr>
              <a:t>69</a:t>
            </a:fld>
            <a:endParaRPr lang="en-US" altLang="en-US"/>
          </a:p>
        </p:txBody>
      </p:sp>
      <p:sp>
        <p:nvSpPr>
          <p:cNvPr id="128002" name="Rectangle 2">
            <a:extLst>
              <a:ext uri="{FF2B5EF4-FFF2-40B4-BE49-F238E27FC236}">
                <a16:creationId xmlns:a16="http://schemas.microsoft.com/office/drawing/2014/main" id="{6F481DA2-0905-4042-96B6-A4F760DDAE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E-Market Success Factors </a:t>
            </a:r>
          </a:p>
        </p:txBody>
      </p:sp>
      <p:sp>
        <p:nvSpPr>
          <p:cNvPr id="79877" name="Rectangle 3">
            <a:extLst>
              <a:ext uri="{FF2B5EF4-FFF2-40B4-BE49-F238E27FC236}">
                <a16:creationId xmlns:a16="http://schemas.microsoft.com/office/drawing/2014/main" id="{D370CEF8-C209-4EC0-BD6E-87A3F682BA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lnSpc>
                <a:spcPct val="9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/>
              <a:t>Product Characteristics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/>
              <a:t>	Digitizable products can be electronically distributed to customers, resulting in very low distribution costs, allowing order-fulfillment cycle time “to be minimal”</a:t>
            </a:r>
          </a:p>
          <a:p>
            <a:pPr>
              <a:lnSpc>
                <a:spcPct val="9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/>
              <a:t>Industry Characteristics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b="1"/>
              <a:t>	</a:t>
            </a:r>
            <a:r>
              <a:rPr lang="en-US" altLang="en-US"/>
              <a:t>Electronic markets are most useful when they are able to directly match buyers and sellers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>
            <a:extLst>
              <a:ext uri="{FF2B5EF4-FFF2-40B4-BE49-F238E27FC236}">
                <a16:creationId xmlns:a16="http://schemas.microsoft.com/office/drawing/2014/main" id="{2C2F668B-8C14-420F-A5BF-B88047502C39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CBF67-E390-4FDA-A5F7-5B060DD11D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3BF38FF-96BC-4858-A7FE-A6A45AA1DAEB}" type="slidenum">
              <a:rPr lang="en-US" altLang="id-ID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8DD72FCB-42D3-47F5-8037-B262CF3E80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/>
              <a:t>How Raffles Hotel Is Conducting EC (cont.)</a:t>
            </a:r>
          </a:p>
        </p:txBody>
      </p:sp>
      <p:sp>
        <p:nvSpPr>
          <p:cNvPr id="16389" name="Rectangle 3">
            <a:extLst>
              <a:ext uri="{FF2B5EF4-FFF2-40B4-BE49-F238E27FC236}">
                <a16:creationId xmlns:a16="http://schemas.microsoft.com/office/drawing/2014/main" id="{EC85183C-C000-4FBE-99D3-110079FCF5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lnSpc>
                <a:spcPct val="9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/>
              <a:t>The Results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/>
              <a:t>Corporate portal helps in customer acquisition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/>
              <a:t>Promotions and direct sales enable the hotel to maintain a relatively high occupancy 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/>
              <a:t>Private marketplace forces suppliers to disclose their prices and increases competition among suppliers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/>
              <a:t>Company is saving about $1 million a year on procurement 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/>
              <a:t>Company is expanding aggressively in the Asian markets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Date Placeholder 3">
            <a:extLst>
              <a:ext uri="{FF2B5EF4-FFF2-40B4-BE49-F238E27FC236}">
                <a16:creationId xmlns:a16="http://schemas.microsoft.com/office/drawing/2014/main" id="{2A9124D7-D43C-4C05-B135-BBA310BD246D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9AC77-18AA-486D-A4F1-F9D7B52135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3BF38FF-96BC-4858-A7FE-A6A45AA1DAEB}" type="slidenum">
              <a:rPr lang="en-US" altLang="id-ID" smtClean="0"/>
              <a:pPr>
                <a:defRPr/>
              </a:pPr>
              <a:t>70</a:t>
            </a:fld>
            <a:endParaRPr lang="en-US" altLang="en-US"/>
          </a:p>
        </p:txBody>
      </p:sp>
      <p:sp>
        <p:nvSpPr>
          <p:cNvPr id="129026" name="Rectangle 2">
            <a:extLst>
              <a:ext uri="{FF2B5EF4-FFF2-40B4-BE49-F238E27FC236}">
                <a16:creationId xmlns:a16="http://schemas.microsoft.com/office/drawing/2014/main" id="{173E2771-9077-4AEF-BC49-FE5D2D8786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E-Market Success Factors </a:t>
            </a:r>
            <a:r>
              <a:rPr lang="en-US" altLang="en-US" sz="3600"/>
              <a:t>(cont.)</a:t>
            </a:r>
          </a:p>
        </p:txBody>
      </p:sp>
      <p:sp>
        <p:nvSpPr>
          <p:cNvPr id="80901" name="Rectangle 3">
            <a:extLst>
              <a:ext uri="{FF2B5EF4-FFF2-40B4-BE49-F238E27FC236}">
                <a16:creationId xmlns:a16="http://schemas.microsoft.com/office/drawing/2014/main" id="{9CBBFD1C-C232-46CF-9132-0693D3C740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90800" y="1981200"/>
            <a:ext cx="8077200" cy="4191000"/>
          </a:xfrm>
        </p:spPr>
        <p:txBody>
          <a:bodyPr/>
          <a:lstStyle/>
          <a:p>
            <a:pPr>
              <a:lnSpc>
                <a:spcPct val="9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/>
              <a:t>Seller Characteristics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/>
              <a:t>	Electronic markets reduce search costs, allowing consumers to find sellers offering lower prices</a:t>
            </a:r>
          </a:p>
          <a:p>
            <a:pPr>
              <a:lnSpc>
                <a:spcPct val="9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/>
              <a:t>Consumer Characteristics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/>
              <a:t>	e-markets require a certain degree of effort on the part of the consumer, e-markets are more conducive to consumers who do some comparison and analysis before buying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Date Placeholder 3">
            <a:extLst>
              <a:ext uri="{FF2B5EF4-FFF2-40B4-BE49-F238E27FC236}">
                <a16:creationId xmlns:a16="http://schemas.microsoft.com/office/drawing/2014/main" id="{03887AF4-923F-4949-817B-68426A222359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462A8-F990-43D6-9CE2-F69A56BC12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3BF38FF-96BC-4858-A7FE-A6A45AA1DAEB}" type="slidenum">
              <a:rPr lang="en-US" altLang="id-ID" smtClean="0"/>
              <a:pPr>
                <a:defRPr/>
              </a:pPr>
              <a:t>71</a:t>
            </a:fld>
            <a:endParaRPr lang="en-US" altLang="en-US"/>
          </a:p>
        </p:txBody>
      </p:sp>
      <p:sp>
        <p:nvSpPr>
          <p:cNvPr id="130050" name="Rectangle 2">
            <a:extLst>
              <a:ext uri="{FF2B5EF4-FFF2-40B4-BE49-F238E27FC236}">
                <a16:creationId xmlns:a16="http://schemas.microsoft.com/office/drawing/2014/main" id="{05DE1E2B-3C91-4330-87DE-D922D4B53C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Economics of </a:t>
            </a:r>
            <a:br>
              <a:rPr lang="en-US" altLang="en-US"/>
            </a:br>
            <a:r>
              <a:rPr lang="en-US" altLang="en-US"/>
              <a:t>E-Marketplaces</a:t>
            </a:r>
          </a:p>
        </p:txBody>
      </p:sp>
      <p:pic>
        <p:nvPicPr>
          <p:cNvPr id="81925" name="Picture 3">
            <a:extLst>
              <a:ext uri="{FF2B5EF4-FFF2-40B4-BE49-F238E27FC236}">
                <a16:creationId xmlns:a16="http://schemas.microsoft.com/office/drawing/2014/main" id="{BCEF2003-B173-4D05-A191-484C8B0DCCB0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" t="3758" r="2882" b="2388"/>
          <a:stretch>
            <a:fillRect/>
          </a:stretch>
        </p:blipFill>
        <p:spPr>
          <a:xfrm>
            <a:off x="2481264" y="1946275"/>
            <a:ext cx="8086725" cy="4224338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Date Placeholder 3">
            <a:extLst>
              <a:ext uri="{FF2B5EF4-FFF2-40B4-BE49-F238E27FC236}">
                <a16:creationId xmlns:a16="http://schemas.microsoft.com/office/drawing/2014/main" id="{E9E357FA-B72A-4320-A1E7-C503950C9EE2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0C3B5-66E8-4B67-B856-8BB4C7DD60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3BF38FF-96BC-4858-A7FE-A6A45AA1DAEB}" type="slidenum">
              <a:rPr lang="en-US" altLang="id-ID" smtClean="0"/>
              <a:pPr>
                <a:defRPr/>
              </a:pPr>
              <a:t>72</a:t>
            </a:fld>
            <a:endParaRPr lang="en-US" altLang="en-US"/>
          </a:p>
        </p:txBody>
      </p:sp>
      <p:sp>
        <p:nvSpPr>
          <p:cNvPr id="131074" name="Rectangle 2">
            <a:extLst>
              <a:ext uri="{FF2B5EF4-FFF2-40B4-BE49-F238E27FC236}">
                <a16:creationId xmlns:a16="http://schemas.microsoft.com/office/drawing/2014/main" id="{2B6C1C8C-DA28-40D0-86BA-A071449B2B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04801"/>
            <a:ext cx="8458200" cy="143192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Economics of </a:t>
            </a:r>
            <a:br>
              <a:rPr lang="en-US" altLang="en-US"/>
            </a:br>
            <a:r>
              <a:rPr lang="en-US" altLang="en-US"/>
              <a:t>E-Marketplaces </a:t>
            </a:r>
            <a:r>
              <a:rPr lang="en-US" altLang="en-US" sz="3600"/>
              <a:t>(cont.)</a:t>
            </a:r>
          </a:p>
        </p:txBody>
      </p:sp>
      <p:pic>
        <p:nvPicPr>
          <p:cNvPr id="82949" name="Picture 3">
            <a:extLst>
              <a:ext uri="{FF2B5EF4-FFF2-40B4-BE49-F238E27FC236}">
                <a16:creationId xmlns:a16="http://schemas.microsoft.com/office/drawing/2014/main" id="{DD937433-4E0E-4ED8-B52F-6F03CC49ED64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0" t="5283" r="2020" b="5231"/>
          <a:stretch>
            <a:fillRect/>
          </a:stretch>
        </p:blipFill>
        <p:spPr>
          <a:xfrm>
            <a:off x="2513014" y="2482851"/>
            <a:ext cx="8072437" cy="305911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Date Placeholder 3">
            <a:extLst>
              <a:ext uri="{FF2B5EF4-FFF2-40B4-BE49-F238E27FC236}">
                <a16:creationId xmlns:a16="http://schemas.microsoft.com/office/drawing/2014/main" id="{920FD83A-F276-4695-AB6D-C38E9C25478E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324C8-E364-4992-8F9A-4B195D472A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3BF38FF-96BC-4858-A7FE-A6A45AA1DAEB}" type="slidenum">
              <a:rPr lang="en-US" altLang="id-ID" smtClean="0"/>
              <a:pPr>
                <a:defRPr/>
              </a:pPr>
              <a:t>73</a:t>
            </a:fld>
            <a:endParaRPr lang="en-US" altLang="en-US"/>
          </a:p>
        </p:txBody>
      </p:sp>
      <p:sp>
        <p:nvSpPr>
          <p:cNvPr id="132098" name="Rectangle 2">
            <a:extLst>
              <a:ext uri="{FF2B5EF4-FFF2-40B4-BE49-F238E27FC236}">
                <a16:creationId xmlns:a16="http://schemas.microsoft.com/office/drawing/2014/main" id="{3ED443C6-616E-48AF-8C0F-B00BFFACDD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Economics of </a:t>
            </a:r>
            <a:br>
              <a:rPr lang="en-US" altLang="en-US"/>
            </a:br>
            <a:r>
              <a:rPr lang="en-US" altLang="en-US"/>
              <a:t>E-Marketplaces </a:t>
            </a:r>
            <a:r>
              <a:rPr lang="en-US" altLang="en-US" sz="3600"/>
              <a:t>(cont.)</a:t>
            </a:r>
          </a:p>
        </p:txBody>
      </p:sp>
      <p:pic>
        <p:nvPicPr>
          <p:cNvPr id="83973" name="Picture 3">
            <a:extLst>
              <a:ext uri="{FF2B5EF4-FFF2-40B4-BE49-F238E27FC236}">
                <a16:creationId xmlns:a16="http://schemas.microsoft.com/office/drawing/2014/main" id="{6394D989-C837-4660-943C-6C334AE6A72B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0" t="3703" r="2090" b="1852"/>
          <a:stretch>
            <a:fillRect/>
          </a:stretch>
        </p:blipFill>
        <p:spPr>
          <a:xfrm>
            <a:off x="3059113" y="1936751"/>
            <a:ext cx="7131050" cy="427831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Date Placeholder 3">
            <a:extLst>
              <a:ext uri="{FF2B5EF4-FFF2-40B4-BE49-F238E27FC236}">
                <a16:creationId xmlns:a16="http://schemas.microsoft.com/office/drawing/2014/main" id="{34CC3E7E-2937-4F8A-90D2-0105216CBDAD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6F16D-4CA6-40C6-B1BE-0A022FA00A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3BF38FF-96BC-4858-A7FE-A6A45AA1DAEB}" type="slidenum">
              <a:rPr lang="en-US" altLang="id-ID" smtClean="0"/>
              <a:pPr>
                <a:defRPr/>
              </a:pPr>
              <a:t>74</a:t>
            </a:fld>
            <a:endParaRPr lang="en-US" altLang="en-US"/>
          </a:p>
        </p:txBody>
      </p:sp>
      <p:sp>
        <p:nvSpPr>
          <p:cNvPr id="133122" name="Rectangle 2">
            <a:extLst>
              <a:ext uri="{FF2B5EF4-FFF2-40B4-BE49-F238E27FC236}">
                <a16:creationId xmlns:a16="http://schemas.microsoft.com/office/drawing/2014/main" id="{9B351CC6-8C81-483A-A972-F926C0FF64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Competition in the Digital Economy</a:t>
            </a:r>
          </a:p>
        </p:txBody>
      </p:sp>
      <p:sp>
        <p:nvSpPr>
          <p:cNvPr id="84997" name="Rectangle 3">
            <a:extLst>
              <a:ext uri="{FF2B5EF4-FFF2-40B4-BE49-F238E27FC236}">
                <a16:creationId xmlns:a16="http://schemas.microsoft.com/office/drawing/2014/main" id="{01FDA60D-49E0-4DAA-8CA4-1AC5604170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14600" y="2057400"/>
            <a:ext cx="7848600" cy="4267200"/>
          </a:xfrm>
        </p:spPr>
        <p:txBody>
          <a:bodyPr/>
          <a:lstStyle/>
          <a:p>
            <a:pPr>
              <a:lnSpc>
                <a:spcPct val="9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 sz="2400" b="1"/>
              <a:t>Internet ecosystem: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/>
              <a:t>	The business model of the Internet economy</a:t>
            </a:r>
          </a:p>
          <a:p>
            <a:pPr>
              <a:lnSpc>
                <a:spcPct val="9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 sz="2400" b="1"/>
              <a:t>Competitive factors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/>
              <a:t>Lower search costs for buyers</a:t>
            </a:r>
            <a:endParaRPr lang="en-US" altLang="en-US" b="1"/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/>
              <a:t>Speedy comparisons</a:t>
            </a:r>
            <a:endParaRPr lang="en-US" altLang="en-US" b="1"/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/>
              <a:t>Differentiation and personalization</a:t>
            </a:r>
            <a:endParaRPr lang="en-US" altLang="en-US" b="1"/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	Differentiation: Providing a product or service that is unique 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	Personalization: The ability to tailor a product, service, or Web content to specific user preferences 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/>
              <a:t>Lower prices</a:t>
            </a:r>
            <a:endParaRPr lang="en-US" altLang="en-US" b="1"/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/>
              <a:t>Customer service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Date Placeholder 3">
            <a:extLst>
              <a:ext uri="{FF2B5EF4-FFF2-40B4-BE49-F238E27FC236}">
                <a16:creationId xmlns:a16="http://schemas.microsoft.com/office/drawing/2014/main" id="{A2E08A4F-550F-413F-B7DC-85AF49D06D7B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DDDA6-2BE6-4FA8-B6F4-CF92D16556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3BF38FF-96BC-4858-A7FE-A6A45AA1DAEB}" type="slidenum">
              <a:rPr lang="en-US" altLang="id-ID" smtClean="0"/>
              <a:pPr>
                <a:defRPr/>
              </a:pPr>
              <a:t>75</a:t>
            </a:fld>
            <a:endParaRPr lang="en-US" altLang="en-US"/>
          </a:p>
        </p:txBody>
      </p:sp>
      <p:sp>
        <p:nvSpPr>
          <p:cNvPr id="134146" name="Rectangle 2">
            <a:extLst>
              <a:ext uri="{FF2B5EF4-FFF2-40B4-BE49-F238E27FC236}">
                <a16:creationId xmlns:a16="http://schemas.microsoft.com/office/drawing/2014/main" id="{00BBC289-B206-49F7-BD29-DD8F4E6A85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Competition in the </a:t>
            </a:r>
            <a:br>
              <a:rPr lang="en-US" altLang="en-US"/>
            </a:br>
            <a:r>
              <a:rPr lang="en-US" altLang="en-US"/>
              <a:t>Digital Economy </a:t>
            </a:r>
            <a:r>
              <a:rPr lang="en-US" altLang="en-US" sz="3200"/>
              <a:t>(cont.)</a:t>
            </a:r>
          </a:p>
        </p:txBody>
      </p:sp>
      <p:sp>
        <p:nvSpPr>
          <p:cNvPr id="86021" name="Rectangle 3">
            <a:extLst>
              <a:ext uri="{FF2B5EF4-FFF2-40B4-BE49-F238E27FC236}">
                <a16:creationId xmlns:a16="http://schemas.microsoft.com/office/drawing/2014/main" id="{5FF8439E-F4E4-4920-919D-063F383964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93950" y="1828800"/>
            <a:ext cx="7848600" cy="4114800"/>
          </a:xfrm>
        </p:spPr>
        <p:txBody>
          <a:bodyPr/>
          <a:lstStyle/>
          <a:p>
            <a:pPr>
              <a:lnSpc>
                <a:spcPct val="9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 b="1"/>
              <a:t>Characteristics necessary for </a:t>
            </a:r>
            <a:r>
              <a:rPr lang="en-US" altLang="en-US" b="1" i="1"/>
              <a:t>perfect competition </a:t>
            </a:r>
            <a:r>
              <a:rPr lang="en-US" altLang="en-US" b="1"/>
              <a:t>are the following: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/>
              <a:t>Many buyers and sellers must be able to enter the market at little or no entry cost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/>
              <a:t>Large buyers or sellers are not able to individually influence the market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/>
              <a:t>Products must be homogeneous (no product differentiation) 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/>
              <a:t>Buyers and sellers must have comprehensive information about the products and about the market participants’ demands, supplies, and conditions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Date Placeholder 3">
            <a:extLst>
              <a:ext uri="{FF2B5EF4-FFF2-40B4-BE49-F238E27FC236}">
                <a16:creationId xmlns:a16="http://schemas.microsoft.com/office/drawing/2014/main" id="{88D2BC9D-28C4-4591-93A3-4FF95FB06606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6E516-09AA-4B5E-BAC6-57C70D0755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3BF38FF-96BC-4858-A7FE-A6A45AA1DAEB}" type="slidenum">
              <a:rPr lang="en-US" altLang="id-ID" smtClean="0"/>
              <a:pPr>
                <a:defRPr/>
              </a:pPr>
              <a:t>76</a:t>
            </a:fld>
            <a:endParaRPr lang="en-US" altLang="en-US"/>
          </a:p>
        </p:txBody>
      </p:sp>
      <p:sp>
        <p:nvSpPr>
          <p:cNvPr id="135170" name="Rectangle 2">
            <a:extLst>
              <a:ext uri="{FF2B5EF4-FFF2-40B4-BE49-F238E27FC236}">
                <a16:creationId xmlns:a16="http://schemas.microsoft.com/office/drawing/2014/main" id="{1B29DC5E-ED92-4539-8EC7-9B0D406466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Competition in the </a:t>
            </a:r>
            <a:br>
              <a:rPr lang="en-US" altLang="en-US"/>
            </a:br>
            <a:r>
              <a:rPr lang="en-US" altLang="en-US"/>
              <a:t>Digital Economy </a:t>
            </a:r>
            <a:r>
              <a:rPr lang="en-US" altLang="en-US" sz="3200"/>
              <a:t>(cont.)</a:t>
            </a:r>
          </a:p>
        </p:txBody>
      </p:sp>
      <p:sp>
        <p:nvSpPr>
          <p:cNvPr id="87045" name="Rectangle 3">
            <a:extLst>
              <a:ext uri="{FF2B5EF4-FFF2-40B4-BE49-F238E27FC236}">
                <a16:creationId xmlns:a16="http://schemas.microsoft.com/office/drawing/2014/main" id="{18E08EDC-AAD5-4736-B940-3604F53141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Porter’s competitive forces model: </a:t>
            </a:r>
          </a:p>
          <a:p>
            <a:pPr lvl="1">
              <a:buFontTx/>
              <a:buNone/>
            </a:pPr>
            <a:r>
              <a:rPr lang="en-US" altLang="en-US"/>
              <a:t>	The model that says that five major forces of competition determine industry structure and how economic value is divided among the industry players in the industry; analysis of these forces helps companies develop their competitive strategy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Date Placeholder 3">
            <a:extLst>
              <a:ext uri="{FF2B5EF4-FFF2-40B4-BE49-F238E27FC236}">
                <a16:creationId xmlns:a16="http://schemas.microsoft.com/office/drawing/2014/main" id="{D5DFC8A6-BE20-48FA-AA67-7B042314939F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3B01D-F792-4DCD-B98D-D3AD46BD47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3BF38FF-96BC-4858-A7FE-A6A45AA1DAEB}" type="slidenum">
              <a:rPr lang="en-US" altLang="id-ID" smtClean="0"/>
              <a:pPr>
                <a:defRPr/>
              </a:pPr>
              <a:t>77</a:t>
            </a:fld>
            <a:endParaRPr lang="en-US" altLang="en-US"/>
          </a:p>
        </p:txBody>
      </p:sp>
      <p:sp>
        <p:nvSpPr>
          <p:cNvPr id="136194" name="Rectangle 2">
            <a:extLst>
              <a:ext uri="{FF2B5EF4-FFF2-40B4-BE49-F238E27FC236}">
                <a16:creationId xmlns:a16="http://schemas.microsoft.com/office/drawing/2014/main" id="{BB878188-1A3E-4C6B-A125-AB4CDD0AD0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sz="2800" dirty="0"/>
              <a:t>Exhibit 2.9 Porter’s Competitive Forces Model: How the Internet Influences Industry Structure</a:t>
            </a:r>
          </a:p>
        </p:txBody>
      </p:sp>
      <p:pic>
        <p:nvPicPr>
          <p:cNvPr id="88069" name="Picture 3">
            <a:extLst>
              <a:ext uri="{FF2B5EF4-FFF2-40B4-BE49-F238E27FC236}">
                <a16:creationId xmlns:a16="http://schemas.microsoft.com/office/drawing/2014/main" id="{690259F6-9302-4163-8C01-E6C189E16200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48175" y="1893888"/>
            <a:ext cx="3970338" cy="41259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Date Placeholder 3">
            <a:extLst>
              <a:ext uri="{FF2B5EF4-FFF2-40B4-BE49-F238E27FC236}">
                <a16:creationId xmlns:a16="http://schemas.microsoft.com/office/drawing/2014/main" id="{33EA5DC9-4C41-40DF-A964-22C04B548E5B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E25AC-6A12-4805-AEB6-EB0E00769C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3BF38FF-96BC-4858-A7FE-A6A45AA1DAEB}" type="slidenum">
              <a:rPr lang="en-US" altLang="id-ID" smtClean="0"/>
              <a:pPr>
                <a:defRPr/>
              </a:pPr>
              <a:t>78</a:t>
            </a:fld>
            <a:endParaRPr lang="en-US" altLang="en-US"/>
          </a:p>
        </p:txBody>
      </p:sp>
      <p:sp>
        <p:nvSpPr>
          <p:cNvPr id="137218" name="Rectangle 2">
            <a:extLst>
              <a:ext uri="{FF2B5EF4-FFF2-40B4-BE49-F238E27FC236}">
                <a16:creationId xmlns:a16="http://schemas.microsoft.com/office/drawing/2014/main" id="{77A216B1-52D9-4EDC-9879-7C26ED1336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304801"/>
            <a:ext cx="8001000" cy="1431925"/>
          </a:xfrm>
        </p:spPr>
        <p:txBody>
          <a:bodyPr/>
          <a:lstStyle/>
          <a:p>
            <a:pPr>
              <a:defRPr/>
            </a:pPr>
            <a:r>
              <a:rPr lang="en-US" altLang="en-US" sz="3600" dirty="0"/>
              <a:t>Impacts of E-Markets on Business Processes and Organizations</a:t>
            </a:r>
          </a:p>
        </p:txBody>
      </p:sp>
      <p:sp>
        <p:nvSpPr>
          <p:cNvPr id="89093" name="Rectangle 3">
            <a:extLst>
              <a:ext uri="{FF2B5EF4-FFF2-40B4-BE49-F238E27FC236}">
                <a16:creationId xmlns:a16="http://schemas.microsoft.com/office/drawing/2014/main" id="{DD182562-8BB6-4424-B413-C8043183F7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68575" y="1773238"/>
            <a:ext cx="8077200" cy="43434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 sz="2400" b="1"/>
              <a:t>Improving direct marketing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/>
              <a:t>Product promotion</a:t>
            </a:r>
            <a:endParaRPr lang="en-US" altLang="en-US" b="1"/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/>
              <a:t>New sales channel</a:t>
            </a:r>
            <a:endParaRPr lang="en-US" altLang="en-US" b="1"/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/>
              <a:t>Direct savings</a:t>
            </a:r>
            <a:endParaRPr lang="en-US" altLang="en-US" b="1"/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/>
              <a:t>Reduced cycle time</a:t>
            </a:r>
            <a:endParaRPr lang="en-US" altLang="en-US" b="1"/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/>
              <a:t>Improved </a:t>
            </a:r>
            <a:r>
              <a:rPr lang="en-US" altLang="en-US" sz="1800"/>
              <a:t>customer</a:t>
            </a:r>
            <a:r>
              <a:rPr lang="en-US" altLang="en-US"/>
              <a:t> service</a:t>
            </a:r>
            <a:endParaRPr lang="en-US" altLang="en-US" b="1"/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/>
              <a:t>Brand or corporate image</a:t>
            </a:r>
            <a:endParaRPr lang="en-US" altLang="en-US" b="1"/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/>
              <a:t>Customization</a:t>
            </a:r>
            <a:endParaRPr lang="en-US" altLang="en-US" b="1"/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/>
              <a:t>Advertising</a:t>
            </a:r>
            <a:endParaRPr lang="en-US" altLang="en-US" b="1"/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/>
              <a:t>Ordering systems</a:t>
            </a:r>
            <a:endParaRPr lang="en-US" altLang="en-US" b="1"/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/>
              <a:t>Market operations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Date Placeholder 3">
            <a:extLst>
              <a:ext uri="{FF2B5EF4-FFF2-40B4-BE49-F238E27FC236}">
                <a16:creationId xmlns:a16="http://schemas.microsoft.com/office/drawing/2014/main" id="{E096636C-0847-4433-A8FC-B278C928241A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2FD79-B94C-4DF3-AFC8-2F52ADE507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3BF38FF-96BC-4858-A7FE-A6A45AA1DAEB}" type="slidenum">
              <a:rPr lang="en-US" altLang="id-ID" smtClean="0"/>
              <a:pPr>
                <a:defRPr/>
              </a:pPr>
              <a:t>79</a:t>
            </a:fld>
            <a:endParaRPr lang="en-US" altLang="en-US"/>
          </a:p>
        </p:txBody>
      </p:sp>
      <p:sp>
        <p:nvSpPr>
          <p:cNvPr id="138242" name="Rectangle 2">
            <a:extLst>
              <a:ext uri="{FF2B5EF4-FFF2-40B4-BE49-F238E27FC236}">
                <a16:creationId xmlns:a16="http://schemas.microsoft.com/office/drawing/2014/main" id="{50B67A55-6850-41A0-8843-75DECF8145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304801"/>
            <a:ext cx="8534400" cy="1431925"/>
          </a:xfrm>
        </p:spPr>
        <p:txBody>
          <a:bodyPr/>
          <a:lstStyle/>
          <a:p>
            <a:pPr>
              <a:defRPr/>
            </a:pPr>
            <a:r>
              <a:rPr lang="en-US" altLang="en-US" sz="3600" dirty="0"/>
              <a:t>Exhibit 2.10: </a:t>
            </a:r>
            <a:br>
              <a:rPr lang="en-US" altLang="en-US" sz="3600" dirty="0"/>
            </a:br>
            <a:r>
              <a:rPr lang="en-US" altLang="en-US" sz="3600" dirty="0"/>
              <a:t>The Analysis-of-Impacts Framework</a:t>
            </a:r>
          </a:p>
        </p:txBody>
      </p:sp>
      <p:pic>
        <p:nvPicPr>
          <p:cNvPr id="90117" name="Picture 3">
            <a:extLst>
              <a:ext uri="{FF2B5EF4-FFF2-40B4-BE49-F238E27FC236}">
                <a16:creationId xmlns:a16="http://schemas.microsoft.com/office/drawing/2014/main" id="{24400C63-2326-465F-999B-0FD4735001CC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" t="3557" r="1704" b="2187"/>
          <a:stretch>
            <a:fillRect/>
          </a:stretch>
        </p:blipFill>
        <p:spPr>
          <a:xfrm>
            <a:off x="4267201" y="1895476"/>
            <a:ext cx="4562475" cy="424021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>
            <a:extLst>
              <a:ext uri="{FF2B5EF4-FFF2-40B4-BE49-F238E27FC236}">
                <a16:creationId xmlns:a16="http://schemas.microsoft.com/office/drawing/2014/main" id="{7B6ABA09-EFB7-446E-941E-43D59EB6B685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85529-2F10-4185-A149-A793D55C17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3BF38FF-96BC-4858-A7FE-A6A45AA1DAEB}" type="slidenum">
              <a:rPr lang="en-US" altLang="id-ID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D53C95CD-CC63-47B9-9537-6DE1BDA7B0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How Raffles Hotel Is Conducting EC (cont.)</a:t>
            </a:r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902E703E-4C60-46D0-B3E5-CAC0697A47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90800" y="2895600"/>
            <a:ext cx="7543800" cy="2438400"/>
          </a:xfrm>
        </p:spPr>
        <p:txBody>
          <a:bodyPr/>
          <a:lstStyle/>
          <a:p>
            <a:pPr>
              <a:lnSpc>
                <a:spcPct val="9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/>
              <a:t>What we can learn…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/>
              <a:t>Old-economy hotel transformed itself into a click-and-mortar business by creating two separate electronic markets: 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Date Placeholder 3">
            <a:extLst>
              <a:ext uri="{FF2B5EF4-FFF2-40B4-BE49-F238E27FC236}">
                <a16:creationId xmlns:a16="http://schemas.microsoft.com/office/drawing/2014/main" id="{3CD84FCB-FED7-4329-AD5C-3CCC098FFDE7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A9FC7-373F-4716-B0C6-3D170268A6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3BF38FF-96BC-4858-A7FE-A6A45AA1DAEB}" type="slidenum">
              <a:rPr lang="en-US" altLang="id-ID" smtClean="0"/>
              <a:pPr>
                <a:defRPr/>
              </a:pPr>
              <a:t>80</a:t>
            </a:fld>
            <a:endParaRPr lang="en-US" altLang="en-US"/>
          </a:p>
        </p:txBody>
      </p:sp>
      <p:sp>
        <p:nvSpPr>
          <p:cNvPr id="139266" name="Rectangle 2">
            <a:extLst>
              <a:ext uri="{FF2B5EF4-FFF2-40B4-BE49-F238E27FC236}">
                <a16:creationId xmlns:a16="http://schemas.microsoft.com/office/drawing/2014/main" id="{96C4E5E8-BA2D-46AA-B983-71F42A2CAB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Exhibit 2.11: The Changing </a:t>
            </a:r>
            <a:br>
              <a:rPr lang="en-US" altLang="en-US"/>
            </a:br>
            <a:r>
              <a:rPr lang="en-US" altLang="en-US"/>
              <a:t>Face of Marketing</a:t>
            </a:r>
          </a:p>
        </p:txBody>
      </p:sp>
      <p:pic>
        <p:nvPicPr>
          <p:cNvPr id="91141" name="Picture 3">
            <a:extLst>
              <a:ext uri="{FF2B5EF4-FFF2-40B4-BE49-F238E27FC236}">
                <a16:creationId xmlns:a16="http://schemas.microsoft.com/office/drawing/2014/main" id="{AAAA4768-F23F-476E-9FC4-2A3A5ECF4214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2" t="2122" r="592" b="1582"/>
          <a:stretch>
            <a:fillRect/>
          </a:stretch>
        </p:blipFill>
        <p:spPr>
          <a:xfrm>
            <a:off x="3352800" y="1958975"/>
            <a:ext cx="6542088" cy="4306888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Date Placeholder 3">
            <a:extLst>
              <a:ext uri="{FF2B5EF4-FFF2-40B4-BE49-F238E27FC236}">
                <a16:creationId xmlns:a16="http://schemas.microsoft.com/office/drawing/2014/main" id="{562C7CA6-3A03-4EDA-9853-C6BC65E55CFF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BE743-B4DD-4822-A0F0-F3F0D5E427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3BF38FF-96BC-4858-A7FE-A6A45AA1DAEB}" type="slidenum">
              <a:rPr lang="en-US" altLang="id-ID" smtClean="0"/>
              <a:pPr>
                <a:defRPr/>
              </a:pPr>
              <a:t>81</a:t>
            </a:fld>
            <a:endParaRPr lang="en-US" altLang="en-US"/>
          </a:p>
        </p:txBody>
      </p:sp>
      <p:sp>
        <p:nvSpPr>
          <p:cNvPr id="140290" name="Rectangle 2">
            <a:extLst>
              <a:ext uri="{FF2B5EF4-FFF2-40B4-BE49-F238E27FC236}">
                <a16:creationId xmlns:a16="http://schemas.microsoft.com/office/drawing/2014/main" id="{EF298E96-60B8-4EB5-879D-EB99E65AD3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Transforming Organizations </a:t>
            </a:r>
          </a:p>
        </p:txBody>
      </p:sp>
      <p:sp>
        <p:nvSpPr>
          <p:cNvPr id="92165" name="Rectangle 3">
            <a:extLst>
              <a:ext uri="{FF2B5EF4-FFF2-40B4-BE49-F238E27FC236}">
                <a16:creationId xmlns:a16="http://schemas.microsoft.com/office/drawing/2014/main" id="{BB7504FA-E672-4087-8CBA-1522BD50FE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lnSpc>
                <a:spcPct val="9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 sz="2400" b="1"/>
              <a:t>Technology and organizational learning—the changing nature of work</a:t>
            </a:r>
          </a:p>
          <a:p>
            <a:pPr>
              <a:lnSpc>
                <a:spcPct val="9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 sz="2400" b="1"/>
              <a:t>Redefining organizations</a:t>
            </a:r>
          </a:p>
          <a:p>
            <a:pPr>
              <a:lnSpc>
                <a:spcPct val="9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 sz="2400" b="1"/>
              <a:t>New and improved product capabilities</a:t>
            </a:r>
          </a:p>
          <a:p>
            <a:pPr>
              <a:lnSpc>
                <a:spcPct val="9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 sz="2400" b="1"/>
              <a:t>New business models</a:t>
            </a:r>
          </a:p>
          <a:p>
            <a:pPr>
              <a:lnSpc>
                <a:spcPct val="9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 sz="2400" b="1"/>
              <a:t>Improving the supply chain</a:t>
            </a:r>
          </a:p>
          <a:p>
            <a:pPr>
              <a:lnSpc>
                <a:spcPct val="9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 sz="2400" b="1"/>
              <a:t>Impacts on manufacturing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/>
              <a:t>	Build-to-order: Production system in which manufacturing or assembly will start only after an order is received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Date Placeholder 3">
            <a:extLst>
              <a:ext uri="{FF2B5EF4-FFF2-40B4-BE49-F238E27FC236}">
                <a16:creationId xmlns:a16="http://schemas.microsoft.com/office/drawing/2014/main" id="{26D4666B-9B02-4DD0-A51C-451BF964C576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0CEA0-9360-42F2-A937-0BDEFD1865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3BF38FF-96BC-4858-A7FE-A6A45AA1DAEB}" type="slidenum">
              <a:rPr lang="en-US" altLang="id-ID" smtClean="0"/>
              <a:pPr>
                <a:defRPr/>
              </a:pPr>
              <a:t>82</a:t>
            </a:fld>
            <a:endParaRPr lang="en-US" altLang="en-US"/>
          </a:p>
        </p:txBody>
      </p:sp>
      <p:sp>
        <p:nvSpPr>
          <p:cNvPr id="141314" name="Rectangle 2">
            <a:extLst>
              <a:ext uri="{FF2B5EF4-FFF2-40B4-BE49-F238E27FC236}">
                <a16:creationId xmlns:a16="http://schemas.microsoft.com/office/drawing/2014/main" id="{9FC09391-7FFB-493D-B558-3D9EC24DE4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67000" y="254001"/>
            <a:ext cx="8001000" cy="1431925"/>
          </a:xfrm>
        </p:spPr>
        <p:txBody>
          <a:bodyPr/>
          <a:lstStyle/>
          <a:p>
            <a:pPr>
              <a:defRPr/>
            </a:pPr>
            <a:r>
              <a:rPr lang="en-US" altLang="en-US" sz="3600" dirty="0"/>
              <a:t>Exhibit 2.12: How Customization </a:t>
            </a:r>
            <a:br>
              <a:rPr lang="en-US" altLang="en-US" sz="3600" dirty="0"/>
            </a:br>
            <a:r>
              <a:rPr lang="en-US" altLang="en-US" sz="3600" dirty="0"/>
              <a:t>is Done Online (Nike Shoes)</a:t>
            </a:r>
            <a:endParaRPr lang="en-US" altLang="en-US" sz="3200" dirty="0"/>
          </a:p>
        </p:txBody>
      </p:sp>
      <p:pic>
        <p:nvPicPr>
          <p:cNvPr id="93189" name="Picture 3">
            <a:extLst>
              <a:ext uri="{FF2B5EF4-FFF2-40B4-BE49-F238E27FC236}">
                <a16:creationId xmlns:a16="http://schemas.microsoft.com/office/drawing/2014/main" id="{CE5B1994-4633-46CF-80B0-44A3D144992E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" t="3703" r="2730"/>
          <a:stretch>
            <a:fillRect/>
          </a:stretch>
        </p:blipFill>
        <p:spPr>
          <a:xfrm>
            <a:off x="4222750" y="1685926"/>
            <a:ext cx="4432300" cy="397351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Date Placeholder 3">
            <a:extLst>
              <a:ext uri="{FF2B5EF4-FFF2-40B4-BE49-F238E27FC236}">
                <a16:creationId xmlns:a16="http://schemas.microsoft.com/office/drawing/2014/main" id="{7B005B69-3316-478D-A710-1B76A1770E02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E1D0F-5666-4A41-8823-DE1208F14B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3BF38FF-96BC-4858-A7FE-A6A45AA1DAEB}" type="slidenum">
              <a:rPr lang="en-US" altLang="id-ID" smtClean="0"/>
              <a:pPr>
                <a:defRPr/>
              </a:pPr>
              <a:t>83</a:t>
            </a:fld>
            <a:endParaRPr lang="en-US" altLang="en-US"/>
          </a:p>
        </p:txBody>
      </p:sp>
      <p:sp>
        <p:nvSpPr>
          <p:cNvPr id="142338" name="Rectangle 2">
            <a:extLst>
              <a:ext uri="{FF2B5EF4-FFF2-40B4-BE49-F238E27FC236}">
                <a16:creationId xmlns:a16="http://schemas.microsoft.com/office/drawing/2014/main" id="{B91B58A8-8935-422A-8C17-0BF23306BD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04801"/>
            <a:ext cx="7924800" cy="1431925"/>
          </a:xfrm>
        </p:spPr>
        <p:txBody>
          <a:bodyPr/>
          <a:lstStyle/>
          <a:p>
            <a:pPr>
              <a:defRPr/>
            </a:pPr>
            <a:r>
              <a:rPr lang="en-US" altLang="en-US" sz="3600" dirty="0"/>
              <a:t>Exhibit 2.13: Changes in the Supply Chain</a:t>
            </a:r>
            <a:endParaRPr lang="en-US" altLang="en-US" sz="3200" dirty="0"/>
          </a:p>
        </p:txBody>
      </p:sp>
      <p:pic>
        <p:nvPicPr>
          <p:cNvPr id="94213" name="Picture 3">
            <a:extLst>
              <a:ext uri="{FF2B5EF4-FFF2-40B4-BE49-F238E27FC236}">
                <a16:creationId xmlns:a16="http://schemas.microsoft.com/office/drawing/2014/main" id="{D56FB6CD-3F19-4A14-BCAB-0567C9A29E18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8" t="5556" r="2838" b="3703"/>
          <a:stretch>
            <a:fillRect/>
          </a:stretch>
        </p:blipFill>
        <p:spPr>
          <a:xfrm>
            <a:off x="3059113" y="1927225"/>
            <a:ext cx="7129462" cy="4313238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Date Placeholder 3">
            <a:extLst>
              <a:ext uri="{FF2B5EF4-FFF2-40B4-BE49-F238E27FC236}">
                <a16:creationId xmlns:a16="http://schemas.microsoft.com/office/drawing/2014/main" id="{1A1420EF-4D8A-4089-A98D-4CB89F70A823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AFFED-6C23-4EE6-A705-A7C5E7FCBF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3BF38FF-96BC-4858-A7FE-A6A45AA1DAEB}" type="slidenum">
              <a:rPr lang="en-US" altLang="id-ID" smtClean="0"/>
              <a:pPr>
                <a:defRPr/>
              </a:pPr>
              <a:t>84</a:t>
            </a:fld>
            <a:endParaRPr lang="en-US" altLang="en-US"/>
          </a:p>
        </p:txBody>
      </p:sp>
      <p:sp>
        <p:nvSpPr>
          <p:cNvPr id="143362" name="Rectangle 2">
            <a:extLst>
              <a:ext uri="{FF2B5EF4-FFF2-40B4-BE49-F238E27FC236}">
                <a16:creationId xmlns:a16="http://schemas.microsoft.com/office/drawing/2014/main" id="{E490DAB9-6FB1-43AA-95C3-96B365E311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304801"/>
            <a:ext cx="8686800" cy="143192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Exhibit 2.13: Changes in the Supply Chain </a:t>
            </a:r>
            <a:r>
              <a:rPr lang="en-US" altLang="en-US" sz="3600"/>
              <a:t>(cont.)</a:t>
            </a:r>
          </a:p>
        </p:txBody>
      </p:sp>
      <p:pic>
        <p:nvPicPr>
          <p:cNvPr id="95237" name="Picture 3">
            <a:extLst>
              <a:ext uri="{FF2B5EF4-FFF2-40B4-BE49-F238E27FC236}">
                <a16:creationId xmlns:a16="http://schemas.microsoft.com/office/drawing/2014/main" id="{31E22AF0-9309-4F47-AFBB-0A0CE2DF9333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3" b="1852"/>
          <a:stretch>
            <a:fillRect/>
          </a:stretch>
        </p:blipFill>
        <p:spPr>
          <a:xfrm>
            <a:off x="4468814" y="1958975"/>
            <a:ext cx="3760787" cy="3817938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Date Placeholder 3">
            <a:extLst>
              <a:ext uri="{FF2B5EF4-FFF2-40B4-BE49-F238E27FC236}">
                <a16:creationId xmlns:a16="http://schemas.microsoft.com/office/drawing/2014/main" id="{2FFC0398-CFF7-404D-A25B-B8D61B792BEE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A4900-6340-4F2B-B1EF-4F6E18BF81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3BF38FF-96BC-4858-A7FE-A6A45AA1DAEB}" type="slidenum">
              <a:rPr lang="en-US" altLang="id-ID" smtClean="0"/>
              <a:pPr>
                <a:defRPr/>
              </a:pPr>
              <a:t>85</a:t>
            </a:fld>
            <a:endParaRPr lang="en-US" altLang="en-US"/>
          </a:p>
        </p:txBody>
      </p:sp>
      <p:sp>
        <p:nvSpPr>
          <p:cNvPr id="144386" name="Rectangle 2">
            <a:extLst>
              <a:ext uri="{FF2B5EF4-FFF2-40B4-BE49-F238E27FC236}">
                <a16:creationId xmlns:a16="http://schemas.microsoft.com/office/drawing/2014/main" id="{D02D22DB-67E2-4D8A-8742-D3467BB223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0800" y="304801"/>
            <a:ext cx="8077200" cy="143192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Transforming Organizations </a:t>
            </a:r>
            <a:r>
              <a:rPr lang="en-US" altLang="en-US" sz="3600"/>
              <a:t>(cont.)</a:t>
            </a:r>
          </a:p>
        </p:txBody>
      </p:sp>
      <p:sp>
        <p:nvSpPr>
          <p:cNvPr id="96261" name="Rectangle 3">
            <a:extLst>
              <a:ext uri="{FF2B5EF4-FFF2-40B4-BE49-F238E27FC236}">
                <a16:creationId xmlns:a16="http://schemas.microsoft.com/office/drawing/2014/main" id="{2992389F-186B-48C6-9164-6B05C7CE14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sz="1800" b="1"/>
              <a:t>Impacts on finance and accounting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sz="1600"/>
              <a:t>Executing an electronic order triggers an action in what is called the back office that include:</a:t>
            </a:r>
          </a:p>
          <a:p>
            <a:pPr lvl="2"/>
            <a:r>
              <a:rPr lang="en-US" altLang="en-US" sz="1400"/>
              <a:t>buyers’ credit checks</a:t>
            </a:r>
          </a:p>
          <a:p>
            <a:pPr lvl="2"/>
            <a:r>
              <a:rPr lang="en-US" altLang="en-US" sz="1400"/>
              <a:t>product availability checks</a:t>
            </a:r>
          </a:p>
          <a:p>
            <a:pPr lvl="2"/>
            <a:r>
              <a:rPr lang="en-US" altLang="en-US" sz="1400"/>
              <a:t>order confirmation</a:t>
            </a:r>
          </a:p>
          <a:p>
            <a:pPr lvl="2"/>
            <a:r>
              <a:rPr lang="en-US" altLang="en-US" sz="1400"/>
              <a:t>changes in accounts payable, receivables, billing, and much more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sz="1600"/>
              <a:t>These activities must be efficient, synchronized, and </a:t>
            </a:r>
            <a:r>
              <a:rPr lang="en-US" altLang="en-US" sz="1800"/>
              <a:t>f</a:t>
            </a:r>
            <a:r>
              <a:rPr lang="en-US" altLang="en-US" sz="1600"/>
              <a:t>ast so that the electronic trade will not be slowed down</a:t>
            </a:r>
            <a:endParaRPr lang="en-US" altLang="en-US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Date Placeholder 3">
            <a:extLst>
              <a:ext uri="{FF2B5EF4-FFF2-40B4-BE49-F238E27FC236}">
                <a16:creationId xmlns:a16="http://schemas.microsoft.com/office/drawing/2014/main" id="{1819089E-40C9-40CA-8790-80D7C21F0BFC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53265-AADE-402E-A7E7-8F8CFC5813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3BF38FF-96BC-4858-A7FE-A6A45AA1DAEB}" type="slidenum">
              <a:rPr lang="en-US" altLang="id-ID" smtClean="0"/>
              <a:pPr>
                <a:defRPr/>
              </a:pPr>
              <a:t>86</a:t>
            </a:fld>
            <a:endParaRPr lang="en-US" altLang="en-US"/>
          </a:p>
        </p:txBody>
      </p:sp>
      <p:sp>
        <p:nvSpPr>
          <p:cNvPr id="145410" name="Rectangle 2">
            <a:extLst>
              <a:ext uri="{FF2B5EF4-FFF2-40B4-BE49-F238E27FC236}">
                <a16:creationId xmlns:a16="http://schemas.microsoft.com/office/drawing/2014/main" id="{F8CE3924-B0B0-4496-BA47-414A1D290F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304801"/>
            <a:ext cx="7924800" cy="143192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Transforming Organizations </a:t>
            </a:r>
            <a:r>
              <a:rPr lang="en-US" altLang="en-US" sz="3600"/>
              <a:t>(cont.)</a:t>
            </a:r>
          </a:p>
        </p:txBody>
      </p:sp>
      <p:sp>
        <p:nvSpPr>
          <p:cNvPr id="97285" name="Rectangle 3">
            <a:extLst>
              <a:ext uri="{FF2B5EF4-FFF2-40B4-BE49-F238E27FC236}">
                <a16:creationId xmlns:a16="http://schemas.microsoft.com/office/drawing/2014/main" id="{15B550F3-0C6C-4211-9F42-5192140EE9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lnSpc>
                <a:spcPct val="9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/>
              <a:t>Impacts on human resource management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/>
              <a:t>EC is changing how people are recruited evaluated, promoted, and developed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/>
              <a:t>EC also is changing the way training and education are offered to employees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/>
              <a:t>Companies cut training costs by 50 percent or more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/>
              <a:t>New e-learning systems offer two-way video, on-the-fly interaction, and application sharing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Date Placeholder 3">
            <a:extLst>
              <a:ext uri="{FF2B5EF4-FFF2-40B4-BE49-F238E27FC236}">
                <a16:creationId xmlns:a16="http://schemas.microsoft.com/office/drawing/2014/main" id="{113FCEFD-4AD7-4D1F-8371-754C84F13948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68B0F-375E-4517-A635-CBDE375905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3BF38FF-96BC-4858-A7FE-A6A45AA1DAEB}" type="slidenum">
              <a:rPr lang="en-US" altLang="id-ID" smtClean="0"/>
              <a:pPr>
                <a:defRPr/>
              </a:pPr>
              <a:t>87</a:t>
            </a:fld>
            <a:endParaRPr lang="en-US" altLang="en-US"/>
          </a:p>
        </p:txBody>
      </p:sp>
      <p:sp>
        <p:nvSpPr>
          <p:cNvPr id="146434" name="Rectangle 2">
            <a:extLst>
              <a:ext uri="{FF2B5EF4-FFF2-40B4-BE49-F238E27FC236}">
                <a16:creationId xmlns:a16="http://schemas.microsoft.com/office/drawing/2014/main" id="{E1A14050-D557-4D0E-A87F-C622625A33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Managerial Issues</a:t>
            </a:r>
          </a:p>
        </p:txBody>
      </p:sp>
      <p:sp>
        <p:nvSpPr>
          <p:cNvPr id="98309" name="Rectangle 3">
            <a:extLst>
              <a:ext uri="{FF2B5EF4-FFF2-40B4-BE49-F238E27FC236}">
                <a16:creationId xmlns:a16="http://schemas.microsoft.com/office/drawing/2014/main" id="{1837664C-4930-41C6-83CD-8C4227AF16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90800" y="1981200"/>
            <a:ext cx="7772400" cy="4114800"/>
          </a:xfrm>
        </p:spPr>
        <p:txBody>
          <a:bodyPr/>
          <a:lstStyle/>
          <a:p>
            <a:pPr marL="609600" indent="-609600">
              <a:buClr>
                <a:srgbClr val="FFFF66"/>
              </a:buClr>
              <a:buFontTx/>
              <a:buAutoNum type="arabicPeriod"/>
            </a:pPr>
            <a:r>
              <a:rPr lang="en-US" altLang="en-US"/>
              <a:t>How do we compete in the digital economy?</a:t>
            </a:r>
          </a:p>
          <a:p>
            <a:pPr marL="609600" indent="-609600">
              <a:buClr>
                <a:srgbClr val="FFFF66"/>
              </a:buClr>
              <a:buFontTx/>
              <a:buAutoNum type="arabicPeriod"/>
            </a:pPr>
            <a:r>
              <a:rPr lang="en-US" altLang="en-US"/>
              <a:t>What about intermediaries?</a:t>
            </a:r>
          </a:p>
          <a:p>
            <a:pPr marL="609600" indent="-609600">
              <a:buClr>
                <a:srgbClr val="FFFF66"/>
              </a:buClr>
              <a:buFontTx/>
              <a:buAutoNum type="arabicPeriod"/>
            </a:pPr>
            <a:r>
              <a:rPr lang="en-US" altLang="en-US"/>
              <a:t>What organizational changes will be needed?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Date Placeholder 3">
            <a:extLst>
              <a:ext uri="{FF2B5EF4-FFF2-40B4-BE49-F238E27FC236}">
                <a16:creationId xmlns:a16="http://schemas.microsoft.com/office/drawing/2014/main" id="{CB78E482-A981-483A-A7F1-501018B494C8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97A71-E776-48F2-8302-25F35A8DE8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3BF38FF-96BC-4858-A7FE-A6A45AA1DAEB}" type="slidenum">
              <a:rPr lang="en-US" altLang="id-ID" smtClean="0"/>
              <a:pPr>
                <a:defRPr/>
              </a:pPr>
              <a:t>88</a:t>
            </a:fld>
            <a:endParaRPr lang="en-US" altLang="en-US"/>
          </a:p>
        </p:txBody>
      </p:sp>
      <p:sp>
        <p:nvSpPr>
          <p:cNvPr id="154626" name="Rectangle 2">
            <a:extLst>
              <a:ext uri="{FF2B5EF4-FFF2-40B4-BE49-F238E27FC236}">
                <a16:creationId xmlns:a16="http://schemas.microsoft.com/office/drawing/2014/main" id="{756EC133-691B-43EC-BC47-B8F12BA2D4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Managerial Issues </a:t>
            </a:r>
            <a:r>
              <a:rPr lang="en-US" altLang="en-US" sz="3600"/>
              <a:t>(cont.)</a:t>
            </a:r>
          </a:p>
        </p:txBody>
      </p:sp>
      <p:sp>
        <p:nvSpPr>
          <p:cNvPr id="99333" name="Rectangle 3">
            <a:extLst>
              <a:ext uri="{FF2B5EF4-FFF2-40B4-BE49-F238E27FC236}">
                <a16:creationId xmlns:a16="http://schemas.microsoft.com/office/drawing/2014/main" id="{C265E69D-AD3F-495A-B0E2-4A9A2B8167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marL="609600" indent="-609600">
              <a:buClr>
                <a:srgbClr val="FFFF66"/>
              </a:buClr>
              <a:buFontTx/>
              <a:buAutoNum type="arabicPeriod" startAt="4"/>
            </a:pPr>
            <a:r>
              <a:rPr lang="en-US" altLang="en-US"/>
              <a:t>Should we auction?</a:t>
            </a:r>
          </a:p>
          <a:p>
            <a:pPr marL="609600" indent="-609600">
              <a:buClr>
                <a:srgbClr val="FFFF66"/>
              </a:buClr>
              <a:buFontTx/>
              <a:buAutoNum type="arabicPeriod" startAt="4"/>
            </a:pPr>
            <a:r>
              <a:rPr lang="en-US" altLang="en-US"/>
              <a:t>Should we barter?</a:t>
            </a:r>
          </a:p>
          <a:p>
            <a:pPr marL="609600" indent="-609600">
              <a:buClr>
                <a:srgbClr val="FFFF66"/>
              </a:buClr>
              <a:buFontTx/>
              <a:buAutoNum type="arabicPeriod" startAt="4"/>
            </a:pPr>
            <a:r>
              <a:rPr lang="en-US" altLang="en-US"/>
              <a:t>What m-commerce opportunities are available?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Date Placeholder 3">
            <a:extLst>
              <a:ext uri="{FF2B5EF4-FFF2-40B4-BE49-F238E27FC236}">
                <a16:creationId xmlns:a16="http://schemas.microsoft.com/office/drawing/2014/main" id="{B246594B-854B-4825-8291-16809C89F760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5DFE4-A4F6-4E3C-A6A5-953A86D6A5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3BF38FF-96BC-4858-A7FE-A6A45AA1DAEB}" type="slidenum">
              <a:rPr lang="en-US" altLang="id-ID" smtClean="0"/>
              <a:pPr>
                <a:defRPr/>
              </a:pPr>
              <a:t>89</a:t>
            </a:fld>
            <a:endParaRPr lang="en-US" altLang="en-US"/>
          </a:p>
        </p:txBody>
      </p:sp>
      <p:sp>
        <p:nvSpPr>
          <p:cNvPr id="147458" name="Rectangle 2">
            <a:extLst>
              <a:ext uri="{FF2B5EF4-FFF2-40B4-BE49-F238E27FC236}">
                <a16:creationId xmlns:a16="http://schemas.microsoft.com/office/drawing/2014/main" id="{BD7D0822-0438-44D1-9BC2-4887234B6C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Summary</a:t>
            </a:r>
            <a:endParaRPr lang="en-US" altLang="en-US" sz="3600"/>
          </a:p>
        </p:txBody>
      </p:sp>
      <p:sp>
        <p:nvSpPr>
          <p:cNvPr id="100357" name="Rectangle 3">
            <a:extLst>
              <a:ext uri="{FF2B5EF4-FFF2-40B4-BE49-F238E27FC236}">
                <a16:creationId xmlns:a16="http://schemas.microsoft.com/office/drawing/2014/main" id="{97717FBF-7DE4-4601-A766-40595BF5AF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marL="609600" indent="-609600">
              <a:buClr>
                <a:srgbClr val="FFFF66"/>
              </a:buClr>
              <a:buFontTx/>
              <a:buAutoNum type="arabicPeriod"/>
            </a:pPr>
            <a:r>
              <a:rPr lang="en-US" altLang="en-US"/>
              <a:t>E-marketplaces and their components.</a:t>
            </a:r>
          </a:p>
          <a:p>
            <a:pPr marL="609600" indent="-609600">
              <a:buClr>
                <a:srgbClr val="FFFF66"/>
              </a:buClr>
              <a:buFontTx/>
              <a:buAutoNum type="arabicPeriod"/>
            </a:pPr>
            <a:r>
              <a:rPr lang="en-US" altLang="en-US"/>
              <a:t>The major types of e-markets.</a:t>
            </a:r>
          </a:p>
          <a:p>
            <a:pPr marL="609600" indent="-609600">
              <a:buClr>
                <a:srgbClr val="FFFF66"/>
              </a:buClr>
              <a:buFontTx/>
              <a:buAutoNum type="arabicPeriod"/>
            </a:pPr>
            <a:r>
              <a:rPr lang="en-US" altLang="en-US"/>
              <a:t>The role of intermediaries.</a:t>
            </a:r>
          </a:p>
          <a:p>
            <a:pPr marL="609600" indent="-609600">
              <a:buClr>
                <a:srgbClr val="FFFF66"/>
              </a:buClr>
              <a:buFontTx/>
              <a:buAutoNum type="arabicPeriod"/>
            </a:pPr>
            <a:r>
              <a:rPr lang="en-US" altLang="en-US"/>
              <a:t>Electronic catalogs, search engines, and shopping carts.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>
            <a:extLst>
              <a:ext uri="{FF2B5EF4-FFF2-40B4-BE49-F238E27FC236}">
                <a16:creationId xmlns:a16="http://schemas.microsoft.com/office/drawing/2014/main" id="{181D639B-F575-4FCC-8912-8DABC5AA9EA3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0787B-88C2-4DCA-8314-0599B278E6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3BF38FF-96BC-4858-A7FE-A6A45AA1DAEB}" type="slidenum">
              <a:rPr lang="en-US" altLang="id-ID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149506" name="Rectangle 2">
            <a:extLst>
              <a:ext uri="{FF2B5EF4-FFF2-40B4-BE49-F238E27FC236}">
                <a16:creationId xmlns:a16="http://schemas.microsoft.com/office/drawing/2014/main" id="{002EF7DB-0D3D-44E1-8B32-EA0BAD1BED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How Raffles Hotel Is Conducting EC (cont.)</a:t>
            </a: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F2694F4F-2F8A-4AAA-9CD7-C6137DEA74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lvl="2"/>
            <a:r>
              <a:rPr lang="en-US" altLang="en-US"/>
              <a:t>B2C market—selling its services to consumers</a:t>
            </a:r>
          </a:p>
          <a:p>
            <a:pPr lvl="2"/>
            <a:r>
              <a:rPr lang="en-US" altLang="en-US"/>
              <a:t>B2B private market—to buy from its suppliers and to sell products to other hotels</a:t>
            </a:r>
          </a:p>
          <a:p>
            <a:pPr lvl="2"/>
            <a:r>
              <a:rPr lang="en-US" altLang="en-US"/>
              <a:t>Used several e-commerce mechanisms:</a:t>
            </a:r>
          </a:p>
          <a:p>
            <a:pPr lvl="3"/>
            <a:r>
              <a:rPr lang="en-US" altLang="en-US"/>
              <a:t>corporate portal</a:t>
            </a:r>
          </a:p>
          <a:p>
            <a:pPr lvl="3"/>
            <a:r>
              <a:rPr lang="en-US" altLang="en-US"/>
              <a:t>electronic catalogs</a:t>
            </a:r>
          </a:p>
          <a:p>
            <a:pPr lvl="3"/>
            <a:r>
              <a:rPr lang="en-US" altLang="en-US"/>
              <a:t>e-procurement using reverse auctions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Date Placeholder 3">
            <a:extLst>
              <a:ext uri="{FF2B5EF4-FFF2-40B4-BE49-F238E27FC236}">
                <a16:creationId xmlns:a16="http://schemas.microsoft.com/office/drawing/2014/main" id="{6207AB1C-1167-46E7-8ECE-E1F3510F9E72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29B59-993C-4FCE-BDD6-CB691847AF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3BF38FF-96BC-4858-A7FE-A6A45AA1DAEB}" type="slidenum">
              <a:rPr lang="en-US" altLang="id-ID" smtClean="0"/>
              <a:pPr>
                <a:defRPr/>
              </a:pPr>
              <a:t>90</a:t>
            </a:fld>
            <a:endParaRPr lang="en-US" altLang="en-US"/>
          </a:p>
        </p:txBody>
      </p:sp>
      <p:sp>
        <p:nvSpPr>
          <p:cNvPr id="148482" name="Rectangle 2">
            <a:extLst>
              <a:ext uri="{FF2B5EF4-FFF2-40B4-BE49-F238E27FC236}">
                <a16:creationId xmlns:a16="http://schemas.microsoft.com/office/drawing/2014/main" id="{5FF7F911-C22B-4ACF-97E0-5081061F85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Summary </a:t>
            </a:r>
            <a:r>
              <a:rPr lang="en-US" altLang="en-US" sz="3600"/>
              <a:t>(cont.)</a:t>
            </a:r>
          </a:p>
        </p:txBody>
      </p:sp>
      <p:sp>
        <p:nvSpPr>
          <p:cNvPr id="101381" name="Rectangle 3">
            <a:extLst>
              <a:ext uri="{FF2B5EF4-FFF2-40B4-BE49-F238E27FC236}">
                <a16:creationId xmlns:a16="http://schemas.microsoft.com/office/drawing/2014/main" id="{33081DEE-0EDE-43F5-A0B9-75A99B3BD5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marL="609600" indent="-609600">
              <a:buClr>
                <a:srgbClr val="FFFF66"/>
              </a:buClr>
              <a:buFontTx/>
              <a:buAutoNum type="arabicPeriod" startAt="5"/>
            </a:pPr>
            <a:r>
              <a:rPr lang="en-US" altLang="en-US"/>
              <a:t>Types of auctions and their characteristics.</a:t>
            </a:r>
          </a:p>
          <a:p>
            <a:pPr marL="609600" indent="-609600">
              <a:buClr>
                <a:srgbClr val="FFFF66"/>
              </a:buClr>
              <a:buFontTx/>
              <a:buAutoNum type="arabicPeriod" startAt="5"/>
            </a:pPr>
            <a:r>
              <a:rPr lang="en-US" altLang="en-US"/>
              <a:t>The benefits and limitations of auctions.</a:t>
            </a:r>
          </a:p>
          <a:p>
            <a:pPr marL="609600" indent="-609600">
              <a:buClr>
                <a:srgbClr val="FFFF66"/>
              </a:buClr>
              <a:buFontTx/>
              <a:buAutoNum type="arabicPeriod" startAt="5"/>
            </a:pPr>
            <a:r>
              <a:rPr lang="en-US" altLang="en-US"/>
              <a:t>Bartering and negotiating.</a:t>
            </a:r>
          </a:p>
          <a:p>
            <a:pPr marL="609600" indent="-609600">
              <a:buClr>
                <a:srgbClr val="FFFF66"/>
              </a:buClr>
              <a:buFontTx/>
              <a:buAutoNum type="arabicPeriod" startAt="5"/>
            </a:pPr>
            <a:r>
              <a:rPr lang="en-US" altLang="en-US"/>
              <a:t>The role of m-commerce.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Date Placeholder 3">
            <a:extLst>
              <a:ext uri="{FF2B5EF4-FFF2-40B4-BE49-F238E27FC236}">
                <a16:creationId xmlns:a16="http://schemas.microsoft.com/office/drawing/2014/main" id="{3D083765-DB7E-4F1F-9B29-D4778B999BA4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226EE-CCB5-48AD-A21F-100A57C04F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3BF38FF-96BC-4858-A7FE-A6A45AA1DAEB}" type="slidenum">
              <a:rPr lang="en-US" altLang="id-ID" smtClean="0"/>
              <a:pPr>
                <a:defRPr/>
              </a:pPr>
              <a:t>91</a:t>
            </a:fld>
            <a:endParaRPr lang="en-US" altLang="en-US"/>
          </a:p>
        </p:txBody>
      </p:sp>
      <p:sp>
        <p:nvSpPr>
          <p:cNvPr id="155650" name="Rectangle 2">
            <a:extLst>
              <a:ext uri="{FF2B5EF4-FFF2-40B4-BE49-F238E27FC236}">
                <a16:creationId xmlns:a16="http://schemas.microsoft.com/office/drawing/2014/main" id="{CCCD2FB0-68DC-48A2-89E5-32005A2C42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 sz="4800"/>
              <a:t>Summary </a:t>
            </a:r>
            <a:r>
              <a:rPr lang="en-US" altLang="en-US"/>
              <a:t>(cont.)</a:t>
            </a:r>
          </a:p>
        </p:txBody>
      </p:sp>
      <p:sp>
        <p:nvSpPr>
          <p:cNvPr id="102405" name="Rectangle 3">
            <a:extLst>
              <a:ext uri="{FF2B5EF4-FFF2-40B4-BE49-F238E27FC236}">
                <a16:creationId xmlns:a16="http://schemas.microsoft.com/office/drawing/2014/main" id="{08B71B36-1C1F-482F-8D91-E514B0AEAA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marL="609600" indent="-609600">
              <a:buClr>
                <a:srgbClr val="FFFF66"/>
              </a:buClr>
              <a:buFontTx/>
              <a:buAutoNum type="arabicPeriod" startAt="9"/>
            </a:pPr>
            <a:r>
              <a:rPr lang="en-US" altLang="en-US"/>
              <a:t>Liquidity, quality, and success factors in e-markets.</a:t>
            </a:r>
          </a:p>
          <a:p>
            <a:pPr marL="609600" indent="-609600">
              <a:buClr>
                <a:srgbClr val="FFFF66"/>
              </a:buClr>
              <a:buFontTx/>
              <a:buAutoNum type="arabicPeriod" startAt="9"/>
            </a:pPr>
            <a:r>
              <a:rPr lang="en-US" altLang="en-US"/>
              <a:t>Economic impact of EC.</a:t>
            </a:r>
          </a:p>
          <a:p>
            <a:pPr marL="609600" indent="-609600">
              <a:buClr>
                <a:srgbClr val="FFFF66"/>
              </a:buClr>
              <a:buFontTx/>
              <a:buAutoNum type="arabicPeriod" startAt="9"/>
            </a:pPr>
            <a:r>
              <a:rPr lang="en-US" altLang="en-US"/>
              <a:t>Competition in the digital economy.</a:t>
            </a:r>
          </a:p>
          <a:p>
            <a:pPr marL="609600" indent="-609600">
              <a:buClr>
                <a:srgbClr val="FFFF66"/>
              </a:buClr>
              <a:buFontTx/>
              <a:buAutoNum type="arabicPeriod" startAt="9"/>
            </a:pPr>
            <a:r>
              <a:rPr lang="en-US" altLang="en-US"/>
              <a:t>The impact of e-markets on organizations.</a:t>
            </a:r>
          </a:p>
          <a:p>
            <a:pPr marL="609600" indent="-609600">
              <a:buFont typeface="Calibri Light" panose="020F0302020204030204" pitchFamily="34" charset="0"/>
              <a:buAutoNum type="arabicPeriod"/>
            </a:pPr>
            <a:endParaRPr lang="en-US" altLang="en-US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5B89EC-BA62-40F1-A636-466F0DCAEA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1AAE145-2A0C-496D-AD8E-2C602B231F2D}" type="slidenum">
              <a:rPr lang="en-US" smtClean="0"/>
              <a:pPr>
                <a:defRPr/>
              </a:pPr>
              <a:t>92</a:t>
            </a:fld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98D343C-A63F-4C64-B08B-F2A3F5709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875" y="317501"/>
            <a:ext cx="7772400" cy="136207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/>
              <a:t>Selesai</a:t>
            </a:r>
            <a:endParaRPr lang="en-US" dirty="0"/>
          </a:p>
        </p:txBody>
      </p:sp>
      <p:pic>
        <p:nvPicPr>
          <p:cNvPr id="7" name="Content Placeholder 3" descr="thankyou.jpg">
            <a:extLst>
              <a:ext uri="{FF2B5EF4-FFF2-40B4-BE49-F238E27FC236}">
                <a16:creationId xmlns:a16="http://schemas.microsoft.com/office/drawing/2014/main" id="{BD6F4E3B-C886-4C91-A40E-56B45283F0E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750852" y="1808720"/>
            <a:ext cx="4764498" cy="3240559"/>
          </a:xfrm>
        </p:spPr>
      </p:pic>
    </p:spTree>
    <p:extLst>
      <p:ext uri="{BB962C8B-B14F-4D97-AF65-F5344CB8AC3E}">
        <p14:creationId xmlns:p14="http://schemas.microsoft.com/office/powerpoint/2010/main" val="3962181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4294</Words>
  <Application>Microsoft Office PowerPoint</Application>
  <PresentationFormat>Widescreen</PresentationFormat>
  <Paragraphs>631</Paragraphs>
  <Slides>92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92</vt:i4>
      </vt:variant>
    </vt:vector>
  </HeadingPairs>
  <TitlesOfParts>
    <vt:vector size="100" baseType="lpstr">
      <vt:lpstr>Arial</vt:lpstr>
      <vt:lpstr>Calibri</vt:lpstr>
      <vt:lpstr>Calibri Light</vt:lpstr>
      <vt:lpstr>Cambria</vt:lpstr>
      <vt:lpstr>Impact</vt:lpstr>
      <vt:lpstr>Wingdings</vt:lpstr>
      <vt:lpstr>Office Theme</vt:lpstr>
      <vt:lpstr>Custom Design</vt:lpstr>
      <vt:lpstr>SIC030 - PPT - SESI ke 4 Sistem Perdagangan Elektronik</vt:lpstr>
      <vt:lpstr>Learning Objectives</vt:lpstr>
      <vt:lpstr>Learning Objectives</vt:lpstr>
      <vt:lpstr>Learning Objectives (cont.)</vt:lpstr>
      <vt:lpstr>How Raffles Hotel Is Conducting EC</vt:lpstr>
      <vt:lpstr>How Raffles Hotel Is Conducting EC (cont.)</vt:lpstr>
      <vt:lpstr>How Raffles Hotel Is Conducting EC (cont.)</vt:lpstr>
      <vt:lpstr>How Raffles Hotel Is Conducting EC (cont.)</vt:lpstr>
      <vt:lpstr>How Raffles Hotel Is Conducting EC (cont.)</vt:lpstr>
      <vt:lpstr>Electronic Marketplaces</vt:lpstr>
      <vt:lpstr>Electronic Marketplaces (cont.)</vt:lpstr>
      <vt:lpstr>Electronic Marketplaces (cont.)</vt:lpstr>
      <vt:lpstr>Marketspace</vt:lpstr>
      <vt:lpstr>Marketspace Components</vt:lpstr>
      <vt:lpstr>Marketspace Components (cont.)</vt:lpstr>
      <vt:lpstr>Marketspace Components (cont.)</vt:lpstr>
      <vt:lpstr>Types of Electronic Markets</vt:lpstr>
      <vt:lpstr>Types of Electronic Markets (cont.)</vt:lpstr>
      <vt:lpstr>Types of Electronic Markets (cont.)</vt:lpstr>
      <vt:lpstr>Types of Electronic Markets (cont.)</vt:lpstr>
      <vt:lpstr>Types of Electronic Markets (cont.)</vt:lpstr>
      <vt:lpstr>Information Portals</vt:lpstr>
      <vt:lpstr>Information Portals (cont.)</vt:lpstr>
      <vt:lpstr>Intermediation and Syndication in E-Commerce</vt:lpstr>
      <vt:lpstr>Exhibit 2.2 Infomediaries and Information Flow Model</vt:lpstr>
      <vt:lpstr>Intermediation and Syndication in E-Commerce (cont.)</vt:lpstr>
      <vt:lpstr>Intermediation and Syndication in E-Commerce (cont.)</vt:lpstr>
      <vt:lpstr>Intermediation and Syndication in E-Commerce (cont.)</vt:lpstr>
      <vt:lpstr>Intermediation and Syndication in E-Commerce (cont.)</vt:lpstr>
      <vt:lpstr>Diamonds Forever—Online</vt:lpstr>
      <vt:lpstr>Diamonds  Forever—Online (cont.)</vt:lpstr>
      <vt:lpstr>Diamonds  Forever—Online (cont.)</vt:lpstr>
      <vt:lpstr>Diamonds  Forever—Online (cont.)</vt:lpstr>
      <vt:lpstr>Diamonds  Forever—Online (cont.)</vt:lpstr>
      <vt:lpstr>Electronic Catalogs</vt:lpstr>
      <vt:lpstr>Exhibit 2.4 Comparison of Online Catalogs with Paper Catalogs</vt:lpstr>
      <vt:lpstr>Electronic Catalogs (cont.)</vt:lpstr>
      <vt:lpstr>Electronic Catalogs (cont.)</vt:lpstr>
      <vt:lpstr>Electronic Catalogs (cont.)</vt:lpstr>
      <vt:lpstr>Electronic Catalogs at  Boise Cascade</vt:lpstr>
      <vt:lpstr>Electronic Catalogs at  Boise Cascade (cont.)</vt:lpstr>
      <vt:lpstr>Electronic Catalogs at  Boise Cascade (cont.)</vt:lpstr>
      <vt:lpstr>Electronic Catalogs at  Boise Cascade (cont.)</vt:lpstr>
      <vt:lpstr>Electronic Catalogs at  Boise Cascade (cont.)</vt:lpstr>
      <vt:lpstr>Auctions as EC Market Mechanisms</vt:lpstr>
      <vt:lpstr>Auctions as EC Market Mechanisms (cont.)</vt:lpstr>
      <vt:lpstr>Auctions as EC Market Mechanisms (cont.)</vt:lpstr>
      <vt:lpstr>Auctions as EC Market Mechanisms (cont.)</vt:lpstr>
      <vt:lpstr>Auctions as EC Market Mechanisms (cont.)</vt:lpstr>
      <vt:lpstr>Auctions as EC Market Mechanisms (cont.)</vt:lpstr>
      <vt:lpstr>Auctions as EC Market Mechanisms (cont.)</vt:lpstr>
      <vt:lpstr>Auctions as EC Market Mechanisms (cont.)</vt:lpstr>
      <vt:lpstr>Exhibit 2.5 The Reverse  Auction Process</vt:lpstr>
      <vt:lpstr>Benefits of E-Auctions</vt:lpstr>
      <vt:lpstr>Limitations of E-Auctions (cont.)</vt:lpstr>
      <vt:lpstr>Reverse Mortgage  Auctions in Singapore</vt:lpstr>
      <vt:lpstr>Reverse Mortgage  Auctions in Singapore (cont.)</vt:lpstr>
      <vt:lpstr>Reverse Mortgage  Auctions in Singapore (cont.)</vt:lpstr>
      <vt:lpstr>Reverse Mortgage  Auctions in Singapore (cont.)</vt:lpstr>
      <vt:lpstr>Reverse Mortgage  Auctions in Singapore (cont.)</vt:lpstr>
      <vt:lpstr>Reverse Mortgage  Auctions in Singapore (cont.)</vt:lpstr>
      <vt:lpstr>Bartering Online</vt:lpstr>
      <vt:lpstr>Negotiating Online</vt:lpstr>
      <vt:lpstr>Negotiating Online (cont.)</vt:lpstr>
      <vt:lpstr>E-Commerce in the Wireless Environment: M-Commerce</vt:lpstr>
      <vt:lpstr>E-Commerce in the Wireless Environment: M-Commerce (cont.)</vt:lpstr>
      <vt:lpstr>E-Commerce in the Wireless Environment: M-Commerce (cont.)</vt:lpstr>
      <vt:lpstr>Issues in E-Markets: Liquidity, Quality, and Success Factors</vt:lpstr>
      <vt:lpstr>E-Market Success Factors </vt:lpstr>
      <vt:lpstr>E-Market Success Factors (cont.)</vt:lpstr>
      <vt:lpstr>Economics of  E-Marketplaces</vt:lpstr>
      <vt:lpstr>Economics of  E-Marketplaces (cont.)</vt:lpstr>
      <vt:lpstr>Economics of  E-Marketplaces (cont.)</vt:lpstr>
      <vt:lpstr>Competition in the Digital Economy</vt:lpstr>
      <vt:lpstr>Competition in the  Digital Economy (cont.)</vt:lpstr>
      <vt:lpstr>Competition in the  Digital Economy (cont.)</vt:lpstr>
      <vt:lpstr>Exhibit 2.9 Porter’s Competitive Forces Model: How the Internet Influences Industry Structure</vt:lpstr>
      <vt:lpstr>Impacts of E-Markets on Business Processes and Organizations</vt:lpstr>
      <vt:lpstr>Exhibit 2.10:  The Analysis-of-Impacts Framework</vt:lpstr>
      <vt:lpstr>Exhibit 2.11: The Changing  Face of Marketing</vt:lpstr>
      <vt:lpstr>Transforming Organizations </vt:lpstr>
      <vt:lpstr>Exhibit 2.12: How Customization  is Done Online (Nike Shoes)</vt:lpstr>
      <vt:lpstr>Exhibit 2.13: Changes in the Supply Chain</vt:lpstr>
      <vt:lpstr>Exhibit 2.13: Changes in the Supply Chain (cont.)</vt:lpstr>
      <vt:lpstr>Transforming Organizations (cont.)</vt:lpstr>
      <vt:lpstr>Transforming Organizations (cont.)</vt:lpstr>
      <vt:lpstr>Managerial Issues</vt:lpstr>
      <vt:lpstr>Managerial Issues (cont.)</vt:lpstr>
      <vt:lpstr>Summary</vt:lpstr>
      <vt:lpstr>Summary (cont.)</vt:lpstr>
      <vt:lpstr>Summary (cont.)</vt:lpstr>
      <vt:lpstr>Selesai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Akuntansi</dc:title>
  <dc:creator>Bagas Nuralim</dc:creator>
  <cp:lastModifiedBy>Hanif Jusuf</cp:lastModifiedBy>
  <cp:revision>27</cp:revision>
  <dcterms:created xsi:type="dcterms:W3CDTF">2021-08-03T05:39:13Z</dcterms:created>
  <dcterms:modified xsi:type="dcterms:W3CDTF">2022-03-04T14:20:15Z</dcterms:modified>
</cp:coreProperties>
</file>