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0" r:id="rId6"/>
    <p:sldId id="261" r:id="rId7"/>
    <p:sldId id="354"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55" r:id="rId31"/>
    <p:sldId id="286" r:id="rId32"/>
    <p:sldId id="287" r:id="rId33"/>
    <p:sldId id="288" r:id="rId34"/>
    <p:sldId id="289" r:id="rId35"/>
    <p:sldId id="290" r:id="rId36"/>
    <p:sldId id="291" r:id="rId37"/>
    <p:sldId id="292" r:id="rId38"/>
    <p:sldId id="293" r:id="rId39"/>
    <p:sldId id="294" r:id="rId40"/>
    <p:sldId id="295" r:id="rId41"/>
    <p:sldId id="35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296"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endParaRPr lang="en-ID"/>
          </a:p>
        </p:txBody>
      </p:sp>
      <p:sp>
        <p:nvSpPr>
          <p:cNvPr id="3" name="Text Placeholder 2"/>
          <p:cNvSpPr>
            <a:spLocks noGrp="1"/>
          </p:cNvSpPr>
          <p:nvPr>
            <p:ph type="body" sz="half" idx="1"/>
          </p:nvPr>
        </p:nvSpPr>
        <p:spPr>
          <a:xfrm>
            <a:off x="14224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5532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70130E7-4C7F-4E04-8207-B70EC43FC8A4}"/>
              </a:ext>
            </a:extLst>
          </p:cNvPr>
          <p:cNvSpPr>
            <a:spLocks noGrp="1"/>
          </p:cNvSpPr>
          <p:nvPr>
            <p:ph type="dt" sz="half" idx="10"/>
          </p:nvPr>
        </p:nvSpPr>
        <p:spPr>
          <a:xfrm>
            <a:off x="1422400" y="6248400"/>
            <a:ext cx="2540000" cy="457200"/>
          </a:xfrm>
        </p:spPr>
        <p:txBody>
          <a:bodyPr/>
          <a:lstStyle>
            <a:lvl1pPr>
              <a:defRPr dirty="0"/>
            </a:lvl1pPr>
          </a:lstStyle>
          <a:p>
            <a:pPr>
              <a:defRPr/>
            </a:pPr>
            <a:r>
              <a:rPr lang="en-US" altLang="en-US"/>
              <a:t>© Prentice Hall 2020</a:t>
            </a:r>
          </a:p>
        </p:txBody>
      </p:sp>
      <p:sp>
        <p:nvSpPr>
          <p:cNvPr id="6" name="Footer Placeholder 5">
            <a:extLst>
              <a:ext uri="{FF2B5EF4-FFF2-40B4-BE49-F238E27FC236}">
                <a16:creationId xmlns:a16="http://schemas.microsoft.com/office/drawing/2014/main" id="{79423C78-6249-4B27-930D-B31148679E5B}"/>
              </a:ext>
            </a:extLst>
          </p:cNvPr>
          <p:cNvSpPr>
            <a:spLocks noGrp="1"/>
          </p:cNvSpPr>
          <p:nvPr>
            <p:ph type="ftr" sz="quarter" idx="11"/>
          </p:nvPr>
        </p:nvSpPr>
        <p:spPr>
          <a:xfrm>
            <a:off x="4572000" y="6248400"/>
            <a:ext cx="38608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080C53B-801B-4CE4-8FFF-CCAA60B3037F}"/>
              </a:ext>
            </a:extLst>
          </p:cNvPr>
          <p:cNvSpPr>
            <a:spLocks noGrp="1"/>
          </p:cNvSpPr>
          <p:nvPr>
            <p:ph type="sldNum" sz="quarter" idx="12"/>
          </p:nvPr>
        </p:nvSpPr>
        <p:spPr>
          <a:xfrm>
            <a:off x="8940800" y="6248400"/>
            <a:ext cx="2540000" cy="457200"/>
          </a:xfrm>
        </p:spPr>
        <p:txBody>
          <a:bodyPr/>
          <a:lstStyle>
            <a:lvl1pPr>
              <a:defRPr/>
            </a:lvl1pPr>
          </a:lstStyle>
          <a:p>
            <a:pPr>
              <a:defRPr/>
            </a:pPr>
            <a:fld id="{3628892D-9A9A-4A10-9BFE-7403414F5709}" type="slidenum">
              <a:rPr lang="en-US" altLang="en-US"/>
              <a:pPr>
                <a:defRPr/>
              </a:pPr>
              <a:t>‹#›</a:t>
            </a:fld>
            <a:endParaRPr lang="en-US" altLang="en-US"/>
          </a:p>
        </p:txBody>
      </p:sp>
    </p:spTree>
    <p:extLst>
      <p:ext uri="{BB962C8B-B14F-4D97-AF65-F5344CB8AC3E}">
        <p14:creationId xmlns:p14="http://schemas.microsoft.com/office/powerpoint/2010/main" val="419306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endParaRPr lang="en-ID"/>
          </a:p>
        </p:txBody>
      </p:sp>
      <p:sp>
        <p:nvSpPr>
          <p:cNvPr id="3" name="Content Placeholder 2"/>
          <p:cNvSpPr>
            <a:spLocks noGrp="1"/>
          </p:cNvSpPr>
          <p:nvPr>
            <p:ph sz="quarter" idx="1"/>
          </p:nvPr>
        </p:nvSpPr>
        <p:spPr>
          <a:xfrm>
            <a:off x="1422400" y="1981200"/>
            <a:ext cx="4927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quarter" idx="2"/>
          </p:nvPr>
        </p:nvSpPr>
        <p:spPr>
          <a:xfrm>
            <a:off x="1422400" y="4114800"/>
            <a:ext cx="49276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half" idx="3"/>
          </p:nvPr>
        </p:nvSpPr>
        <p:spPr>
          <a:xfrm>
            <a:off x="65532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Date Placeholder 5">
            <a:extLst>
              <a:ext uri="{FF2B5EF4-FFF2-40B4-BE49-F238E27FC236}">
                <a16:creationId xmlns:a16="http://schemas.microsoft.com/office/drawing/2014/main" id="{732159B5-573D-4A5F-9C02-ED40A6FDCBD4}"/>
              </a:ext>
            </a:extLst>
          </p:cNvPr>
          <p:cNvSpPr>
            <a:spLocks noGrp="1"/>
          </p:cNvSpPr>
          <p:nvPr>
            <p:ph type="dt" sz="half" idx="10"/>
          </p:nvPr>
        </p:nvSpPr>
        <p:spPr>
          <a:xfrm>
            <a:off x="1422400" y="6248400"/>
            <a:ext cx="2540000" cy="457200"/>
          </a:xfrm>
        </p:spPr>
        <p:txBody>
          <a:bodyPr/>
          <a:lstStyle>
            <a:lvl1pPr>
              <a:defRPr dirty="0"/>
            </a:lvl1pPr>
          </a:lstStyle>
          <a:p>
            <a:pPr>
              <a:defRPr/>
            </a:pPr>
            <a:r>
              <a:rPr lang="en-US" altLang="en-US"/>
              <a:t>© Prentice Hall 2020</a:t>
            </a:r>
          </a:p>
        </p:txBody>
      </p:sp>
      <p:sp>
        <p:nvSpPr>
          <p:cNvPr id="7" name="Footer Placeholder 6">
            <a:extLst>
              <a:ext uri="{FF2B5EF4-FFF2-40B4-BE49-F238E27FC236}">
                <a16:creationId xmlns:a16="http://schemas.microsoft.com/office/drawing/2014/main" id="{4A1ACF51-6F3B-4E4E-A5EB-43B6B9263A35}"/>
              </a:ext>
            </a:extLst>
          </p:cNvPr>
          <p:cNvSpPr>
            <a:spLocks noGrp="1"/>
          </p:cNvSpPr>
          <p:nvPr>
            <p:ph type="ftr" sz="quarter" idx="11"/>
          </p:nvPr>
        </p:nvSpPr>
        <p:spPr>
          <a:xfrm>
            <a:off x="4572000" y="6248400"/>
            <a:ext cx="3860800" cy="457200"/>
          </a:xfrm>
        </p:spPr>
        <p:txBody>
          <a:bodyPr/>
          <a:lstStyle>
            <a:lvl1pPr>
              <a:defRPr/>
            </a:lvl1pPr>
          </a:lstStyle>
          <a:p>
            <a:pPr>
              <a:defRPr/>
            </a:pPr>
            <a:endParaRPr lang="en-US" altLang="en-US"/>
          </a:p>
        </p:txBody>
      </p:sp>
      <p:sp>
        <p:nvSpPr>
          <p:cNvPr id="8" name="Slide Number Placeholder 7">
            <a:extLst>
              <a:ext uri="{FF2B5EF4-FFF2-40B4-BE49-F238E27FC236}">
                <a16:creationId xmlns:a16="http://schemas.microsoft.com/office/drawing/2014/main" id="{C5E692A3-7521-41F4-AF3D-C74E9578EB2A}"/>
              </a:ext>
            </a:extLst>
          </p:cNvPr>
          <p:cNvSpPr>
            <a:spLocks noGrp="1"/>
          </p:cNvSpPr>
          <p:nvPr>
            <p:ph type="sldNum" sz="quarter" idx="12"/>
          </p:nvPr>
        </p:nvSpPr>
        <p:spPr>
          <a:xfrm>
            <a:off x="8940800" y="6248400"/>
            <a:ext cx="2540000" cy="457200"/>
          </a:xfrm>
        </p:spPr>
        <p:txBody>
          <a:bodyPr/>
          <a:lstStyle>
            <a:lvl1pPr>
              <a:defRPr/>
            </a:lvl1pPr>
          </a:lstStyle>
          <a:p>
            <a:pPr>
              <a:defRPr/>
            </a:pPr>
            <a:fld id="{C1488AAC-619F-4391-8B54-715E9DE819C9}" type="slidenum">
              <a:rPr lang="en-US" altLang="en-US"/>
              <a:pPr>
                <a:defRPr/>
              </a:pPr>
              <a:t>‹#›</a:t>
            </a:fld>
            <a:endParaRPr lang="en-US" altLang="en-US"/>
          </a:p>
        </p:txBody>
      </p:sp>
    </p:spTree>
    <p:extLst>
      <p:ext uri="{BB962C8B-B14F-4D97-AF65-F5344CB8AC3E}">
        <p14:creationId xmlns:p14="http://schemas.microsoft.com/office/powerpoint/2010/main" val="120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endParaRPr lang="en-ID"/>
          </a:p>
        </p:txBody>
      </p:sp>
      <p:sp>
        <p:nvSpPr>
          <p:cNvPr id="3" name="Text Placeholder 2"/>
          <p:cNvSpPr>
            <a:spLocks noGrp="1"/>
          </p:cNvSpPr>
          <p:nvPr>
            <p:ph type="body" sz="half" idx="1"/>
          </p:nvPr>
        </p:nvSpPr>
        <p:spPr>
          <a:xfrm>
            <a:off x="1422400" y="1981200"/>
            <a:ext cx="10058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1422400" y="4114800"/>
            <a:ext cx="10058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E0C4880-B2F6-4B58-B1FF-3D859D734447}"/>
              </a:ext>
            </a:extLst>
          </p:cNvPr>
          <p:cNvSpPr>
            <a:spLocks noGrp="1"/>
          </p:cNvSpPr>
          <p:nvPr>
            <p:ph type="dt" sz="half" idx="10"/>
          </p:nvPr>
        </p:nvSpPr>
        <p:spPr>
          <a:xfrm>
            <a:off x="1422400" y="6248400"/>
            <a:ext cx="2540000" cy="457200"/>
          </a:xfrm>
        </p:spPr>
        <p:txBody>
          <a:bodyPr/>
          <a:lstStyle>
            <a:lvl1pPr>
              <a:defRPr dirty="0"/>
            </a:lvl1pPr>
          </a:lstStyle>
          <a:p>
            <a:pPr>
              <a:defRPr/>
            </a:pPr>
            <a:r>
              <a:rPr lang="en-US" altLang="en-US"/>
              <a:t>© Prentice Hall 2020</a:t>
            </a:r>
          </a:p>
        </p:txBody>
      </p:sp>
      <p:sp>
        <p:nvSpPr>
          <p:cNvPr id="6" name="Footer Placeholder 5">
            <a:extLst>
              <a:ext uri="{FF2B5EF4-FFF2-40B4-BE49-F238E27FC236}">
                <a16:creationId xmlns:a16="http://schemas.microsoft.com/office/drawing/2014/main" id="{990BE38A-00A3-438E-90C1-E23DA913383E}"/>
              </a:ext>
            </a:extLst>
          </p:cNvPr>
          <p:cNvSpPr>
            <a:spLocks noGrp="1"/>
          </p:cNvSpPr>
          <p:nvPr>
            <p:ph type="ftr" sz="quarter" idx="11"/>
          </p:nvPr>
        </p:nvSpPr>
        <p:spPr>
          <a:xfrm>
            <a:off x="4572000" y="6248400"/>
            <a:ext cx="38608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6769AAF7-6818-45FA-A429-6DE50222DA9C}"/>
              </a:ext>
            </a:extLst>
          </p:cNvPr>
          <p:cNvSpPr>
            <a:spLocks noGrp="1"/>
          </p:cNvSpPr>
          <p:nvPr>
            <p:ph type="sldNum" sz="quarter" idx="12"/>
          </p:nvPr>
        </p:nvSpPr>
        <p:spPr>
          <a:xfrm>
            <a:off x="8940800" y="6248400"/>
            <a:ext cx="2540000" cy="457200"/>
          </a:xfrm>
        </p:spPr>
        <p:txBody>
          <a:bodyPr/>
          <a:lstStyle>
            <a:lvl1pPr>
              <a:defRPr/>
            </a:lvl1pPr>
          </a:lstStyle>
          <a:p>
            <a:pPr>
              <a:defRPr/>
            </a:pPr>
            <a:fld id="{938D6E31-4CD0-4FAA-ABE4-9B4E9D3C23D2}" type="slidenum">
              <a:rPr lang="en-US" altLang="en-US"/>
              <a:pPr>
                <a:defRPr/>
              </a:pPr>
              <a:t>‹#›</a:t>
            </a:fld>
            <a:endParaRPr lang="en-US" altLang="en-US"/>
          </a:p>
        </p:txBody>
      </p:sp>
    </p:spTree>
    <p:extLst>
      <p:ext uri="{BB962C8B-B14F-4D97-AF65-F5344CB8AC3E}">
        <p14:creationId xmlns:p14="http://schemas.microsoft.com/office/powerpoint/2010/main" val="3821801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144000" cy="859528"/>
          </a:xfrm>
        </p:spPr>
        <p:txBody>
          <a:bodyPr>
            <a:noAutofit/>
          </a:bodyPr>
          <a:lstStyle/>
          <a:p>
            <a:r>
              <a:rPr lang="en-ID" sz="3600" b="1" dirty="0"/>
              <a:t>SIC030</a:t>
            </a:r>
            <a:r>
              <a:rPr lang="en-US" sz="3600" b="1" dirty="0"/>
              <a:t> - PPT - SESI </a:t>
            </a:r>
            <a:r>
              <a:rPr lang="en-US" sz="3600" b="1" dirty="0" err="1"/>
              <a:t>ke</a:t>
            </a:r>
            <a:r>
              <a:rPr lang="en-US" sz="3600" b="1" dirty="0"/>
              <a:t> 5</a:t>
            </a:r>
            <a:br>
              <a:rPr lang="en-US" sz="3600" b="1" dirty="0"/>
            </a:br>
            <a:r>
              <a:rPr lang="en-US" sz="3600" dirty="0" err="1"/>
              <a:t>Sistem</a:t>
            </a:r>
            <a:r>
              <a:rPr lang="en-US" sz="3600" dirty="0"/>
              <a:t> </a:t>
            </a:r>
            <a:r>
              <a:rPr lang="en-US" sz="3600" dirty="0" err="1"/>
              <a:t>Perdagangan</a:t>
            </a:r>
            <a:r>
              <a:rPr lang="en-US" sz="3600" dirty="0"/>
              <a:t> </a:t>
            </a:r>
            <a:r>
              <a:rPr lang="en-US" sz="3600" dirty="0" err="1"/>
              <a:t>Elektronik</a:t>
            </a:r>
            <a:endParaRPr lang="en-US" sz="3600"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fontScale="40000" lnSpcReduction="20000"/>
          </a:bodyPr>
          <a:lstStyle/>
          <a:p>
            <a:endParaRPr lang="en-US" sz="2400" dirty="0"/>
          </a:p>
          <a:p>
            <a:pPr eaLnBrk="1" fontAlgn="auto" hangingPunct="1">
              <a:spcAft>
                <a:spcPts val="0"/>
              </a:spcAft>
              <a:defRPr/>
            </a:pPr>
            <a:r>
              <a:rPr lang="en-ID" sz="9600" dirty="0" err="1"/>
              <a:t>Ritel</a:t>
            </a:r>
            <a:r>
              <a:rPr lang="en-ID" sz="9600" dirty="0"/>
              <a:t> </a:t>
            </a:r>
            <a:r>
              <a:rPr lang="en-ID" sz="9600" dirty="0" err="1"/>
              <a:t>Dalam</a:t>
            </a:r>
            <a:r>
              <a:rPr lang="en-ID" sz="9600" dirty="0"/>
              <a:t> </a:t>
            </a:r>
            <a:r>
              <a:rPr lang="en-ID" sz="9600" dirty="0" err="1"/>
              <a:t>Perdagangan</a:t>
            </a:r>
            <a:r>
              <a:rPr lang="en-ID" sz="9600" dirty="0"/>
              <a:t> </a:t>
            </a:r>
            <a:r>
              <a:rPr lang="en-ID" sz="9600" dirty="0" err="1"/>
              <a:t>Elektronik</a:t>
            </a:r>
            <a:r>
              <a:rPr lang="en-ID" sz="9600" dirty="0"/>
              <a:t> (B2C)</a:t>
            </a:r>
            <a:endParaRPr lang="en-US" sz="4500" dirty="0"/>
          </a:p>
          <a:p>
            <a:endParaRPr lang="en-US" dirty="0"/>
          </a:p>
          <a:p>
            <a:r>
              <a:rPr lang="fi-FI" sz="3800" dirty="0"/>
              <a:t>M HANIF JUSUF ST MKOM</a:t>
            </a:r>
            <a:endParaRPr lang="en-US" sz="3800"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39DC0495-7B71-47BC-8323-14403B1CB66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E220F10-5B94-4322-94C4-4B769F10434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a:t>
            </a:fld>
            <a:endParaRPr lang="en-US" altLang="en-US"/>
          </a:p>
        </p:txBody>
      </p:sp>
      <p:sp>
        <p:nvSpPr>
          <p:cNvPr id="72706" name="Rectangle 2">
            <a:extLst>
              <a:ext uri="{FF2B5EF4-FFF2-40B4-BE49-F238E27FC236}">
                <a16:creationId xmlns:a16="http://schemas.microsoft.com/office/drawing/2014/main" id="{13C5A781-D6CC-44D9-91C4-4BE0C315507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19461" name="Rectangle 3">
            <a:extLst>
              <a:ext uri="{FF2B5EF4-FFF2-40B4-BE49-F238E27FC236}">
                <a16:creationId xmlns:a16="http://schemas.microsoft.com/office/drawing/2014/main" id="{3547FE5E-BB00-4CFD-AACB-3274161BBEF9}"/>
              </a:ext>
            </a:extLst>
          </p:cNvPr>
          <p:cNvSpPr>
            <a:spLocks noGrp="1" noChangeArrowheads="1"/>
          </p:cNvSpPr>
          <p:nvPr>
            <p:ph type="body" idx="1"/>
          </p:nvPr>
        </p:nvSpPr>
        <p:spPr>
          <a:xfrm>
            <a:off x="2590800" y="1981200"/>
            <a:ext cx="7696200" cy="4495800"/>
          </a:xfrm>
        </p:spPr>
        <p:txBody>
          <a:bodyPr/>
          <a:lstStyle/>
          <a:p>
            <a:pPr lvl="1">
              <a:buFont typeface="Calibri Light" panose="020F0302020204030204" pitchFamily="34" charset="0"/>
              <a:buAutoNum type="alphaLcPeriod"/>
            </a:pPr>
            <a:r>
              <a:rPr lang="en-US" altLang="en-US"/>
              <a:t>Amazon.com is recognized as an online leader in CRM</a:t>
            </a:r>
          </a:p>
          <a:p>
            <a:pPr lvl="2"/>
            <a:r>
              <a:rPr lang="en-US" altLang="en-US"/>
              <a:t>informative marketing front ends</a:t>
            </a:r>
          </a:p>
          <a:p>
            <a:pPr lvl="2"/>
            <a:r>
              <a:rPr lang="en-US" altLang="en-US"/>
              <a:t>one-to-one advertisements </a:t>
            </a:r>
          </a:p>
          <a:p>
            <a:pPr lvl="2"/>
            <a:r>
              <a:rPr lang="en-US" altLang="en-US"/>
              <a:t>free posting of restaurant menus from thousands of restaurants</a:t>
            </a:r>
          </a:p>
          <a:p>
            <a:pPr lvl="2"/>
            <a:r>
              <a:rPr lang="en-US" altLang="en-US"/>
              <a:t>“Welcome back, Sarah Shopper” with recommendations of new books from the customers preferred genre based on previous purchases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a:extLst>
              <a:ext uri="{FF2B5EF4-FFF2-40B4-BE49-F238E27FC236}">
                <a16:creationId xmlns:a16="http://schemas.microsoft.com/office/drawing/2014/main" id="{02598172-85CF-4971-945C-31F1BCE87A4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00DCAB0-BBDD-424F-867A-34F4BD95093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100</a:t>
            </a:fld>
            <a:endParaRPr lang="en-US" altLang="en-US"/>
          </a:p>
        </p:txBody>
      </p:sp>
      <p:sp>
        <p:nvSpPr>
          <p:cNvPr id="164866" name="Rectangle 2">
            <a:extLst>
              <a:ext uri="{FF2B5EF4-FFF2-40B4-BE49-F238E27FC236}">
                <a16:creationId xmlns:a16="http://schemas.microsoft.com/office/drawing/2014/main" id="{B6A29A90-1695-416F-9A69-C0C354B72CCC}"/>
              </a:ext>
            </a:extLst>
          </p:cNvPr>
          <p:cNvSpPr>
            <a:spLocks noGrp="1" noChangeArrowheads="1"/>
          </p:cNvSpPr>
          <p:nvPr>
            <p:ph type="title"/>
          </p:nvPr>
        </p:nvSpPr>
        <p:spPr>
          <a:xfrm>
            <a:off x="2152650" y="503239"/>
            <a:ext cx="7886700" cy="777875"/>
          </a:xfrm>
        </p:spPr>
        <p:txBody>
          <a:bodyPr/>
          <a:lstStyle/>
          <a:p>
            <a:pPr>
              <a:defRPr/>
            </a:pPr>
            <a:r>
              <a:rPr lang="en-US" altLang="en-US"/>
              <a:t>Circuit City </a:t>
            </a:r>
            <a:r>
              <a:rPr lang="en-US" altLang="en-US" sz="3600"/>
              <a:t>(cont.)</a:t>
            </a:r>
          </a:p>
        </p:txBody>
      </p:sp>
      <p:sp>
        <p:nvSpPr>
          <p:cNvPr id="111621" name="Rectangle 3">
            <a:extLst>
              <a:ext uri="{FF2B5EF4-FFF2-40B4-BE49-F238E27FC236}">
                <a16:creationId xmlns:a16="http://schemas.microsoft.com/office/drawing/2014/main" id="{DFA52A7C-5146-4B4D-B346-C0EFB05243C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Online purchase to be smooth, secure, and seamless</a:t>
            </a:r>
          </a:p>
          <a:p>
            <a:pPr lvl="1">
              <a:buFont typeface="Calibri Light" panose="020F0302020204030204" pitchFamily="34" charset="0"/>
              <a:buAutoNum type="alphaLcPeriod"/>
            </a:pPr>
            <a:r>
              <a:rPr lang="en-US" altLang="en-US"/>
              <a:t>Order fulfillment method is flexible</a:t>
            </a:r>
          </a:p>
          <a:p>
            <a:pPr lvl="2"/>
            <a:r>
              <a:rPr lang="en-US" altLang="en-US"/>
              <a:t>receive the purchase via common carrier </a:t>
            </a:r>
          </a:p>
          <a:p>
            <a:pPr lvl="2"/>
            <a:r>
              <a:rPr lang="en-US" altLang="en-US"/>
              <a:t>pay a larger shipping charge for overnight delivery</a:t>
            </a:r>
          </a:p>
          <a:p>
            <a:pPr lvl="2"/>
            <a:r>
              <a:rPr lang="en-US" altLang="en-US"/>
              <a:t>pick up the item at the nearby brick-and-mortar store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a:extLst>
              <a:ext uri="{FF2B5EF4-FFF2-40B4-BE49-F238E27FC236}">
                <a16:creationId xmlns:a16="http://schemas.microsoft.com/office/drawing/2014/main" id="{A52969CB-00DA-4A40-AB62-CBBA4AA19AF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418BB9C-AEE3-427E-A3DB-44960B46029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101</a:t>
            </a:fld>
            <a:endParaRPr lang="en-US" altLang="en-US"/>
          </a:p>
        </p:txBody>
      </p:sp>
      <p:sp>
        <p:nvSpPr>
          <p:cNvPr id="165890" name="Rectangle 2">
            <a:extLst>
              <a:ext uri="{FF2B5EF4-FFF2-40B4-BE49-F238E27FC236}">
                <a16:creationId xmlns:a16="http://schemas.microsoft.com/office/drawing/2014/main" id="{E051DB3B-FE36-4ACC-9F8D-4CBBC333111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Successful Click-and-Mortar Strategies </a:t>
            </a:r>
            <a:r>
              <a:rPr lang="en-US" altLang="en-US" sz="3600"/>
              <a:t>(cont.)</a:t>
            </a:r>
          </a:p>
        </p:txBody>
      </p:sp>
      <p:sp>
        <p:nvSpPr>
          <p:cNvPr id="112645" name="Rectangle 3">
            <a:extLst>
              <a:ext uri="{FF2B5EF4-FFF2-40B4-BE49-F238E27FC236}">
                <a16:creationId xmlns:a16="http://schemas.microsoft.com/office/drawing/2014/main" id="{B06963D8-045B-4990-8E61-6F08E1F44DE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400"/>
              <a:t>Alliance of virtual and traditional retailers: Amazon.com and ToysRUs</a:t>
            </a:r>
          </a:p>
          <a:p>
            <a:pPr lvl="1">
              <a:buFont typeface="Calibri Light" panose="020F0302020204030204" pitchFamily="34" charset="0"/>
              <a:buAutoNum type="alphaLcPeriod"/>
            </a:pPr>
            <a:r>
              <a:rPr lang="en-US" altLang="en-US"/>
              <a:t>Amazon.com known as a premier site for creating customer loyalty and for driving sales through its execution of CRM with efficient back-office order fulfillment systems</a:t>
            </a:r>
          </a:p>
          <a:p>
            <a:pPr lvl="1">
              <a:buFont typeface="Calibri Light" panose="020F0302020204030204" pitchFamily="34" charset="0"/>
              <a:buAutoNum type="alphaLcPeriod"/>
            </a:pPr>
            <a:r>
              <a:rPr lang="en-US" altLang="en-US"/>
              <a:t>ToysRUs known for its broad product offerings and a deep understanding of the toys market, customer tastes, and suppliers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a:extLst>
              <a:ext uri="{FF2B5EF4-FFF2-40B4-BE49-F238E27FC236}">
                <a16:creationId xmlns:a16="http://schemas.microsoft.com/office/drawing/2014/main" id="{64DAE8CA-E568-4953-BB30-9C584E13A4D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8227D80-2CE3-4A88-B77E-76494374F4D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102</a:t>
            </a:fld>
            <a:endParaRPr lang="en-US" altLang="en-US"/>
          </a:p>
        </p:txBody>
      </p:sp>
      <p:sp>
        <p:nvSpPr>
          <p:cNvPr id="166914" name="Rectangle 2">
            <a:extLst>
              <a:ext uri="{FF2B5EF4-FFF2-40B4-BE49-F238E27FC236}">
                <a16:creationId xmlns:a16="http://schemas.microsoft.com/office/drawing/2014/main" id="{1E9BE66C-FF5F-4CC1-BD8B-D5513B031D1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Successful Click-and-Mortar Strategies </a:t>
            </a:r>
            <a:r>
              <a:rPr lang="en-US" altLang="en-US" sz="3600"/>
              <a:t>(cont.)</a:t>
            </a:r>
          </a:p>
        </p:txBody>
      </p:sp>
      <p:sp>
        <p:nvSpPr>
          <p:cNvPr id="113669" name="Rectangle 3">
            <a:extLst>
              <a:ext uri="{FF2B5EF4-FFF2-40B4-BE49-F238E27FC236}">
                <a16:creationId xmlns:a16="http://schemas.microsoft.com/office/drawing/2014/main" id="{6733C7E8-BE8D-4C4B-8264-1544CD1C8BB0}"/>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sz="1800"/>
              <a:t>During the 1999 Christmas season, before their alliance, both companies failed to profitably deliver toys on time</a:t>
            </a:r>
          </a:p>
          <a:p>
            <a:pPr lvl="1">
              <a:buFont typeface="Calibri Light" panose="020F0302020204030204" pitchFamily="34" charset="0"/>
              <a:buAutoNum type="alphaLcPeriod"/>
            </a:pPr>
            <a:r>
              <a:rPr lang="en-US" altLang="en-US" sz="1800"/>
              <a:t>They have pooled their expertise to form a single online toy store</a:t>
            </a:r>
          </a:p>
          <a:p>
            <a:pPr lvl="1">
              <a:buFont typeface="Calibri Light" panose="020F0302020204030204" pitchFamily="34" charset="0"/>
              <a:buAutoNum type="alphaLcPeriod"/>
            </a:pPr>
            <a:r>
              <a:rPr lang="en-US" altLang="en-US" sz="1800"/>
              <a:t>The alliance allows the partners to leverage each other’s core strengths</a:t>
            </a:r>
          </a:p>
          <a:p>
            <a:pPr lvl="1">
              <a:buFont typeface="Calibri Light" panose="020F0302020204030204" pitchFamily="34" charset="0"/>
              <a:buAutoNum type="alphaLcPeriod"/>
            </a:pPr>
            <a:r>
              <a:rPr lang="en-US" altLang="en-US" sz="1800"/>
              <a:t>The two companies must coordinate disparate systems—operational, technological, and financial—as they merge their corporate cultures</a:t>
            </a:r>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a:extLst>
              <a:ext uri="{FF2B5EF4-FFF2-40B4-BE49-F238E27FC236}">
                <a16:creationId xmlns:a16="http://schemas.microsoft.com/office/drawing/2014/main" id="{3610EE7C-A4D3-44CA-AEA3-2C960DDEF8B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D63A7C6-A222-4C54-9925-ACC9EE61D0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103</a:t>
            </a:fld>
            <a:endParaRPr lang="en-US" altLang="en-US"/>
          </a:p>
        </p:txBody>
      </p:sp>
      <p:sp>
        <p:nvSpPr>
          <p:cNvPr id="167938" name="Rectangle 2">
            <a:extLst>
              <a:ext uri="{FF2B5EF4-FFF2-40B4-BE49-F238E27FC236}">
                <a16:creationId xmlns:a16="http://schemas.microsoft.com/office/drawing/2014/main" id="{1A380630-31F1-42FB-8B6A-8A3900880E9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Problems with E-Tailing and Lessons Learned</a:t>
            </a:r>
            <a:endParaRPr lang="en-US" altLang="en-US" sz="3600"/>
          </a:p>
        </p:txBody>
      </p:sp>
      <p:sp>
        <p:nvSpPr>
          <p:cNvPr id="114693" name="Rectangle 3">
            <a:extLst>
              <a:ext uri="{FF2B5EF4-FFF2-40B4-BE49-F238E27FC236}">
                <a16:creationId xmlns:a16="http://schemas.microsoft.com/office/drawing/2014/main" id="{5B606B87-06D5-4F63-AEE5-4ED5357BDC5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Reasons retailers give for not going online include: </a:t>
            </a:r>
          </a:p>
          <a:p>
            <a:pPr lvl="1">
              <a:buFont typeface="Calibri Light" panose="020F0302020204030204" pitchFamily="34" charset="0"/>
              <a:buAutoNum type="alphaLcPeriod"/>
            </a:pPr>
            <a:r>
              <a:rPr lang="en-US" altLang="en-US"/>
              <a:t>product is not appropriate for Web sales</a:t>
            </a:r>
          </a:p>
          <a:p>
            <a:pPr lvl="1">
              <a:buFont typeface="Calibri Light" panose="020F0302020204030204" pitchFamily="34" charset="0"/>
              <a:buAutoNum type="alphaLcPeriod"/>
            </a:pPr>
            <a:r>
              <a:rPr lang="en-US" altLang="en-US"/>
              <a:t>lack of significant opportunity</a:t>
            </a:r>
          </a:p>
          <a:p>
            <a:pPr lvl="1">
              <a:buFont typeface="Calibri Light" panose="020F0302020204030204" pitchFamily="34" charset="0"/>
              <a:buAutoNum type="alphaLcPeriod"/>
            </a:pPr>
            <a:r>
              <a:rPr lang="en-US" altLang="en-US"/>
              <a:t>too expensive</a:t>
            </a:r>
          </a:p>
          <a:p>
            <a:pPr lvl="1">
              <a:buFont typeface="Calibri Light" panose="020F0302020204030204" pitchFamily="34" charset="0"/>
              <a:buAutoNum type="alphaLcPeriod"/>
            </a:pPr>
            <a:r>
              <a:rPr lang="en-US" altLang="en-US"/>
              <a:t>technology not ready</a:t>
            </a:r>
          </a:p>
          <a:p>
            <a:pPr lvl="1">
              <a:buFont typeface="Calibri Light" panose="020F0302020204030204" pitchFamily="34" charset="0"/>
              <a:buAutoNum type="alphaLcPeriod"/>
            </a:pPr>
            <a:r>
              <a:rPr lang="en-US" altLang="en-US"/>
              <a:t>online sales conflict with core business</a:t>
            </a:r>
          </a:p>
          <a:p>
            <a:pPr>
              <a:buFont typeface="Calibri Light" panose="020F0302020204030204" pitchFamily="34" charset="0"/>
              <a:buAutoNum type="arabicPeriod"/>
            </a:pPr>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a:extLst>
              <a:ext uri="{FF2B5EF4-FFF2-40B4-BE49-F238E27FC236}">
                <a16:creationId xmlns:a16="http://schemas.microsoft.com/office/drawing/2014/main" id="{2ADD1FC8-EE38-485F-B0EB-842308F2B70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19CF35C-E9DF-4136-A354-FA98D39CDCE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104</a:t>
            </a:fld>
            <a:endParaRPr lang="en-US" altLang="en-US"/>
          </a:p>
        </p:txBody>
      </p:sp>
      <p:sp>
        <p:nvSpPr>
          <p:cNvPr id="168962" name="Rectangle 2">
            <a:extLst>
              <a:ext uri="{FF2B5EF4-FFF2-40B4-BE49-F238E27FC236}">
                <a16:creationId xmlns:a16="http://schemas.microsoft.com/office/drawing/2014/main" id="{2853A079-EB7D-48A7-83B1-547AE2FA78A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Problems with E-Tailing and Lessons Learned </a:t>
            </a:r>
            <a:r>
              <a:rPr lang="en-US" altLang="en-US" sz="3600"/>
              <a:t>(cont.)</a:t>
            </a:r>
          </a:p>
        </p:txBody>
      </p:sp>
      <p:sp>
        <p:nvSpPr>
          <p:cNvPr id="115717" name="Rectangle 3">
            <a:extLst>
              <a:ext uri="{FF2B5EF4-FFF2-40B4-BE49-F238E27FC236}">
                <a16:creationId xmlns:a16="http://schemas.microsoft.com/office/drawing/2014/main" id="{517E0A1E-5508-47F7-8514-1856624FB5DB}"/>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Failures in B2C dot-coms</a:t>
            </a:r>
          </a:p>
          <a:p>
            <a:pPr lvl="1">
              <a:lnSpc>
                <a:spcPct val="90000"/>
              </a:lnSpc>
              <a:buFont typeface="Calibri Light" panose="020F0302020204030204" pitchFamily="34" charset="0"/>
              <a:buAutoNum type="alphaLcPeriod"/>
            </a:pPr>
            <a:r>
              <a:rPr lang="en-US" altLang="en-US"/>
              <a:t>Kozmo.com—a creative idea for on-demand deliveries of movie rentals—difficulty in how to return the videos</a:t>
            </a:r>
          </a:p>
          <a:p>
            <a:pPr lvl="1">
              <a:lnSpc>
                <a:spcPct val="90000"/>
              </a:lnSpc>
              <a:buFont typeface="Calibri Light" panose="020F0302020204030204" pitchFamily="34" charset="0"/>
              <a:buAutoNum type="alphaLcPeriod"/>
            </a:pPr>
            <a:r>
              <a:rPr lang="en-US" altLang="en-US"/>
              <a:t>Furniture.com—difficulty in delivering products in a timely manner</a:t>
            </a:r>
          </a:p>
          <a:p>
            <a:pPr lvl="1">
              <a:lnSpc>
                <a:spcPct val="90000"/>
              </a:lnSpc>
              <a:buFont typeface="Calibri Light" panose="020F0302020204030204" pitchFamily="34" charset="0"/>
              <a:buAutoNum type="alphaLcPeriod"/>
            </a:pPr>
            <a:r>
              <a:rPr lang="en-US" altLang="en-US"/>
              <a:t>eRegister.com—registering for courses etc. online was not popular with consumers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a:extLst>
              <a:ext uri="{FF2B5EF4-FFF2-40B4-BE49-F238E27FC236}">
                <a16:creationId xmlns:a16="http://schemas.microsoft.com/office/drawing/2014/main" id="{040CB7D4-0DCB-47E6-AC90-BB9F14A297B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77050B7-06A5-4B70-BA06-7199EDBCB5F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105</a:t>
            </a:fld>
            <a:endParaRPr lang="en-US" altLang="en-US"/>
          </a:p>
        </p:txBody>
      </p:sp>
      <p:sp>
        <p:nvSpPr>
          <p:cNvPr id="169986" name="Rectangle 2">
            <a:extLst>
              <a:ext uri="{FF2B5EF4-FFF2-40B4-BE49-F238E27FC236}">
                <a16:creationId xmlns:a16="http://schemas.microsoft.com/office/drawing/2014/main" id="{AF0AC6DB-459F-4E35-A0DD-F3F745D3C47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Problems with E-Tailing and Lessons Learned </a:t>
            </a:r>
            <a:r>
              <a:rPr lang="en-US" altLang="en-US" sz="3600"/>
              <a:t>(cont.)</a:t>
            </a:r>
          </a:p>
        </p:txBody>
      </p:sp>
      <p:sp>
        <p:nvSpPr>
          <p:cNvPr id="116741" name="Rectangle 3">
            <a:extLst>
              <a:ext uri="{FF2B5EF4-FFF2-40B4-BE49-F238E27FC236}">
                <a16:creationId xmlns:a16="http://schemas.microsoft.com/office/drawing/2014/main" id="{692AF413-7D52-4DE4-A40F-DA542039AF87}"/>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Go.com—business model called for selling a large amount of ad impressions, which proved to be impossible</a:t>
            </a:r>
          </a:p>
          <a:p>
            <a:pPr lvl="1">
              <a:buFont typeface="Calibri Light" panose="020F0302020204030204" pitchFamily="34" charset="0"/>
              <a:buAutoNum type="alphaLcPeriod"/>
            </a:pPr>
            <a:r>
              <a:rPr lang="en-US" altLang="en-US"/>
              <a:t>Pets.com—cost of acquiring customers was too costly</a:t>
            </a:r>
          </a:p>
          <a:p>
            <a:pPr lvl="1">
              <a:buFont typeface="Calibri Light" panose="020F0302020204030204" pitchFamily="34" charset="0"/>
              <a:buAutoNum type="alphaLcPeriod"/>
            </a:pPr>
            <a:endParaRPr lang="en-US" altLang="en-US"/>
          </a:p>
          <a:p>
            <a:pPr lvl="1">
              <a:buFont typeface="Calibri Light" panose="020F0302020204030204" pitchFamily="34" charset="0"/>
              <a:buAutoNum type="alphaLcPeriod"/>
            </a:pPr>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a:extLst>
              <a:ext uri="{FF2B5EF4-FFF2-40B4-BE49-F238E27FC236}">
                <a16:creationId xmlns:a16="http://schemas.microsoft.com/office/drawing/2014/main" id="{15B37269-5F9B-46AB-8182-73075271DA2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E7533DA-640A-42E6-890B-22C1B3D62A8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106</a:t>
            </a:fld>
            <a:endParaRPr lang="en-US" altLang="en-US"/>
          </a:p>
        </p:txBody>
      </p:sp>
      <p:sp>
        <p:nvSpPr>
          <p:cNvPr id="171010" name="Rectangle 2">
            <a:extLst>
              <a:ext uri="{FF2B5EF4-FFF2-40B4-BE49-F238E27FC236}">
                <a16:creationId xmlns:a16="http://schemas.microsoft.com/office/drawing/2014/main" id="{7B5CF54E-1C42-490C-BD7D-392079FDC74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Problems with E-Tailing and Lessons Learned </a:t>
            </a:r>
            <a:r>
              <a:rPr lang="en-US" altLang="en-US" sz="3600"/>
              <a:t>(cont.)</a:t>
            </a:r>
          </a:p>
        </p:txBody>
      </p:sp>
      <p:sp>
        <p:nvSpPr>
          <p:cNvPr id="117765" name="Rectangle 3">
            <a:extLst>
              <a:ext uri="{FF2B5EF4-FFF2-40B4-BE49-F238E27FC236}">
                <a16:creationId xmlns:a16="http://schemas.microsoft.com/office/drawing/2014/main" id="{7676BB16-370B-4767-9590-7024F9BD8F0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Lessons learned:</a:t>
            </a:r>
          </a:p>
          <a:p>
            <a:pPr lvl="1">
              <a:buFont typeface="Calibri Light" panose="020F0302020204030204" pitchFamily="34" charset="0"/>
              <a:buAutoNum type="alphaLcPeriod"/>
            </a:pPr>
            <a:r>
              <a:rPr lang="en-US" altLang="en-US"/>
              <a:t>Don’t ignore profitability</a:t>
            </a:r>
          </a:p>
          <a:p>
            <a:pPr lvl="1">
              <a:buFont typeface="Calibri Light" panose="020F0302020204030204" pitchFamily="34" charset="0"/>
              <a:buAutoNum type="alphaLcPeriod"/>
            </a:pPr>
            <a:r>
              <a:rPr lang="en-US" altLang="en-US"/>
              <a:t>Manage new risk exposure</a:t>
            </a:r>
          </a:p>
          <a:p>
            <a:pPr lvl="1">
              <a:buFont typeface="Calibri Light" panose="020F0302020204030204" pitchFamily="34" charset="0"/>
              <a:buAutoNum type="alphaLcPeriod"/>
            </a:pPr>
            <a:r>
              <a:rPr lang="en-US" altLang="en-US"/>
              <a:t>Watch the cost of branding</a:t>
            </a:r>
          </a:p>
          <a:p>
            <a:pPr lvl="1">
              <a:buFont typeface="Calibri Light" panose="020F0302020204030204" pitchFamily="34" charset="0"/>
              <a:buAutoNum type="alphaLcPeriod"/>
            </a:pPr>
            <a:r>
              <a:rPr lang="en-US" altLang="en-US"/>
              <a:t>Do not start with insufficient funds</a:t>
            </a:r>
          </a:p>
          <a:p>
            <a:pPr lvl="1">
              <a:buFont typeface="Calibri Light" panose="020F0302020204030204" pitchFamily="34" charset="0"/>
              <a:buAutoNum type="alphaLcPeriod"/>
            </a:pPr>
            <a:r>
              <a:rPr lang="en-US" altLang="en-US"/>
              <a:t>The web site must be effective</a:t>
            </a:r>
          </a:p>
          <a:p>
            <a:pPr lvl="1">
              <a:buFont typeface="Calibri Light" panose="020F0302020204030204" pitchFamily="34" charset="0"/>
              <a:buAutoNum type="alphaLcPeriod"/>
            </a:pPr>
            <a:r>
              <a:rPr lang="en-US" altLang="en-US"/>
              <a:t>Keep it interesting</a:t>
            </a:r>
          </a:p>
          <a:p>
            <a:pPr lvl="1">
              <a:buFont typeface="Calibri Light" panose="020F0302020204030204" pitchFamily="34" charset="0"/>
              <a:buAutoNum type="alphaLcPeriod"/>
            </a:pPr>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a:extLst>
              <a:ext uri="{FF2B5EF4-FFF2-40B4-BE49-F238E27FC236}">
                <a16:creationId xmlns:a16="http://schemas.microsoft.com/office/drawing/2014/main" id="{3C5D1B0E-0D56-453A-8EFF-2A64C541840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5B1A5EE-EF93-4898-9D72-E9B99DC615D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107</a:t>
            </a:fld>
            <a:endParaRPr lang="en-US" altLang="en-US"/>
          </a:p>
        </p:txBody>
      </p:sp>
      <p:sp>
        <p:nvSpPr>
          <p:cNvPr id="172034" name="Rectangle 2">
            <a:extLst>
              <a:ext uri="{FF2B5EF4-FFF2-40B4-BE49-F238E27FC236}">
                <a16:creationId xmlns:a16="http://schemas.microsoft.com/office/drawing/2014/main" id="{DD310908-42E1-4C86-9DB1-9662089AE2E4}"/>
              </a:ext>
            </a:extLst>
          </p:cNvPr>
          <p:cNvSpPr>
            <a:spLocks noGrp="1" noChangeArrowheads="1"/>
          </p:cNvSpPr>
          <p:nvPr>
            <p:ph type="title"/>
          </p:nvPr>
        </p:nvSpPr>
        <p:spPr>
          <a:xfrm>
            <a:off x="2152650" y="503239"/>
            <a:ext cx="7886700" cy="777875"/>
          </a:xfrm>
        </p:spPr>
        <p:txBody>
          <a:bodyPr/>
          <a:lstStyle/>
          <a:p>
            <a:pPr>
              <a:defRPr/>
            </a:pPr>
            <a:r>
              <a:rPr lang="en-US" altLang="en-US"/>
              <a:t>Issues in E-Tailing</a:t>
            </a:r>
          </a:p>
        </p:txBody>
      </p:sp>
      <p:sp>
        <p:nvSpPr>
          <p:cNvPr id="118789" name="Rectangle 3">
            <a:extLst>
              <a:ext uri="{FF2B5EF4-FFF2-40B4-BE49-F238E27FC236}">
                <a16:creationId xmlns:a16="http://schemas.microsoft.com/office/drawing/2014/main" id="{A0193583-4C8A-4D75-828F-8B553628AD7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Disintermediation:</a:t>
            </a:r>
            <a:r>
              <a:rPr lang="en-US" altLang="en-US" b="1"/>
              <a:t> </a:t>
            </a:r>
            <a:r>
              <a:rPr lang="en-US" altLang="en-US"/>
              <a:t>The removal of organizations or business process layers responsible for certain intermediary steps in a given supply chain </a:t>
            </a:r>
          </a:p>
          <a:p>
            <a:pPr>
              <a:buFont typeface="Calibri Light" panose="020F0302020204030204" pitchFamily="34" charset="0"/>
              <a:buAutoNum type="arabicPeriod"/>
            </a:pPr>
            <a:r>
              <a:rPr lang="en-US" altLang="en-US" i="1"/>
              <a:t>Reintermediation:</a:t>
            </a:r>
            <a:r>
              <a:rPr lang="en-US" altLang="en-US" b="1"/>
              <a:t> </a:t>
            </a:r>
            <a:r>
              <a:rPr lang="en-US" altLang="en-US"/>
              <a:t>The process whereby intermediaries (either new ones or those that had been disintermediated) take on new intermediary roles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a:extLst>
              <a:ext uri="{FF2B5EF4-FFF2-40B4-BE49-F238E27FC236}">
                <a16:creationId xmlns:a16="http://schemas.microsoft.com/office/drawing/2014/main" id="{DB12568F-CB1D-4AFC-B60B-EB78F50C3F0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8DFA9EB-30A5-4B79-AA4E-3C1825B40A1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108</a:t>
            </a:fld>
            <a:endParaRPr lang="en-US" altLang="en-US"/>
          </a:p>
        </p:txBody>
      </p:sp>
      <p:sp>
        <p:nvSpPr>
          <p:cNvPr id="173058" name="Rectangle 2">
            <a:extLst>
              <a:ext uri="{FF2B5EF4-FFF2-40B4-BE49-F238E27FC236}">
                <a16:creationId xmlns:a16="http://schemas.microsoft.com/office/drawing/2014/main" id="{7C239B63-BA4F-4B9B-A086-6798DC2151B4}"/>
              </a:ext>
            </a:extLst>
          </p:cNvPr>
          <p:cNvSpPr>
            <a:spLocks noGrp="1" noChangeArrowheads="1"/>
          </p:cNvSpPr>
          <p:nvPr>
            <p:ph type="title"/>
          </p:nvPr>
        </p:nvSpPr>
        <p:spPr>
          <a:xfrm>
            <a:off x="2152650" y="503239"/>
            <a:ext cx="7886700" cy="777875"/>
          </a:xfrm>
        </p:spPr>
        <p:txBody>
          <a:bodyPr/>
          <a:lstStyle/>
          <a:p>
            <a:pPr>
              <a:defRPr/>
            </a:pPr>
            <a:r>
              <a:rPr lang="en-US" altLang="en-US"/>
              <a:t>Issues in E-Tailing </a:t>
            </a:r>
            <a:r>
              <a:rPr lang="en-US" altLang="en-US" sz="3600"/>
              <a:t>(cont.)</a:t>
            </a:r>
          </a:p>
        </p:txBody>
      </p:sp>
      <p:sp>
        <p:nvSpPr>
          <p:cNvPr id="119813" name="Rectangle 3">
            <a:extLst>
              <a:ext uri="{FF2B5EF4-FFF2-40B4-BE49-F238E27FC236}">
                <a16:creationId xmlns:a16="http://schemas.microsoft.com/office/drawing/2014/main" id="{17437C91-75C2-451B-AC2F-DCE54777F1B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Cybermediation (electronic intermediation):</a:t>
            </a:r>
            <a:r>
              <a:rPr lang="en-US" altLang="en-US" b="1"/>
              <a:t> </a:t>
            </a:r>
            <a:r>
              <a:rPr lang="en-US" altLang="en-US"/>
              <a:t>The use of software (intelligent) agents to facilitate intermediation</a:t>
            </a:r>
          </a:p>
          <a:p>
            <a:pPr>
              <a:buFont typeface="Calibri Light" panose="020F0302020204030204" pitchFamily="34" charset="0"/>
              <a:buAutoNum type="arabicPeriod"/>
            </a:pPr>
            <a:r>
              <a:rPr lang="en-US" altLang="en-US" i="1"/>
              <a:t>Hypermediation:</a:t>
            </a:r>
            <a:r>
              <a:rPr lang="en-US" altLang="en-US" b="1"/>
              <a:t> </a:t>
            </a:r>
            <a:r>
              <a:rPr lang="en-US" altLang="en-US"/>
              <a:t>Extensive use of both human and electronic intermediation to provide assistance in all phases of an e-commerce venture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3">
            <a:extLst>
              <a:ext uri="{FF2B5EF4-FFF2-40B4-BE49-F238E27FC236}">
                <a16:creationId xmlns:a16="http://schemas.microsoft.com/office/drawing/2014/main" id="{965DC708-298E-484B-85C6-47CEAAD9273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F1BDF16-7A90-42ED-BFA1-1E06EC05C2F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109</a:t>
            </a:fld>
            <a:endParaRPr lang="en-US" altLang="en-US"/>
          </a:p>
        </p:txBody>
      </p:sp>
      <p:sp>
        <p:nvSpPr>
          <p:cNvPr id="174082" name="Rectangle 2">
            <a:extLst>
              <a:ext uri="{FF2B5EF4-FFF2-40B4-BE49-F238E27FC236}">
                <a16:creationId xmlns:a16="http://schemas.microsoft.com/office/drawing/2014/main" id="{3D29C69D-3DFF-49A1-BFED-39C90E239499}"/>
              </a:ext>
            </a:extLst>
          </p:cNvPr>
          <p:cNvSpPr>
            <a:spLocks noGrp="1" noChangeArrowheads="1"/>
          </p:cNvSpPr>
          <p:nvPr>
            <p:ph type="title"/>
          </p:nvPr>
        </p:nvSpPr>
        <p:spPr>
          <a:xfrm>
            <a:off x="2152650" y="503239"/>
            <a:ext cx="7886700" cy="777875"/>
          </a:xfrm>
        </p:spPr>
        <p:txBody>
          <a:bodyPr/>
          <a:lstStyle/>
          <a:p>
            <a:pPr>
              <a:defRPr/>
            </a:pPr>
            <a:r>
              <a:rPr lang="en-US" altLang="en-US"/>
              <a:t>Issues in E-Tailing </a:t>
            </a:r>
            <a:r>
              <a:rPr lang="en-US" altLang="en-US" sz="3600"/>
              <a:t>(cont.)</a:t>
            </a:r>
          </a:p>
        </p:txBody>
      </p:sp>
      <p:sp>
        <p:nvSpPr>
          <p:cNvPr id="120837" name="Rectangle 3">
            <a:extLst>
              <a:ext uri="{FF2B5EF4-FFF2-40B4-BE49-F238E27FC236}">
                <a16:creationId xmlns:a16="http://schemas.microsoft.com/office/drawing/2014/main" id="{CDD73F55-065A-4B89-9AFD-20733A9ABAAD}"/>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Unbundling:</a:t>
            </a:r>
            <a:r>
              <a:rPr lang="en-US" altLang="en-US"/>
              <a:t> old economy processes will be broken into specialized segments that can be delivered by specialized intermediaries</a:t>
            </a:r>
          </a:p>
          <a:p>
            <a:pPr>
              <a:buFont typeface="Calibri Light" panose="020F0302020204030204" pitchFamily="34" charset="0"/>
              <a:buAutoNum type="arabicPeriod"/>
            </a:pPr>
            <a:r>
              <a:rPr lang="en-US" altLang="en-US" i="1"/>
              <a:t>Channel conflict:</a:t>
            </a:r>
            <a:r>
              <a:rPr lang="en-US" altLang="en-US" b="1"/>
              <a:t> </a:t>
            </a:r>
            <a:r>
              <a:rPr lang="en-US" altLang="en-US"/>
              <a:t>Situation in which an online marketing channel upsets the traditional channels due to real or perceived damage from competition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B257AAEB-7126-45E8-ACB9-E44668AD137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21D6FB5-BC4C-433A-AD97-4CFB121E68B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a:t>
            </a:fld>
            <a:endParaRPr lang="en-US" altLang="en-US"/>
          </a:p>
        </p:txBody>
      </p:sp>
      <p:sp>
        <p:nvSpPr>
          <p:cNvPr id="73730" name="Rectangle 2">
            <a:extLst>
              <a:ext uri="{FF2B5EF4-FFF2-40B4-BE49-F238E27FC236}">
                <a16:creationId xmlns:a16="http://schemas.microsoft.com/office/drawing/2014/main" id="{C6DF3F74-6956-4A72-B75B-31098D7D03F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0485" name="Rectangle 3">
            <a:extLst>
              <a:ext uri="{FF2B5EF4-FFF2-40B4-BE49-F238E27FC236}">
                <a16:creationId xmlns:a16="http://schemas.microsoft.com/office/drawing/2014/main" id="{0DD7D42F-F97C-4C72-B610-53FBA95FAE07}"/>
              </a:ext>
            </a:extLst>
          </p:cNvPr>
          <p:cNvSpPr>
            <a:spLocks noGrp="1" noChangeArrowheads="1"/>
          </p:cNvSpPr>
          <p:nvPr>
            <p:ph type="body" idx="1"/>
          </p:nvPr>
        </p:nvSpPr>
        <p:spPr>
          <a:xfrm>
            <a:off x="2152650" y="1576388"/>
            <a:ext cx="7886700" cy="4495800"/>
          </a:xfrm>
        </p:spPr>
        <p:txBody>
          <a:bodyPr/>
          <a:lstStyle/>
          <a:p>
            <a:pPr lvl="2"/>
            <a:r>
              <a:rPr lang="en-US" altLang="en-US"/>
              <a:t>Sends purchase recommendations via </a:t>
            </a:r>
          </a:p>
          <a:p>
            <a:pPr lvl="2">
              <a:buFont typeface="Wingdings" panose="05000000000000000000" pitchFamily="2" charset="2"/>
              <a:buNone/>
            </a:pPr>
            <a:r>
              <a:rPr lang="en-US" altLang="en-US"/>
              <a:t>	e-mail to cultivate repeat buyers</a:t>
            </a:r>
          </a:p>
          <a:p>
            <a:pPr lvl="2"/>
            <a:r>
              <a:rPr lang="en-US" altLang="en-US"/>
              <a:t>Efficient search engine and other shopping aids</a:t>
            </a:r>
          </a:p>
          <a:p>
            <a:pPr lvl="2"/>
            <a:r>
              <a:rPr lang="en-US" altLang="en-US"/>
              <a:t>Customers can personalize their accounts and manage orders online with the patented “One-Click” order feature including an </a:t>
            </a:r>
            <a:r>
              <a:rPr lang="en-US" altLang="en-US" i="1"/>
              <a:t>electronic wallet</a:t>
            </a:r>
            <a:r>
              <a:rPr lang="en-US" altLang="en-US"/>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a:extLst>
              <a:ext uri="{FF2B5EF4-FFF2-40B4-BE49-F238E27FC236}">
                <a16:creationId xmlns:a16="http://schemas.microsoft.com/office/drawing/2014/main" id="{C4C09F20-8A1C-4F3F-92D2-87836C0A1E8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45FFFC9-4FD4-47CB-834B-CFD0F70EE40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110</a:t>
            </a:fld>
            <a:endParaRPr lang="en-US" altLang="en-US"/>
          </a:p>
        </p:txBody>
      </p:sp>
      <p:sp>
        <p:nvSpPr>
          <p:cNvPr id="175106" name="Rectangle 2">
            <a:extLst>
              <a:ext uri="{FF2B5EF4-FFF2-40B4-BE49-F238E27FC236}">
                <a16:creationId xmlns:a16="http://schemas.microsoft.com/office/drawing/2014/main" id="{58DD8661-01B4-4DA9-9ABA-E971CFC5C332}"/>
              </a:ext>
            </a:extLst>
          </p:cNvPr>
          <p:cNvSpPr>
            <a:spLocks noGrp="1" noChangeArrowheads="1"/>
          </p:cNvSpPr>
          <p:nvPr>
            <p:ph type="title"/>
          </p:nvPr>
        </p:nvSpPr>
        <p:spPr>
          <a:xfrm>
            <a:off x="2152650" y="503239"/>
            <a:ext cx="7886700" cy="777875"/>
          </a:xfrm>
        </p:spPr>
        <p:txBody>
          <a:bodyPr/>
          <a:lstStyle/>
          <a:p>
            <a:pPr>
              <a:defRPr/>
            </a:pPr>
            <a:r>
              <a:rPr lang="en-US" altLang="en-US"/>
              <a:t>Issues in E-Tailing </a:t>
            </a:r>
            <a:r>
              <a:rPr lang="en-US" altLang="en-US" sz="3600"/>
              <a:t>(cont.)</a:t>
            </a:r>
          </a:p>
        </p:txBody>
      </p:sp>
      <p:sp>
        <p:nvSpPr>
          <p:cNvPr id="121861" name="Rectangle 3">
            <a:extLst>
              <a:ext uri="{FF2B5EF4-FFF2-40B4-BE49-F238E27FC236}">
                <a16:creationId xmlns:a16="http://schemas.microsoft.com/office/drawing/2014/main" id="{63371599-5F39-49D9-9619-2FD80DE40C99}"/>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Determining the right price</a:t>
            </a:r>
          </a:p>
          <a:p>
            <a:pPr lvl="1">
              <a:lnSpc>
                <a:spcPct val="90000"/>
              </a:lnSpc>
              <a:buFont typeface="Calibri Light" panose="020F0302020204030204" pitchFamily="34" charset="0"/>
              <a:buAutoNum type="alphaLcPeriod"/>
            </a:pPr>
            <a:r>
              <a:rPr lang="en-US" altLang="en-US"/>
              <a:t>prices competitive on the Internet</a:t>
            </a:r>
          </a:p>
          <a:p>
            <a:pPr lvl="1">
              <a:lnSpc>
                <a:spcPct val="90000"/>
              </a:lnSpc>
              <a:buFont typeface="Calibri Light" panose="020F0302020204030204" pitchFamily="34" charset="0"/>
              <a:buAutoNum type="alphaLcPeriod"/>
            </a:pPr>
            <a:r>
              <a:rPr lang="en-US" altLang="en-US"/>
              <a:t>prices should be in line with the corporate policy on profitability</a:t>
            </a:r>
          </a:p>
          <a:p>
            <a:pPr>
              <a:lnSpc>
                <a:spcPct val="90000"/>
              </a:lnSpc>
              <a:buFont typeface="Calibri Light" panose="020F0302020204030204" pitchFamily="34" charset="0"/>
              <a:buAutoNum type="arabicPeriod"/>
            </a:pPr>
            <a:r>
              <a:rPr lang="en-US" altLang="en-US"/>
              <a:t>Personalization</a:t>
            </a:r>
          </a:p>
          <a:p>
            <a:pPr lvl="1">
              <a:lnSpc>
                <a:spcPct val="90000"/>
              </a:lnSpc>
              <a:buFont typeface="Calibri Light" panose="020F0302020204030204" pitchFamily="34" charset="0"/>
              <a:buAutoNum type="alphaLcPeriod"/>
            </a:pPr>
            <a:r>
              <a:rPr lang="en-US" altLang="en-US"/>
              <a:t>use cookie files and other technologies to track the specific browsing and buying behavior of each consumer</a:t>
            </a:r>
          </a:p>
          <a:p>
            <a:pPr lvl="1">
              <a:lnSpc>
                <a:spcPct val="90000"/>
              </a:lnSpc>
              <a:buFont typeface="Calibri Light" panose="020F0302020204030204" pitchFamily="34" charset="0"/>
              <a:buAutoNum type="alphaLcPeriod"/>
            </a:pPr>
            <a:r>
              <a:rPr lang="en-US" altLang="en-US"/>
              <a:t>marketing plan tailored to that consumer’s pattern</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a:extLst>
              <a:ext uri="{FF2B5EF4-FFF2-40B4-BE49-F238E27FC236}">
                <a16:creationId xmlns:a16="http://schemas.microsoft.com/office/drawing/2014/main" id="{8D6A5A5E-4E85-4174-91C8-9C660F4DA4D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49152A0-A959-4AB8-922F-293A69B597E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111</a:t>
            </a:fld>
            <a:endParaRPr lang="en-US" altLang="en-US"/>
          </a:p>
        </p:txBody>
      </p:sp>
      <p:sp>
        <p:nvSpPr>
          <p:cNvPr id="176130" name="Rectangle 2">
            <a:extLst>
              <a:ext uri="{FF2B5EF4-FFF2-40B4-BE49-F238E27FC236}">
                <a16:creationId xmlns:a16="http://schemas.microsoft.com/office/drawing/2014/main" id="{702DF112-26EC-4A0D-B87A-4F51B11C1E90}"/>
              </a:ext>
            </a:extLst>
          </p:cNvPr>
          <p:cNvSpPr>
            <a:spLocks noGrp="1" noChangeArrowheads="1"/>
          </p:cNvSpPr>
          <p:nvPr>
            <p:ph type="title"/>
          </p:nvPr>
        </p:nvSpPr>
        <p:spPr>
          <a:xfrm>
            <a:off x="2152650" y="503239"/>
            <a:ext cx="7886700" cy="777875"/>
          </a:xfrm>
        </p:spPr>
        <p:txBody>
          <a:bodyPr/>
          <a:lstStyle/>
          <a:p>
            <a:pPr>
              <a:defRPr/>
            </a:pPr>
            <a:r>
              <a:rPr lang="en-US" altLang="en-US"/>
              <a:t>Managerial Issues</a:t>
            </a:r>
          </a:p>
        </p:txBody>
      </p:sp>
      <p:sp>
        <p:nvSpPr>
          <p:cNvPr id="122885" name="Rectangle 3">
            <a:extLst>
              <a:ext uri="{FF2B5EF4-FFF2-40B4-BE49-F238E27FC236}">
                <a16:creationId xmlns:a16="http://schemas.microsoft.com/office/drawing/2014/main" id="{254386E2-60E9-4568-80BF-9F1659E6DFFA}"/>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a:pPr>
            <a:r>
              <a:rPr lang="en-US" altLang="en-US"/>
              <a:t>Should we grab a first-mover advantage or wait and learn?</a:t>
            </a:r>
          </a:p>
          <a:p>
            <a:pPr marL="609600" indent="-609600">
              <a:buClr>
                <a:srgbClr val="FFFF66"/>
              </a:buClr>
              <a:buFont typeface="Wingdings" panose="05000000000000000000" pitchFamily="2" charset="2"/>
              <a:buAutoNum type="arabicPeriod"/>
            </a:pPr>
            <a:r>
              <a:rPr lang="en-US" altLang="en-US"/>
              <a:t>What should our strategic position be?</a:t>
            </a:r>
          </a:p>
          <a:p>
            <a:pPr marL="609600" indent="-609600">
              <a:buClr>
                <a:srgbClr val="FFFF66"/>
              </a:buClr>
              <a:buFont typeface="Wingdings" panose="05000000000000000000" pitchFamily="2" charset="2"/>
              <a:buAutoNum type="arabicPeriod"/>
            </a:pPr>
            <a:r>
              <a:rPr lang="en-US" altLang="en-US"/>
              <a:t>Are we financially viable?</a:t>
            </a:r>
          </a:p>
          <a:p>
            <a:pPr marL="609600" indent="-609600">
              <a:buClr>
                <a:srgbClr val="FFFF66"/>
              </a:buClr>
              <a:buFont typeface="Wingdings" panose="05000000000000000000" pitchFamily="2" charset="2"/>
              <a:buAutoNum type="arabicPeriod"/>
            </a:pPr>
            <a:r>
              <a:rPr lang="en-US" altLang="en-US"/>
              <a:t>Should we recruit out of town?</a:t>
            </a:r>
          </a:p>
          <a:p>
            <a:pPr marL="609600" indent="-609600">
              <a:buFont typeface="Calibri Light" panose="020F0302020204030204" pitchFamily="34" charset="0"/>
              <a:buAutoNum type="arabicPeriod"/>
            </a:pPr>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a:extLst>
              <a:ext uri="{FF2B5EF4-FFF2-40B4-BE49-F238E27FC236}">
                <a16:creationId xmlns:a16="http://schemas.microsoft.com/office/drawing/2014/main" id="{5E3F9A18-8AE8-4397-B117-7055430B922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FF20E24-38EB-4EB3-87D1-90966AB8A2D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112</a:t>
            </a:fld>
            <a:endParaRPr lang="en-US" altLang="en-US"/>
          </a:p>
        </p:txBody>
      </p:sp>
      <p:sp>
        <p:nvSpPr>
          <p:cNvPr id="177154" name="Rectangle 2">
            <a:extLst>
              <a:ext uri="{FF2B5EF4-FFF2-40B4-BE49-F238E27FC236}">
                <a16:creationId xmlns:a16="http://schemas.microsoft.com/office/drawing/2014/main" id="{CD2A1B53-C3CA-49B5-9038-0A596D420BD0}"/>
              </a:ext>
            </a:extLst>
          </p:cNvPr>
          <p:cNvSpPr>
            <a:spLocks noGrp="1" noChangeArrowheads="1"/>
          </p:cNvSpPr>
          <p:nvPr>
            <p:ph type="title"/>
          </p:nvPr>
        </p:nvSpPr>
        <p:spPr>
          <a:xfrm>
            <a:off x="2152650" y="503239"/>
            <a:ext cx="7886700" cy="777875"/>
          </a:xfrm>
        </p:spPr>
        <p:txBody>
          <a:bodyPr/>
          <a:lstStyle/>
          <a:p>
            <a:pPr>
              <a:defRPr/>
            </a:pPr>
            <a:r>
              <a:rPr lang="en-US" altLang="en-US"/>
              <a:t>Managerial Issues </a:t>
            </a:r>
            <a:r>
              <a:rPr lang="en-US" altLang="en-US" sz="3600"/>
              <a:t>(cont.)</a:t>
            </a:r>
          </a:p>
        </p:txBody>
      </p:sp>
      <p:sp>
        <p:nvSpPr>
          <p:cNvPr id="123909" name="Rectangle 3">
            <a:extLst>
              <a:ext uri="{FF2B5EF4-FFF2-40B4-BE49-F238E27FC236}">
                <a16:creationId xmlns:a16="http://schemas.microsoft.com/office/drawing/2014/main" id="{89E2631B-A836-4D77-9DC4-9E6455A1315C}"/>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startAt="5"/>
            </a:pPr>
            <a:r>
              <a:rPr lang="en-US" altLang="en-US"/>
              <a:t>Are there international legal issues regarding online recruiting?</a:t>
            </a:r>
          </a:p>
          <a:p>
            <a:pPr marL="609600" indent="-609600">
              <a:buClr>
                <a:srgbClr val="FFFF66"/>
              </a:buClr>
              <a:buFont typeface="Wingdings" panose="05000000000000000000" pitchFamily="2" charset="2"/>
              <a:buAutoNum type="arabicPeriod" startAt="5"/>
            </a:pPr>
            <a:r>
              <a:rPr lang="en-US" altLang="en-US"/>
              <a:t>Do we have ethics and privacy guidelines?</a:t>
            </a:r>
          </a:p>
          <a:p>
            <a:pPr marL="609600" indent="-609600">
              <a:buClr>
                <a:srgbClr val="FFFF66"/>
              </a:buClr>
              <a:buFont typeface="Wingdings" panose="05000000000000000000" pitchFamily="2" charset="2"/>
              <a:buAutoNum type="arabicPeriod" startAt="5"/>
            </a:pPr>
            <a:r>
              <a:rPr lang="en-US" altLang="en-US"/>
              <a:t>How will intermediaries act in cyberspace?</a:t>
            </a:r>
          </a:p>
          <a:p>
            <a:pPr marL="609600" indent="-609600">
              <a:buClr>
                <a:srgbClr val="FFFF66"/>
              </a:buClr>
              <a:buFont typeface="Wingdings" panose="05000000000000000000" pitchFamily="2" charset="2"/>
              <a:buAutoNum type="arabicPeriod" startAt="5"/>
            </a:pPr>
            <a:r>
              <a:rPr lang="en-US" altLang="en-US"/>
              <a:t>Should we set up alliances?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a:extLst>
              <a:ext uri="{FF2B5EF4-FFF2-40B4-BE49-F238E27FC236}">
                <a16:creationId xmlns:a16="http://schemas.microsoft.com/office/drawing/2014/main" id="{D4F49335-A140-4345-9EA9-40288036C84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75CB96A-8228-4A74-B11D-11DD3FD9EC9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113</a:t>
            </a:fld>
            <a:endParaRPr lang="en-US" altLang="en-US"/>
          </a:p>
        </p:txBody>
      </p:sp>
      <p:sp>
        <p:nvSpPr>
          <p:cNvPr id="178178" name="Rectangle 2">
            <a:extLst>
              <a:ext uri="{FF2B5EF4-FFF2-40B4-BE49-F238E27FC236}">
                <a16:creationId xmlns:a16="http://schemas.microsoft.com/office/drawing/2014/main" id="{EC70AAF2-1BC0-49D2-ABDB-0C7A2896CD32}"/>
              </a:ext>
            </a:extLst>
          </p:cNvPr>
          <p:cNvSpPr>
            <a:spLocks noGrp="1" noChangeArrowheads="1"/>
          </p:cNvSpPr>
          <p:nvPr>
            <p:ph type="title"/>
          </p:nvPr>
        </p:nvSpPr>
        <p:spPr>
          <a:xfrm>
            <a:off x="2152650" y="503239"/>
            <a:ext cx="7886700" cy="777875"/>
          </a:xfrm>
        </p:spPr>
        <p:txBody>
          <a:bodyPr/>
          <a:lstStyle/>
          <a:p>
            <a:pPr>
              <a:defRPr/>
            </a:pPr>
            <a:r>
              <a:rPr lang="en-US" altLang="en-US"/>
              <a:t>Summary</a:t>
            </a:r>
          </a:p>
        </p:txBody>
      </p:sp>
      <p:sp>
        <p:nvSpPr>
          <p:cNvPr id="124933" name="Rectangle 3">
            <a:extLst>
              <a:ext uri="{FF2B5EF4-FFF2-40B4-BE49-F238E27FC236}">
                <a16:creationId xmlns:a16="http://schemas.microsoft.com/office/drawing/2014/main" id="{C8B1756E-CEFF-4DB9-B101-3BD7090B634E}"/>
              </a:ext>
            </a:extLst>
          </p:cNvPr>
          <p:cNvSpPr>
            <a:spLocks noGrp="1" noChangeArrowheads="1"/>
          </p:cNvSpPr>
          <p:nvPr>
            <p:ph type="body" idx="1"/>
          </p:nvPr>
        </p:nvSpPr>
        <p:spPr>
          <a:xfrm>
            <a:off x="2152650" y="1576388"/>
            <a:ext cx="7886700" cy="4495800"/>
          </a:xfrm>
        </p:spPr>
        <p:txBody>
          <a:bodyPr/>
          <a:lstStyle/>
          <a:p>
            <a:pPr marL="609600" indent="-609600">
              <a:buClr>
                <a:srgbClr val="FFFF00"/>
              </a:buClr>
              <a:buFont typeface="Wingdings" panose="05000000000000000000" pitchFamily="2" charset="2"/>
              <a:buAutoNum type="arabicPeriod"/>
            </a:pPr>
            <a:r>
              <a:rPr lang="en-US" altLang="en-US"/>
              <a:t>The scope of e-tailing</a:t>
            </a:r>
          </a:p>
          <a:p>
            <a:pPr marL="609600" indent="-609600">
              <a:buClr>
                <a:srgbClr val="FFFF00"/>
              </a:buClr>
              <a:buFont typeface="Wingdings" panose="05000000000000000000" pitchFamily="2" charset="2"/>
              <a:buAutoNum type="arabicPeriod"/>
            </a:pPr>
            <a:r>
              <a:rPr lang="en-US" altLang="en-US"/>
              <a:t>E-tailing business models</a:t>
            </a:r>
          </a:p>
          <a:p>
            <a:pPr marL="609600" indent="-609600">
              <a:buClr>
                <a:srgbClr val="FFFF00"/>
              </a:buClr>
              <a:buFont typeface="Wingdings" panose="05000000000000000000" pitchFamily="2" charset="2"/>
              <a:buAutoNum type="arabicPeriod"/>
            </a:pPr>
            <a:r>
              <a:rPr lang="en-US" altLang="en-US"/>
              <a:t>How online travel/tourism services operate</a:t>
            </a:r>
          </a:p>
          <a:p>
            <a:pPr marL="609600" indent="-609600">
              <a:buClr>
                <a:srgbClr val="FFFF00"/>
              </a:buClr>
              <a:buFont typeface="Wingdings" panose="05000000000000000000" pitchFamily="2" charset="2"/>
              <a:buAutoNum type="arabicPeriod"/>
            </a:pPr>
            <a:r>
              <a:rPr lang="en-US" altLang="en-US"/>
              <a:t>The online job market and its benefits</a:t>
            </a:r>
          </a:p>
          <a:p>
            <a:pPr marL="609600" indent="-609600">
              <a:buClr>
                <a:srgbClr val="FFFF00"/>
              </a:buClr>
              <a:buFont typeface="Wingdings" panose="05000000000000000000" pitchFamily="2" charset="2"/>
              <a:buAutoNum type="arabicPeriod"/>
            </a:pPr>
            <a:r>
              <a:rPr lang="en-US" altLang="en-US"/>
              <a:t>The electronic real estate market</a:t>
            </a:r>
          </a:p>
          <a:p>
            <a:pPr marL="609600" indent="-609600">
              <a:buClr>
                <a:srgbClr val="FFFF00"/>
              </a:buClr>
              <a:buFont typeface="Wingdings" panose="05000000000000000000" pitchFamily="2" charset="2"/>
              <a:buAutoNum type="arabicPeriod"/>
            </a:pPr>
            <a:r>
              <a:rPr lang="en-US" altLang="en-US"/>
              <a:t>Online trading of stocks and bonds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a:extLst>
              <a:ext uri="{FF2B5EF4-FFF2-40B4-BE49-F238E27FC236}">
                <a16:creationId xmlns:a16="http://schemas.microsoft.com/office/drawing/2014/main" id="{152A7C9B-86C5-4294-BA17-191774DA6AA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0E3E3EB-EC49-45C5-A6AF-FEFFCDF6281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114</a:t>
            </a:fld>
            <a:endParaRPr lang="en-US" altLang="en-US"/>
          </a:p>
        </p:txBody>
      </p:sp>
      <p:sp>
        <p:nvSpPr>
          <p:cNvPr id="179202" name="Rectangle 2">
            <a:extLst>
              <a:ext uri="{FF2B5EF4-FFF2-40B4-BE49-F238E27FC236}">
                <a16:creationId xmlns:a16="http://schemas.microsoft.com/office/drawing/2014/main" id="{9DBD8477-9A25-49BD-A0C9-2FAAAAB1F781}"/>
              </a:ext>
            </a:extLst>
          </p:cNvPr>
          <p:cNvSpPr>
            <a:spLocks noGrp="1" noChangeArrowheads="1"/>
          </p:cNvSpPr>
          <p:nvPr>
            <p:ph type="title"/>
          </p:nvPr>
        </p:nvSpPr>
        <p:spPr>
          <a:xfrm>
            <a:off x="2152650" y="503239"/>
            <a:ext cx="7886700" cy="777875"/>
          </a:xfrm>
        </p:spPr>
        <p:txBody>
          <a:bodyPr/>
          <a:lstStyle/>
          <a:p>
            <a:pPr>
              <a:defRPr/>
            </a:pPr>
            <a:r>
              <a:rPr lang="en-US" altLang="en-US"/>
              <a:t>Summary </a:t>
            </a:r>
            <a:r>
              <a:rPr lang="en-US" altLang="en-US" sz="3600"/>
              <a:t>(cont.)</a:t>
            </a:r>
          </a:p>
        </p:txBody>
      </p:sp>
      <p:sp>
        <p:nvSpPr>
          <p:cNvPr id="125957" name="Rectangle 3">
            <a:extLst>
              <a:ext uri="{FF2B5EF4-FFF2-40B4-BE49-F238E27FC236}">
                <a16:creationId xmlns:a16="http://schemas.microsoft.com/office/drawing/2014/main" id="{A01452C9-53F2-4A6F-B33C-905F10D3DA9D}"/>
              </a:ext>
            </a:extLst>
          </p:cNvPr>
          <p:cNvSpPr>
            <a:spLocks noGrp="1" noChangeArrowheads="1"/>
          </p:cNvSpPr>
          <p:nvPr>
            <p:ph type="body" idx="1"/>
          </p:nvPr>
        </p:nvSpPr>
        <p:spPr>
          <a:xfrm>
            <a:off x="2152650" y="1576388"/>
            <a:ext cx="7886700" cy="4495800"/>
          </a:xfrm>
        </p:spPr>
        <p:txBody>
          <a:bodyPr/>
          <a:lstStyle/>
          <a:p>
            <a:pPr marL="609600" indent="-609600">
              <a:buClr>
                <a:srgbClr val="FFFF00"/>
              </a:buClr>
              <a:buFont typeface="Wingdings" panose="05000000000000000000" pitchFamily="2" charset="2"/>
              <a:buAutoNum type="arabicPeriod" startAt="7"/>
            </a:pPr>
            <a:r>
              <a:rPr lang="en-US" altLang="en-US"/>
              <a:t>Cyberbanking and personal finance</a:t>
            </a:r>
          </a:p>
          <a:p>
            <a:pPr marL="609600" indent="-609600">
              <a:buClr>
                <a:srgbClr val="FFFF00"/>
              </a:buClr>
              <a:buFont typeface="Wingdings" panose="05000000000000000000" pitchFamily="2" charset="2"/>
              <a:buAutoNum type="arabicPeriod" startAt="7"/>
            </a:pPr>
            <a:r>
              <a:rPr lang="en-US" altLang="en-US"/>
              <a:t>On-demand delivery service</a:t>
            </a:r>
          </a:p>
          <a:p>
            <a:pPr marL="609600" indent="-609600">
              <a:buClr>
                <a:srgbClr val="FFFF00"/>
              </a:buClr>
              <a:buFont typeface="Wingdings" panose="05000000000000000000" pitchFamily="2" charset="2"/>
              <a:buAutoNum type="arabicPeriod" startAt="7"/>
            </a:pPr>
            <a:r>
              <a:rPr lang="en-US" altLang="en-US"/>
              <a:t>Delivery of digital products</a:t>
            </a:r>
          </a:p>
          <a:p>
            <a:pPr marL="609600" indent="-609600">
              <a:buClr>
                <a:srgbClr val="FFFF00"/>
              </a:buClr>
              <a:buFont typeface="Wingdings" panose="05000000000000000000" pitchFamily="2" charset="2"/>
              <a:buAutoNum type="arabicPeriod" startAt="7"/>
            </a:pPr>
            <a:r>
              <a:rPr lang="en-US" altLang="en-US"/>
              <a:t>Aiding consumer purchase decisions</a:t>
            </a:r>
          </a:p>
          <a:p>
            <a:pPr marL="609600" indent="-609600">
              <a:buClr>
                <a:srgbClr val="FFFF00"/>
              </a:buClr>
              <a:buFont typeface="Wingdings" panose="05000000000000000000" pitchFamily="2" charset="2"/>
              <a:buAutoNum type="arabicPeriod" startAt="7"/>
            </a:pPr>
            <a:r>
              <a:rPr lang="en-US" altLang="en-US"/>
              <a:t>Critical success factors</a:t>
            </a:r>
          </a:p>
          <a:p>
            <a:pPr marL="609600" indent="-609600">
              <a:buClr>
                <a:srgbClr val="FFFF00"/>
              </a:buClr>
              <a:buFont typeface="Wingdings" panose="05000000000000000000" pitchFamily="2" charset="2"/>
              <a:buAutoNum type="arabicPeriod" startAt="7"/>
            </a:pPr>
            <a:r>
              <a:rPr lang="en-US" altLang="en-US"/>
              <a:t>Disintermediation and reintermediation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115</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396218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7C5C9D8C-99E6-4D9C-8BA2-DAF0AD197DC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F3BD0CE-9B2F-420C-A6C8-53F86684AC8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12</a:t>
            </a:fld>
            <a:endParaRPr lang="en-US" altLang="en-US"/>
          </a:p>
        </p:txBody>
      </p:sp>
      <p:sp>
        <p:nvSpPr>
          <p:cNvPr id="74754" name="Rectangle 2">
            <a:extLst>
              <a:ext uri="{FF2B5EF4-FFF2-40B4-BE49-F238E27FC236}">
                <a16:creationId xmlns:a16="http://schemas.microsoft.com/office/drawing/2014/main" id="{66C0728B-967E-4FC4-9098-AF7998356F1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1509" name="Rectangle 3">
            <a:extLst>
              <a:ext uri="{FF2B5EF4-FFF2-40B4-BE49-F238E27FC236}">
                <a16:creationId xmlns:a16="http://schemas.microsoft.com/office/drawing/2014/main" id="{F9D32518-8D50-4025-A241-0F0E9FF14DD0}"/>
              </a:ext>
            </a:extLst>
          </p:cNvPr>
          <p:cNvSpPr>
            <a:spLocks noGrp="1" noChangeArrowheads="1"/>
          </p:cNvSpPr>
          <p:nvPr>
            <p:ph type="body" idx="1"/>
          </p:nvPr>
        </p:nvSpPr>
        <p:spPr>
          <a:xfrm>
            <a:off x="2667000" y="2057400"/>
            <a:ext cx="7772400" cy="4343400"/>
          </a:xfrm>
        </p:spPr>
        <p:txBody>
          <a:bodyPr/>
          <a:lstStyle/>
          <a:p>
            <a:pPr lvl="1">
              <a:buFont typeface="Calibri Light" panose="020F0302020204030204" pitchFamily="34" charset="0"/>
              <a:buAutoNum type="alphaLcPeriod"/>
            </a:pPr>
            <a:r>
              <a:rPr lang="en-US" altLang="en-US"/>
              <a:t>In 1997, Amazon.com started an extensive affiliates program</a:t>
            </a:r>
          </a:p>
          <a:p>
            <a:pPr lvl="2"/>
            <a:r>
              <a:rPr lang="en-US" altLang="en-US"/>
              <a:t>by 2002, the company had more than 500,000 partners that refer customers to Amazon.com</a:t>
            </a:r>
          </a:p>
          <a:p>
            <a:pPr lvl="2"/>
            <a:r>
              <a:rPr lang="en-US" altLang="en-US"/>
              <a:t>Amazon pays a 3 to 5% commission on any resulting sale</a:t>
            </a:r>
          </a:p>
          <a:p>
            <a:pPr lvl="2"/>
            <a:r>
              <a:rPr lang="en-US" altLang="en-US"/>
              <a:t>alliances with major “trusted partners” provide knowledgeable entry into new markets</a:t>
            </a:r>
          </a:p>
          <a:p>
            <a:pPr lvl="2"/>
            <a:r>
              <a:rPr lang="en-US" altLang="en-US"/>
              <a:t>Carsdirect.com allows it to sell cars online</a:t>
            </a:r>
          </a:p>
          <a:p>
            <a:pPr lvl="2"/>
            <a:r>
              <a:rPr lang="en-US" altLang="en-US"/>
              <a:t>Drugstore.com  connects to health and beauty aids</a:t>
            </a:r>
          </a:p>
          <a:p>
            <a:pPr lvl="2"/>
            <a:r>
              <a:rPr lang="en-US" altLang="en-US"/>
              <a:t>AT&amp;T, Nextel and others suggest service plans for wireless phones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A8E0A60D-23A0-453B-A797-FF1E501A1EB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7D6D1AD-F697-4A03-89D7-FF5E4E2D495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13</a:t>
            </a:fld>
            <a:endParaRPr lang="en-US" altLang="en-US"/>
          </a:p>
        </p:txBody>
      </p:sp>
      <p:sp>
        <p:nvSpPr>
          <p:cNvPr id="75778" name="Rectangle 2">
            <a:extLst>
              <a:ext uri="{FF2B5EF4-FFF2-40B4-BE49-F238E27FC236}">
                <a16:creationId xmlns:a16="http://schemas.microsoft.com/office/drawing/2014/main" id="{AFA0F20B-9F10-442D-A34F-D57F9BFC469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2533" name="Rectangle 3">
            <a:extLst>
              <a:ext uri="{FF2B5EF4-FFF2-40B4-BE49-F238E27FC236}">
                <a16:creationId xmlns:a16="http://schemas.microsoft.com/office/drawing/2014/main" id="{D70FB7B7-204E-45EE-A9B7-6BB8DC4525D3}"/>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September 2001 Amazon signed an agreement with Borders Group Inc</a:t>
            </a:r>
          </a:p>
          <a:p>
            <a:pPr lvl="2"/>
            <a:r>
              <a:rPr lang="en-US" altLang="en-US"/>
              <a:t>allows Amazon.com’s users to pick up books, CDs, and other merchandise at Borders’ physical bookstores</a:t>
            </a:r>
          </a:p>
          <a:p>
            <a:pPr lvl="1">
              <a:buFont typeface="Calibri Light" panose="020F0302020204030204" pitchFamily="34" charset="0"/>
              <a:buAutoNum type="alphaLcPeriod"/>
            </a:pPr>
            <a:r>
              <a:rPr lang="en-US" altLang="en-US"/>
              <a:t>It is becoming a Web fulfillment contractor for national chains such as: </a:t>
            </a:r>
          </a:p>
          <a:p>
            <a:pPr lvl="2"/>
            <a:r>
              <a:rPr lang="en-US" altLang="en-US"/>
              <a:t>Target </a:t>
            </a:r>
          </a:p>
          <a:p>
            <a:pPr lvl="2"/>
            <a:r>
              <a:rPr lang="en-US" altLang="en-US"/>
              <a:t>Circuit 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A9BC7B69-CACF-4D6D-9D47-D066BF64ECF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287AE76-7545-4B1C-B3F3-5F0D8E0E309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14</a:t>
            </a:fld>
            <a:endParaRPr lang="en-US" altLang="en-US"/>
          </a:p>
        </p:txBody>
      </p:sp>
      <p:sp>
        <p:nvSpPr>
          <p:cNvPr id="76802" name="Rectangle 2">
            <a:extLst>
              <a:ext uri="{FF2B5EF4-FFF2-40B4-BE49-F238E27FC236}">
                <a16:creationId xmlns:a16="http://schemas.microsoft.com/office/drawing/2014/main" id="{17C0E58E-C885-4AE7-AB5C-72E518FF7FD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3557" name="Rectangle 3">
            <a:extLst>
              <a:ext uri="{FF2B5EF4-FFF2-40B4-BE49-F238E27FC236}">
                <a16:creationId xmlns:a16="http://schemas.microsoft.com/office/drawing/2014/main" id="{2F57D6CE-E805-450F-A0BA-1EB7E0A32FE7}"/>
              </a:ext>
            </a:extLst>
          </p:cNvPr>
          <p:cNvSpPr>
            <a:spLocks noGrp="1" noChangeArrowheads="1"/>
          </p:cNvSpPr>
          <p:nvPr>
            <p:ph type="body" idx="1"/>
          </p:nvPr>
        </p:nvSpPr>
        <p:spPr>
          <a:xfrm>
            <a:off x="2590800" y="1981200"/>
            <a:ext cx="7543800" cy="4267200"/>
          </a:xfrm>
        </p:spPr>
        <p:txBody>
          <a:bodyPr/>
          <a:lstStyle/>
          <a:p>
            <a:pPr>
              <a:buFont typeface="Calibri Light" panose="020F0302020204030204" pitchFamily="34" charset="0"/>
              <a:buAutoNum type="arabicPeriod"/>
            </a:pPr>
            <a:r>
              <a:rPr lang="en-US" altLang="en-US"/>
              <a:t>The Results</a:t>
            </a:r>
          </a:p>
          <a:p>
            <a:pPr lvl="1">
              <a:buFont typeface="Calibri Light" panose="020F0302020204030204" pitchFamily="34" charset="0"/>
              <a:buAutoNum type="alphaLcPeriod"/>
            </a:pPr>
            <a:r>
              <a:rPr lang="en-US" altLang="en-US"/>
              <a:t>Is the number one e-tailer since 2001 generated $3.12 billion</a:t>
            </a:r>
          </a:p>
          <a:p>
            <a:pPr lvl="1">
              <a:buFont typeface="Calibri Light" panose="020F0302020204030204" pitchFamily="34" charset="0"/>
              <a:buAutoNum type="alphaLcPeriod"/>
            </a:pPr>
            <a:r>
              <a:rPr lang="en-US" altLang="en-US"/>
              <a:t>Is becoming very successful in reducing its costs and increasing its profitability</a:t>
            </a:r>
          </a:p>
          <a:p>
            <a:pPr lvl="1">
              <a:buFont typeface="Calibri Light" panose="020F0302020204030204" pitchFamily="34" charset="0"/>
              <a:buAutoNum type="alphaLcPeriod"/>
            </a:pPr>
            <a:r>
              <a:rPr lang="en-US" altLang="en-US"/>
              <a:t>Annual sales for Amazon.com have trended upward (over $5 billion in 2003)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ECFECABD-DE4B-42DF-BA0C-6570E98E2DB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7A8099D-40E0-4F4E-9830-948704AF5A8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15</a:t>
            </a:fld>
            <a:endParaRPr lang="en-US" altLang="en-US"/>
          </a:p>
        </p:txBody>
      </p:sp>
      <p:sp>
        <p:nvSpPr>
          <p:cNvPr id="77826" name="Rectangle 2">
            <a:extLst>
              <a:ext uri="{FF2B5EF4-FFF2-40B4-BE49-F238E27FC236}">
                <a16:creationId xmlns:a16="http://schemas.microsoft.com/office/drawing/2014/main" id="{337F305A-A848-4B52-8990-A4990628FFE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4581" name="Rectangle 3">
            <a:extLst>
              <a:ext uri="{FF2B5EF4-FFF2-40B4-BE49-F238E27FC236}">
                <a16:creationId xmlns:a16="http://schemas.microsoft.com/office/drawing/2014/main" id="{93F5B078-9673-4387-80A0-DC436D6AC1BF}"/>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$15.7 million in 1996 to $600 million in 1998 to about $4 billion by 2002</a:t>
            </a:r>
          </a:p>
          <a:p>
            <a:pPr lvl="1">
              <a:buFont typeface="Calibri Light" panose="020F0302020204030204" pitchFamily="34" charset="0"/>
              <a:buAutoNum type="alphaLcPeriod"/>
            </a:pPr>
            <a:r>
              <a:rPr lang="en-US" altLang="en-US"/>
              <a:t>In 2003 the site offers over 17 million book, music, and DVD/video titles to some 20 million customers</a:t>
            </a:r>
          </a:p>
          <a:p>
            <a:pPr lvl="1">
              <a:buFont typeface="Calibri Light" panose="020F0302020204030204" pitchFamily="34" charset="0"/>
              <a:buAutoNum type="alphaLcPeriod"/>
            </a:pPr>
            <a:r>
              <a:rPr lang="en-US" altLang="en-US"/>
              <a:t>Offers several features for international customers</a:t>
            </a:r>
          </a:p>
          <a:p>
            <a:pPr lvl="1">
              <a:buFont typeface="Calibri Light" panose="020F0302020204030204" pitchFamily="34" charset="0"/>
              <a:buAutoNum type="alphaLcPeriod"/>
            </a:pPr>
            <a:r>
              <a:rPr lang="en-US" altLang="en-US"/>
              <a:t>In January 2002, Amazon.com declared its </a:t>
            </a:r>
            <a:r>
              <a:rPr lang="en-US" altLang="en-US" i="1"/>
              <a:t>first  ever </a:t>
            </a:r>
            <a:r>
              <a:rPr lang="en-US" altLang="en-US"/>
              <a:t>profit—for the 2001 fourth quarter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3BA2109B-D8A1-481D-BD7B-8C6302C09E8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6D9DCC0-5181-4E8F-8824-7377E46C8AF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16</a:t>
            </a:fld>
            <a:endParaRPr lang="en-US" altLang="en-US"/>
          </a:p>
        </p:txBody>
      </p:sp>
      <p:sp>
        <p:nvSpPr>
          <p:cNvPr id="78850" name="Rectangle 2">
            <a:extLst>
              <a:ext uri="{FF2B5EF4-FFF2-40B4-BE49-F238E27FC236}">
                <a16:creationId xmlns:a16="http://schemas.microsoft.com/office/drawing/2014/main" id="{EE698F88-DE47-4F58-8997-5926DEE7076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25605" name="Rectangle 3">
            <a:extLst>
              <a:ext uri="{FF2B5EF4-FFF2-40B4-BE49-F238E27FC236}">
                <a16:creationId xmlns:a16="http://schemas.microsoft.com/office/drawing/2014/main" id="{0A87A0BB-1B67-4C71-BAAA-8C335B1C4ED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What can we learn…</a:t>
            </a:r>
          </a:p>
          <a:p>
            <a:pPr lvl="1">
              <a:buFont typeface="Calibri Light" panose="020F0302020204030204" pitchFamily="34" charset="0"/>
              <a:buAutoNum type="alphaLcPeriod"/>
            </a:pPr>
            <a:r>
              <a:rPr lang="en-US" altLang="en-US"/>
              <a:t>demonstrates the evolution of e-tailing</a:t>
            </a:r>
          </a:p>
          <a:p>
            <a:pPr lvl="1">
              <a:buFont typeface="Calibri Light" panose="020F0302020204030204" pitchFamily="34" charset="0"/>
              <a:buAutoNum type="alphaLcPeriod"/>
            </a:pPr>
            <a:r>
              <a:rPr lang="en-US" altLang="en-US"/>
              <a:t>some of the problems encountered by </a:t>
            </a:r>
          </a:p>
          <a:p>
            <a:pPr lvl="1">
              <a:buFontTx/>
              <a:buNone/>
            </a:pPr>
            <a:r>
              <a:rPr lang="en-US" altLang="en-US"/>
              <a:t>	e-tailers</a:t>
            </a:r>
          </a:p>
          <a:p>
            <a:pPr lvl="1">
              <a:buFont typeface="Calibri Light" panose="020F0302020204030204" pitchFamily="34" charset="0"/>
              <a:buAutoNum type="alphaLcPeriod"/>
            </a:pPr>
            <a:r>
              <a:rPr lang="en-US" altLang="en-US"/>
              <a:t>solutions employed by Amazon.com to expand its business</a:t>
            </a:r>
          </a:p>
          <a:p>
            <a:pPr lvl="1">
              <a:buFont typeface="Calibri Light" panose="020F0302020204030204" pitchFamily="34" charset="0"/>
              <a:buAutoNum type="alphaLcPeriod"/>
            </a:pPr>
            <a:r>
              <a:rPr lang="en-US" altLang="en-US"/>
              <a:t>the opportunities for e-tailing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7F26A6E5-DC88-4DD0-A33B-84008D7FFCD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F24AA19-DB08-442A-9F8E-768C2720C45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17</a:t>
            </a:fld>
            <a:endParaRPr lang="en-US" altLang="en-US"/>
          </a:p>
        </p:txBody>
      </p:sp>
      <p:sp>
        <p:nvSpPr>
          <p:cNvPr id="79874" name="Rectangle 2">
            <a:extLst>
              <a:ext uri="{FF2B5EF4-FFF2-40B4-BE49-F238E27FC236}">
                <a16:creationId xmlns:a16="http://schemas.microsoft.com/office/drawing/2014/main" id="{80D1F926-B536-4E6F-B0C2-13FDEA6E438E}"/>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Internet Marketing and Electronic Retailing (E-Tailing)</a:t>
            </a:r>
          </a:p>
        </p:txBody>
      </p:sp>
      <p:sp>
        <p:nvSpPr>
          <p:cNvPr id="26629" name="Rectangle 3">
            <a:extLst>
              <a:ext uri="{FF2B5EF4-FFF2-40B4-BE49-F238E27FC236}">
                <a16:creationId xmlns:a16="http://schemas.microsoft.com/office/drawing/2014/main" id="{9F8CC44C-543F-4627-8279-71CDC43775C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Overview of e-tailing</a:t>
            </a:r>
          </a:p>
          <a:p>
            <a:pPr lvl="1">
              <a:buFont typeface="Calibri Light" panose="020F0302020204030204" pitchFamily="34" charset="0"/>
              <a:buAutoNum type="alphaLcPeriod"/>
            </a:pPr>
            <a:r>
              <a:rPr lang="en-US" altLang="en-US" i="1"/>
              <a:t>Electronic retailing (e-tailing):</a:t>
            </a:r>
            <a:r>
              <a:rPr lang="en-US" altLang="en-US" b="1"/>
              <a:t> </a:t>
            </a:r>
            <a:r>
              <a:rPr lang="en-US" altLang="en-US"/>
              <a:t>Retailing conducted online, over the Internet</a:t>
            </a:r>
            <a:endParaRPr lang="en-US" altLang="en-US" b="1"/>
          </a:p>
          <a:p>
            <a:pPr lvl="1">
              <a:buFont typeface="Calibri Light" panose="020F0302020204030204" pitchFamily="34" charset="0"/>
              <a:buAutoNum type="alphaLcPeriod"/>
            </a:pPr>
            <a:r>
              <a:rPr lang="en-US" altLang="en-US" i="1"/>
              <a:t>E-tailers:</a:t>
            </a:r>
            <a:r>
              <a:rPr lang="en-US" altLang="en-US" b="1"/>
              <a:t> </a:t>
            </a:r>
            <a:r>
              <a:rPr lang="en-US" altLang="en-US"/>
              <a:t>Those who conduct retail business over the Internet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08F1F621-263A-45D7-921B-EDC16F50B43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0E73304-A349-42FE-ADCD-FEEFDB8BCAE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18</a:t>
            </a:fld>
            <a:endParaRPr lang="en-US" altLang="en-US"/>
          </a:p>
        </p:txBody>
      </p:sp>
      <p:sp>
        <p:nvSpPr>
          <p:cNvPr id="80898" name="Rectangle 2">
            <a:extLst>
              <a:ext uri="{FF2B5EF4-FFF2-40B4-BE49-F238E27FC236}">
                <a16:creationId xmlns:a16="http://schemas.microsoft.com/office/drawing/2014/main" id="{9F6BE13D-5EBD-4F7C-8FF9-A8D45EBA659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Internet Marketing and </a:t>
            </a:r>
            <a:br>
              <a:rPr lang="en-US" altLang="en-US"/>
            </a:br>
            <a:r>
              <a:rPr lang="en-US" altLang="en-US"/>
              <a:t>E-Tailing </a:t>
            </a:r>
            <a:r>
              <a:rPr lang="en-US" altLang="en-US" sz="3600"/>
              <a:t>(cont.)</a:t>
            </a:r>
          </a:p>
        </p:txBody>
      </p:sp>
      <p:sp>
        <p:nvSpPr>
          <p:cNvPr id="27653" name="Rectangle 3">
            <a:extLst>
              <a:ext uri="{FF2B5EF4-FFF2-40B4-BE49-F238E27FC236}">
                <a16:creationId xmlns:a16="http://schemas.microsoft.com/office/drawing/2014/main" id="{791D0DA0-8140-4DEF-9287-FC36259E4FA4}"/>
              </a:ext>
            </a:extLst>
          </p:cNvPr>
          <p:cNvSpPr>
            <a:spLocks noGrp="1" noChangeArrowheads="1"/>
          </p:cNvSpPr>
          <p:nvPr>
            <p:ph type="body" idx="1"/>
          </p:nvPr>
        </p:nvSpPr>
        <p:spPr>
          <a:xfrm>
            <a:off x="2590800" y="1981200"/>
            <a:ext cx="7620000" cy="4419600"/>
          </a:xfrm>
        </p:spPr>
        <p:txBody>
          <a:bodyPr/>
          <a:lstStyle/>
          <a:p>
            <a:pPr>
              <a:lnSpc>
                <a:spcPct val="80000"/>
              </a:lnSpc>
              <a:buFont typeface="Calibri Light" panose="020F0302020204030204" pitchFamily="34" charset="0"/>
              <a:buAutoNum type="arabicPeriod"/>
            </a:pPr>
            <a:r>
              <a:rPr lang="en-US" altLang="en-US"/>
              <a:t>Size and growth of the B2C market</a:t>
            </a:r>
          </a:p>
          <a:p>
            <a:pPr lvl="1">
              <a:lnSpc>
                <a:spcPct val="80000"/>
              </a:lnSpc>
              <a:buFont typeface="Calibri Light" panose="020F0302020204030204" pitchFamily="34" charset="0"/>
              <a:buAutoNum type="alphaLcPeriod"/>
            </a:pPr>
            <a:r>
              <a:rPr lang="en-US" altLang="en-US" sz="2200"/>
              <a:t>number of U.S. online buyers from 53.2% of all Internet users in 2001 to 6% by 2020 (90 million people purchasing online)</a:t>
            </a:r>
          </a:p>
          <a:p>
            <a:pPr lvl="1">
              <a:lnSpc>
                <a:spcPct val="80000"/>
              </a:lnSpc>
              <a:buFont typeface="Calibri Light" panose="020F0302020204030204" pitchFamily="34" charset="0"/>
              <a:buAutoNum type="alphaLcPeriod"/>
            </a:pPr>
            <a:r>
              <a:rPr lang="en-US" altLang="en-US" sz="2200"/>
              <a:t>U. S. revenues from online B2C buying predicted to go from $73 billion in 2001 to $190 billion in 2020</a:t>
            </a:r>
          </a:p>
          <a:p>
            <a:pPr lvl="1">
              <a:lnSpc>
                <a:spcPct val="80000"/>
              </a:lnSpc>
              <a:buFont typeface="Calibri Light" panose="020F0302020204030204" pitchFamily="34" charset="0"/>
              <a:buAutoNum type="alphaLcPeriod"/>
            </a:pPr>
            <a:r>
              <a:rPr lang="en-US" altLang="en-US" sz="2200"/>
              <a:t>May 2002 sales of $9.8 billion in the first quarter of 2002 (up 19.3 percent from the first quarter of 2001)</a:t>
            </a:r>
          </a:p>
          <a:p>
            <a:pPr lvl="1">
              <a:lnSpc>
                <a:spcPct val="80000"/>
              </a:lnSpc>
              <a:buFont typeface="Calibri Light" panose="020F0302020204030204" pitchFamily="34" charset="0"/>
              <a:buAutoNum type="alphaLcPeriod"/>
            </a:pPr>
            <a:r>
              <a:rPr lang="en-US" altLang="en-US" sz="2200"/>
              <a:t>annual 2002 sales estimated to be over $40 billion—1.4 % of total retail sales, up from 1.1 percent in 2001 </a:t>
            </a:r>
          </a:p>
          <a:p>
            <a:pPr lvl="1">
              <a:lnSpc>
                <a:spcPct val="80000"/>
              </a:lnSpc>
              <a:buFont typeface="Calibri Light" panose="020F0302020204030204" pitchFamily="34" charset="0"/>
              <a:buAutoNum type="alphaLcPeriod"/>
            </a:pPr>
            <a:r>
              <a:rPr lang="en-US" altLang="en-US" sz="2200"/>
              <a:t>average online shopper spent over $300 per quarter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3EC4E4-2E74-412C-8884-DBFB42033FC9}"/>
              </a:ext>
            </a:extLst>
          </p:cNvPr>
          <p:cNvSpPr>
            <a:spLocks noGrp="1"/>
          </p:cNvSpPr>
          <p:nvPr>
            <p:ph type="dt" sz="quarter" idx="10"/>
          </p:nvPr>
        </p:nvSpPr>
        <p:spPr/>
        <p:txBody>
          <a:bodyPr/>
          <a:lstStyle/>
          <a:p>
            <a:pPr>
              <a:defRPr/>
            </a:pPr>
            <a:r>
              <a:rPr lang="en-US" altLang="en-US"/>
              <a:t>© Prentice Hall 2020</a:t>
            </a:r>
          </a:p>
        </p:txBody>
      </p:sp>
      <p:sp>
        <p:nvSpPr>
          <p:cNvPr id="28675" name="Slide Number Placeholder 6">
            <a:extLst>
              <a:ext uri="{FF2B5EF4-FFF2-40B4-BE49-F238E27FC236}">
                <a16:creationId xmlns:a16="http://schemas.microsoft.com/office/drawing/2014/main" id="{5507952A-FDBC-4900-9F4B-0DBC286B91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76D763F-55C5-4DF1-ACC9-8755991F89D2}" type="slidenum">
              <a:rPr lang="en-US" altLang="en-US" smtClean="0">
                <a:solidFill>
                  <a:srgbClr val="898989"/>
                </a:solidFill>
              </a:rPr>
              <a:pPr/>
              <a:t>19</a:t>
            </a:fld>
            <a:endParaRPr lang="en-US" altLang="en-US">
              <a:solidFill>
                <a:srgbClr val="898989"/>
              </a:solidFill>
            </a:endParaRPr>
          </a:p>
        </p:txBody>
      </p:sp>
      <p:sp>
        <p:nvSpPr>
          <p:cNvPr id="28676" name="Rectangle 2">
            <a:extLst>
              <a:ext uri="{FF2B5EF4-FFF2-40B4-BE49-F238E27FC236}">
                <a16:creationId xmlns:a16="http://schemas.microsoft.com/office/drawing/2014/main" id="{3F759923-E34F-4DE1-B215-05E8687DF71A}"/>
              </a:ext>
            </a:extLst>
          </p:cNvPr>
          <p:cNvSpPr>
            <a:spLocks noGrp="1" noChangeArrowheads="1"/>
          </p:cNvSpPr>
          <p:nvPr>
            <p:ph type="title"/>
          </p:nvPr>
        </p:nvSpPr>
        <p:spPr/>
        <p:txBody>
          <a:bodyPr/>
          <a:lstStyle/>
          <a:p>
            <a:r>
              <a:rPr lang="en-US" altLang="en-US"/>
              <a:t>Internet Marketing and </a:t>
            </a:r>
            <a:br>
              <a:rPr lang="en-US" altLang="en-US"/>
            </a:br>
            <a:r>
              <a:rPr lang="en-US" altLang="en-US"/>
              <a:t>E-Tailing </a:t>
            </a:r>
            <a:r>
              <a:rPr lang="en-US" altLang="en-US" sz="3600"/>
              <a:t>(cont.)</a:t>
            </a:r>
          </a:p>
        </p:txBody>
      </p:sp>
      <p:sp>
        <p:nvSpPr>
          <p:cNvPr id="28677" name="Rectangle 3">
            <a:extLst>
              <a:ext uri="{FF2B5EF4-FFF2-40B4-BE49-F238E27FC236}">
                <a16:creationId xmlns:a16="http://schemas.microsoft.com/office/drawing/2014/main" id="{6115513D-7D71-4B41-964E-7AF338813444}"/>
              </a:ext>
            </a:extLst>
          </p:cNvPr>
          <p:cNvSpPr>
            <a:spLocks noGrp="1" noChangeArrowheads="1"/>
          </p:cNvSpPr>
          <p:nvPr>
            <p:ph type="body" sz="half" idx="1"/>
          </p:nvPr>
        </p:nvSpPr>
        <p:spPr/>
        <p:txBody>
          <a:bodyPr/>
          <a:lstStyle/>
          <a:p>
            <a:r>
              <a:rPr lang="en-US" altLang="en-US"/>
              <a:t>What sells best on the Internet?</a:t>
            </a:r>
          </a:p>
          <a:p>
            <a:pPr lvl="1"/>
            <a:r>
              <a:rPr lang="en-US" altLang="en-US"/>
              <a:t>Computer hardware and software</a:t>
            </a:r>
          </a:p>
          <a:p>
            <a:pPr lvl="1"/>
            <a:r>
              <a:rPr lang="en-US" altLang="en-US"/>
              <a:t>Consumer electronics</a:t>
            </a:r>
          </a:p>
          <a:p>
            <a:pPr lvl="1"/>
            <a:r>
              <a:rPr lang="en-US" altLang="en-US"/>
              <a:t>Sporting goods</a:t>
            </a:r>
          </a:p>
          <a:p>
            <a:pPr lvl="1"/>
            <a:r>
              <a:rPr lang="en-US" altLang="en-US"/>
              <a:t>Office supplies</a:t>
            </a:r>
          </a:p>
          <a:p>
            <a:pPr lvl="1"/>
            <a:endParaRPr lang="en-US" altLang="en-US"/>
          </a:p>
        </p:txBody>
      </p:sp>
      <p:sp>
        <p:nvSpPr>
          <p:cNvPr id="28678" name="Rectangle 4">
            <a:extLst>
              <a:ext uri="{FF2B5EF4-FFF2-40B4-BE49-F238E27FC236}">
                <a16:creationId xmlns:a16="http://schemas.microsoft.com/office/drawing/2014/main" id="{37F8146D-9D0F-4E67-B6D8-12EBA90F0CFD}"/>
              </a:ext>
            </a:extLst>
          </p:cNvPr>
          <p:cNvSpPr>
            <a:spLocks noGrp="1" noChangeArrowheads="1"/>
          </p:cNvSpPr>
          <p:nvPr>
            <p:ph type="body" sz="half" idx="2"/>
          </p:nvPr>
        </p:nvSpPr>
        <p:spPr/>
        <p:txBody>
          <a:bodyPr/>
          <a:lstStyle/>
          <a:p>
            <a:pPr lvl="1"/>
            <a:r>
              <a:rPr lang="en-US" altLang="en-US"/>
              <a:t>Books and music</a:t>
            </a:r>
          </a:p>
          <a:p>
            <a:pPr lvl="1"/>
            <a:r>
              <a:rPr lang="en-US" altLang="en-US"/>
              <a:t>Toys</a:t>
            </a:r>
          </a:p>
          <a:p>
            <a:pPr lvl="1"/>
            <a:r>
              <a:rPr lang="en-US" altLang="en-US"/>
              <a:t>Health and beauty</a:t>
            </a:r>
          </a:p>
          <a:p>
            <a:pPr lvl="1"/>
            <a:r>
              <a:rPr lang="en-US" altLang="en-US"/>
              <a:t>Entertainment</a:t>
            </a:r>
          </a:p>
          <a:p>
            <a:pPr lvl="1"/>
            <a:r>
              <a:rPr lang="en-US" altLang="en-US"/>
              <a:t>Apparel</a:t>
            </a:r>
          </a:p>
          <a:p>
            <a:pPr lvl="1"/>
            <a:r>
              <a:rPr lang="en-US" altLang="en-US"/>
              <a:t>Cars</a:t>
            </a:r>
          </a:p>
          <a:p>
            <a:pPr lvl="1"/>
            <a:r>
              <a:rPr lang="en-US" altLang="en-US"/>
              <a:t>Services</a:t>
            </a:r>
          </a:p>
          <a:p>
            <a:pPr lvl="1"/>
            <a:r>
              <a:rPr lang="en-US" altLang="en-US"/>
              <a:t>Others</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2DC43B2A-81AA-4EC3-8536-5D018112F21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51EDEF2-8097-40A0-AFFF-FA89AF6D8CA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a:t>
            </a:fld>
            <a:endParaRPr lang="en-US" altLang="en-US"/>
          </a:p>
        </p:txBody>
      </p:sp>
      <p:sp>
        <p:nvSpPr>
          <p:cNvPr id="64514" name="Rectangle 2">
            <a:extLst>
              <a:ext uri="{FF2B5EF4-FFF2-40B4-BE49-F238E27FC236}">
                <a16:creationId xmlns:a16="http://schemas.microsoft.com/office/drawing/2014/main" id="{2CF8285B-567B-4C5E-BB74-1567CDA8C11A}"/>
              </a:ext>
            </a:extLst>
          </p:cNvPr>
          <p:cNvSpPr>
            <a:spLocks noGrp="1" noChangeArrowheads="1"/>
          </p:cNvSpPr>
          <p:nvPr>
            <p:ph type="title"/>
          </p:nvPr>
        </p:nvSpPr>
        <p:spPr>
          <a:xfrm>
            <a:off x="2152650" y="503239"/>
            <a:ext cx="7886700" cy="777875"/>
          </a:xfrm>
        </p:spPr>
        <p:txBody>
          <a:bodyPr/>
          <a:lstStyle/>
          <a:p>
            <a:pPr>
              <a:defRPr/>
            </a:pPr>
            <a:r>
              <a:rPr lang="en-US" altLang="en-US"/>
              <a:t>Learning Objectives</a:t>
            </a:r>
          </a:p>
        </p:txBody>
      </p:sp>
      <p:sp>
        <p:nvSpPr>
          <p:cNvPr id="11269" name="Rectangle 3">
            <a:extLst>
              <a:ext uri="{FF2B5EF4-FFF2-40B4-BE49-F238E27FC236}">
                <a16:creationId xmlns:a16="http://schemas.microsoft.com/office/drawing/2014/main" id="{69177B50-649C-4153-816F-ABD2C9764B3F}"/>
              </a:ext>
            </a:extLst>
          </p:cNvPr>
          <p:cNvSpPr>
            <a:spLocks noGrp="1" noChangeArrowheads="1"/>
          </p:cNvSpPr>
          <p:nvPr>
            <p:ph type="body" idx="1"/>
          </p:nvPr>
        </p:nvSpPr>
        <p:spPr>
          <a:xfrm>
            <a:off x="2590800" y="1981200"/>
            <a:ext cx="8077200" cy="4572000"/>
          </a:xfrm>
        </p:spPr>
        <p:txBody>
          <a:bodyPr/>
          <a:lstStyle/>
          <a:p>
            <a:pPr marL="533400" indent="-533400">
              <a:lnSpc>
                <a:spcPct val="80000"/>
              </a:lnSpc>
              <a:buClr>
                <a:srgbClr val="FFFF66"/>
              </a:buClr>
              <a:buFont typeface="Wingdings" panose="05000000000000000000" pitchFamily="2" charset="2"/>
              <a:buAutoNum type="arabicPeriod"/>
            </a:pPr>
            <a:r>
              <a:rPr lang="en-US" altLang="en-US"/>
              <a:t>Describe e-tailing and its characteristics.</a:t>
            </a:r>
          </a:p>
          <a:p>
            <a:pPr marL="533400" indent="-533400">
              <a:lnSpc>
                <a:spcPct val="80000"/>
              </a:lnSpc>
              <a:buClr>
                <a:srgbClr val="FFFF66"/>
              </a:buClr>
              <a:buFont typeface="Wingdings" panose="05000000000000000000" pitchFamily="2" charset="2"/>
              <a:buAutoNum type="arabicPeriod"/>
            </a:pPr>
            <a:r>
              <a:rPr lang="en-US" altLang="en-US"/>
              <a:t>Define and describe the primary business models of electronic retailing (“e-tailing”).</a:t>
            </a:r>
          </a:p>
          <a:p>
            <a:pPr marL="533400" indent="-533400">
              <a:lnSpc>
                <a:spcPct val="80000"/>
              </a:lnSpc>
              <a:buClr>
                <a:srgbClr val="FFFF66"/>
              </a:buClr>
              <a:buFont typeface="Wingdings" panose="05000000000000000000" pitchFamily="2" charset="2"/>
              <a:buAutoNum type="arabicPeriod"/>
            </a:pPr>
            <a:r>
              <a:rPr lang="en-US" altLang="en-US"/>
              <a:t>Describe how online travel and tourism services operate and their industry impact.</a:t>
            </a:r>
          </a:p>
          <a:p>
            <a:pPr marL="533400" indent="-533400">
              <a:lnSpc>
                <a:spcPct val="80000"/>
              </a:lnSpc>
              <a:buClr>
                <a:srgbClr val="FFFF66"/>
              </a:buClr>
              <a:buFont typeface="Wingdings" panose="05000000000000000000" pitchFamily="2" charset="2"/>
              <a:buAutoNum type="arabicPeriod"/>
            </a:pPr>
            <a:r>
              <a:rPr lang="en-US" altLang="en-US"/>
              <a:t>Discuss the online employment market, including its participants, benefits, and limitations.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2AB393BF-1272-46FA-BAB1-1CBA7067DDD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3D6842B-DA11-440B-91B7-0D4F6F984A1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20</a:t>
            </a:fld>
            <a:endParaRPr lang="en-US" altLang="en-US"/>
          </a:p>
        </p:txBody>
      </p:sp>
      <p:sp>
        <p:nvSpPr>
          <p:cNvPr id="82946" name="Rectangle 2">
            <a:extLst>
              <a:ext uri="{FF2B5EF4-FFF2-40B4-BE49-F238E27FC236}">
                <a16:creationId xmlns:a16="http://schemas.microsoft.com/office/drawing/2014/main" id="{171156C6-841F-49A1-AE0A-AAC9E5A1EC8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Internet Marketing and </a:t>
            </a:r>
            <a:br>
              <a:rPr lang="en-US" altLang="en-US"/>
            </a:br>
            <a:r>
              <a:rPr lang="en-US" altLang="en-US"/>
              <a:t>E-Tailing </a:t>
            </a:r>
            <a:r>
              <a:rPr lang="en-US" altLang="en-US" sz="3600"/>
              <a:t>(cont.)</a:t>
            </a:r>
          </a:p>
        </p:txBody>
      </p:sp>
      <p:sp>
        <p:nvSpPr>
          <p:cNvPr id="29701" name="Rectangle 3">
            <a:extLst>
              <a:ext uri="{FF2B5EF4-FFF2-40B4-BE49-F238E27FC236}">
                <a16:creationId xmlns:a16="http://schemas.microsoft.com/office/drawing/2014/main" id="{DC0635B5-90F5-4BE3-992D-8731104EB419}"/>
              </a:ext>
            </a:extLst>
          </p:cNvPr>
          <p:cNvSpPr>
            <a:spLocks noGrp="1" noChangeArrowheads="1"/>
          </p:cNvSpPr>
          <p:nvPr>
            <p:ph type="body" idx="1"/>
          </p:nvPr>
        </p:nvSpPr>
        <p:spPr>
          <a:xfrm>
            <a:off x="2152650" y="1554163"/>
            <a:ext cx="8382000" cy="4419600"/>
          </a:xfrm>
        </p:spPr>
        <p:txBody>
          <a:bodyPr/>
          <a:lstStyle/>
          <a:p>
            <a:pPr>
              <a:lnSpc>
                <a:spcPct val="90000"/>
              </a:lnSpc>
              <a:buFont typeface="Calibri Light" panose="020F0302020204030204" pitchFamily="34" charset="0"/>
              <a:buAutoNum type="arabicPeriod"/>
            </a:pPr>
            <a:r>
              <a:rPr lang="en-US" altLang="en-US"/>
              <a:t>Characteristics of successful e-tailing</a:t>
            </a:r>
          </a:p>
          <a:p>
            <a:pPr lvl="1">
              <a:lnSpc>
                <a:spcPct val="90000"/>
              </a:lnSpc>
              <a:buFont typeface="Calibri Light" panose="020F0302020204030204" pitchFamily="34" charset="0"/>
              <a:buAutoNum type="alphaLcPeriod"/>
            </a:pPr>
            <a:r>
              <a:rPr lang="en-US" altLang="en-US"/>
              <a:t>high brand recognition (Lands’ End)</a:t>
            </a:r>
          </a:p>
          <a:p>
            <a:pPr lvl="1">
              <a:lnSpc>
                <a:spcPct val="90000"/>
              </a:lnSpc>
              <a:buFont typeface="Calibri Light" panose="020F0302020204030204" pitchFamily="34" charset="0"/>
              <a:buAutoNum type="alphaLcPeriod"/>
            </a:pPr>
            <a:r>
              <a:rPr lang="en-US" altLang="en-US"/>
              <a:t>guarantee provided by highly reliable or well-known vendors (Dell)</a:t>
            </a:r>
          </a:p>
          <a:p>
            <a:pPr lvl="1">
              <a:lnSpc>
                <a:spcPct val="90000"/>
              </a:lnSpc>
              <a:buFont typeface="Calibri Light" panose="020F0302020204030204" pitchFamily="34" charset="0"/>
              <a:buAutoNum type="alphaLcPeriod"/>
            </a:pPr>
            <a:r>
              <a:rPr lang="en-US" altLang="en-US"/>
              <a:t>digitized format (software)</a:t>
            </a:r>
          </a:p>
          <a:p>
            <a:pPr lvl="1">
              <a:lnSpc>
                <a:spcPct val="90000"/>
              </a:lnSpc>
              <a:buFont typeface="Calibri Light" panose="020F0302020204030204" pitchFamily="34" charset="0"/>
              <a:buAutoNum type="alphaLcPeriod"/>
            </a:pPr>
            <a:r>
              <a:rPr lang="en-US" altLang="en-US"/>
              <a:t>relatively inexpensive items (office supplies)</a:t>
            </a:r>
          </a:p>
          <a:p>
            <a:pPr lvl="1">
              <a:lnSpc>
                <a:spcPct val="90000"/>
              </a:lnSpc>
              <a:buFont typeface="Calibri Light" panose="020F0302020204030204" pitchFamily="34" charset="0"/>
              <a:buAutoNum type="alphaLcPeriod"/>
            </a:pPr>
            <a:r>
              <a:rPr lang="en-US" altLang="en-US"/>
              <a:t>frequently purchased items (groceries)</a:t>
            </a:r>
          </a:p>
          <a:p>
            <a:pPr lvl="1">
              <a:lnSpc>
                <a:spcPct val="90000"/>
              </a:lnSpc>
              <a:buFont typeface="Calibri Light" panose="020F0302020204030204" pitchFamily="34" charset="0"/>
              <a:buAutoNum type="alphaLcPeriod"/>
            </a:pPr>
            <a:r>
              <a:rPr lang="en-US" altLang="en-US"/>
              <a:t>commodities with standard specifications (books), physical inspection unimportant</a:t>
            </a:r>
          </a:p>
          <a:p>
            <a:pPr lvl="1">
              <a:lnSpc>
                <a:spcPct val="90000"/>
              </a:lnSpc>
              <a:buFont typeface="Calibri Light" panose="020F0302020204030204" pitchFamily="34" charset="0"/>
              <a:buAutoNum type="alphaLcPeriod"/>
            </a:pPr>
            <a:r>
              <a:rPr lang="en-US" altLang="en-US"/>
              <a:t>well-known packaged items that cannot be opened even in a traditional store (vitamins)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DD5C0262-26B3-4117-ADBD-E5A514543E4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16CACB7-B0AB-4FF0-BC45-E830D582787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21</a:t>
            </a:fld>
            <a:endParaRPr lang="en-US" altLang="en-US"/>
          </a:p>
        </p:txBody>
      </p:sp>
      <p:sp>
        <p:nvSpPr>
          <p:cNvPr id="83970" name="Rectangle 2">
            <a:extLst>
              <a:ext uri="{FF2B5EF4-FFF2-40B4-BE49-F238E27FC236}">
                <a16:creationId xmlns:a16="http://schemas.microsoft.com/office/drawing/2014/main" id="{0B0D9A5F-6ACA-4B7A-9495-C6C56DEF2BC0}"/>
              </a:ext>
            </a:extLst>
          </p:cNvPr>
          <p:cNvSpPr>
            <a:spLocks noGrp="1" noChangeArrowheads="1"/>
          </p:cNvSpPr>
          <p:nvPr>
            <p:ph type="title"/>
          </p:nvPr>
        </p:nvSpPr>
        <p:spPr>
          <a:xfrm>
            <a:off x="2152650" y="503239"/>
            <a:ext cx="7886700" cy="777875"/>
          </a:xfrm>
        </p:spPr>
        <p:txBody>
          <a:bodyPr>
            <a:normAutofit fontScale="90000"/>
          </a:bodyPr>
          <a:lstStyle/>
          <a:p>
            <a:pPr>
              <a:defRPr/>
            </a:pPr>
            <a:br>
              <a:rPr lang="en-US" altLang="en-US"/>
            </a:br>
            <a:r>
              <a:rPr lang="en-US" altLang="en-US"/>
              <a:t>E-Tailing Business Models</a:t>
            </a:r>
          </a:p>
        </p:txBody>
      </p:sp>
      <p:sp>
        <p:nvSpPr>
          <p:cNvPr id="30725" name="Rectangle 3">
            <a:extLst>
              <a:ext uri="{FF2B5EF4-FFF2-40B4-BE49-F238E27FC236}">
                <a16:creationId xmlns:a16="http://schemas.microsoft.com/office/drawing/2014/main" id="{62498D30-5B24-42D3-ACB5-5D3042C5FF0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Classification by distribution channel</a:t>
            </a:r>
          </a:p>
          <a:p>
            <a:pPr lvl="1">
              <a:buFont typeface="Calibri Light" panose="020F0302020204030204" pitchFamily="34" charset="0"/>
              <a:buAutoNum type="alphaLcPeriod"/>
            </a:pPr>
            <a:r>
              <a:rPr lang="en-US" altLang="en-US"/>
              <a:t>Mail-order retailers that go online</a:t>
            </a:r>
          </a:p>
          <a:p>
            <a:pPr lvl="1">
              <a:buFont typeface="Calibri Light" panose="020F0302020204030204" pitchFamily="34" charset="0"/>
              <a:buAutoNum type="alphaLcPeriod"/>
            </a:pPr>
            <a:r>
              <a:rPr lang="en-US" altLang="en-US"/>
              <a:t>Direct marketing from manufacturers</a:t>
            </a:r>
          </a:p>
          <a:p>
            <a:pPr lvl="1">
              <a:buFont typeface="Calibri Light" panose="020F0302020204030204" pitchFamily="34" charset="0"/>
              <a:buAutoNum type="alphaLcPeriod"/>
            </a:pPr>
            <a:r>
              <a:rPr lang="en-US" altLang="en-US"/>
              <a:t>Pure-play e-tailers</a:t>
            </a:r>
          </a:p>
          <a:p>
            <a:pPr lvl="1">
              <a:buFont typeface="Calibri Light" panose="020F0302020204030204" pitchFamily="34" charset="0"/>
              <a:buAutoNum type="alphaLcPeriod"/>
            </a:pPr>
            <a:r>
              <a:rPr lang="en-US" altLang="en-US"/>
              <a:t>Click-and-mortar retailers</a:t>
            </a:r>
          </a:p>
          <a:p>
            <a:pPr lvl="1">
              <a:buFont typeface="Calibri Light" panose="020F0302020204030204" pitchFamily="34" charset="0"/>
              <a:buAutoNum type="alphaLcPeriod"/>
            </a:pPr>
            <a:r>
              <a:rPr lang="en-US" altLang="en-US"/>
              <a:t>Internet (online) malls</a:t>
            </a:r>
          </a:p>
          <a:p>
            <a:pPr lvl="1">
              <a:buFont typeface="Calibri Light" panose="020F0302020204030204" pitchFamily="34" charset="0"/>
              <a:buAutoNum type="alphaLcPeriod"/>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40B29D62-8BE7-46B8-96B7-930F5578B06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4E56E00-C84E-476F-9907-CECD4950496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22</a:t>
            </a:fld>
            <a:endParaRPr lang="en-US" altLang="en-US"/>
          </a:p>
        </p:txBody>
      </p:sp>
      <p:sp>
        <p:nvSpPr>
          <p:cNvPr id="84994" name="Rectangle 2">
            <a:extLst>
              <a:ext uri="{FF2B5EF4-FFF2-40B4-BE49-F238E27FC236}">
                <a16:creationId xmlns:a16="http://schemas.microsoft.com/office/drawing/2014/main" id="{480C1533-C5FF-4808-B096-3D10B5D04576}"/>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 </a:t>
            </a:r>
            <a:r>
              <a:rPr lang="en-US" altLang="en-US" sz="3600"/>
              <a:t>(cont.)</a:t>
            </a:r>
          </a:p>
        </p:txBody>
      </p:sp>
      <p:pic>
        <p:nvPicPr>
          <p:cNvPr id="31749" name="Picture 5">
            <a:extLst>
              <a:ext uri="{FF2B5EF4-FFF2-40B4-BE49-F238E27FC236}">
                <a16:creationId xmlns:a16="http://schemas.microsoft.com/office/drawing/2014/main" id="{2652472C-4CDA-4D50-A57F-E9A6DEB0AFBC}"/>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1237" t="3703" r="1237"/>
          <a:stretch>
            <a:fillRect/>
          </a:stretch>
        </p:blipFill>
        <p:spPr>
          <a:xfrm>
            <a:off x="3594100" y="1595438"/>
            <a:ext cx="5899150" cy="4445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37EA05B8-0D6F-4BF1-B04F-41AB1719399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189DF04-092D-4EE2-8D2A-3A533AAE488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23</a:t>
            </a:fld>
            <a:endParaRPr lang="en-US" altLang="en-US"/>
          </a:p>
        </p:txBody>
      </p:sp>
      <p:sp>
        <p:nvSpPr>
          <p:cNvPr id="86018" name="Rectangle 2">
            <a:extLst>
              <a:ext uri="{FF2B5EF4-FFF2-40B4-BE49-F238E27FC236}">
                <a16:creationId xmlns:a16="http://schemas.microsoft.com/office/drawing/2014/main" id="{4EDA502D-B3B1-4526-90C8-8D1AF4FA54BC}"/>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 </a:t>
            </a:r>
            <a:r>
              <a:rPr lang="en-US" altLang="en-US" sz="3600"/>
              <a:t>(cont.)</a:t>
            </a:r>
          </a:p>
        </p:txBody>
      </p:sp>
      <p:sp>
        <p:nvSpPr>
          <p:cNvPr id="32773" name="Rectangle 3">
            <a:extLst>
              <a:ext uri="{FF2B5EF4-FFF2-40B4-BE49-F238E27FC236}">
                <a16:creationId xmlns:a16="http://schemas.microsoft.com/office/drawing/2014/main" id="{28B73DB8-9D0E-49D3-A509-60B05387C35B}"/>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Direct marketing by mail order companies</a:t>
            </a:r>
          </a:p>
          <a:p>
            <a:pPr lvl="1">
              <a:buFontTx/>
              <a:buNone/>
            </a:pPr>
            <a:r>
              <a:rPr lang="en-US" altLang="en-US" b="1"/>
              <a:t>	</a:t>
            </a:r>
            <a:r>
              <a:rPr lang="en-US" altLang="en-US" i="1"/>
              <a:t>direct marketing:</a:t>
            </a:r>
            <a:r>
              <a:rPr lang="en-US" altLang="en-US" b="1"/>
              <a:t> </a:t>
            </a:r>
            <a:r>
              <a:rPr lang="en-US" altLang="en-US"/>
              <a:t>broadly, marketing that takes place without intermediaries between manufacturers and buyers; in the context of this book, marketing done online between any seller and buyer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60E58ACE-D40C-41DE-8A57-513189E901D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BED39F6-FF16-4042-8FB9-D53666FD2D6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24</a:t>
            </a:fld>
            <a:endParaRPr lang="en-US" altLang="en-US"/>
          </a:p>
        </p:txBody>
      </p:sp>
      <p:sp>
        <p:nvSpPr>
          <p:cNvPr id="87042" name="Rectangle 2">
            <a:extLst>
              <a:ext uri="{FF2B5EF4-FFF2-40B4-BE49-F238E27FC236}">
                <a16:creationId xmlns:a16="http://schemas.microsoft.com/office/drawing/2014/main" id="{BD05DA4E-8D0D-4720-9DB4-2FD25AC25A92}"/>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 </a:t>
            </a:r>
            <a:r>
              <a:rPr lang="en-US" altLang="en-US" sz="3600"/>
              <a:t>(cont.)</a:t>
            </a:r>
          </a:p>
        </p:txBody>
      </p:sp>
      <p:sp>
        <p:nvSpPr>
          <p:cNvPr id="33797" name="Rectangle 3">
            <a:extLst>
              <a:ext uri="{FF2B5EF4-FFF2-40B4-BE49-F238E27FC236}">
                <a16:creationId xmlns:a16="http://schemas.microsoft.com/office/drawing/2014/main" id="{7583364A-9BF0-4FB1-8FC2-383BB232D442}"/>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400"/>
              <a:t>Lands’ End: How a mail-order company moved online</a:t>
            </a:r>
          </a:p>
          <a:p>
            <a:pPr lvl="1">
              <a:buFont typeface="Calibri Light" panose="020F0302020204030204" pitchFamily="34" charset="0"/>
              <a:buAutoNum type="alphaLcPeriod"/>
            </a:pPr>
            <a:r>
              <a:rPr lang="en-US" altLang="en-US"/>
              <a:t>Successful because of the logistics system already in place</a:t>
            </a:r>
          </a:p>
          <a:p>
            <a:pPr lvl="1">
              <a:buFont typeface="Calibri Light" panose="020F0302020204030204" pitchFamily="34" charset="0"/>
              <a:buAutoNum type="alphaLcPeriod"/>
            </a:pPr>
            <a:r>
              <a:rPr lang="en-US" altLang="en-US"/>
              <a:t>A subsidiary of Sears, Roebuck and Company </a:t>
            </a:r>
          </a:p>
          <a:p>
            <a:pPr lvl="1">
              <a:buFont typeface="Calibri Light" panose="020F0302020204030204" pitchFamily="34" charset="0"/>
              <a:buAutoNum type="alphaLcPeriod"/>
            </a:pPr>
            <a:r>
              <a:rPr lang="en-US" altLang="en-US"/>
              <a:t>Internet sales in 2000—10% of the company’s $1.3 billion total</a:t>
            </a:r>
          </a:p>
          <a:p>
            <a:pPr lvl="1">
              <a:buFont typeface="Calibri Light" panose="020F0302020204030204" pitchFamily="34" charset="0"/>
              <a:buAutoNum type="alphaLcPeriod"/>
            </a:pPr>
            <a:r>
              <a:rPr lang="en-US" altLang="en-US"/>
              <a:t>Projected Internet sales are 20 percent in 2003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9B21F387-CF21-4687-B1A3-07CE623798B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DE62012-74F8-4E7E-9004-10E2FC9108E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25</a:t>
            </a:fld>
            <a:endParaRPr lang="en-US" altLang="en-US"/>
          </a:p>
        </p:txBody>
      </p:sp>
      <p:sp>
        <p:nvSpPr>
          <p:cNvPr id="88066" name="Rectangle 2">
            <a:extLst>
              <a:ext uri="{FF2B5EF4-FFF2-40B4-BE49-F238E27FC236}">
                <a16:creationId xmlns:a16="http://schemas.microsoft.com/office/drawing/2014/main" id="{76EC2735-E72D-4090-8007-70462182FF47}"/>
              </a:ext>
            </a:extLst>
          </p:cNvPr>
          <p:cNvSpPr>
            <a:spLocks noGrp="1" noChangeArrowheads="1"/>
          </p:cNvSpPr>
          <p:nvPr>
            <p:ph type="title"/>
          </p:nvPr>
        </p:nvSpPr>
        <p:spPr>
          <a:xfrm>
            <a:off x="2152650" y="503239"/>
            <a:ext cx="7886700" cy="777875"/>
          </a:xfrm>
        </p:spPr>
        <p:txBody>
          <a:bodyPr/>
          <a:lstStyle/>
          <a:p>
            <a:pPr>
              <a:defRPr/>
            </a:pPr>
            <a:r>
              <a:rPr lang="en-US" altLang="en-US"/>
              <a:t>Lands’ End</a:t>
            </a:r>
            <a:endParaRPr lang="en-US" altLang="en-US" sz="3600"/>
          </a:p>
        </p:txBody>
      </p:sp>
      <p:sp>
        <p:nvSpPr>
          <p:cNvPr id="34821" name="Rectangle 3">
            <a:extLst>
              <a:ext uri="{FF2B5EF4-FFF2-40B4-BE49-F238E27FC236}">
                <a16:creationId xmlns:a16="http://schemas.microsoft.com/office/drawing/2014/main" id="{E2C5D480-C518-439D-A2C1-4C85AED9A42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400"/>
              <a:t>In 1995 it offered only 100 products online; as of 2002, all of its products are online </a:t>
            </a:r>
          </a:p>
          <a:p>
            <a:pPr>
              <a:buFont typeface="Calibri Light" panose="020F0302020204030204" pitchFamily="34" charset="0"/>
              <a:buAutoNum type="arabicPeriod"/>
            </a:pPr>
            <a:r>
              <a:rPr lang="en-US" altLang="en-US" sz="2400"/>
              <a:t>Global presence in Japan, Germany, and the United Kingdom</a:t>
            </a:r>
          </a:p>
          <a:p>
            <a:pPr>
              <a:buFont typeface="Calibri Light" panose="020F0302020204030204" pitchFamily="34" charset="0"/>
              <a:buAutoNum type="arabicPeriod"/>
            </a:pPr>
            <a:r>
              <a:rPr lang="en-US" altLang="en-US" sz="2400"/>
              <a:t>Orders generated online are shipped from these distribution outlets—U.S. customers usually receive their orders 2 days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402FA7C-B56A-4069-B659-F494E110B50A}"/>
              </a:ext>
            </a:extLst>
          </p:cNvPr>
          <p:cNvSpPr>
            <a:spLocks noGrp="1"/>
          </p:cNvSpPr>
          <p:nvPr>
            <p:ph type="dt" sz="quarter" idx="10"/>
          </p:nvPr>
        </p:nvSpPr>
        <p:spPr/>
        <p:txBody>
          <a:bodyPr/>
          <a:lstStyle/>
          <a:p>
            <a:pPr>
              <a:defRPr/>
            </a:pPr>
            <a:r>
              <a:rPr lang="en-US" altLang="en-US"/>
              <a:t>© Prentice Hall 2020</a:t>
            </a:r>
          </a:p>
        </p:txBody>
      </p:sp>
      <p:sp>
        <p:nvSpPr>
          <p:cNvPr id="35843" name="Slide Number Placeholder 6">
            <a:extLst>
              <a:ext uri="{FF2B5EF4-FFF2-40B4-BE49-F238E27FC236}">
                <a16:creationId xmlns:a16="http://schemas.microsoft.com/office/drawing/2014/main" id="{B5F56D4B-4B92-40F5-9125-4C48C32762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12955EC-A829-43D3-9D77-02F5B38733E2}" type="slidenum">
              <a:rPr lang="en-US" altLang="en-US" smtClean="0">
                <a:solidFill>
                  <a:srgbClr val="898989"/>
                </a:solidFill>
              </a:rPr>
              <a:pPr/>
              <a:t>26</a:t>
            </a:fld>
            <a:endParaRPr lang="en-US" altLang="en-US">
              <a:solidFill>
                <a:srgbClr val="898989"/>
              </a:solidFill>
            </a:endParaRPr>
          </a:p>
        </p:txBody>
      </p:sp>
      <p:sp>
        <p:nvSpPr>
          <p:cNvPr id="35844" name="Rectangle 2">
            <a:extLst>
              <a:ext uri="{FF2B5EF4-FFF2-40B4-BE49-F238E27FC236}">
                <a16:creationId xmlns:a16="http://schemas.microsoft.com/office/drawing/2014/main" id="{A2C8AF60-72AD-482A-9CEC-78512FA5D55B}"/>
              </a:ext>
            </a:extLst>
          </p:cNvPr>
          <p:cNvSpPr>
            <a:spLocks noGrp="1" noChangeArrowheads="1"/>
          </p:cNvSpPr>
          <p:nvPr>
            <p:ph type="title"/>
          </p:nvPr>
        </p:nvSpPr>
        <p:spPr/>
        <p:txBody>
          <a:bodyPr/>
          <a:lstStyle/>
          <a:p>
            <a:r>
              <a:rPr lang="en-US" altLang="en-US"/>
              <a:t>Lands’ End </a:t>
            </a:r>
            <a:r>
              <a:rPr lang="en-US" altLang="en-US" sz="3600"/>
              <a:t>(cont.)</a:t>
            </a:r>
          </a:p>
        </p:txBody>
      </p:sp>
      <p:sp>
        <p:nvSpPr>
          <p:cNvPr id="35845" name="Rectangle 3">
            <a:extLst>
              <a:ext uri="{FF2B5EF4-FFF2-40B4-BE49-F238E27FC236}">
                <a16:creationId xmlns:a16="http://schemas.microsoft.com/office/drawing/2014/main" id="{E7B1C6FF-294B-4C09-BC7F-81CAC48A57EB}"/>
              </a:ext>
            </a:extLst>
          </p:cNvPr>
          <p:cNvSpPr>
            <a:spLocks noGrp="1" noChangeArrowheads="1"/>
          </p:cNvSpPr>
          <p:nvPr>
            <p:ph type="body" sz="half" idx="1"/>
          </p:nvPr>
        </p:nvSpPr>
        <p:spPr/>
        <p:txBody>
          <a:bodyPr/>
          <a:lstStyle/>
          <a:p>
            <a:r>
              <a:rPr lang="en-US" altLang="en-US" sz="2400"/>
              <a:t>Women customers can build and store a three-dimensional model of their body (Personal Model) that recommends outfits that flatter certain body profiles and suggests sizes based upon the customer’s measurements</a:t>
            </a:r>
          </a:p>
        </p:txBody>
      </p:sp>
      <p:sp>
        <p:nvSpPr>
          <p:cNvPr id="35846" name="Rectangle 4">
            <a:extLst>
              <a:ext uri="{FF2B5EF4-FFF2-40B4-BE49-F238E27FC236}">
                <a16:creationId xmlns:a16="http://schemas.microsoft.com/office/drawing/2014/main" id="{86C912CE-16B8-4C68-A702-AB866AA631FA}"/>
              </a:ext>
            </a:extLst>
          </p:cNvPr>
          <p:cNvSpPr>
            <a:spLocks noGrp="1" noChangeArrowheads="1"/>
          </p:cNvSpPr>
          <p:nvPr>
            <p:ph type="body" sz="half" idx="2"/>
          </p:nvPr>
        </p:nvSpPr>
        <p:spPr/>
        <p:txBody>
          <a:bodyPr/>
          <a:lstStyle/>
          <a:p>
            <a:r>
              <a:rPr lang="en-US" altLang="en-US" sz="2400"/>
              <a:t>Male customers can use a feature called “Oxford Express” to sort through hundreds of fabrics, styles, collar and cuff options, and sizes within minutes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ECBEA563-6A3A-4EB8-A5B7-7BCB94E72CF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BF2FD26-5F67-44C7-8E52-82FF6063C4F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27</a:t>
            </a:fld>
            <a:endParaRPr lang="en-US" altLang="en-US"/>
          </a:p>
        </p:txBody>
      </p:sp>
      <p:sp>
        <p:nvSpPr>
          <p:cNvPr id="90114" name="Rectangle 2">
            <a:extLst>
              <a:ext uri="{FF2B5EF4-FFF2-40B4-BE49-F238E27FC236}">
                <a16:creationId xmlns:a16="http://schemas.microsoft.com/office/drawing/2014/main" id="{4AF498D9-3E36-4650-B84C-3BA6C9BB38DB}"/>
              </a:ext>
            </a:extLst>
          </p:cNvPr>
          <p:cNvSpPr>
            <a:spLocks noGrp="1" noChangeArrowheads="1"/>
          </p:cNvSpPr>
          <p:nvPr>
            <p:ph type="title"/>
          </p:nvPr>
        </p:nvSpPr>
        <p:spPr>
          <a:xfrm>
            <a:off x="2152650" y="503239"/>
            <a:ext cx="7886700" cy="777875"/>
          </a:xfrm>
        </p:spPr>
        <p:txBody>
          <a:bodyPr/>
          <a:lstStyle/>
          <a:p>
            <a:pPr>
              <a:defRPr/>
            </a:pPr>
            <a:r>
              <a:rPr lang="en-US" altLang="en-US"/>
              <a:t>Lands’ End </a:t>
            </a:r>
            <a:r>
              <a:rPr lang="en-US" altLang="en-US" sz="3600"/>
              <a:t>(cont.)</a:t>
            </a:r>
          </a:p>
        </p:txBody>
      </p:sp>
      <p:sp>
        <p:nvSpPr>
          <p:cNvPr id="36869" name="Rectangle 3">
            <a:extLst>
              <a:ext uri="{FF2B5EF4-FFF2-40B4-BE49-F238E27FC236}">
                <a16:creationId xmlns:a16="http://schemas.microsoft.com/office/drawing/2014/main" id="{804BC932-67AA-4DFD-A188-9CEBA899BE50}"/>
              </a:ext>
            </a:extLst>
          </p:cNvPr>
          <p:cNvSpPr>
            <a:spLocks noGrp="1" noChangeArrowheads="1"/>
          </p:cNvSpPr>
          <p:nvPr>
            <p:ph type="body" idx="1"/>
          </p:nvPr>
        </p:nvSpPr>
        <p:spPr>
          <a:xfrm>
            <a:off x="2152650" y="1576388"/>
            <a:ext cx="7886700" cy="4495800"/>
          </a:xfrm>
        </p:spPr>
        <p:txBody>
          <a:bodyPr/>
          <a:lstStyle/>
          <a:p>
            <a:pPr>
              <a:lnSpc>
                <a:spcPct val="80000"/>
              </a:lnSpc>
              <a:buFont typeface="Calibri Light" panose="020F0302020204030204" pitchFamily="34" charset="0"/>
              <a:buAutoNum type="arabicPeriod"/>
            </a:pPr>
            <a:r>
              <a:rPr lang="en-US" altLang="en-US"/>
              <a:t>Personal shopping accounts are available </a:t>
            </a:r>
          </a:p>
          <a:p>
            <a:pPr>
              <a:lnSpc>
                <a:spcPct val="80000"/>
              </a:lnSpc>
              <a:buFont typeface="Calibri Light" panose="020F0302020204030204" pitchFamily="34" charset="0"/>
              <a:buAutoNum type="arabicPeriod"/>
            </a:pPr>
            <a:r>
              <a:rPr lang="en-US" altLang="en-US"/>
              <a:t>Customers can track their order status online and request catalogs using the Internet</a:t>
            </a:r>
          </a:p>
          <a:p>
            <a:pPr>
              <a:lnSpc>
                <a:spcPct val="80000"/>
              </a:lnSpc>
              <a:buFont typeface="Calibri Light" panose="020F0302020204030204" pitchFamily="34" charset="0"/>
              <a:buAutoNum type="arabicPeriod"/>
            </a:pPr>
            <a:r>
              <a:rPr lang="en-US" altLang="en-US"/>
              <a:t>An affiliate program pays a 5% commission for every sale that comes from a referral </a:t>
            </a:r>
          </a:p>
          <a:p>
            <a:pPr>
              <a:lnSpc>
                <a:spcPct val="80000"/>
              </a:lnSpc>
              <a:buFont typeface="Calibri Light" panose="020F0302020204030204" pitchFamily="34" charset="0"/>
              <a:buAutoNum type="arabicPeriod"/>
            </a:pPr>
            <a:r>
              <a:rPr lang="en-US" altLang="en-US"/>
              <a:t>Maintains a B2B “store” at </a:t>
            </a:r>
            <a:r>
              <a:rPr lang="en-US" altLang="en-US" i="1"/>
              <a:t>landsend.com/corpsales</a:t>
            </a:r>
            <a:r>
              <a:rPr lang="en-US" altLang="en-US"/>
              <a:t>, where companies can customize clothing such as polo shirts with their logo for use as company uniforms, incentives, or gifts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55BC3463-3F24-4E13-9B4F-50751F2A73C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E9A3540-1134-4B99-BF15-2C6A902F66F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28</a:t>
            </a:fld>
            <a:endParaRPr lang="en-US" altLang="en-US"/>
          </a:p>
        </p:txBody>
      </p:sp>
      <p:sp>
        <p:nvSpPr>
          <p:cNvPr id="91138" name="Rectangle 2">
            <a:extLst>
              <a:ext uri="{FF2B5EF4-FFF2-40B4-BE49-F238E27FC236}">
                <a16:creationId xmlns:a16="http://schemas.microsoft.com/office/drawing/2014/main" id="{24AA5704-42C3-4368-B7C0-B9F3673FDE43}"/>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a:t>
            </a:r>
          </a:p>
        </p:txBody>
      </p:sp>
      <p:sp>
        <p:nvSpPr>
          <p:cNvPr id="37893" name="Rectangle 3">
            <a:extLst>
              <a:ext uri="{FF2B5EF4-FFF2-40B4-BE49-F238E27FC236}">
                <a16:creationId xmlns:a16="http://schemas.microsoft.com/office/drawing/2014/main" id="{3C41F310-BB1C-48B8-A9D4-E52D14AD725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Direct sales by manufacturers</a:t>
            </a:r>
          </a:p>
          <a:p>
            <a:pPr lvl="1">
              <a:buFont typeface="Calibri Light" panose="020F0302020204030204" pitchFamily="34" charset="0"/>
              <a:buAutoNum type="alphaLcPeriod"/>
            </a:pPr>
            <a:r>
              <a:rPr lang="en-US" altLang="en-US"/>
              <a:t>Sellers understand their markets better because of the direct connection to consumers, and consumers gain greater information about the products through direct connection to the manufacturers</a:t>
            </a:r>
          </a:p>
          <a:p>
            <a:pPr lvl="1">
              <a:buFont typeface="Calibri Light" panose="020F0302020204030204" pitchFamily="34" charset="0"/>
              <a:buAutoNum type="alphaLcPeriod"/>
            </a:pPr>
            <a:r>
              <a:rPr lang="en-US" altLang="en-US"/>
              <a:t>Example: Dell Computers—build-to-order approach of customization</a:t>
            </a:r>
          </a:p>
          <a:p>
            <a:pPr lvl="1">
              <a:buFont typeface="Calibri Light" panose="020F0302020204030204" pitchFamily="34" charset="0"/>
              <a:buAutoNum type="alphaLcPeriod"/>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C23FC355-EDE9-4F58-BE0B-FD0C185BEBB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729D1B8-7C7F-4EBA-9387-180E1D2B0E1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29</a:t>
            </a:fld>
            <a:endParaRPr lang="en-US" altLang="en-US"/>
          </a:p>
        </p:txBody>
      </p:sp>
      <p:sp>
        <p:nvSpPr>
          <p:cNvPr id="92162" name="Rectangle 2">
            <a:extLst>
              <a:ext uri="{FF2B5EF4-FFF2-40B4-BE49-F238E27FC236}">
                <a16:creationId xmlns:a16="http://schemas.microsoft.com/office/drawing/2014/main" id="{A8171CBC-3011-4AB4-A9C8-FAA0FC41F817}"/>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 </a:t>
            </a:r>
            <a:r>
              <a:rPr lang="en-US" altLang="en-US" sz="3600"/>
              <a:t>(cont.)</a:t>
            </a:r>
          </a:p>
        </p:txBody>
      </p:sp>
      <p:sp>
        <p:nvSpPr>
          <p:cNvPr id="38917" name="Rectangle 3">
            <a:extLst>
              <a:ext uri="{FF2B5EF4-FFF2-40B4-BE49-F238E27FC236}">
                <a16:creationId xmlns:a16="http://schemas.microsoft.com/office/drawing/2014/main" id="{BD48C7E9-EA49-4ADC-840D-B42FBDB5A9B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Pure-play e-tailers</a:t>
            </a:r>
          </a:p>
          <a:p>
            <a:pPr lvl="1">
              <a:buFont typeface="Calibri Light" panose="020F0302020204030204" pitchFamily="34" charset="0"/>
              <a:buAutoNum type="alphaLcPeriod"/>
            </a:pPr>
            <a:r>
              <a:rPr lang="en-US" altLang="en-US" i="1"/>
              <a:t>Virtual (pure-play) e-tailers:</a:t>
            </a:r>
            <a:r>
              <a:rPr lang="en-US" altLang="en-US" b="1"/>
              <a:t>  </a:t>
            </a:r>
            <a:r>
              <a:rPr lang="en-US" altLang="en-US"/>
              <a:t>Firms that sell directly to consumers over the Internet without maintaining a physical sales channel</a:t>
            </a:r>
          </a:p>
          <a:p>
            <a:pPr lvl="1">
              <a:buFont typeface="Calibri Light" panose="020F0302020204030204" pitchFamily="34" charset="0"/>
              <a:buAutoNum type="alphaLcPeriod"/>
            </a:pPr>
            <a:r>
              <a:rPr lang="en-US" altLang="en-US"/>
              <a:t>Examples: cattoys.com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A44808BB-7E9A-4B9A-A983-62BE021AD93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3423DBA-8E2E-4E97-8EFA-C7C1750878F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a:t>
            </a:fld>
            <a:endParaRPr lang="en-US" altLang="en-US"/>
          </a:p>
        </p:txBody>
      </p:sp>
      <p:sp>
        <p:nvSpPr>
          <p:cNvPr id="65538" name="Rectangle 2">
            <a:extLst>
              <a:ext uri="{FF2B5EF4-FFF2-40B4-BE49-F238E27FC236}">
                <a16:creationId xmlns:a16="http://schemas.microsoft.com/office/drawing/2014/main" id="{12FF392A-594C-4DC1-8FF7-6D192F66F02E}"/>
              </a:ext>
            </a:extLst>
          </p:cNvPr>
          <p:cNvSpPr>
            <a:spLocks noGrp="1" noChangeArrowheads="1"/>
          </p:cNvSpPr>
          <p:nvPr>
            <p:ph type="title"/>
          </p:nvPr>
        </p:nvSpPr>
        <p:spPr>
          <a:xfrm>
            <a:off x="2152650" y="503239"/>
            <a:ext cx="7886700" cy="777875"/>
          </a:xfrm>
        </p:spPr>
        <p:txBody>
          <a:bodyPr/>
          <a:lstStyle/>
          <a:p>
            <a:pPr>
              <a:defRPr/>
            </a:pPr>
            <a:r>
              <a:rPr lang="en-US" altLang="en-US"/>
              <a:t>Learning Objectives </a:t>
            </a:r>
            <a:r>
              <a:rPr lang="en-US" altLang="en-US" sz="3600"/>
              <a:t>(cont.)</a:t>
            </a:r>
          </a:p>
        </p:txBody>
      </p:sp>
      <p:sp>
        <p:nvSpPr>
          <p:cNvPr id="12293" name="Rectangle 3">
            <a:extLst>
              <a:ext uri="{FF2B5EF4-FFF2-40B4-BE49-F238E27FC236}">
                <a16:creationId xmlns:a16="http://schemas.microsoft.com/office/drawing/2014/main" id="{F15A1618-9E54-4D90-B8D1-36DC5C6CBFBB}"/>
              </a:ext>
            </a:extLst>
          </p:cNvPr>
          <p:cNvSpPr>
            <a:spLocks noGrp="1" noChangeArrowheads="1"/>
          </p:cNvSpPr>
          <p:nvPr>
            <p:ph type="body" idx="1"/>
          </p:nvPr>
        </p:nvSpPr>
        <p:spPr>
          <a:xfrm>
            <a:off x="2286000" y="1981200"/>
            <a:ext cx="8382000" cy="4343400"/>
          </a:xfrm>
        </p:spPr>
        <p:txBody>
          <a:bodyPr/>
          <a:lstStyle/>
          <a:p>
            <a:pPr marL="609600" indent="-609600">
              <a:buClr>
                <a:srgbClr val="FFFF00"/>
              </a:buClr>
              <a:buFont typeface="Wingdings" panose="05000000000000000000" pitchFamily="2" charset="2"/>
              <a:buAutoNum type="arabicPeriod" startAt="5"/>
            </a:pPr>
            <a:r>
              <a:rPr lang="en-US" altLang="en-US"/>
              <a:t>Describe online real estate transactions.</a:t>
            </a:r>
          </a:p>
          <a:p>
            <a:pPr marL="609600" indent="-609600">
              <a:buClr>
                <a:srgbClr val="FFFF00"/>
              </a:buClr>
              <a:buFont typeface="Wingdings" panose="05000000000000000000" pitchFamily="2" charset="2"/>
              <a:buAutoNum type="arabicPeriod" startAt="5"/>
            </a:pPr>
            <a:r>
              <a:rPr lang="en-US" altLang="en-US"/>
              <a:t>Discuss online stock trading services.</a:t>
            </a:r>
          </a:p>
          <a:p>
            <a:pPr marL="609600" indent="-609600">
              <a:buClr>
                <a:srgbClr val="FFFF00"/>
              </a:buClr>
              <a:buFont typeface="Wingdings" panose="05000000000000000000" pitchFamily="2" charset="2"/>
              <a:buAutoNum type="arabicPeriod" startAt="5"/>
            </a:pPr>
            <a:r>
              <a:rPr lang="en-US" altLang="en-US"/>
              <a:t>Discuss cyberbanking and online personal finance.</a:t>
            </a:r>
          </a:p>
          <a:p>
            <a:pPr marL="609600" indent="-609600">
              <a:buClr>
                <a:srgbClr val="FFFF00"/>
              </a:buClr>
              <a:buFont typeface="Wingdings" panose="05000000000000000000" pitchFamily="2" charset="2"/>
              <a:buAutoNum type="arabicPeriod" startAt="5"/>
            </a:pPr>
            <a:r>
              <a:rPr lang="en-US" altLang="en-US"/>
              <a:t>Describe on-demand delivery by </a:t>
            </a:r>
          </a:p>
          <a:p>
            <a:pPr marL="609600" indent="-609600">
              <a:buClr>
                <a:srgbClr val="FFFF00"/>
              </a:buClr>
              <a:buNone/>
            </a:pPr>
            <a:r>
              <a:rPr lang="en-US" altLang="en-US"/>
              <a:t>	e-grocers.</a:t>
            </a:r>
          </a:p>
          <a:p>
            <a:pPr marL="609600" indent="-609600">
              <a:buClr>
                <a:srgbClr val="FFFF00"/>
              </a:buClr>
              <a:buFont typeface="Wingdings" panose="05000000000000000000" pitchFamily="2" charset="2"/>
              <a:buAutoNum type="arabicPeriod" startAt="5"/>
            </a:pPr>
            <a:r>
              <a:rPr lang="en-US" altLang="en-US"/>
              <a:t>Describe the delivery of digital products and online entertainment.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EBB889FF-7939-486B-8E36-59FB27CAEB5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C1DB7B2-022A-42B9-B55C-0B65D5D3A19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30</a:t>
            </a:fld>
            <a:endParaRPr lang="en-US" altLang="en-US"/>
          </a:p>
        </p:txBody>
      </p:sp>
      <p:sp>
        <p:nvSpPr>
          <p:cNvPr id="93186" name="Rectangle 2">
            <a:extLst>
              <a:ext uri="{FF2B5EF4-FFF2-40B4-BE49-F238E27FC236}">
                <a16:creationId xmlns:a16="http://schemas.microsoft.com/office/drawing/2014/main" id="{8EED629B-0442-4CB7-92A2-BE3104C5373E}"/>
              </a:ext>
            </a:extLst>
          </p:cNvPr>
          <p:cNvSpPr>
            <a:spLocks noGrp="1" noChangeArrowheads="1"/>
          </p:cNvSpPr>
          <p:nvPr>
            <p:ph type="title"/>
          </p:nvPr>
        </p:nvSpPr>
        <p:spPr>
          <a:xfrm>
            <a:off x="2590800" y="304801"/>
            <a:ext cx="7772400" cy="1431925"/>
          </a:xfrm>
        </p:spPr>
        <p:txBody>
          <a:bodyPr/>
          <a:lstStyle/>
          <a:p>
            <a:pPr>
              <a:defRPr/>
            </a:pPr>
            <a:r>
              <a:rPr lang="en-US" altLang="en-US"/>
              <a:t>E-Tailing Business Models </a:t>
            </a:r>
            <a:r>
              <a:rPr lang="en-US" altLang="en-US" sz="3600"/>
              <a:t>(cont.)</a:t>
            </a:r>
          </a:p>
        </p:txBody>
      </p:sp>
      <p:sp>
        <p:nvSpPr>
          <p:cNvPr id="39941" name="Rectangle 3">
            <a:extLst>
              <a:ext uri="{FF2B5EF4-FFF2-40B4-BE49-F238E27FC236}">
                <a16:creationId xmlns:a16="http://schemas.microsoft.com/office/drawing/2014/main" id="{5C9222C5-F6E5-4276-BEFD-B69BA8A81AC5}"/>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i="1"/>
              <a:t>Click-and-mortar retailers:</a:t>
            </a:r>
            <a:r>
              <a:rPr lang="en-US" altLang="en-US" b="1"/>
              <a:t> </a:t>
            </a:r>
            <a:r>
              <a:rPr lang="en-US" altLang="en-US"/>
              <a:t>Brick-and-mortar retailers with a transactional Web site from which to conduct business</a:t>
            </a:r>
            <a:endParaRPr lang="en-US" altLang="en-US" i="1"/>
          </a:p>
          <a:p>
            <a:pPr>
              <a:lnSpc>
                <a:spcPct val="90000"/>
              </a:lnSpc>
              <a:buFont typeface="Calibri Light" panose="020F0302020204030204" pitchFamily="34" charset="0"/>
              <a:buAutoNum type="arabicPeriod"/>
            </a:pPr>
            <a:r>
              <a:rPr lang="en-US" altLang="en-US" i="1"/>
              <a:t>Brick-and-mortar retailers:</a:t>
            </a:r>
            <a:r>
              <a:rPr lang="en-US" altLang="en-US" b="1"/>
              <a:t> </a:t>
            </a:r>
            <a:r>
              <a:rPr lang="en-US" altLang="en-US"/>
              <a:t>Retailers who do business in the non-Internet, physical world in traditional brick-and-mortar stores</a:t>
            </a:r>
            <a:endParaRPr lang="en-US" altLang="en-US" i="1"/>
          </a:p>
          <a:p>
            <a:pPr>
              <a:lnSpc>
                <a:spcPct val="90000"/>
              </a:lnSpc>
              <a:buFont typeface="Calibri Light" panose="020F0302020204030204" pitchFamily="34" charset="0"/>
              <a:buAutoNum type="arabicPeriod"/>
            </a:pPr>
            <a:r>
              <a:rPr lang="en-US" altLang="en-US" i="1"/>
              <a:t>Multichannel business model:</a:t>
            </a:r>
            <a:r>
              <a:rPr lang="en-US" altLang="en-US" b="1"/>
              <a:t> </a:t>
            </a:r>
            <a:r>
              <a:rPr lang="en-US" altLang="en-US"/>
              <a:t>Describes a company that sells in multiple marketing channels  simultaneously (e.g., both physical and online stores)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7815FDA9-C564-4D53-863C-33B5E4D95F1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AAD9F6E-46D2-4972-89B1-DC1E9BCDA8A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31</a:t>
            </a:fld>
            <a:endParaRPr lang="en-US" altLang="en-US"/>
          </a:p>
        </p:txBody>
      </p:sp>
      <p:sp>
        <p:nvSpPr>
          <p:cNvPr id="94210" name="Rectangle 2">
            <a:extLst>
              <a:ext uri="{FF2B5EF4-FFF2-40B4-BE49-F238E27FC236}">
                <a16:creationId xmlns:a16="http://schemas.microsoft.com/office/drawing/2014/main" id="{CC888DD0-56A6-4CA3-801A-CDC34819743D}"/>
              </a:ext>
            </a:extLst>
          </p:cNvPr>
          <p:cNvSpPr>
            <a:spLocks noGrp="1" noChangeArrowheads="1"/>
          </p:cNvSpPr>
          <p:nvPr>
            <p:ph type="title"/>
          </p:nvPr>
        </p:nvSpPr>
        <p:spPr>
          <a:xfrm>
            <a:off x="2590800" y="304801"/>
            <a:ext cx="7696200" cy="1431925"/>
          </a:xfrm>
        </p:spPr>
        <p:txBody>
          <a:bodyPr/>
          <a:lstStyle/>
          <a:p>
            <a:pPr>
              <a:defRPr/>
            </a:pPr>
            <a:r>
              <a:rPr lang="en-US" altLang="en-US"/>
              <a:t>E-Tailing Business Models </a:t>
            </a:r>
            <a:r>
              <a:rPr lang="en-US" altLang="en-US" sz="3600"/>
              <a:t>(cont.)</a:t>
            </a:r>
          </a:p>
        </p:txBody>
      </p:sp>
      <p:sp>
        <p:nvSpPr>
          <p:cNvPr id="40965" name="Rectangle 3">
            <a:extLst>
              <a:ext uri="{FF2B5EF4-FFF2-40B4-BE49-F238E27FC236}">
                <a16:creationId xmlns:a16="http://schemas.microsoft.com/office/drawing/2014/main" id="{169324EE-2377-48C5-83FC-774A1088EE99}"/>
              </a:ext>
            </a:extLst>
          </p:cNvPr>
          <p:cNvSpPr>
            <a:spLocks noGrp="1" noChangeArrowheads="1"/>
          </p:cNvSpPr>
          <p:nvPr>
            <p:ph type="body" idx="1"/>
          </p:nvPr>
        </p:nvSpPr>
        <p:spPr>
          <a:xfrm>
            <a:off x="2590800" y="1981200"/>
            <a:ext cx="7620000" cy="4267200"/>
          </a:xfrm>
        </p:spPr>
        <p:txBody>
          <a:bodyPr/>
          <a:lstStyle/>
          <a:p>
            <a:pPr>
              <a:lnSpc>
                <a:spcPct val="90000"/>
              </a:lnSpc>
              <a:buFont typeface="Calibri Light" panose="020F0302020204030204" pitchFamily="34" charset="0"/>
              <a:buAutoNum type="arabicPeriod"/>
            </a:pPr>
            <a:r>
              <a:rPr lang="en-US" altLang="en-US"/>
              <a:t>Retailing in online malls</a:t>
            </a:r>
          </a:p>
          <a:p>
            <a:pPr lvl="1">
              <a:lnSpc>
                <a:spcPct val="90000"/>
              </a:lnSpc>
              <a:buFont typeface="Calibri Light" panose="020F0302020204030204" pitchFamily="34" charset="0"/>
              <a:buAutoNum type="alphaLcPeriod"/>
            </a:pPr>
            <a:r>
              <a:rPr lang="en-US" altLang="en-US"/>
              <a:t>Referring directories</a:t>
            </a:r>
          </a:p>
          <a:p>
            <a:pPr lvl="2">
              <a:lnSpc>
                <a:spcPct val="90000"/>
              </a:lnSpc>
            </a:pPr>
            <a:r>
              <a:rPr lang="en-US" altLang="en-US"/>
              <a:t>directory organized by product type</a:t>
            </a:r>
          </a:p>
          <a:p>
            <a:pPr lvl="2">
              <a:lnSpc>
                <a:spcPct val="90000"/>
              </a:lnSpc>
            </a:pPr>
            <a:r>
              <a:rPr lang="en-US" altLang="en-US"/>
              <a:t>catalog listings or banner ads at the mall site advertise the products or stores</a:t>
            </a:r>
          </a:p>
          <a:p>
            <a:pPr lvl="1">
              <a:lnSpc>
                <a:spcPct val="90000"/>
              </a:lnSpc>
              <a:buFont typeface="Calibri Light" panose="020F0302020204030204" pitchFamily="34" charset="0"/>
              <a:buAutoNum type="alphaLcPeriod"/>
            </a:pPr>
            <a:r>
              <a:rPr lang="en-US" altLang="en-US"/>
              <a:t>Malls with shared services</a:t>
            </a:r>
          </a:p>
          <a:p>
            <a:pPr lvl="2">
              <a:lnSpc>
                <a:spcPct val="90000"/>
              </a:lnSpc>
            </a:pPr>
            <a:r>
              <a:rPr lang="en-US" altLang="en-US"/>
              <a:t>consumer can find the product, order and pay for it, and arrange for shipment</a:t>
            </a:r>
          </a:p>
          <a:p>
            <a:pPr lvl="2">
              <a:lnSpc>
                <a:spcPct val="90000"/>
              </a:lnSpc>
            </a:pPr>
            <a:r>
              <a:rPr lang="en-US" altLang="en-US"/>
              <a:t>hosting mall provides these services, but they are executed by each store independently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994A5B30-B2FF-44A4-B89B-A9D65035B26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B83F0F0-0D98-4778-B6D3-A7B494B01C2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32</a:t>
            </a:fld>
            <a:endParaRPr lang="en-US" altLang="en-US"/>
          </a:p>
        </p:txBody>
      </p:sp>
      <p:sp>
        <p:nvSpPr>
          <p:cNvPr id="95234" name="Rectangle 2">
            <a:extLst>
              <a:ext uri="{FF2B5EF4-FFF2-40B4-BE49-F238E27FC236}">
                <a16:creationId xmlns:a16="http://schemas.microsoft.com/office/drawing/2014/main" id="{4EA3E262-E92B-4E3A-90AD-D07A45119FC2}"/>
              </a:ext>
            </a:extLst>
          </p:cNvPr>
          <p:cNvSpPr>
            <a:spLocks noGrp="1" noChangeArrowheads="1"/>
          </p:cNvSpPr>
          <p:nvPr>
            <p:ph type="title"/>
          </p:nvPr>
        </p:nvSpPr>
        <p:spPr>
          <a:xfrm>
            <a:off x="2590800" y="304801"/>
            <a:ext cx="8077200" cy="1431925"/>
          </a:xfrm>
        </p:spPr>
        <p:txBody>
          <a:bodyPr/>
          <a:lstStyle/>
          <a:p>
            <a:pPr>
              <a:defRPr/>
            </a:pPr>
            <a:r>
              <a:rPr lang="en-US" altLang="en-US"/>
              <a:t>E-Tailing Business Models </a:t>
            </a:r>
            <a:r>
              <a:rPr lang="en-US" altLang="en-US" sz="3600"/>
              <a:t>(cont.)</a:t>
            </a:r>
          </a:p>
        </p:txBody>
      </p:sp>
      <p:sp>
        <p:nvSpPr>
          <p:cNvPr id="41989" name="Rectangle 3">
            <a:extLst>
              <a:ext uri="{FF2B5EF4-FFF2-40B4-BE49-F238E27FC236}">
                <a16:creationId xmlns:a16="http://schemas.microsoft.com/office/drawing/2014/main" id="{B0332A36-A6F4-46A9-BD11-A6FDC6538090}"/>
              </a:ext>
            </a:extLst>
          </p:cNvPr>
          <p:cNvSpPr>
            <a:spLocks noGrp="1" noChangeArrowheads="1"/>
          </p:cNvSpPr>
          <p:nvPr>
            <p:ph type="body" idx="1"/>
          </p:nvPr>
        </p:nvSpPr>
        <p:spPr>
          <a:xfrm>
            <a:off x="2590800" y="1981200"/>
            <a:ext cx="7772400" cy="4343400"/>
          </a:xfrm>
        </p:spPr>
        <p:txBody>
          <a:bodyPr/>
          <a:lstStyle/>
          <a:p>
            <a:pPr>
              <a:lnSpc>
                <a:spcPct val="90000"/>
              </a:lnSpc>
              <a:buFont typeface="Calibri Light" panose="020F0302020204030204" pitchFamily="34" charset="0"/>
              <a:buAutoNum type="arabicPeriod"/>
            </a:pPr>
            <a:r>
              <a:rPr lang="en-US" altLang="en-US"/>
              <a:t>Other B2C business models</a:t>
            </a:r>
          </a:p>
          <a:p>
            <a:pPr lvl="1">
              <a:lnSpc>
                <a:spcPct val="90000"/>
              </a:lnSpc>
              <a:buFont typeface="Calibri Light" panose="020F0302020204030204" pitchFamily="34" charset="0"/>
              <a:buAutoNum type="alphaLcPeriod"/>
            </a:pPr>
            <a:r>
              <a:rPr lang="en-US" altLang="en-US"/>
              <a:t>Transaction brokers</a:t>
            </a:r>
          </a:p>
          <a:p>
            <a:pPr lvl="1">
              <a:lnSpc>
                <a:spcPct val="90000"/>
              </a:lnSpc>
              <a:buFont typeface="Calibri Light" panose="020F0302020204030204" pitchFamily="34" charset="0"/>
              <a:buAutoNum type="alphaLcPeriod"/>
            </a:pPr>
            <a:r>
              <a:rPr lang="en-US" altLang="en-US"/>
              <a:t>Information portals</a:t>
            </a:r>
          </a:p>
          <a:p>
            <a:pPr lvl="1">
              <a:lnSpc>
                <a:spcPct val="90000"/>
              </a:lnSpc>
              <a:buFont typeface="Calibri Light" panose="020F0302020204030204" pitchFamily="34" charset="0"/>
              <a:buAutoNum type="alphaLcPeriod"/>
            </a:pPr>
            <a:r>
              <a:rPr lang="en-US" altLang="en-US"/>
              <a:t>Community portals</a:t>
            </a:r>
          </a:p>
          <a:p>
            <a:pPr lvl="1">
              <a:lnSpc>
                <a:spcPct val="90000"/>
              </a:lnSpc>
              <a:buFont typeface="Calibri Light" panose="020F0302020204030204" pitchFamily="34" charset="0"/>
              <a:buAutoNum type="alphaLcPeriod"/>
            </a:pPr>
            <a:r>
              <a:rPr lang="en-US" altLang="en-US"/>
              <a:t>Content creators or disseminators</a:t>
            </a:r>
          </a:p>
          <a:p>
            <a:pPr lvl="1">
              <a:lnSpc>
                <a:spcPct val="90000"/>
              </a:lnSpc>
              <a:buFont typeface="Calibri Light" panose="020F0302020204030204" pitchFamily="34" charset="0"/>
              <a:buAutoNum type="alphaLcPeriod"/>
            </a:pPr>
            <a:r>
              <a:rPr lang="en-US" altLang="en-US"/>
              <a:t>Viral marketing</a:t>
            </a:r>
          </a:p>
          <a:p>
            <a:pPr lvl="1">
              <a:lnSpc>
                <a:spcPct val="90000"/>
              </a:lnSpc>
              <a:buFont typeface="Calibri Light" panose="020F0302020204030204" pitchFamily="34" charset="0"/>
              <a:buAutoNum type="alphaLcPeriod"/>
            </a:pPr>
            <a:r>
              <a:rPr lang="en-US" altLang="en-US"/>
              <a:t>Market makers</a:t>
            </a:r>
          </a:p>
          <a:p>
            <a:pPr lvl="1">
              <a:lnSpc>
                <a:spcPct val="90000"/>
              </a:lnSpc>
              <a:buFont typeface="Calibri Light" panose="020F0302020204030204" pitchFamily="34" charset="0"/>
              <a:buAutoNum type="alphaLcPeriod"/>
            </a:pPr>
            <a:r>
              <a:rPr lang="en-US" altLang="en-US"/>
              <a:t>Build-to-order</a:t>
            </a:r>
          </a:p>
          <a:p>
            <a:pPr lvl="1">
              <a:lnSpc>
                <a:spcPct val="90000"/>
              </a:lnSpc>
              <a:buFont typeface="Calibri Light" panose="020F0302020204030204" pitchFamily="34" charset="0"/>
              <a:buAutoNum type="alphaLcPeriod"/>
            </a:pPr>
            <a:r>
              <a:rPr lang="en-US" altLang="en-US"/>
              <a:t>Service providers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A849056-A8FF-4001-9EBD-BC1D100386F7}"/>
              </a:ext>
            </a:extLst>
          </p:cNvPr>
          <p:cNvSpPr>
            <a:spLocks noGrp="1"/>
          </p:cNvSpPr>
          <p:nvPr>
            <p:ph type="dt" sz="quarter" idx="10"/>
          </p:nvPr>
        </p:nvSpPr>
        <p:spPr/>
        <p:txBody>
          <a:bodyPr/>
          <a:lstStyle/>
          <a:p>
            <a:pPr>
              <a:defRPr/>
            </a:pPr>
            <a:r>
              <a:rPr lang="en-US" altLang="en-US"/>
              <a:t>© Prentice Hall 2020</a:t>
            </a:r>
          </a:p>
        </p:txBody>
      </p:sp>
      <p:sp>
        <p:nvSpPr>
          <p:cNvPr id="43011" name="Slide Number Placeholder 6">
            <a:extLst>
              <a:ext uri="{FF2B5EF4-FFF2-40B4-BE49-F238E27FC236}">
                <a16:creationId xmlns:a16="http://schemas.microsoft.com/office/drawing/2014/main" id="{D0433446-7DAE-4C88-A582-E037BDD2F2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002833A-5213-49E6-977E-D0CFFF628C53}" type="slidenum">
              <a:rPr lang="en-US" altLang="en-US" smtClean="0">
                <a:solidFill>
                  <a:srgbClr val="898989"/>
                </a:solidFill>
              </a:rPr>
              <a:pPr/>
              <a:t>33</a:t>
            </a:fld>
            <a:endParaRPr lang="en-US" altLang="en-US">
              <a:solidFill>
                <a:srgbClr val="898989"/>
              </a:solidFill>
            </a:endParaRPr>
          </a:p>
        </p:txBody>
      </p:sp>
      <p:sp>
        <p:nvSpPr>
          <p:cNvPr id="43012" name="Rectangle 2">
            <a:extLst>
              <a:ext uri="{FF2B5EF4-FFF2-40B4-BE49-F238E27FC236}">
                <a16:creationId xmlns:a16="http://schemas.microsoft.com/office/drawing/2014/main" id="{616895CC-052F-402C-879E-26FB593FA0AC}"/>
              </a:ext>
            </a:extLst>
          </p:cNvPr>
          <p:cNvSpPr>
            <a:spLocks noGrp="1" noChangeArrowheads="1"/>
          </p:cNvSpPr>
          <p:nvPr>
            <p:ph type="title"/>
          </p:nvPr>
        </p:nvSpPr>
        <p:spPr/>
        <p:txBody>
          <a:bodyPr/>
          <a:lstStyle/>
          <a:p>
            <a:r>
              <a:rPr lang="en-US" altLang="en-US"/>
              <a:t>Travel and Tourism </a:t>
            </a:r>
            <a:br>
              <a:rPr lang="en-US" altLang="en-US"/>
            </a:br>
            <a:r>
              <a:rPr lang="en-US" altLang="en-US"/>
              <a:t>Services Online</a:t>
            </a:r>
            <a:endParaRPr lang="en-US" altLang="en-US" sz="4000"/>
          </a:p>
        </p:txBody>
      </p:sp>
      <p:sp>
        <p:nvSpPr>
          <p:cNvPr id="43013" name="Rectangle 3">
            <a:extLst>
              <a:ext uri="{FF2B5EF4-FFF2-40B4-BE49-F238E27FC236}">
                <a16:creationId xmlns:a16="http://schemas.microsoft.com/office/drawing/2014/main" id="{636FF175-F363-4B23-9C55-D162BC9AAEB4}"/>
              </a:ext>
            </a:extLst>
          </p:cNvPr>
          <p:cNvSpPr>
            <a:spLocks noGrp="1" noChangeArrowheads="1"/>
          </p:cNvSpPr>
          <p:nvPr>
            <p:ph type="body" sz="half" idx="1"/>
          </p:nvPr>
        </p:nvSpPr>
        <p:spPr/>
        <p:txBody>
          <a:bodyPr/>
          <a:lstStyle/>
          <a:p>
            <a:r>
              <a:rPr lang="en-US" altLang="en-US"/>
              <a:t>Major travel-related Web sites are:</a:t>
            </a:r>
          </a:p>
          <a:p>
            <a:pPr lvl="1"/>
            <a:r>
              <a:rPr lang="en-US" altLang="en-US"/>
              <a:t>expedia.com</a:t>
            </a:r>
          </a:p>
          <a:p>
            <a:pPr lvl="1"/>
            <a:r>
              <a:rPr lang="en-US" altLang="en-US"/>
              <a:t>orbitz.com</a:t>
            </a:r>
          </a:p>
          <a:p>
            <a:pPr lvl="1"/>
            <a:r>
              <a:rPr lang="en-US" altLang="en-US"/>
              <a:t>travelocity.com</a:t>
            </a:r>
          </a:p>
          <a:p>
            <a:pPr lvl="1"/>
            <a:r>
              <a:rPr lang="en-US" altLang="en-US"/>
              <a:t>asiatravel.com</a:t>
            </a:r>
          </a:p>
          <a:p>
            <a:pPr lvl="1"/>
            <a:r>
              <a:rPr lang="en-US" altLang="en-US"/>
              <a:t>hotwire.com</a:t>
            </a:r>
          </a:p>
          <a:p>
            <a:pPr lvl="1"/>
            <a:r>
              <a:rPr lang="en-US" altLang="en-US"/>
              <a:t>travelweb.com</a:t>
            </a:r>
          </a:p>
          <a:p>
            <a:pPr lvl="1"/>
            <a:r>
              <a:rPr lang="en-US" altLang="en-US"/>
              <a:t>eurovacations.com</a:t>
            </a:r>
          </a:p>
          <a:p>
            <a:pPr lvl="1"/>
            <a:r>
              <a:rPr lang="en-US" altLang="en-US"/>
              <a:t>priceline.com</a:t>
            </a:r>
          </a:p>
        </p:txBody>
      </p:sp>
      <p:sp>
        <p:nvSpPr>
          <p:cNvPr id="43014" name="Rectangle 6">
            <a:extLst>
              <a:ext uri="{FF2B5EF4-FFF2-40B4-BE49-F238E27FC236}">
                <a16:creationId xmlns:a16="http://schemas.microsoft.com/office/drawing/2014/main" id="{88DE7104-C75C-407D-8629-114E6BC5AEAA}"/>
              </a:ext>
            </a:extLst>
          </p:cNvPr>
          <p:cNvSpPr>
            <a:spLocks noGrp="1" noChangeArrowheads="1"/>
          </p:cNvSpPr>
          <p:nvPr>
            <p:ph sz="half" idx="2"/>
          </p:nvPr>
        </p:nvSpPr>
        <p:spPr/>
        <p:txBody>
          <a:body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79C2405D-CBED-432A-A56F-4B8B4BE6449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ED46945-9C2A-413F-BF47-16D9CCF9912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34</a:t>
            </a:fld>
            <a:endParaRPr lang="en-US" altLang="en-US"/>
          </a:p>
        </p:txBody>
      </p:sp>
      <p:sp>
        <p:nvSpPr>
          <p:cNvPr id="97282" name="Rectangle 2">
            <a:extLst>
              <a:ext uri="{FF2B5EF4-FFF2-40B4-BE49-F238E27FC236}">
                <a16:creationId xmlns:a16="http://schemas.microsoft.com/office/drawing/2014/main" id="{2E022E02-1703-47E9-997F-1552052E880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Travel and Tourism </a:t>
            </a:r>
            <a:br>
              <a:rPr lang="en-US" altLang="en-US"/>
            </a:br>
            <a:r>
              <a:rPr lang="en-US" altLang="en-US"/>
              <a:t>Services Online </a:t>
            </a:r>
            <a:r>
              <a:rPr lang="en-US" altLang="en-US" sz="3600"/>
              <a:t>(cont.)</a:t>
            </a:r>
          </a:p>
        </p:txBody>
      </p:sp>
      <p:sp>
        <p:nvSpPr>
          <p:cNvPr id="44037" name="Rectangle 3">
            <a:extLst>
              <a:ext uri="{FF2B5EF4-FFF2-40B4-BE49-F238E27FC236}">
                <a16:creationId xmlns:a16="http://schemas.microsoft.com/office/drawing/2014/main" id="{07ED4704-F9C6-4B06-A1CB-83BC4CD1349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Revenue models of online travel services include:</a:t>
            </a:r>
          </a:p>
          <a:p>
            <a:pPr lvl="1">
              <a:lnSpc>
                <a:spcPct val="90000"/>
              </a:lnSpc>
              <a:buFont typeface="Calibri Light" panose="020F0302020204030204" pitchFamily="34" charset="0"/>
              <a:buAutoNum type="alphaLcPeriod"/>
            </a:pPr>
            <a:r>
              <a:rPr lang="en-US" altLang="en-US"/>
              <a:t>Direct revenues (commissions)</a:t>
            </a:r>
          </a:p>
          <a:p>
            <a:pPr lvl="1">
              <a:lnSpc>
                <a:spcPct val="90000"/>
              </a:lnSpc>
              <a:buFont typeface="Calibri Light" panose="020F0302020204030204" pitchFamily="34" charset="0"/>
              <a:buAutoNum type="alphaLcPeriod"/>
            </a:pPr>
            <a:r>
              <a:rPr lang="en-US" altLang="en-US"/>
              <a:t>Revenue from advertising</a:t>
            </a:r>
          </a:p>
          <a:p>
            <a:pPr lvl="1">
              <a:lnSpc>
                <a:spcPct val="90000"/>
              </a:lnSpc>
              <a:buFont typeface="Calibri Light" panose="020F0302020204030204" pitchFamily="34" charset="0"/>
              <a:buAutoNum type="alphaLcPeriod"/>
            </a:pPr>
            <a:r>
              <a:rPr lang="en-US" altLang="en-US"/>
              <a:t>Consultancy fees</a:t>
            </a:r>
          </a:p>
          <a:p>
            <a:pPr lvl="1">
              <a:lnSpc>
                <a:spcPct val="90000"/>
              </a:lnSpc>
              <a:buFont typeface="Calibri Light" panose="020F0302020204030204" pitchFamily="34" charset="0"/>
              <a:buAutoNum type="alphaLcPeriod"/>
            </a:pPr>
            <a:r>
              <a:rPr lang="en-US" altLang="en-US"/>
              <a:t>Subscription or membership fees</a:t>
            </a:r>
          </a:p>
          <a:p>
            <a:pPr lvl="1">
              <a:lnSpc>
                <a:spcPct val="90000"/>
              </a:lnSpc>
              <a:buFont typeface="Calibri Light" panose="020F0302020204030204" pitchFamily="34" charset="0"/>
              <a:buAutoNum type="alphaLcPeriod"/>
            </a:pPr>
            <a:r>
              <a:rPr lang="en-US" altLang="en-US"/>
              <a:t>Revenue-sharing fees</a:t>
            </a:r>
          </a:p>
          <a:p>
            <a:pPr lvl="1">
              <a:lnSpc>
                <a:spcPct val="90000"/>
              </a:lnSpc>
              <a:buFont typeface="Calibri Light" panose="020F0302020204030204" pitchFamily="34" charset="0"/>
              <a:buAutoNum type="alphaLcPeriod"/>
            </a:pPr>
            <a:r>
              <a:rPr lang="en-US" altLang="en-US"/>
              <a:t>Others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EBC7108-7B82-4A14-96ED-FA5554361887}"/>
              </a:ext>
            </a:extLst>
          </p:cNvPr>
          <p:cNvSpPr>
            <a:spLocks noGrp="1"/>
          </p:cNvSpPr>
          <p:nvPr>
            <p:ph type="dt" sz="quarter" idx="10"/>
          </p:nvPr>
        </p:nvSpPr>
        <p:spPr/>
        <p:txBody>
          <a:bodyPr/>
          <a:lstStyle/>
          <a:p>
            <a:pPr>
              <a:defRPr/>
            </a:pPr>
            <a:r>
              <a:rPr lang="en-US" altLang="en-US"/>
              <a:t>© Prentice Hall 2020</a:t>
            </a:r>
          </a:p>
        </p:txBody>
      </p:sp>
      <p:sp>
        <p:nvSpPr>
          <p:cNvPr id="45059" name="Slide Number Placeholder 7">
            <a:extLst>
              <a:ext uri="{FF2B5EF4-FFF2-40B4-BE49-F238E27FC236}">
                <a16:creationId xmlns:a16="http://schemas.microsoft.com/office/drawing/2014/main" id="{EFA6FA16-BAA2-45D0-A619-FD51E89E71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2206E73-C7D3-4D6A-B6F3-E074A9773F03}" type="slidenum">
              <a:rPr lang="en-US" altLang="en-US" smtClean="0">
                <a:solidFill>
                  <a:srgbClr val="898989"/>
                </a:solidFill>
              </a:rPr>
              <a:pPr/>
              <a:t>35</a:t>
            </a:fld>
            <a:endParaRPr lang="en-US" altLang="en-US">
              <a:solidFill>
                <a:srgbClr val="898989"/>
              </a:solidFill>
            </a:endParaRPr>
          </a:p>
        </p:txBody>
      </p:sp>
      <p:sp>
        <p:nvSpPr>
          <p:cNvPr id="45060" name="Rectangle 2">
            <a:extLst>
              <a:ext uri="{FF2B5EF4-FFF2-40B4-BE49-F238E27FC236}">
                <a16:creationId xmlns:a16="http://schemas.microsoft.com/office/drawing/2014/main" id="{0D7BE339-A633-43AB-B837-B88D08FE811B}"/>
              </a:ext>
            </a:extLst>
          </p:cNvPr>
          <p:cNvSpPr>
            <a:spLocks noGrp="1" noChangeArrowheads="1"/>
          </p:cNvSpPr>
          <p:nvPr>
            <p:ph type="title"/>
          </p:nvPr>
        </p:nvSpPr>
        <p:spPr/>
        <p:txBody>
          <a:bodyPr/>
          <a:lstStyle/>
          <a:p>
            <a:r>
              <a:rPr lang="en-US" altLang="en-US" sz="4000"/>
              <a:t>Travel and Tourism </a:t>
            </a:r>
            <a:br>
              <a:rPr lang="en-US" altLang="en-US" sz="4000"/>
            </a:br>
            <a:r>
              <a:rPr lang="en-US" altLang="en-US" sz="4000"/>
              <a:t>Services Online </a:t>
            </a:r>
            <a:r>
              <a:rPr lang="en-US" altLang="en-US" sz="3600"/>
              <a:t>(cont.)</a:t>
            </a:r>
          </a:p>
        </p:txBody>
      </p:sp>
      <p:pic>
        <p:nvPicPr>
          <p:cNvPr id="45061" name="Picture 5">
            <a:extLst>
              <a:ext uri="{FF2B5EF4-FFF2-40B4-BE49-F238E27FC236}">
                <a16:creationId xmlns:a16="http://schemas.microsoft.com/office/drawing/2014/main" id="{EC6A0EA3-DE62-4234-949D-11C0E600287B}"/>
              </a:ext>
            </a:extLst>
          </p:cNvPr>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00400" y="2362201"/>
            <a:ext cx="2057400" cy="15541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2" name="Rectangle 3">
            <a:extLst>
              <a:ext uri="{FF2B5EF4-FFF2-40B4-BE49-F238E27FC236}">
                <a16:creationId xmlns:a16="http://schemas.microsoft.com/office/drawing/2014/main" id="{89B77A03-0A6A-481A-BB3F-6486DE5746B2}"/>
              </a:ext>
            </a:extLst>
          </p:cNvPr>
          <p:cNvSpPr>
            <a:spLocks noGrp="1" noChangeArrowheads="1"/>
          </p:cNvSpPr>
          <p:nvPr>
            <p:ph type="body" sz="half" idx="3"/>
          </p:nvPr>
        </p:nvSpPr>
        <p:spPr>
          <a:xfrm>
            <a:off x="6096000" y="2743200"/>
            <a:ext cx="4038600" cy="3276600"/>
          </a:xfrm>
        </p:spPr>
        <p:txBody>
          <a:bodyPr/>
          <a:lstStyle/>
          <a:p>
            <a:r>
              <a:rPr lang="en-US" altLang="en-US"/>
              <a:t>Services provided:</a:t>
            </a:r>
          </a:p>
          <a:p>
            <a:pPr lvl="1"/>
            <a:r>
              <a:rPr lang="en-US" altLang="en-US"/>
              <a:t>Traditional services</a:t>
            </a:r>
          </a:p>
          <a:p>
            <a:pPr lvl="2"/>
            <a:r>
              <a:rPr lang="en-US" altLang="en-US"/>
              <a:t>providing general information</a:t>
            </a:r>
          </a:p>
          <a:p>
            <a:pPr lvl="2"/>
            <a:r>
              <a:rPr lang="en-US" altLang="en-US"/>
              <a:t>reserving and purchasing tickets, accommodations, and entertainment</a:t>
            </a:r>
          </a:p>
        </p:txBody>
      </p:sp>
      <p:pic>
        <p:nvPicPr>
          <p:cNvPr id="45063" name="Picture 7">
            <a:extLst>
              <a:ext uri="{FF2B5EF4-FFF2-40B4-BE49-F238E27FC236}">
                <a16:creationId xmlns:a16="http://schemas.microsoft.com/office/drawing/2014/main" id="{D11721D9-E1BB-43ED-9E10-C6A67BCACF8A}"/>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200400" y="4343401"/>
            <a:ext cx="2133600" cy="15589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AF299C0-25DD-49C7-AB25-4FEA0766AA24}"/>
              </a:ext>
            </a:extLst>
          </p:cNvPr>
          <p:cNvSpPr>
            <a:spLocks noGrp="1"/>
          </p:cNvSpPr>
          <p:nvPr>
            <p:ph type="dt" sz="quarter" idx="10"/>
          </p:nvPr>
        </p:nvSpPr>
        <p:spPr/>
        <p:txBody>
          <a:bodyPr/>
          <a:lstStyle/>
          <a:p>
            <a:pPr>
              <a:defRPr/>
            </a:pPr>
            <a:r>
              <a:rPr lang="en-US" altLang="en-US"/>
              <a:t>© Prentice Hall 2020</a:t>
            </a:r>
          </a:p>
        </p:txBody>
      </p:sp>
      <p:sp>
        <p:nvSpPr>
          <p:cNvPr id="46083" name="Slide Number Placeholder 6">
            <a:extLst>
              <a:ext uri="{FF2B5EF4-FFF2-40B4-BE49-F238E27FC236}">
                <a16:creationId xmlns:a16="http://schemas.microsoft.com/office/drawing/2014/main" id="{255E9B67-EC8F-4325-81C1-32FC3A669B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929C9EA-E6B3-4C20-B47E-509482F858DE}" type="slidenum">
              <a:rPr lang="en-US" altLang="en-US" smtClean="0">
                <a:solidFill>
                  <a:srgbClr val="898989"/>
                </a:solidFill>
              </a:rPr>
              <a:pPr/>
              <a:t>36</a:t>
            </a:fld>
            <a:endParaRPr lang="en-US" altLang="en-US">
              <a:solidFill>
                <a:srgbClr val="898989"/>
              </a:solidFill>
            </a:endParaRPr>
          </a:p>
        </p:txBody>
      </p:sp>
      <p:sp>
        <p:nvSpPr>
          <p:cNvPr id="46084" name="Rectangle 2">
            <a:extLst>
              <a:ext uri="{FF2B5EF4-FFF2-40B4-BE49-F238E27FC236}">
                <a16:creationId xmlns:a16="http://schemas.microsoft.com/office/drawing/2014/main" id="{4F259B8A-0DE3-4687-B602-185D2B4F018A}"/>
              </a:ext>
            </a:extLst>
          </p:cNvPr>
          <p:cNvSpPr>
            <a:spLocks noGrp="1" noChangeArrowheads="1"/>
          </p:cNvSpPr>
          <p:nvPr>
            <p:ph type="title"/>
          </p:nvPr>
        </p:nvSpPr>
        <p:spPr/>
        <p:txBody>
          <a:bodyPr/>
          <a:lstStyle/>
          <a:p>
            <a:r>
              <a:rPr lang="en-US" altLang="en-US" sz="4000"/>
              <a:t>Travel and Tourism </a:t>
            </a:r>
            <a:br>
              <a:rPr lang="en-US" altLang="en-US" sz="4000"/>
            </a:br>
            <a:r>
              <a:rPr lang="en-US" altLang="en-US" sz="4000"/>
              <a:t>Services Online </a:t>
            </a:r>
            <a:r>
              <a:rPr lang="en-US" altLang="en-US" sz="3600"/>
              <a:t>(cont.)</a:t>
            </a:r>
          </a:p>
        </p:txBody>
      </p:sp>
      <p:sp>
        <p:nvSpPr>
          <p:cNvPr id="46085" name="Rectangle 3">
            <a:extLst>
              <a:ext uri="{FF2B5EF4-FFF2-40B4-BE49-F238E27FC236}">
                <a16:creationId xmlns:a16="http://schemas.microsoft.com/office/drawing/2014/main" id="{6A5979A7-25A0-4C0F-99BD-C91416295863}"/>
              </a:ext>
            </a:extLst>
          </p:cNvPr>
          <p:cNvSpPr>
            <a:spLocks noGrp="1" noChangeArrowheads="1"/>
          </p:cNvSpPr>
          <p:nvPr>
            <p:ph type="body" sz="half" idx="1"/>
          </p:nvPr>
        </p:nvSpPr>
        <p:spPr/>
        <p:txBody>
          <a:bodyPr/>
          <a:lstStyle/>
          <a:p>
            <a:r>
              <a:rPr lang="en-US" altLang="en-US" sz="2400"/>
              <a:t>Unique services</a:t>
            </a:r>
          </a:p>
          <a:p>
            <a:pPr lvl="1"/>
            <a:r>
              <a:rPr lang="en-US" altLang="en-US" sz="2000"/>
              <a:t>travel tips (a visa problem)</a:t>
            </a:r>
          </a:p>
          <a:p>
            <a:pPr lvl="1"/>
            <a:r>
              <a:rPr lang="en-US" altLang="en-US" sz="2000"/>
              <a:t>electronic travel magazines</a:t>
            </a:r>
          </a:p>
          <a:p>
            <a:pPr lvl="1"/>
            <a:r>
              <a:rPr lang="en-US" altLang="en-US" sz="2000"/>
              <a:t>fare comparisons</a:t>
            </a:r>
          </a:p>
          <a:p>
            <a:pPr lvl="1"/>
            <a:r>
              <a:rPr lang="en-US" altLang="en-US" sz="2000"/>
              <a:t>currency conversion calculators</a:t>
            </a:r>
          </a:p>
          <a:p>
            <a:pPr lvl="1"/>
            <a:r>
              <a:rPr lang="en-US" altLang="en-US" sz="2000"/>
              <a:t>worldwide business and place locators</a:t>
            </a:r>
          </a:p>
        </p:txBody>
      </p:sp>
      <p:sp>
        <p:nvSpPr>
          <p:cNvPr id="46086" name="Rectangle 4">
            <a:extLst>
              <a:ext uri="{FF2B5EF4-FFF2-40B4-BE49-F238E27FC236}">
                <a16:creationId xmlns:a16="http://schemas.microsoft.com/office/drawing/2014/main" id="{DDA7B970-BEE3-4BB1-9CC4-4D4077FEFA2E}"/>
              </a:ext>
            </a:extLst>
          </p:cNvPr>
          <p:cNvSpPr>
            <a:spLocks noGrp="1" noChangeArrowheads="1"/>
          </p:cNvSpPr>
          <p:nvPr>
            <p:ph type="body" sz="half" idx="2"/>
          </p:nvPr>
        </p:nvSpPr>
        <p:spPr/>
        <p:txBody>
          <a:bodyPr/>
          <a:lstStyle/>
          <a:p>
            <a:pPr lvl="1"/>
            <a:r>
              <a:rPr lang="en-US" altLang="en-US" sz="2000"/>
              <a:t>outlet for travel accessories and books</a:t>
            </a:r>
          </a:p>
          <a:p>
            <a:pPr lvl="1"/>
            <a:r>
              <a:rPr lang="en-US" altLang="en-US" sz="2000"/>
              <a:t>experts’ opinions</a:t>
            </a:r>
          </a:p>
          <a:p>
            <a:pPr lvl="1"/>
            <a:r>
              <a:rPr lang="en-US" altLang="en-US" sz="2000"/>
              <a:t>major international and travel news</a:t>
            </a:r>
          </a:p>
          <a:p>
            <a:pPr lvl="1"/>
            <a:r>
              <a:rPr lang="en-US" altLang="en-US" sz="2000"/>
              <a:t>detailed driving maps and directions </a:t>
            </a:r>
          </a:p>
          <a:p>
            <a:pPr lvl="1"/>
            <a:r>
              <a:rPr lang="en-US" altLang="en-US" sz="2000"/>
              <a:t>chat rooms and bulletin boards</a:t>
            </a:r>
          </a:p>
          <a:p>
            <a:pPr lvl="1"/>
            <a:r>
              <a:rPr lang="en-US" altLang="en-US" sz="2000"/>
              <a:t>frequent-flier deals</a:t>
            </a:r>
          </a:p>
          <a:p>
            <a:pPr lvl="1"/>
            <a:r>
              <a:rPr lang="en-US" altLang="en-US" sz="2000"/>
              <a:t>online travel auctions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EAF38333-67B1-499A-87FC-B732051FC0C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6E9C6B6-08B4-44FC-ABDC-D4B5C1CC964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37</a:t>
            </a:fld>
            <a:endParaRPr lang="en-US" altLang="en-US"/>
          </a:p>
        </p:txBody>
      </p:sp>
      <p:sp>
        <p:nvSpPr>
          <p:cNvPr id="100354" name="Rectangle 2">
            <a:extLst>
              <a:ext uri="{FF2B5EF4-FFF2-40B4-BE49-F238E27FC236}">
                <a16:creationId xmlns:a16="http://schemas.microsoft.com/office/drawing/2014/main" id="{2AE07F51-6DDE-4B0A-AE13-69470A0488A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Travel and Tourism </a:t>
            </a:r>
            <a:br>
              <a:rPr lang="en-US" altLang="en-US"/>
            </a:br>
            <a:r>
              <a:rPr lang="en-US" altLang="en-US"/>
              <a:t>Services Online </a:t>
            </a:r>
            <a:r>
              <a:rPr lang="en-US" altLang="en-US" sz="3600"/>
              <a:t>(cont.)</a:t>
            </a:r>
          </a:p>
        </p:txBody>
      </p:sp>
      <p:sp>
        <p:nvSpPr>
          <p:cNvPr id="47109" name="Rectangle 3">
            <a:extLst>
              <a:ext uri="{FF2B5EF4-FFF2-40B4-BE49-F238E27FC236}">
                <a16:creationId xmlns:a16="http://schemas.microsoft.com/office/drawing/2014/main" id="{EE685D01-F345-4967-9449-2BE903C3603B}"/>
              </a:ext>
            </a:extLst>
          </p:cNvPr>
          <p:cNvSpPr>
            <a:spLocks noGrp="1" noChangeArrowheads="1"/>
          </p:cNvSpPr>
          <p:nvPr>
            <p:ph type="body" idx="1"/>
          </p:nvPr>
        </p:nvSpPr>
        <p:spPr>
          <a:xfrm>
            <a:off x="2514600" y="1755775"/>
            <a:ext cx="7620000" cy="4267200"/>
          </a:xfrm>
        </p:spPr>
        <p:txBody>
          <a:bodyPr/>
          <a:lstStyle/>
          <a:p>
            <a:pPr>
              <a:buFont typeface="Calibri Light" panose="020F0302020204030204" pitchFamily="34" charset="0"/>
              <a:buAutoNum type="arabicPeriod"/>
            </a:pPr>
            <a:r>
              <a:rPr lang="en-US" altLang="en-US" sz="2000"/>
              <a:t>Wireless services</a:t>
            </a:r>
          </a:p>
          <a:p>
            <a:pPr lvl="1">
              <a:buFontTx/>
              <a:buNone/>
            </a:pPr>
            <a:r>
              <a:rPr lang="en-US" altLang="en-US" sz="1800"/>
              <a:t>	check flight status, update frequent flyer miles, and book flights through cell phones </a:t>
            </a:r>
          </a:p>
          <a:p>
            <a:pPr>
              <a:buFont typeface="Calibri Light" panose="020F0302020204030204" pitchFamily="34" charset="0"/>
              <a:buAutoNum type="arabicPeriod"/>
            </a:pPr>
            <a:r>
              <a:rPr lang="en-US" altLang="en-US" sz="2000"/>
              <a:t>Direct marketing—sell electronic tickets over the Internet</a:t>
            </a:r>
          </a:p>
          <a:p>
            <a:pPr lvl="1">
              <a:buFontTx/>
              <a:buNone/>
            </a:pPr>
            <a:r>
              <a:rPr lang="en-US" altLang="en-US" sz="1800" b="1"/>
              <a:t>	</a:t>
            </a:r>
            <a:r>
              <a:rPr lang="en-US" altLang="en-US" sz="1800"/>
              <a:t>airlines are able to build customer profiles and target specific customers with tailored offers</a:t>
            </a:r>
          </a:p>
          <a:p>
            <a:pPr>
              <a:buFont typeface="Calibri Light" panose="020F0302020204030204" pitchFamily="34" charset="0"/>
              <a:buAutoNum type="arabicPeriod"/>
            </a:pPr>
            <a:r>
              <a:rPr lang="en-US" altLang="en-US" sz="2000"/>
              <a:t>Alliances and consortia</a:t>
            </a:r>
          </a:p>
          <a:p>
            <a:pPr lvl="1">
              <a:buFontTx/>
              <a:buNone/>
            </a:pPr>
            <a:r>
              <a:rPr lang="en-US" altLang="en-US" sz="1800"/>
              <a:t>	aggregate participants’ Internet-only fares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ACBBCC60-D20D-405B-B0FC-02CD136D23D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34EE132-D5D2-47CC-BF82-E39E43A2E46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38</a:t>
            </a:fld>
            <a:endParaRPr lang="en-US" altLang="en-US"/>
          </a:p>
        </p:txBody>
      </p:sp>
      <p:sp>
        <p:nvSpPr>
          <p:cNvPr id="101378" name="Rectangle 2">
            <a:extLst>
              <a:ext uri="{FF2B5EF4-FFF2-40B4-BE49-F238E27FC236}">
                <a16:creationId xmlns:a16="http://schemas.microsoft.com/office/drawing/2014/main" id="{28A9C6FA-CFFD-48BD-8C65-7DBE2253790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Travel and Tourism </a:t>
            </a:r>
            <a:br>
              <a:rPr lang="en-US" altLang="en-US"/>
            </a:br>
            <a:r>
              <a:rPr lang="en-US" altLang="en-US"/>
              <a:t>Services Online </a:t>
            </a:r>
            <a:r>
              <a:rPr lang="en-US" altLang="en-US" sz="3600"/>
              <a:t>(cont.)</a:t>
            </a:r>
          </a:p>
        </p:txBody>
      </p:sp>
      <p:sp>
        <p:nvSpPr>
          <p:cNvPr id="48133" name="Rectangle 3">
            <a:extLst>
              <a:ext uri="{FF2B5EF4-FFF2-40B4-BE49-F238E27FC236}">
                <a16:creationId xmlns:a16="http://schemas.microsoft.com/office/drawing/2014/main" id="{0866D280-0E4E-4B10-8468-41DDD747D025}"/>
              </a:ext>
            </a:extLst>
          </p:cNvPr>
          <p:cNvSpPr>
            <a:spLocks noGrp="1" noChangeArrowheads="1"/>
          </p:cNvSpPr>
          <p:nvPr>
            <p:ph type="body" idx="1"/>
          </p:nvPr>
        </p:nvSpPr>
        <p:spPr>
          <a:xfrm>
            <a:off x="2590800" y="1981200"/>
            <a:ext cx="7620000" cy="4572000"/>
          </a:xfrm>
        </p:spPr>
        <p:txBody>
          <a:bodyPr/>
          <a:lstStyle/>
          <a:p>
            <a:pPr>
              <a:lnSpc>
                <a:spcPct val="90000"/>
              </a:lnSpc>
              <a:buFont typeface="Calibri Light" panose="020F0302020204030204" pitchFamily="34" charset="0"/>
              <a:buAutoNum type="arabicPeriod"/>
            </a:pPr>
            <a:r>
              <a:rPr lang="en-US" altLang="en-US"/>
              <a:t>Benefits</a:t>
            </a:r>
          </a:p>
          <a:p>
            <a:pPr lvl="1">
              <a:lnSpc>
                <a:spcPct val="90000"/>
              </a:lnSpc>
              <a:buFont typeface="Calibri Light" panose="020F0302020204030204" pitchFamily="34" charset="0"/>
              <a:buAutoNum type="alphaLcPeriod"/>
            </a:pPr>
            <a:r>
              <a:rPr lang="en-US" altLang="en-US"/>
              <a:t>Huge amount of free information</a:t>
            </a:r>
          </a:p>
          <a:p>
            <a:pPr lvl="1">
              <a:lnSpc>
                <a:spcPct val="90000"/>
              </a:lnSpc>
              <a:buFont typeface="Calibri Light" panose="020F0302020204030204" pitchFamily="34" charset="0"/>
              <a:buAutoNum type="alphaLcPeriod"/>
            </a:pPr>
            <a:r>
              <a:rPr lang="en-US" altLang="en-US"/>
              <a:t>Accessible at any time from any place</a:t>
            </a:r>
          </a:p>
          <a:p>
            <a:pPr lvl="1">
              <a:lnSpc>
                <a:spcPct val="90000"/>
              </a:lnSpc>
              <a:buFont typeface="Calibri Light" panose="020F0302020204030204" pitchFamily="34" charset="0"/>
              <a:buAutoNum type="alphaLcPeriod"/>
            </a:pPr>
            <a:r>
              <a:rPr lang="en-US" altLang="en-US"/>
              <a:t>Substantial discounts </a:t>
            </a:r>
          </a:p>
          <a:p>
            <a:pPr>
              <a:lnSpc>
                <a:spcPct val="90000"/>
              </a:lnSpc>
              <a:buFont typeface="Calibri Light" panose="020F0302020204030204" pitchFamily="34" charset="0"/>
              <a:buAutoNum type="arabicPeriod"/>
            </a:pPr>
            <a:r>
              <a:rPr lang="en-US" altLang="en-US"/>
              <a:t>Limitations</a:t>
            </a:r>
          </a:p>
          <a:p>
            <a:pPr lvl="1">
              <a:lnSpc>
                <a:spcPct val="90000"/>
              </a:lnSpc>
              <a:buFont typeface="Calibri Light" panose="020F0302020204030204" pitchFamily="34" charset="0"/>
              <a:buAutoNum type="alphaLcPeriod"/>
            </a:pPr>
            <a:r>
              <a:rPr lang="en-US" altLang="en-US"/>
              <a:t>Amount of time and the difficulty of using virtual travel agencies significant for inexperienced Internet surfers</a:t>
            </a:r>
          </a:p>
          <a:p>
            <a:pPr lvl="1">
              <a:lnSpc>
                <a:spcPct val="90000"/>
              </a:lnSpc>
              <a:buFont typeface="Calibri Light" panose="020F0302020204030204" pitchFamily="34" charset="0"/>
              <a:buAutoNum type="alphaLcPeriod"/>
            </a:pPr>
            <a:r>
              <a:rPr lang="en-US" altLang="en-US"/>
              <a:t>Complex trips require specialized knowledge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42EDF7B-E1EE-40AC-B5F1-0736892F6C9F}"/>
              </a:ext>
            </a:extLst>
          </p:cNvPr>
          <p:cNvSpPr>
            <a:spLocks noGrp="1"/>
          </p:cNvSpPr>
          <p:nvPr>
            <p:ph type="dt" sz="quarter" idx="10"/>
          </p:nvPr>
        </p:nvSpPr>
        <p:spPr/>
        <p:txBody>
          <a:bodyPr/>
          <a:lstStyle/>
          <a:p>
            <a:pPr>
              <a:defRPr/>
            </a:pPr>
            <a:r>
              <a:rPr lang="en-US" altLang="en-US"/>
              <a:t>© Prentice Hall 2020</a:t>
            </a:r>
          </a:p>
        </p:txBody>
      </p:sp>
      <p:sp>
        <p:nvSpPr>
          <p:cNvPr id="49155" name="Slide Number Placeholder 6">
            <a:extLst>
              <a:ext uri="{FF2B5EF4-FFF2-40B4-BE49-F238E27FC236}">
                <a16:creationId xmlns:a16="http://schemas.microsoft.com/office/drawing/2014/main" id="{9E816DCE-4076-4A79-AB28-CB88B73301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4B922A0-E4D7-4094-98C9-653846B0463D}" type="slidenum">
              <a:rPr lang="en-US" altLang="en-US" smtClean="0">
                <a:solidFill>
                  <a:srgbClr val="898989"/>
                </a:solidFill>
              </a:rPr>
              <a:pPr/>
              <a:t>39</a:t>
            </a:fld>
            <a:endParaRPr lang="en-US" altLang="en-US">
              <a:solidFill>
                <a:srgbClr val="898989"/>
              </a:solidFill>
            </a:endParaRPr>
          </a:p>
        </p:txBody>
      </p:sp>
      <p:sp>
        <p:nvSpPr>
          <p:cNvPr id="49156" name="Rectangle 2">
            <a:extLst>
              <a:ext uri="{FF2B5EF4-FFF2-40B4-BE49-F238E27FC236}">
                <a16:creationId xmlns:a16="http://schemas.microsoft.com/office/drawing/2014/main" id="{B8C1C2D4-6D7A-4A2E-98ED-F39ACA156194}"/>
              </a:ext>
            </a:extLst>
          </p:cNvPr>
          <p:cNvSpPr>
            <a:spLocks noGrp="1" noChangeArrowheads="1"/>
          </p:cNvSpPr>
          <p:nvPr>
            <p:ph type="title"/>
          </p:nvPr>
        </p:nvSpPr>
        <p:spPr/>
        <p:txBody>
          <a:bodyPr/>
          <a:lstStyle/>
          <a:p>
            <a:r>
              <a:rPr lang="en-US" altLang="en-US" sz="4000"/>
              <a:t>Travel and Tourism </a:t>
            </a:r>
            <a:br>
              <a:rPr lang="en-US" altLang="en-US" sz="4000"/>
            </a:br>
            <a:r>
              <a:rPr lang="en-US" altLang="en-US" sz="4000"/>
              <a:t>Services Online </a:t>
            </a:r>
            <a:r>
              <a:rPr lang="en-US" altLang="en-US" sz="3600"/>
              <a:t>(cont.)</a:t>
            </a:r>
          </a:p>
        </p:txBody>
      </p:sp>
      <p:sp>
        <p:nvSpPr>
          <p:cNvPr id="49157" name="Rectangle 3">
            <a:extLst>
              <a:ext uri="{FF2B5EF4-FFF2-40B4-BE49-F238E27FC236}">
                <a16:creationId xmlns:a16="http://schemas.microsoft.com/office/drawing/2014/main" id="{777BED98-9565-44CB-86CF-803F271105F1}"/>
              </a:ext>
            </a:extLst>
          </p:cNvPr>
          <p:cNvSpPr>
            <a:spLocks noGrp="1" noChangeArrowheads="1"/>
          </p:cNvSpPr>
          <p:nvPr>
            <p:ph type="body" sz="half" idx="1"/>
          </p:nvPr>
        </p:nvSpPr>
        <p:spPr/>
        <p:txBody>
          <a:bodyPr/>
          <a:lstStyle/>
          <a:p>
            <a:r>
              <a:rPr lang="en-US" altLang="en-US"/>
              <a:t>Impact of EC on the travel industry</a:t>
            </a:r>
          </a:p>
          <a:p>
            <a:pPr lvl="1">
              <a:buFontTx/>
              <a:buNone/>
            </a:pPr>
            <a:r>
              <a:rPr lang="en-US" altLang="en-US"/>
              <a:t>	Consumers who used to order accommodations directly from a hotel are now using the Internet to compare prices and frequently are buying from an intermediary (Hotwire.com) </a:t>
            </a:r>
          </a:p>
          <a:p>
            <a:pPr>
              <a:buFont typeface="Wingdings" panose="05000000000000000000" pitchFamily="2" charset="2"/>
              <a:buNone/>
            </a:pPr>
            <a:endParaRPr lang="en-US" altLang="en-US"/>
          </a:p>
        </p:txBody>
      </p:sp>
      <p:pic>
        <p:nvPicPr>
          <p:cNvPr id="49158" name="Picture 4">
            <a:extLst>
              <a:ext uri="{FF2B5EF4-FFF2-40B4-BE49-F238E27FC236}">
                <a16:creationId xmlns:a16="http://schemas.microsoft.com/office/drawing/2014/main" id="{16042F2E-3532-4700-89EF-91E79A186AF4}"/>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81600" y="4343400"/>
            <a:ext cx="2667000" cy="20129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67354D69-05ED-4950-A74A-A4423DDEB77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705E27A-D3D0-4168-984F-7C941E26ADE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a:t>
            </a:fld>
            <a:endParaRPr lang="en-US" altLang="en-US"/>
          </a:p>
        </p:txBody>
      </p:sp>
      <p:sp>
        <p:nvSpPr>
          <p:cNvPr id="66562" name="Rectangle 2">
            <a:extLst>
              <a:ext uri="{FF2B5EF4-FFF2-40B4-BE49-F238E27FC236}">
                <a16:creationId xmlns:a16="http://schemas.microsoft.com/office/drawing/2014/main" id="{F85DDE77-9FE4-4A9F-A17B-ECEC6732F711}"/>
              </a:ext>
            </a:extLst>
          </p:cNvPr>
          <p:cNvSpPr>
            <a:spLocks noGrp="1" noChangeArrowheads="1"/>
          </p:cNvSpPr>
          <p:nvPr>
            <p:ph type="title"/>
          </p:nvPr>
        </p:nvSpPr>
        <p:spPr>
          <a:xfrm>
            <a:off x="2152650" y="503239"/>
            <a:ext cx="7886700" cy="777875"/>
          </a:xfrm>
        </p:spPr>
        <p:txBody>
          <a:bodyPr/>
          <a:lstStyle/>
          <a:p>
            <a:pPr>
              <a:defRPr/>
            </a:pPr>
            <a:r>
              <a:rPr lang="en-US" altLang="en-US"/>
              <a:t>Learning Objectives </a:t>
            </a:r>
            <a:r>
              <a:rPr lang="en-US" altLang="en-US" sz="3600"/>
              <a:t>(cont.)</a:t>
            </a:r>
          </a:p>
        </p:txBody>
      </p:sp>
      <p:sp>
        <p:nvSpPr>
          <p:cNvPr id="13317" name="Rectangle 3">
            <a:extLst>
              <a:ext uri="{FF2B5EF4-FFF2-40B4-BE49-F238E27FC236}">
                <a16:creationId xmlns:a16="http://schemas.microsoft.com/office/drawing/2014/main" id="{482C6AB0-234D-4578-BAB3-CC1A4F9360DF}"/>
              </a:ext>
            </a:extLst>
          </p:cNvPr>
          <p:cNvSpPr>
            <a:spLocks noGrp="1" noChangeArrowheads="1"/>
          </p:cNvSpPr>
          <p:nvPr>
            <p:ph type="body" idx="1"/>
          </p:nvPr>
        </p:nvSpPr>
        <p:spPr>
          <a:xfrm>
            <a:off x="2152650" y="1576388"/>
            <a:ext cx="7886700" cy="4495800"/>
          </a:xfrm>
        </p:spPr>
        <p:txBody>
          <a:bodyPr/>
          <a:lstStyle/>
          <a:p>
            <a:pPr marL="609600" indent="-609600">
              <a:buClr>
                <a:srgbClr val="FFFF00"/>
              </a:buClr>
              <a:buFont typeface="Wingdings" panose="05000000000000000000" pitchFamily="2" charset="2"/>
              <a:buAutoNum type="arabicPeriod" startAt="10"/>
            </a:pPr>
            <a:r>
              <a:rPr lang="en-US" altLang="en-US"/>
              <a:t>Discuss various e-tail consumer aids, including comparison-shopping aids.</a:t>
            </a:r>
          </a:p>
          <a:p>
            <a:pPr marL="609600" indent="-609600">
              <a:buClr>
                <a:srgbClr val="FFFF00"/>
              </a:buClr>
              <a:buFont typeface="Wingdings" panose="05000000000000000000" pitchFamily="2" charset="2"/>
              <a:buAutoNum type="arabicPeriod" startAt="10"/>
            </a:pPr>
            <a:r>
              <a:rPr lang="en-US" altLang="en-US"/>
              <a:t>Identify the critical success factors and failure avoidance tactics for direct online marketing and e-tailing.</a:t>
            </a:r>
          </a:p>
          <a:p>
            <a:pPr marL="609600" indent="-609600">
              <a:buClr>
                <a:srgbClr val="FFFF00"/>
              </a:buClr>
              <a:buFont typeface="Wingdings" panose="05000000000000000000" pitchFamily="2" charset="2"/>
              <a:buAutoNum type="arabicPeriod" startAt="10"/>
            </a:pPr>
            <a:r>
              <a:rPr lang="en-US" altLang="en-US"/>
              <a:t>Describe reintermediation, channel conflict, and personalization in e-tailing.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D019A207-DF85-4486-B31B-0CFC249C537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CA8C197-4266-42BC-A83A-47A13B1BB74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40</a:t>
            </a:fld>
            <a:endParaRPr lang="en-US" altLang="en-US"/>
          </a:p>
        </p:txBody>
      </p:sp>
      <p:sp>
        <p:nvSpPr>
          <p:cNvPr id="103426" name="Rectangle 2">
            <a:extLst>
              <a:ext uri="{FF2B5EF4-FFF2-40B4-BE49-F238E27FC236}">
                <a16:creationId xmlns:a16="http://schemas.microsoft.com/office/drawing/2014/main" id="{B900E88C-97CD-4041-8E11-1B9191364C8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Travel and Tourism </a:t>
            </a:r>
            <a:br>
              <a:rPr lang="en-US" altLang="en-US"/>
            </a:br>
            <a:r>
              <a:rPr lang="en-US" altLang="en-US"/>
              <a:t>Services Online </a:t>
            </a:r>
            <a:r>
              <a:rPr lang="en-US" altLang="en-US" sz="3600"/>
              <a:t>(cont.)</a:t>
            </a:r>
          </a:p>
        </p:txBody>
      </p:sp>
      <p:sp>
        <p:nvSpPr>
          <p:cNvPr id="50181" name="Rectangle 3">
            <a:extLst>
              <a:ext uri="{FF2B5EF4-FFF2-40B4-BE49-F238E27FC236}">
                <a16:creationId xmlns:a16="http://schemas.microsoft.com/office/drawing/2014/main" id="{E18BFB00-EC3D-4060-8E87-BF512438E4E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400"/>
              <a:t>Corporate travel</a:t>
            </a:r>
          </a:p>
          <a:p>
            <a:pPr lvl="1">
              <a:buFont typeface="Calibri Light" panose="020F0302020204030204" pitchFamily="34" charset="0"/>
              <a:buAutoNum type="alphaLcPeriod"/>
            </a:pPr>
            <a:r>
              <a:rPr lang="en-US" altLang="en-US"/>
              <a:t>To reduce corporate travel costs, companies can make arrangements that enable employees to plan and book their own trips</a:t>
            </a:r>
          </a:p>
          <a:p>
            <a:pPr lvl="1">
              <a:buFont typeface="Calibri Light" panose="020F0302020204030204" pitchFamily="34" charset="0"/>
              <a:buAutoNum type="alphaLcPeriod"/>
            </a:pPr>
            <a:r>
              <a:rPr lang="en-US" altLang="en-US"/>
              <a:t>Using online optimization tools provided by travel companies</a:t>
            </a:r>
          </a:p>
          <a:p>
            <a:pPr lvl="1">
              <a:buFont typeface="Calibri Light" panose="020F0302020204030204" pitchFamily="34" charset="0"/>
              <a:buAutoNum type="alphaLcPeriod"/>
            </a:pPr>
            <a:r>
              <a:rPr lang="en-US" altLang="en-US"/>
              <a:t>Travel authorization software checks availability of funds and compliance with corporate guidelines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261E5FE0-13D1-4532-AFEC-1B2C19A6167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80A198F-13DD-480B-945B-706BAEE6EDB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41</a:t>
            </a:fld>
            <a:endParaRPr lang="en-US" altLang="en-US"/>
          </a:p>
        </p:txBody>
      </p:sp>
      <p:sp>
        <p:nvSpPr>
          <p:cNvPr id="104450" name="Rectangle 2">
            <a:extLst>
              <a:ext uri="{FF2B5EF4-FFF2-40B4-BE49-F238E27FC236}">
                <a16:creationId xmlns:a16="http://schemas.microsoft.com/office/drawing/2014/main" id="{826F3A43-B534-48F0-A43F-84A05419B2D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Travel and Tourism </a:t>
            </a:r>
            <a:br>
              <a:rPr lang="en-US" altLang="en-US"/>
            </a:br>
            <a:r>
              <a:rPr lang="en-US" altLang="en-US"/>
              <a:t>Services Online </a:t>
            </a:r>
            <a:r>
              <a:rPr lang="en-US" altLang="en-US" sz="3600"/>
              <a:t>(cont.)</a:t>
            </a:r>
          </a:p>
        </p:txBody>
      </p:sp>
      <p:sp>
        <p:nvSpPr>
          <p:cNvPr id="51205" name="Rectangle 3">
            <a:extLst>
              <a:ext uri="{FF2B5EF4-FFF2-40B4-BE49-F238E27FC236}">
                <a16:creationId xmlns:a16="http://schemas.microsoft.com/office/drawing/2014/main" id="{33289B8C-F3AF-4558-8E37-AF4F20852D83}"/>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Intelligent agents in travel services</a:t>
            </a:r>
          </a:p>
          <a:p>
            <a:pPr lvl="1">
              <a:lnSpc>
                <a:spcPct val="90000"/>
              </a:lnSpc>
              <a:buFont typeface="Calibri Light" panose="020F0302020204030204" pitchFamily="34" charset="0"/>
              <a:buAutoNum type="alphaLcPeriod"/>
            </a:pPr>
            <a:r>
              <a:rPr lang="en-US" altLang="en-US"/>
              <a:t>Agent is capable of acting autonomously, cooperatively, and collectively to achieve the stated goal</a:t>
            </a:r>
          </a:p>
          <a:p>
            <a:pPr lvl="1">
              <a:lnSpc>
                <a:spcPct val="90000"/>
              </a:lnSpc>
              <a:buFont typeface="Calibri Light" panose="020F0302020204030204" pitchFamily="34" charset="0"/>
              <a:buAutoNum type="alphaLcPeriod"/>
            </a:pPr>
            <a:r>
              <a:rPr lang="en-US" altLang="en-US"/>
              <a:t>Involved in buyer-seller negotiations</a:t>
            </a:r>
          </a:p>
          <a:p>
            <a:pPr lvl="1">
              <a:lnSpc>
                <a:spcPct val="90000"/>
              </a:lnSpc>
              <a:buFont typeface="Calibri Light" panose="020F0302020204030204" pitchFamily="34" charset="0"/>
              <a:buAutoNum type="alphaLcPeriod"/>
            </a:pPr>
            <a:r>
              <a:rPr lang="en-US" altLang="en-US"/>
              <a:t>Agents may activate other agents to make special arrangements, cooperate with each other, activate multimedia presentations, or make special inquiries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3F08C8ED-7D59-444E-86E5-63FBDE23DEA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C3B1ACC-59FF-4F92-8C9B-A70F5CC1BFB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42</a:t>
            </a:fld>
            <a:endParaRPr lang="en-US" altLang="en-US"/>
          </a:p>
        </p:txBody>
      </p:sp>
      <p:sp>
        <p:nvSpPr>
          <p:cNvPr id="105474" name="Rectangle 2">
            <a:extLst>
              <a:ext uri="{FF2B5EF4-FFF2-40B4-BE49-F238E27FC236}">
                <a16:creationId xmlns:a16="http://schemas.microsoft.com/office/drawing/2014/main" id="{A7F261D8-427B-46E5-90AA-77D4C11AF54E}"/>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a:t>
            </a:r>
            <a:endParaRPr lang="en-US" altLang="en-US" sz="3600"/>
          </a:p>
        </p:txBody>
      </p:sp>
      <p:sp>
        <p:nvSpPr>
          <p:cNvPr id="52229" name="Rectangle 3">
            <a:extLst>
              <a:ext uri="{FF2B5EF4-FFF2-40B4-BE49-F238E27FC236}">
                <a16:creationId xmlns:a16="http://schemas.microsoft.com/office/drawing/2014/main" id="{30E3773F-5B43-4E3F-9BCF-6701AE5DAAC2}"/>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The Internet offers a rich environment for job seekers and for companies searching for hard-to-find employees</a:t>
            </a:r>
          </a:p>
          <a:p>
            <a:pPr>
              <a:lnSpc>
                <a:spcPct val="90000"/>
              </a:lnSpc>
              <a:buFont typeface="Calibri Light" panose="020F0302020204030204" pitchFamily="34" charset="0"/>
              <a:buAutoNum type="arabicPeriod"/>
            </a:pPr>
            <a:r>
              <a:rPr lang="en-US" altLang="en-US"/>
              <a:t>Who uses the Internet job market?</a:t>
            </a:r>
          </a:p>
          <a:p>
            <a:pPr lvl="1">
              <a:lnSpc>
                <a:spcPct val="90000"/>
              </a:lnSpc>
              <a:buFont typeface="Calibri Light" panose="020F0302020204030204" pitchFamily="34" charset="0"/>
              <a:buAutoNum type="alphaLcPeriod"/>
            </a:pPr>
            <a:r>
              <a:rPr lang="en-US" altLang="en-US"/>
              <a:t>Job seekers</a:t>
            </a:r>
          </a:p>
          <a:p>
            <a:pPr lvl="1">
              <a:lnSpc>
                <a:spcPct val="90000"/>
              </a:lnSpc>
              <a:buFont typeface="Calibri Light" panose="020F0302020204030204" pitchFamily="34" charset="0"/>
              <a:buAutoNum type="alphaLcPeriod"/>
            </a:pPr>
            <a:r>
              <a:rPr lang="en-US" altLang="en-US"/>
              <a:t>Employers seeking employees</a:t>
            </a:r>
          </a:p>
          <a:p>
            <a:pPr lvl="1">
              <a:lnSpc>
                <a:spcPct val="90000"/>
              </a:lnSpc>
              <a:buFont typeface="Calibri Light" panose="020F0302020204030204" pitchFamily="34" charset="0"/>
              <a:buAutoNum type="alphaLcPeriod"/>
            </a:pPr>
            <a:r>
              <a:rPr lang="en-US" altLang="en-US"/>
              <a:t>Job agencies</a:t>
            </a:r>
          </a:p>
          <a:p>
            <a:pPr lvl="1">
              <a:lnSpc>
                <a:spcPct val="90000"/>
              </a:lnSpc>
              <a:buFont typeface="Calibri Light" panose="020F0302020204030204" pitchFamily="34" charset="0"/>
              <a:buAutoNum type="alphaLcPeriod"/>
            </a:pPr>
            <a:r>
              <a:rPr lang="en-US" altLang="en-US"/>
              <a:t>Government agencies and institutions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6203F86-7CFE-4DAC-B9CF-D79DFB7DD50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93ED017-2853-47F8-B38B-0B41D5EFEBA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43</a:t>
            </a:fld>
            <a:endParaRPr lang="en-US" altLang="en-US"/>
          </a:p>
        </p:txBody>
      </p:sp>
      <p:sp>
        <p:nvSpPr>
          <p:cNvPr id="106498" name="Rectangle 2">
            <a:extLst>
              <a:ext uri="{FF2B5EF4-FFF2-40B4-BE49-F238E27FC236}">
                <a16:creationId xmlns:a16="http://schemas.microsoft.com/office/drawing/2014/main" id="{D95C7E59-643A-4E38-94A5-C8D33531F71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sp>
        <p:nvSpPr>
          <p:cNvPr id="53253" name="Rectangle 3">
            <a:extLst>
              <a:ext uri="{FF2B5EF4-FFF2-40B4-BE49-F238E27FC236}">
                <a16:creationId xmlns:a16="http://schemas.microsoft.com/office/drawing/2014/main" id="{321A7BF3-D527-467F-8E2A-1C685DE2D280}"/>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Consortium of large employers</a:t>
            </a:r>
          </a:p>
          <a:p>
            <a:pPr lvl="1">
              <a:buFont typeface="Calibri Light" panose="020F0302020204030204" pitchFamily="34" charset="0"/>
              <a:buAutoNum type="alphaLcPeriod"/>
            </a:pPr>
            <a:r>
              <a:rPr lang="en-US" altLang="en-US"/>
              <a:t>directemployers.com</a:t>
            </a:r>
          </a:p>
          <a:p>
            <a:pPr lvl="2"/>
            <a:r>
              <a:rPr lang="en-US" altLang="en-US"/>
              <a:t>site is used primarily to catalog job postings from the sites of the member employers</a:t>
            </a:r>
          </a:p>
          <a:p>
            <a:pPr lvl="2"/>
            <a:r>
              <a:rPr lang="en-US" altLang="en-US"/>
              <a:t>Having the job postings of a number of large employers in one place makes it easy for job searchers to explore available openings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B7F5C6E-6F5E-42A7-A771-8656C038059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90AD058-D342-4935-B07D-D3D429C60AD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44</a:t>
            </a:fld>
            <a:endParaRPr lang="en-US" altLang="en-US"/>
          </a:p>
        </p:txBody>
      </p:sp>
      <p:sp>
        <p:nvSpPr>
          <p:cNvPr id="107522" name="Rectangle 2">
            <a:extLst>
              <a:ext uri="{FF2B5EF4-FFF2-40B4-BE49-F238E27FC236}">
                <a16:creationId xmlns:a16="http://schemas.microsoft.com/office/drawing/2014/main" id="{4080410A-824E-4A33-A822-F6D926DF54B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pic>
        <p:nvPicPr>
          <p:cNvPr id="54277" name="Picture 5">
            <a:extLst>
              <a:ext uri="{FF2B5EF4-FFF2-40B4-BE49-F238E27FC236}">
                <a16:creationId xmlns:a16="http://schemas.microsoft.com/office/drawing/2014/main" id="{DCE6FC5A-89E7-4589-8ED5-B6935FD49523}"/>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020" t="3999" r="1010" b="2000"/>
          <a:stretch>
            <a:fillRect/>
          </a:stretch>
        </p:blipFill>
        <p:spPr>
          <a:xfrm>
            <a:off x="2311400" y="2014539"/>
            <a:ext cx="7983538" cy="39084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EBBB2F9C-7D32-4DDC-ABBB-676316DB7FC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DAE289E-F949-40E7-8C3B-7C4062AB444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45</a:t>
            </a:fld>
            <a:endParaRPr lang="en-US" altLang="en-US"/>
          </a:p>
        </p:txBody>
      </p:sp>
      <p:sp>
        <p:nvSpPr>
          <p:cNvPr id="108546" name="Rectangle 2">
            <a:extLst>
              <a:ext uri="{FF2B5EF4-FFF2-40B4-BE49-F238E27FC236}">
                <a16:creationId xmlns:a16="http://schemas.microsoft.com/office/drawing/2014/main" id="{97B3F4F9-C96C-4D8D-A615-BE23CE5B376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sp>
        <p:nvSpPr>
          <p:cNvPr id="55301" name="Rectangle 3">
            <a:extLst>
              <a:ext uri="{FF2B5EF4-FFF2-40B4-BE49-F238E27FC236}">
                <a16:creationId xmlns:a16="http://schemas.microsoft.com/office/drawing/2014/main" id="{48292E48-963E-4D0B-B6E0-F7914CED7F1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Limitations of the electronic job market:</a:t>
            </a:r>
          </a:p>
          <a:p>
            <a:pPr lvl="1">
              <a:buFont typeface="Calibri Light" panose="020F0302020204030204" pitchFamily="34" charset="0"/>
              <a:buAutoNum type="alphaLcPeriod"/>
            </a:pPr>
            <a:r>
              <a:rPr lang="en-US" altLang="en-US"/>
              <a:t>many people do not use the Internet</a:t>
            </a:r>
          </a:p>
          <a:p>
            <a:pPr lvl="1">
              <a:buFont typeface="Calibri Light" panose="020F0302020204030204" pitchFamily="34" charset="0"/>
              <a:buAutoNum type="alphaLcPeriod"/>
            </a:pPr>
            <a:r>
              <a:rPr lang="en-US" altLang="en-US"/>
              <a:t>security and privacy</a:t>
            </a:r>
          </a:p>
          <a:p>
            <a:pPr lvl="1">
              <a:buFont typeface="Calibri Light" panose="020F0302020204030204" pitchFamily="34" charset="0"/>
              <a:buAutoNum type="alphaLcPeriod"/>
            </a:pPr>
            <a:r>
              <a:rPr lang="en-US" altLang="en-US"/>
              <a:t>create high turnover costs for employers by accelerating employees’ movement to better jobs</a:t>
            </a:r>
          </a:p>
          <a:p>
            <a:pPr lvl="1">
              <a:buFont typeface="Calibri Light" panose="020F0302020204030204" pitchFamily="34" charset="0"/>
              <a:buAutoNum type="alphaLcPeriod"/>
            </a:pPr>
            <a:r>
              <a:rPr lang="en-US" altLang="en-US"/>
              <a:t>finding candidates online is complicated due to the large number of resumes available online</a:t>
            </a:r>
          </a:p>
          <a:p>
            <a:pPr lvl="1">
              <a:buFont typeface="Calibri Light" panose="020F0302020204030204" pitchFamily="34" charset="0"/>
              <a:buAutoNum type="alphaLcPeriod"/>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1233747E-9BAB-425A-AFCA-53FB7699B0C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39D8162-00FF-4E6B-8B52-054ECE4DCFD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46</a:t>
            </a:fld>
            <a:endParaRPr lang="en-US" altLang="en-US"/>
          </a:p>
        </p:txBody>
      </p:sp>
      <p:sp>
        <p:nvSpPr>
          <p:cNvPr id="109570" name="Rectangle 2">
            <a:extLst>
              <a:ext uri="{FF2B5EF4-FFF2-40B4-BE49-F238E27FC236}">
                <a16:creationId xmlns:a16="http://schemas.microsoft.com/office/drawing/2014/main" id="{AD7C2B26-95A9-4826-B481-F6664CBEEF2E}"/>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sp>
        <p:nvSpPr>
          <p:cNvPr id="56325" name="Rectangle 3">
            <a:extLst>
              <a:ext uri="{FF2B5EF4-FFF2-40B4-BE49-F238E27FC236}">
                <a16:creationId xmlns:a16="http://schemas.microsoft.com/office/drawing/2014/main" id="{0B1CD4DB-A5F5-4774-81B4-9DB34BD8B6B0}"/>
              </a:ext>
            </a:extLst>
          </p:cNvPr>
          <p:cNvSpPr>
            <a:spLocks noGrp="1" noChangeArrowheads="1"/>
          </p:cNvSpPr>
          <p:nvPr>
            <p:ph type="body" idx="1"/>
          </p:nvPr>
        </p:nvSpPr>
        <p:spPr>
          <a:xfrm>
            <a:off x="2286000" y="1593850"/>
            <a:ext cx="7620000" cy="4419600"/>
          </a:xfrm>
        </p:spPr>
        <p:txBody>
          <a:bodyPr/>
          <a:lstStyle/>
          <a:p>
            <a:pPr>
              <a:lnSpc>
                <a:spcPct val="90000"/>
              </a:lnSpc>
              <a:buFont typeface="Calibri Light" panose="020F0302020204030204" pitchFamily="34" charset="0"/>
              <a:buAutoNum type="arabicPeriod"/>
            </a:pPr>
            <a:r>
              <a:rPr lang="en-US" altLang="en-US"/>
              <a:t>Intelligent agents in the electronic job market—job seekers</a:t>
            </a:r>
          </a:p>
          <a:p>
            <a:pPr lvl="1">
              <a:lnSpc>
                <a:spcPct val="90000"/>
              </a:lnSpc>
              <a:buFont typeface="Calibri Light" panose="020F0302020204030204" pitchFamily="34" charset="0"/>
              <a:buAutoNum type="alphaLcPeriod"/>
            </a:pPr>
            <a:r>
              <a:rPr lang="en-US" altLang="en-US"/>
              <a:t>free service that uses intelligent agents to search the Internet’s top job sites and databases for job postings based on users’ profiles is offered at careershop.com</a:t>
            </a:r>
          </a:p>
          <a:p>
            <a:pPr lvl="1">
              <a:lnSpc>
                <a:spcPct val="90000"/>
              </a:lnSpc>
              <a:buFont typeface="Calibri Light" panose="020F0302020204030204" pitchFamily="34" charset="0"/>
              <a:buAutoNum type="alphaLcPeriod"/>
            </a:pPr>
            <a:r>
              <a:rPr lang="en-US" altLang="en-US"/>
              <a:t>users create as many as 5 different profiles based on more than 100 different job categories, geographic regions, and key words. </a:t>
            </a:r>
          </a:p>
          <a:p>
            <a:pPr lvl="1">
              <a:lnSpc>
                <a:spcPct val="90000"/>
              </a:lnSpc>
              <a:buFont typeface="Calibri Light" panose="020F0302020204030204" pitchFamily="34" charset="0"/>
              <a:buAutoNum type="alphaLcPeriod"/>
            </a:pPr>
            <a:r>
              <a:rPr lang="en-US" altLang="en-US"/>
              <a:t>users receive a daily e-mail containing job opportunities from over a dozen top job sites around the Internet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0E5DDCD8-6879-48E1-B402-B5A3AB6F262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A66F601-6124-40BE-932E-D73C68EF50A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47</a:t>
            </a:fld>
            <a:endParaRPr lang="en-US" altLang="en-US"/>
          </a:p>
        </p:txBody>
      </p:sp>
      <p:sp>
        <p:nvSpPr>
          <p:cNvPr id="110594" name="Rectangle 2">
            <a:extLst>
              <a:ext uri="{FF2B5EF4-FFF2-40B4-BE49-F238E27FC236}">
                <a16:creationId xmlns:a16="http://schemas.microsoft.com/office/drawing/2014/main" id="{50E5AD02-C199-4227-9D9B-97FE692203E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pic>
        <p:nvPicPr>
          <p:cNvPr id="57349" name="Picture 5">
            <a:extLst>
              <a:ext uri="{FF2B5EF4-FFF2-40B4-BE49-F238E27FC236}">
                <a16:creationId xmlns:a16="http://schemas.microsoft.com/office/drawing/2014/main" id="{3D91FE1E-91AF-42A3-BB1E-4CC0DF0E764C}"/>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026" t="3703" r="1999" b="1852"/>
          <a:stretch>
            <a:fillRect/>
          </a:stretch>
        </p:blipFill>
        <p:spPr>
          <a:xfrm>
            <a:off x="3278189" y="1871664"/>
            <a:ext cx="6194425" cy="4327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F453DE51-915F-4E5E-911B-300769CC849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A07F053-78DF-4EDA-BFAB-590FB603D59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48</a:t>
            </a:fld>
            <a:endParaRPr lang="en-US" altLang="en-US"/>
          </a:p>
        </p:txBody>
      </p:sp>
      <p:sp>
        <p:nvSpPr>
          <p:cNvPr id="111618" name="Rectangle 2">
            <a:extLst>
              <a:ext uri="{FF2B5EF4-FFF2-40B4-BE49-F238E27FC236}">
                <a16:creationId xmlns:a16="http://schemas.microsoft.com/office/drawing/2014/main" id="{95FA0956-E507-4CFD-AA23-A8F26E23C3F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Employment Placement and </a:t>
            </a:r>
            <a:br>
              <a:rPr lang="en-US" altLang="en-US"/>
            </a:br>
            <a:r>
              <a:rPr lang="en-US" altLang="en-US"/>
              <a:t>the Job Market </a:t>
            </a:r>
            <a:r>
              <a:rPr lang="en-US" altLang="en-US" sz="3600"/>
              <a:t>(cont.)</a:t>
            </a:r>
          </a:p>
        </p:txBody>
      </p:sp>
      <p:sp>
        <p:nvSpPr>
          <p:cNvPr id="58373" name="Rectangle 3">
            <a:extLst>
              <a:ext uri="{FF2B5EF4-FFF2-40B4-BE49-F238E27FC236}">
                <a16:creationId xmlns:a16="http://schemas.microsoft.com/office/drawing/2014/main" id="{26F738B9-AF4A-41A9-BADF-2096DAEB4A5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Intelligent agents in the electronic job market—employers (Resumix.com)</a:t>
            </a:r>
          </a:p>
          <a:p>
            <a:pPr lvl="1">
              <a:buFont typeface="Calibri Light" panose="020F0302020204030204" pitchFamily="34" charset="0"/>
              <a:buAutoNum type="alphaLcPeriod"/>
            </a:pPr>
            <a:r>
              <a:rPr lang="en-US" altLang="en-US"/>
              <a:t>hiring managers view job applications</a:t>
            </a:r>
          </a:p>
          <a:p>
            <a:pPr lvl="1">
              <a:buFont typeface="Calibri Light" panose="020F0302020204030204" pitchFamily="34" charset="0"/>
              <a:buAutoNum type="alphaLcPeriod"/>
            </a:pPr>
            <a:r>
              <a:rPr lang="en-US" altLang="en-US"/>
              <a:t>operators can scan resumes</a:t>
            </a:r>
          </a:p>
          <a:p>
            <a:pPr lvl="1">
              <a:buFont typeface="Calibri Light" panose="020F0302020204030204" pitchFamily="34" charset="0"/>
              <a:buAutoNum type="alphaLcPeriod"/>
            </a:pPr>
            <a:r>
              <a:rPr lang="en-US" altLang="en-US"/>
              <a:t>recruiters can search for a candidate or identify existing employees for training programs, redeployment opportunities, or new initiatives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6AC534CC-FB27-4737-ADB5-23C31743566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875EB2A-2858-40F5-BBAF-74E1578DCB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49</a:t>
            </a:fld>
            <a:endParaRPr lang="en-US" altLang="en-US"/>
          </a:p>
        </p:txBody>
      </p:sp>
      <p:sp>
        <p:nvSpPr>
          <p:cNvPr id="112642" name="Rectangle 2">
            <a:extLst>
              <a:ext uri="{FF2B5EF4-FFF2-40B4-BE49-F238E27FC236}">
                <a16:creationId xmlns:a16="http://schemas.microsoft.com/office/drawing/2014/main" id="{8209EF85-1719-4040-96DF-A77B697FD458}"/>
              </a:ext>
            </a:extLst>
          </p:cNvPr>
          <p:cNvSpPr>
            <a:spLocks noGrp="1" noChangeArrowheads="1"/>
          </p:cNvSpPr>
          <p:nvPr>
            <p:ph type="title"/>
          </p:nvPr>
        </p:nvSpPr>
        <p:spPr>
          <a:xfrm>
            <a:off x="2152650" y="503239"/>
            <a:ext cx="7886700" cy="777875"/>
          </a:xfrm>
        </p:spPr>
        <p:txBody>
          <a:bodyPr/>
          <a:lstStyle/>
          <a:p>
            <a:pPr>
              <a:defRPr/>
            </a:pPr>
            <a:r>
              <a:rPr lang="en-US" altLang="en-US"/>
              <a:t>Real Estate Online</a:t>
            </a:r>
            <a:endParaRPr lang="en-US" altLang="en-US" sz="3600"/>
          </a:p>
        </p:txBody>
      </p:sp>
      <p:sp>
        <p:nvSpPr>
          <p:cNvPr id="59397" name="Rectangle 3">
            <a:extLst>
              <a:ext uri="{FF2B5EF4-FFF2-40B4-BE49-F238E27FC236}">
                <a16:creationId xmlns:a16="http://schemas.microsoft.com/office/drawing/2014/main" id="{EDA54DBB-6ED7-4658-8B33-9A032EA3840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Potential homebuyers can:</a:t>
            </a:r>
          </a:p>
          <a:p>
            <a:pPr lvl="1">
              <a:buFont typeface="Calibri Light" panose="020F0302020204030204" pitchFamily="34" charset="0"/>
              <a:buAutoNum type="alphaLcPeriod"/>
            </a:pPr>
            <a:r>
              <a:rPr lang="en-US" altLang="en-US"/>
              <a:t>view many properties online, at any time and from anywhere, saving time for the buyer and the broker</a:t>
            </a:r>
          </a:p>
          <a:p>
            <a:pPr lvl="1">
              <a:buFont typeface="Calibri Light" panose="020F0302020204030204" pitchFamily="34" charset="0"/>
              <a:buAutoNum type="alphaLcPeriod"/>
            </a:pPr>
            <a:r>
              <a:rPr lang="en-US" altLang="en-US"/>
              <a:t>sort and organize properties according to specific criteria and preview the exterior and interior design of the properties, shortening the search process</a:t>
            </a:r>
          </a:p>
          <a:p>
            <a:pPr lvl="1">
              <a:buFont typeface="Calibri Light" panose="020F0302020204030204" pitchFamily="34" charset="0"/>
              <a:buAutoNum type="alphaLcPeriod"/>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D9EA6455-303F-42D0-A194-0CB3764B6E7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E9C0DB8-25E8-4984-809E-0248A87F9FC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a:t>
            </a:fld>
            <a:endParaRPr lang="en-US" altLang="en-US"/>
          </a:p>
        </p:txBody>
      </p:sp>
      <p:sp>
        <p:nvSpPr>
          <p:cNvPr id="67586" name="Rectangle 2">
            <a:extLst>
              <a:ext uri="{FF2B5EF4-FFF2-40B4-BE49-F238E27FC236}">
                <a16:creationId xmlns:a16="http://schemas.microsoft.com/office/drawing/2014/main" id="{F483962A-AD1A-4A43-B56A-B8FBCE2401A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a:t>
            </a:r>
          </a:p>
        </p:txBody>
      </p:sp>
      <p:sp>
        <p:nvSpPr>
          <p:cNvPr id="14341" name="Rectangle 3">
            <a:extLst>
              <a:ext uri="{FF2B5EF4-FFF2-40B4-BE49-F238E27FC236}">
                <a16:creationId xmlns:a16="http://schemas.microsoft.com/office/drawing/2014/main" id="{D3DE3736-A644-4868-AD4E-28621C90C31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The opportunity</a:t>
            </a:r>
          </a:p>
          <a:p>
            <a:pPr lvl="1">
              <a:lnSpc>
                <a:spcPct val="90000"/>
              </a:lnSpc>
              <a:buFont typeface="Calibri Light" panose="020F0302020204030204" pitchFamily="34" charset="0"/>
              <a:buAutoNum type="alphaLcPeriod"/>
            </a:pPr>
            <a:r>
              <a:rPr lang="en-US" altLang="en-US"/>
              <a:t>July 1995, e-tailing pioneer Amazon.com, offered books via an electronic catalog from its Web site (</a:t>
            </a:r>
            <a:r>
              <a:rPr lang="en-US" altLang="en-US" i="1"/>
              <a:t>amazon.com</a:t>
            </a:r>
            <a:r>
              <a:rPr lang="en-US" altLang="en-US"/>
              <a:t>)</a:t>
            </a:r>
          </a:p>
          <a:p>
            <a:pPr lvl="1">
              <a:lnSpc>
                <a:spcPct val="90000"/>
              </a:lnSpc>
              <a:buFont typeface="Calibri Light" panose="020F0302020204030204" pitchFamily="34" charset="0"/>
              <a:buAutoNum type="alphaLcPeriod"/>
            </a:pPr>
            <a:r>
              <a:rPr lang="en-US" altLang="en-US"/>
              <a:t>The company has continually enhanced its business models and electronic store by:</a:t>
            </a:r>
          </a:p>
          <a:p>
            <a:pPr lvl="2">
              <a:lnSpc>
                <a:spcPct val="90000"/>
              </a:lnSpc>
            </a:pPr>
            <a:r>
              <a:rPr lang="en-US" altLang="en-US"/>
              <a:t>expanding product selection</a:t>
            </a:r>
          </a:p>
          <a:p>
            <a:pPr lvl="2">
              <a:lnSpc>
                <a:spcPct val="90000"/>
              </a:lnSpc>
            </a:pPr>
            <a:r>
              <a:rPr lang="en-US" altLang="en-US"/>
              <a:t>improving the customer’s experience</a:t>
            </a:r>
          </a:p>
          <a:p>
            <a:pPr lvl="2">
              <a:lnSpc>
                <a:spcPct val="90000"/>
              </a:lnSpc>
            </a:pPr>
            <a:r>
              <a:rPr lang="en-US" altLang="en-US"/>
              <a:t>adding services and alliances</a:t>
            </a:r>
          </a:p>
          <a:p>
            <a:pPr lvl="2">
              <a:lnSpc>
                <a:spcPct val="90000"/>
              </a:lnSpc>
            </a:pPr>
            <a:r>
              <a:rPr lang="en-US" altLang="en-US"/>
              <a:t>recognizing the importance of order fulfillment and warehousing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946C323A-61DC-44B8-93F6-E5DA00D4AE6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5D92EB8-7F11-485E-97C3-25401F01327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50</a:t>
            </a:fld>
            <a:endParaRPr lang="en-US" altLang="en-US"/>
          </a:p>
        </p:txBody>
      </p:sp>
      <p:sp>
        <p:nvSpPr>
          <p:cNvPr id="113666" name="Rectangle 2">
            <a:extLst>
              <a:ext uri="{FF2B5EF4-FFF2-40B4-BE49-F238E27FC236}">
                <a16:creationId xmlns:a16="http://schemas.microsoft.com/office/drawing/2014/main" id="{891F2124-B4A5-4829-A7B2-64566F867B6A}"/>
              </a:ext>
            </a:extLst>
          </p:cNvPr>
          <p:cNvSpPr>
            <a:spLocks noGrp="1" noChangeArrowheads="1"/>
          </p:cNvSpPr>
          <p:nvPr>
            <p:ph type="title"/>
          </p:nvPr>
        </p:nvSpPr>
        <p:spPr>
          <a:xfrm>
            <a:off x="2152650" y="503239"/>
            <a:ext cx="7886700" cy="777875"/>
          </a:xfrm>
        </p:spPr>
        <p:txBody>
          <a:bodyPr/>
          <a:lstStyle/>
          <a:p>
            <a:pPr>
              <a:defRPr/>
            </a:pPr>
            <a:r>
              <a:rPr lang="en-US" altLang="en-US"/>
              <a:t>Real Estate Online </a:t>
            </a:r>
            <a:r>
              <a:rPr lang="en-US" altLang="en-US" sz="3600"/>
              <a:t>(cont.)</a:t>
            </a:r>
          </a:p>
        </p:txBody>
      </p:sp>
      <p:sp>
        <p:nvSpPr>
          <p:cNvPr id="60421" name="Rectangle 3">
            <a:extLst>
              <a:ext uri="{FF2B5EF4-FFF2-40B4-BE49-F238E27FC236}">
                <a16:creationId xmlns:a16="http://schemas.microsoft.com/office/drawing/2014/main" id="{E1487FAB-7D3F-4B2B-9DE3-9304FEC5A32E}"/>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400"/>
              <a:t>Real estate applications</a:t>
            </a:r>
          </a:p>
          <a:p>
            <a:pPr lvl="1">
              <a:buFont typeface="Calibri Light" panose="020F0302020204030204" pitchFamily="34" charset="0"/>
              <a:buAutoNum type="alphaLcPeriod"/>
            </a:pPr>
            <a:r>
              <a:rPr lang="en-US" altLang="en-US"/>
              <a:t>assist2sell.com: advice to consumers on buying or selling a home</a:t>
            </a:r>
          </a:p>
          <a:p>
            <a:pPr lvl="1">
              <a:buFont typeface="Calibri Light" panose="020F0302020204030204" pitchFamily="34" charset="0"/>
              <a:buAutoNum type="alphaLcPeriod"/>
            </a:pPr>
            <a:r>
              <a:rPr lang="en-US" altLang="en-US"/>
              <a:t>realtor.com and land.net: national listing of properties for sale</a:t>
            </a:r>
          </a:p>
          <a:p>
            <a:pPr lvl="1">
              <a:buFont typeface="Calibri Light" panose="020F0302020204030204" pitchFamily="34" charset="0"/>
              <a:buAutoNum type="alphaLcPeriod"/>
            </a:pPr>
            <a:r>
              <a:rPr lang="en-US" altLang="en-US"/>
              <a:t>bankrate.com and eloan.com: information on current mortgage rates</a:t>
            </a:r>
          </a:p>
          <a:p>
            <a:pPr lvl="1">
              <a:buFont typeface="Calibri Light" panose="020F0302020204030204" pitchFamily="34" charset="0"/>
              <a:buAutoNum type="alphaLcPeriod"/>
            </a:pPr>
            <a:r>
              <a:rPr lang="en-US" altLang="en-US"/>
              <a:t>owners.com: persons selling their homes privately without using a real estate agent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A9181670-F7B9-42F3-B8BB-6AC8F7E9B86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1D056DD-070E-4C69-BADD-BB36DFD1A28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51</a:t>
            </a:fld>
            <a:endParaRPr lang="en-US" altLang="en-US"/>
          </a:p>
        </p:txBody>
      </p:sp>
      <p:sp>
        <p:nvSpPr>
          <p:cNvPr id="114690" name="Rectangle 2">
            <a:extLst>
              <a:ext uri="{FF2B5EF4-FFF2-40B4-BE49-F238E27FC236}">
                <a16:creationId xmlns:a16="http://schemas.microsoft.com/office/drawing/2014/main" id="{582C7225-D18A-47B8-9952-590344968710}"/>
              </a:ext>
            </a:extLst>
          </p:cNvPr>
          <p:cNvSpPr>
            <a:spLocks noGrp="1" noChangeArrowheads="1"/>
          </p:cNvSpPr>
          <p:nvPr>
            <p:ph type="title"/>
          </p:nvPr>
        </p:nvSpPr>
        <p:spPr>
          <a:xfrm>
            <a:off x="2152650" y="503239"/>
            <a:ext cx="7886700" cy="777875"/>
          </a:xfrm>
        </p:spPr>
        <p:txBody>
          <a:bodyPr/>
          <a:lstStyle/>
          <a:p>
            <a:pPr>
              <a:defRPr/>
            </a:pPr>
            <a:r>
              <a:rPr lang="en-US" altLang="en-US"/>
              <a:t>Real Estate Online </a:t>
            </a:r>
            <a:r>
              <a:rPr lang="en-US" altLang="en-US" sz="3600"/>
              <a:t>(cont.)</a:t>
            </a:r>
          </a:p>
        </p:txBody>
      </p:sp>
      <p:sp>
        <p:nvSpPr>
          <p:cNvPr id="61445" name="Rectangle 3">
            <a:extLst>
              <a:ext uri="{FF2B5EF4-FFF2-40B4-BE49-F238E27FC236}">
                <a16:creationId xmlns:a16="http://schemas.microsoft.com/office/drawing/2014/main" id="{B867AA76-EB07-4B1D-A438-313EC4C5FCF4}"/>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Real estate mortgages</a:t>
            </a:r>
          </a:p>
          <a:p>
            <a:pPr lvl="1">
              <a:lnSpc>
                <a:spcPct val="90000"/>
              </a:lnSpc>
              <a:buFont typeface="Calibri Light" panose="020F0302020204030204" pitchFamily="34" charset="0"/>
              <a:buAutoNum type="alphaLcPeriod"/>
            </a:pPr>
            <a:r>
              <a:rPr lang="en-US" altLang="en-US"/>
              <a:t>lendingtree.com and eloan.com: online mortgage loans</a:t>
            </a:r>
          </a:p>
          <a:p>
            <a:pPr lvl="1">
              <a:lnSpc>
                <a:spcPct val="90000"/>
              </a:lnSpc>
              <a:buFont typeface="Calibri Light" panose="020F0302020204030204" pitchFamily="34" charset="0"/>
              <a:buAutoNum type="alphaLcPeriod"/>
            </a:pPr>
            <a:r>
              <a:rPr lang="en-US" altLang="en-US"/>
              <a:t>Priceline.com (priceline.com) offers “name your own price” model for obtaining residential loans</a:t>
            </a:r>
          </a:p>
          <a:p>
            <a:pPr lvl="1">
              <a:lnSpc>
                <a:spcPct val="90000"/>
              </a:lnSpc>
              <a:buFont typeface="Calibri Light" panose="020F0302020204030204" pitchFamily="34" charset="0"/>
              <a:buAutoNum type="alphaLcPeriod"/>
            </a:pPr>
            <a:r>
              <a:rPr lang="en-US" altLang="en-US"/>
              <a:t>a Singaporean company aggregates loan seekers and then places the package for bid on the Internet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4973FC9C-F44D-4D56-9E3F-97890D57185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2CA9E5E-39D9-456E-A484-9FC6BECA31E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52</a:t>
            </a:fld>
            <a:endParaRPr lang="en-US" altLang="en-US"/>
          </a:p>
        </p:txBody>
      </p:sp>
      <p:sp>
        <p:nvSpPr>
          <p:cNvPr id="115714" name="Rectangle 2">
            <a:extLst>
              <a:ext uri="{FF2B5EF4-FFF2-40B4-BE49-F238E27FC236}">
                <a16:creationId xmlns:a16="http://schemas.microsoft.com/office/drawing/2014/main" id="{1274E3ED-930A-412E-B1D4-74718F3F14CE}"/>
              </a:ext>
            </a:extLst>
          </p:cNvPr>
          <p:cNvSpPr>
            <a:spLocks noGrp="1" noChangeArrowheads="1"/>
          </p:cNvSpPr>
          <p:nvPr>
            <p:ph type="title"/>
          </p:nvPr>
        </p:nvSpPr>
        <p:spPr>
          <a:xfrm>
            <a:off x="2152650" y="503239"/>
            <a:ext cx="7886700" cy="777875"/>
          </a:xfrm>
        </p:spPr>
        <p:txBody>
          <a:bodyPr/>
          <a:lstStyle/>
          <a:p>
            <a:pPr>
              <a:defRPr/>
            </a:pPr>
            <a:r>
              <a:rPr lang="en-US" altLang="en-US"/>
              <a:t>Insurance Online</a:t>
            </a:r>
          </a:p>
        </p:txBody>
      </p:sp>
      <p:sp>
        <p:nvSpPr>
          <p:cNvPr id="62469" name="Rectangle 3">
            <a:extLst>
              <a:ext uri="{FF2B5EF4-FFF2-40B4-BE49-F238E27FC236}">
                <a16:creationId xmlns:a16="http://schemas.microsoft.com/office/drawing/2014/main" id="{0E22AAD6-E450-4B93-AED6-000BD661ACD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000"/>
              <a:t>Standard insurance policies are available online at a substantial discount :</a:t>
            </a:r>
          </a:p>
          <a:p>
            <a:pPr lvl="1">
              <a:buFont typeface="Calibri Light" panose="020F0302020204030204" pitchFamily="34" charset="0"/>
              <a:buAutoNum type="alphaLcPeriod"/>
            </a:pPr>
            <a:r>
              <a:rPr lang="en-US" altLang="en-US" sz="1800"/>
              <a:t>Auto </a:t>
            </a:r>
          </a:p>
          <a:p>
            <a:pPr lvl="1">
              <a:buFont typeface="Calibri Light" panose="020F0302020204030204" pitchFamily="34" charset="0"/>
              <a:buAutoNum type="alphaLcPeriod"/>
            </a:pPr>
            <a:r>
              <a:rPr lang="en-US" altLang="en-US" sz="1800"/>
              <a:t>Home</a:t>
            </a:r>
          </a:p>
          <a:p>
            <a:pPr lvl="1">
              <a:buFont typeface="Calibri Light" panose="020F0302020204030204" pitchFamily="34" charset="0"/>
              <a:buAutoNum type="alphaLcPeriod"/>
            </a:pPr>
            <a:r>
              <a:rPr lang="en-US" altLang="en-US" sz="1800"/>
              <a:t>Life</a:t>
            </a:r>
          </a:p>
          <a:p>
            <a:pPr lvl="1">
              <a:buFont typeface="Calibri Light" panose="020F0302020204030204" pitchFamily="34" charset="0"/>
              <a:buAutoNum type="alphaLcPeriod"/>
            </a:pPr>
            <a:r>
              <a:rPr lang="en-US" altLang="en-US" sz="1800"/>
              <a:t>Health</a:t>
            </a:r>
          </a:p>
          <a:p>
            <a:pPr>
              <a:buFont typeface="Calibri Light" panose="020F0302020204030204" pitchFamily="34" charset="0"/>
              <a:buAutoNum type="arabicPeriod"/>
            </a:pPr>
            <a:r>
              <a:rPr lang="en-US" altLang="en-US" sz="2000"/>
              <a:t>Third-party aggregators offer free comparisons of available policies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D547F802-06E6-4140-83AD-5A9C7103F90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17FC21A-4910-4678-8F35-A99E7769AAB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53</a:t>
            </a:fld>
            <a:endParaRPr lang="en-US" altLang="en-US"/>
          </a:p>
        </p:txBody>
      </p:sp>
      <p:sp>
        <p:nvSpPr>
          <p:cNvPr id="116738" name="Rectangle 2">
            <a:extLst>
              <a:ext uri="{FF2B5EF4-FFF2-40B4-BE49-F238E27FC236}">
                <a16:creationId xmlns:a16="http://schemas.microsoft.com/office/drawing/2014/main" id="{03C0EED5-FC88-4964-9234-0537E089A60B}"/>
              </a:ext>
            </a:extLst>
          </p:cNvPr>
          <p:cNvSpPr>
            <a:spLocks noGrp="1" noChangeArrowheads="1"/>
          </p:cNvSpPr>
          <p:nvPr>
            <p:ph type="title"/>
          </p:nvPr>
        </p:nvSpPr>
        <p:spPr>
          <a:xfrm>
            <a:off x="2152650" y="503239"/>
            <a:ext cx="7886700" cy="777875"/>
          </a:xfrm>
        </p:spPr>
        <p:txBody>
          <a:bodyPr/>
          <a:lstStyle/>
          <a:p>
            <a:pPr>
              <a:defRPr/>
            </a:pPr>
            <a:r>
              <a:rPr lang="en-US" altLang="en-US"/>
              <a:t>Insurance Online </a:t>
            </a:r>
            <a:r>
              <a:rPr lang="en-US" altLang="en-US" sz="3600"/>
              <a:t>(cont.)</a:t>
            </a:r>
          </a:p>
        </p:txBody>
      </p:sp>
      <p:sp>
        <p:nvSpPr>
          <p:cNvPr id="63493" name="Rectangle 3">
            <a:extLst>
              <a:ext uri="{FF2B5EF4-FFF2-40B4-BE49-F238E27FC236}">
                <a16:creationId xmlns:a16="http://schemas.microsoft.com/office/drawing/2014/main" id="{0235BD5D-717F-4EFF-A57D-4E92CB784712}"/>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Examples of Internet insurance sites:</a:t>
            </a:r>
          </a:p>
          <a:p>
            <a:pPr lvl="1">
              <a:lnSpc>
                <a:spcPct val="90000"/>
              </a:lnSpc>
              <a:buFont typeface="Calibri Light" panose="020F0302020204030204" pitchFamily="34" charset="0"/>
              <a:buAutoNum type="alphaLcPeriod"/>
            </a:pPr>
            <a:r>
              <a:rPr lang="en-US" altLang="en-US"/>
              <a:t>insurate.com</a:t>
            </a:r>
          </a:p>
          <a:p>
            <a:pPr lvl="1">
              <a:lnSpc>
                <a:spcPct val="90000"/>
              </a:lnSpc>
              <a:buFont typeface="Calibri Light" panose="020F0302020204030204" pitchFamily="34" charset="0"/>
              <a:buAutoNum type="alphaLcPeriod"/>
            </a:pPr>
            <a:r>
              <a:rPr lang="en-US" altLang="en-US"/>
              <a:t>order.com</a:t>
            </a:r>
          </a:p>
          <a:p>
            <a:pPr lvl="1">
              <a:lnSpc>
                <a:spcPct val="90000"/>
              </a:lnSpc>
              <a:buFont typeface="Calibri Light" panose="020F0302020204030204" pitchFamily="34" charset="0"/>
              <a:buAutoNum type="alphaLcPeriod"/>
            </a:pPr>
            <a:r>
              <a:rPr lang="en-US" altLang="en-US"/>
              <a:t>quotesmith.com</a:t>
            </a:r>
          </a:p>
          <a:p>
            <a:pPr lvl="1">
              <a:lnSpc>
                <a:spcPct val="90000"/>
              </a:lnSpc>
              <a:buFont typeface="Calibri Light" panose="020F0302020204030204" pitchFamily="34" charset="0"/>
              <a:buAutoNum type="alphaLcPeriod"/>
            </a:pPr>
            <a:r>
              <a:rPr lang="en-US" altLang="en-US"/>
              <a:t>insweb.com</a:t>
            </a:r>
          </a:p>
          <a:p>
            <a:pPr lvl="1">
              <a:lnSpc>
                <a:spcPct val="90000"/>
              </a:lnSpc>
              <a:buFont typeface="Calibri Light" panose="020F0302020204030204" pitchFamily="34" charset="0"/>
              <a:buAutoNum type="alphaLcPeriod"/>
            </a:pPr>
            <a:r>
              <a:rPr lang="en-US" altLang="en-US"/>
              <a:t>insurance.com</a:t>
            </a:r>
          </a:p>
          <a:p>
            <a:pPr lvl="1">
              <a:lnSpc>
                <a:spcPct val="90000"/>
              </a:lnSpc>
              <a:buFont typeface="Calibri Light" panose="020F0302020204030204" pitchFamily="34" charset="0"/>
              <a:buAutoNum type="alphaLcPeriod"/>
            </a:pPr>
            <a:r>
              <a:rPr lang="en-US" altLang="en-US"/>
              <a:t>ebix.com</a:t>
            </a:r>
          </a:p>
          <a:p>
            <a:pPr lvl="1">
              <a:lnSpc>
                <a:spcPct val="90000"/>
              </a:lnSpc>
              <a:buFont typeface="Calibri Light" panose="020F0302020204030204" pitchFamily="34" charset="0"/>
              <a:buAutoNum type="alphaLcPeriod"/>
            </a:pPr>
            <a:r>
              <a:rPr lang="en-US" altLang="en-US"/>
              <a:t>quicken.com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a:extLst>
              <a:ext uri="{FF2B5EF4-FFF2-40B4-BE49-F238E27FC236}">
                <a16:creationId xmlns:a16="http://schemas.microsoft.com/office/drawing/2014/main" id="{D8947B96-FDCF-42C8-ACF5-29BCD431DC7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48425FB-1A7E-4DFA-8C04-9DEC43B49AB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54</a:t>
            </a:fld>
            <a:endParaRPr lang="en-US" altLang="en-US"/>
          </a:p>
        </p:txBody>
      </p:sp>
      <p:sp>
        <p:nvSpPr>
          <p:cNvPr id="117762" name="Rectangle 2">
            <a:extLst>
              <a:ext uri="{FF2B5EF4-FFF2-40B4-BE49-F238E27FC236}">
                <a16:creationId xmlns:a16="http://schemas.microsoft.com/office/drawing/2014/main" id="{A1D494BA-D49B-400C-A1F6-974FB604B8BA}"/>
              </a:ext>
            </a:extLst>
          </p:cNvPr>
          <p:cNvSpPr>
            <a:spLocks noGrp="1" noChangeArrowheads="1"/>
          </p:cNvSpPr>
          <p:nvPr>
            <p:ph type="title"/>
          </p:nvPr>
        </p:nvSpPr>
        <p:spPr>
          <a:xfrm>
            <a:off x="2152650" y="503239"/>
            <a:ext cx="7886700" cy="777875"/>
          </a:xfrm>
        </p:spPr>
        <p:txBody>
          <a:bodyPr/>
          <a:lstStyle/>
          <a:p>
            <a:pPr>
              <a:defRPr/>
            </a:pPr>
            <a:r>
              <a:rPr lang="en-US" altLang="en-US"/>
              <a:t>Online Stock Trading</a:t>
            </a:r>
          </a:p>
        </p:txBody>
      </p:sp>
      <p:pic>
        <p:nvPicPr>
          <p:cNvPr id="64517" name="Picture 5">
            <a:extLst>
              <a:ext uri="{FF2B5EF4-FFF2-40B4-BE49-F238E27FC236}">
                <a16:creationId xmlns:a16="http://schemas.microsoft.com/office/drawing/2014/main" id="{11D32769-D066-4267-8B09-AC86B4D8FFA3}"/>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1697" t="3703" r="2315" b="1852"/>
          <a:stretch>
            <a:fillRect/>
          </a:stretch>
        </p:blipFill>
        <p:spPr>
          <a:xfrm>
            <a:off x="3598864" y="1800226"/>
            <a:ext cx="4994275" cy="3929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FB1EC309-5A67-4632-9409-D8E24DC0A5C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4575C5C-1C49-49ED-992E-2ED3D7DA5CC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55</a:t>
            </a:fld>
            <a:endParaRPr lang="en-US" altLang="en-US"/>
          </a:p>
        </p:txBody>
      </p:sp>
      <p:sp>
        <p:nvSpPr>
          <p:cNvPr id="118786" name="Rectangle 2">
            <a:extLst>
              <a:ext uri="{FF2B5EF4-FFF2-40B4-BE49-F238E27FC236}">
                <a16:creationId xmlns:a16="http://schemas.microsoft.com/office/drawing/2014/main" id="{3A0F9C3C-6C8D-496E-BD55-50451E08C884}"/>
              </a:ext>
            </a:extLst>
          </p:cNvPr>
          <p:cNvSpPr>
            <a:spLocks noGrp="1" noChangeArrowheads="1"/>
          </p:cNvSpPr>
          <p:nvPr>
            <p:ph type="title"/>
          </p:nvPr>
        </p:nvSpPr>
        <p:spPr>
          <a:xfrm>
            <a:off x="2152650" y="503239"/>
            <a:ext cx="7886700" cy="777875"/>
          </a:xfrm>
        </p:spPr>
        <p:txBody>
          <a:bodyPr/>
          <a:lstStyle/>
          <a:p>
            <a:pPr>
              <a:defRPr/>
            </a:pPr>
            <a:r>
              <a:rPr lang="en-US" altLang="en-US"/>
              <a:t>Online Stock Trading </a:t>
            </a:r>
            <a:r>
              <a:rPr lang="en-US" altLang="en-US" sz="3600"/>
              <a:t>(cont.)</a:t>
            </a:r>
          </a:p>
        </p:txBody>
      </p:sp>
      <p:sp>
        <p:nvSpPr>
          <p:cNvPr id="65541" name="Rectangle 3">
            <a:extLst>
              <a:ext uri="{FF2B5EF4-FFF2-40B4-BE49-F238E27FC236}">
                <a16:creationId xmlns:a16="http://schemas.microsoft.com/office/drawing/2014/main" id="{44CEECE8-35C5-4A8E-946B-93865D39A47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sz="2000"/>
              <a:t>Well-known companies that offer online trading:</a:t>
            </a:r>
          </a:p>
          <a:p>
            <a:pPr lvl="1">
              <a:buFont typeface="Calibri Light" panose="020F0302020204030204" pitchFamily="34" charset="0"/>
              <a:buAutoNum type="alphaLcPeriod"/>
            </a:pPr>
            <a:r>
              <a:rPr lang="en-US" altLang="en-US" sz="1800"/>
              <a:t>E*TRADE</a:t>
            </a:r>
          </a:p>
          <a:p>
            <a:pPr lvl="1">
              <a:buFont typeface="Calibri Light" panose="020F0302020204030204" pitchFamily="34" charset="0"/>
              <a:buAutoNum type="alphaLcPeriod"/>
            </a:pPr>
            <a:r>
              <a:rPr lang="en-US" altLang="en-US" sz="1800"/>
              <a:t>Ameritrade</a:t>
            </a:r>
          </a:p>
          <a:p>
            <a:pPr lvl="1">
              <a:buFont typeface="Calibri Light" panose="020F0302020204030204" pitchFamily="34" charset="0"/>
              <a:buAutoNum type="alphaLcPeriod"/>
            </a:pPr>
            <a:r>
              <a:rPr lang="en-US" altLang="en-US" sz="1800"/>
              <a:t>TD</a:t>
            </a:r>
          </a:p>
          <a:p>
            <a:pPr lvl="1">
              <a:buFont typeface="Calibri Light" panose="020F0302020204030204" pitchFamily="34" charset="0"/>
              <a:buAutoNum type="alphaLcPeriod"/>
            </a:pPr>
            <a:r>
              <a:rPr lang="en-US" altLang="en-US" sz="1800"/>
              <a:t>Waterhouse</a:t>
            </a:r>
          </a:p>
          <a:p>
            <a:pPr lvl="1">
              <a:buFont typeface="Calibri Light" panose="020F0302020204030204" pitchFamily="34" charset="0"/>
              <a:buAutoNum type="alphaLcPeriod"/>
            </a:pPr>
            <a:r>
              <a:rPr lang="en-US" altLang="en-US" sz="1800"/>
              <a:t>Suretrade</a:t>
            </a:r>
          </a:p>
          <a:p>
            <a:pPr lvl="1">
              <a:buFont typeface="Calibri Light" panose="020F0302020204030204" pitchFamily="34" charset="0"/>
              <a:buAutoNum type="alphaLcPeriod"/>
            </a:pPr>
            <a:r>
              <a:rPr lang="en-US" altLang="en-US" sz="1800"/>
              <a:t>Discover</a:t>
            </a:r>
          </a:p>
          <a:p>
            <a:pPr lvl="1">
              <a:buFont typeface="Calibri Light" panose="020F0302020204030204" pitchFamily="34" charset="0"/>
              <a:buAutoNum type="alphaLcPeriod"/>
            </a:pPr>
            <a:r>
              <a:rPr lang="en-US" altLang="en-US" sz="1800"/>
              <a:t>Lombard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a:extLst>
              <a:ext uri="{FF2B5EF4-FFF2-40B4-BE49-F238E27FC236}">
                <a16:creationId xmlns:a16="http://schemas.microsoft.com/office/drawing/2014/main" id="{81C80917-37D3-4E66-B9C5-85529DB3316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7CF8103-70D6-45ED-BC4F-CEAB0C64EE7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56</a:t>
            </a:fld>
            <a:endParaRPr lang="en-US" altLang="en-US"/>
          </a:p>
        </p:txBody>
      </p:sp>
      <p:sp>
        <p:nvSpPr>
          <p:cNvPr id="119810" name="Rectangle 2">
            <a:extLst>
              <a:ext uri="{FF2B5EF4-FFF2-40B4-BE49-F238E27FC236}">
                <a16:creationId xmlns:a16="http://schemas.microsoft.com/office/drawing/2014/main" id="{AA0BAA1B-71F1-4955-95FC-72849BBDC64B}"/>
              </a:ext>
            </a:extLst>
          </p:cNvPr>
          <p:cNvSpPr>
            <a:spLocks noGrp="1" noChangeArrowheads="1"/>
          </p:cNvSpPr>
          <p:nvPr>
            <p:ph type="title"/>
          </p:nvPr>
        </p:nvSpPr>
        <p:spPr>
          <a:xfrm>
            <a:off x="2152650" y="503239"/>
            <a:ext cx="7886700" cy="777875"/>
          </a:xfrm>
        </p:spPr>
        <p:txBody>
          <a:bodyPr/>
          <a:lstStyle/>
          <a:p>
            <a:pPr>
              <a:defRPr/>
            </a:pPr>
            <a:r>
              <a:rPr lang="en-US" altLang="en-US"/>
              <a:t>Online Stock Trading </a:t>
            </a:r>
            <a:r>
              <a:rPr lang="en-US" altLang="en-US" sz="3600"/>
              <a:t>(cont.)</a:t>
            </a:r>
          </a:p>
        </p:txBody>
      </p:sp>
      <p:sp>
        <p:nvSpPr>
          <p:cNvPr id="66565" name="Rectangle 3">
            <a:extLst>
              <a:ext uri="{FF2B5EF4-FFF2-40B4-BE49-F238E27FC236}">
                <a16:creationId xmlns:a16="http://schemas.microsoft.com/office/drawing/2014/main" id="{DDD5CF85-51A3-453A-9573-1FD54D429B1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Investment information</a:t>
            </a:r>
          </a:p>
          <a:p>
            <a:pPr lvl="1">
              <a:buFont typeface="Calibri Light" panose="020F0302020204030204" pitchFamily="34" charset="0"/>
              <a:buAutoNum type="alphaLcPeriod"/>
            </a:pPr>
            <a:r>
              <a:rPr lang="en-US" altLang="en-US"/>
              <a:t>money.cnn.com: current financial news</a:t>
            </a:r>
          </a:p>
          <a:p>
            <a:pPr lvl="1">
              <a:buFont typeface="Calibri Light" panose="020F0302020204030204" pitchFamily="34" charset="0"/>
              <a:buAutoNum type="alphaLcPeriod"/>
            </a:pPr>
            <a:r>
              <a:rPr lang="en-US" altLang="en-US"/>
              <a:t>bloomberg.com: municipal bond prices</a:t>
            </a:r>
          </a:p>
          <a:p>
            <a:pPr lvl="1">
              <a:buFont typeface="Calibri Light" panose="020F0302020204030204" pitchFamily="34" charset="0"/>
              <a:buAutoNum type="alphaLcPeriod"/>
            </a:pPr>
            <a:r>
              <a:rPr lang="en-US" altLang="en-US"/>
              <a:t>investorguide.com: overall market information with many links to other financial sites</a:t>
            </a:r>
          </a:p>
          <a:p>
            <a:pPr lvl="1">
              <a:buFont typeface="Calibri Light" panose="020F0302020204030204" pitchFamily="34" charset="0"/>
              <a:buAutoNum type="alphaLcPeriod"/>
            </a:pPr>
            <a:r>
              <a:rPr lang="en-US" altLang="en-US"/>
              <a:t>thestreet.com: free “guru” (expert) advice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700D797E-8E51-471A-B97A-68A67875714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7AEA6CB-0D24-47C8-83DC-5A351F23342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57</a:t>
            </a:fld>
            <a:endParaRPr lang="en-US" altLang="en-US"/>
          </a:p>
        </p:txBody>
      </p:sp>
      <p:sp>
        <p:nvSpPr>
          <p:cNvPr id="120834" name="Rectangle 2">
            <a:extLst>
              <a:ext uri="{FF2B5EF4-FFF2-40B4-BE49-F238E27FC236}">
                <a16:creationId xmlns:a16="http://schemas.microsoft.com/office/drawing/2014/main" id="{A7CC8510-9690-43F8-A34E-34307129A08E}"/>
              </a:ext>
            </a:extLst>
          </p:cNvPr>
          <p:cNvSpPr>
            <a:spLocks noGrp="1" noChangeArrowheads="1"/>
          </p:cNvSpPr>
          <p:nvPr>
            <p:ph type="title"/>
          </p:nvPr>
        </p:nvSpPr>
        <p:spPr>
          <a:xfrm>
            <a:off x="2152650" y="503239"/>
            <a:ext cx="7886700" cy="777875"/>
          </a:xfrm>
        </p:spPr>
        <p:txBody>
          <a:bodyPr/>
          <a:lstStyle/>
          <a:p>
            <a:pPr>
              <a:defRPr/>
            </a:pPr>
            <a:r>
              <a:rPr lang="en-US" altLang="en-US"/>
              <a:t>Online Stock Trading </a:t>
            </a:r>
            <a:r>
              <a:rPr lang="en-US" altLang="en-US" sz="3600"/>
              <a:t>(cont.)</a:t>
            </a:r>
          </a:p>
        </p:txBody>
      </p:sp>
      <p:sp>
        <p:nvSpPr>
          <p:cNvPr id="67589" name="Rectangle 3">
            <a:extLst>
              <a:ext uri="{FF2B5EF4-FFF2-40B4-BE49-F238E27FC236}">
                <a16:creationId xmlns:a16="http://schemas.microsoft.com/office/drawing/2014/main" id="{9AAFA608-6BBF-493D-A857-7E7ADA44C65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marketguide.com: stock screening and evaluation tools (MultexInvestor)</a:t>
            </a:r>
          </a:p>
          <a:p>
            <a:pPr lvl="1">
              <a:buFont typeface="Calibri Light" panose="020F0302020204030204" pitchFamily="34" charset="0"/>
              <a:buAutoNum type="alphaLcPeriod"/>
            </a:pPr>
            <a:r>
              <a:rPr lang="en-US" altLang="en-US"/>
              <a:t>ipodata.com: latest on funding and pricing of initial public offerings (IPOs)</a:t>
            </a:r>
          </a:p>
          <a:p>
            <a:pPr lvl="1">
              <a:buFont typeface="Calibri Light" panose="020F0302020204030204" pitchFamily="34" charset="0"/>
              <a:buAutoNum type="alphaLcPeriod"/>
            </a:pPr>
            <a:r>
              <a:rPr lang="en-US" altLang="en-US"/>
              <a:t>bigcharts.com: chart lovers will enjoy</a:t>
            </a:r>
          </a:p>
          <a:p>
            <a:pPr lvl="1">
              <a:buFont typeface="Calibri Light" panose="020F0302020204030204" pitchFamily="34" charset="0"/>
              <a:buAutoNum type="alphaLcPeriod"/>
            </a:pPr>
            <a:r>
              <a:rPr lang="en-US" altLang="en-US"/>
              <a:t>morningstar.com: mutual fund evaluation tools and other interesting investment information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a:extLst>
              <a:ext uri="{FF2B5EF4-FFF2-40B4-BE49-F238E27FC236}">
                <a16:creationId xmlns:a16="http://schemas.microsoft.com/office/drawing/2014/main" id="{47E72181-3D8A-44A5-B9E3-A4771D4D457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BD39610-3134-443B-809D-B69E80EF91C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58</a:t>
            </a:fld>
            <a:endParaRPr lang="en-US" altLang="en-US"/>
          </a:p>
        </p:txBody>
      </p:sp>
      <p:sp>
        <p:nvSpPr>
          <p:cNvPr id="121858" name="Rectangle 2">
            <a:extLst>
              <a:ext uri="{FF2B5EF4-FFF2-40B4-BE49-F238E27FC236}">
                <a16:creationId xmlns:a16="http://schemas.microsoft.com/office/drawing/2014/main" id="{D74A6F17-B44A-4A49-B2D8-06ABD8C5892A}"/>
              </a:ext>
            </a:extLst>
          </p:cNvPr>
          <p:cNvSpPr>
            <a:spLocks noGrp="1" noChangeArrowheads="1"/>
          </p:cNvSpPr>
          <p:nvPr>
            <p:ph type="title"/>
          </p:nvPr>
        </p:nvSpPr>
        <p:spPr>
          <a:xfrm>
            <a:off x="2152650" y="503239"/>
            <a:ext cx="7886700" cy="777875"/>
          </a:xfrm>
        </p:spPr>
        <p:txBody>
          <a:bodyPr/>
          <a:lstStyle/>
          <a:p>
            <a:pPr>
              <a:defRPr/>
            </a:pPr>
            <a:r>
              <a:rPr lang="en-US" altLang="en-US"/>
              <a:t>Online Stock Trading </a:t>
            </a:r>
            <a:r>
              <a:rPr lang="en-US" altLang="en-US" sz="3600"/>
              <a:t>(cont.)</a:t>
            </a:r>
          </a:p>
        </p:txBody>
      </p:sp>
      <p:sp>
        <p:nvSpPr>
          <p:cNvPr id="68613" name="Rectangle 3">
            <a:extLst>
              <a:ext uri="{FF2B5EF4-FFF2-40B4-BE49-F238E27FC236}">
                <a16:creationId xmlns:a16="http://schemas.microsoft.com/office/drawing/2014/main" id="{3183C804-7B80-4DD8-9CEE-3DBA33D66C35}"/>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firstcall.com: earnings estimates and more</a:t>
            </a:r>
          </a:p>
          <a:p>
            <a:pPr lvl="1">
              <a:buFont typeface="Calibri Light" panose="020F0302020204030204" pitchFamily="34" charset="0"/>
              <a:buAutoNum type="alphaLcPeriod"/>
            </a:pPr>
            <a:r>
              <a:rPr lang="en-US" altLang="en-US"/>
              <a:t>finance.yahoo.com: anything that anyone would need to know about finance and stocks</a:t>
            </a:r>
          </a:p>
          <a:p>
            <a:pPr lvl="1">
              <a:buFont typeface="Calibri Light" panose="020F0302020204030204" pitchFamily="34" charset="0"/>
              <a:buAutoNum type="alphaLcPeriod"/>
            </a:pPr>
            <a:r>
              <a:rPr lang="en-US" altLang="en-US"/>
              <a:t>fool.com: The Motley Fool is a comprehensive site that tries to educate, amuse, and enrich; a portal for individual investors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B7F003B6-5CC5-410C-AAE6-E698101E547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64ACE52-8F6A-468D-9A37-7791F7AE738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59</a:t>
            </a:fld>
            <a:endParaRPr lang="en-US" altLang="en-US"/>
          </a:p>
        </p:txBody>
      </p:sp>
      <p:sp>
        <p:nvSpPr>
          <p:cNvPr id="122882" name="Rectangle 2">
            <a:extLst>
              <a:ext uri="{FF2B5EF4-FFF2-40B4-BE49-F238E27FC236}">
                <a16:creationId xmlns:a16="http://schemas.microsoft.com/office/drawing/2014/main" id="{11714A7D-988A-464C-928E-4C7BAE7E6FEC}"/>
              </a:ext>
            </a:extLst>
          </p:cNvPr>
          <p:cNvSpPr>
            <a:spLocks noGrp="1" noChangeArrowheads="1"/>
          </p:cNvSpPr>
          <p:nvPr>
            <p:ph type="title"/>
          </p:nvPr>
        </p:nvSpPr>
        <p:spPr>
          <a:xfrm>
            <a:off x="2152650" y="503239"/>
            <a:ext cx="7886700" cy="777875"/>
          </a:xfrm>
        </p:spPr>
        <p:txBody>
          <a:bodyPr/>
          <a:lstStyle/>
          <a:p>
            <a:pPr>
              <a:defRPr/>
            </a:pPr>
            <a:r>
              <a:rPr lang="en-US" altLang="en-US"/>
              <a:t>Online Stock Trading </a:t>
            </a:r>
            <a:r>
              <a:rPr lang="en-US" altLang="en-US" sz="3600"/>
              <a:t>(cont.)</a:t>
            </a:r>
          </a:p>
        </p:txBody>
      </p:sp>
      <p:sp>
        <p:nvSpPr>
          <p:cNvPr id="69637" name="Rectangle 3">
            <a:extLst>
              <a:ext uri="{FF2B5EF4-FFF2-40B4-BE49-F238E27FC236}">
                <a16:creationId xmlns:a16="http://schemas.microsoft.com/office/drawing/2014/main" id="{1696F9A5-E410-46A4-8AAF-79B865D32A9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Related financial markets</a:t>
            </a:r>
          </a:p>
          <a:p>
            <a:pPr lvl="1">
              <a:buFont typeface="Calibri Light" panose="020F0302020204030204" pitchFamily="34" charset="0"/>
              <a:buAutoNum type="alphaLcPeriod"/>
            </a:pPr>
            <a:r>
              <a:rPr lang="en-US" altLang="en-US"/>
              <a:t>Commodities</a:t>
            </a:r>
          </a:p>
          <a:p>
            <a:pPr lvl="1">
              <a:buFont typeface="Calibri Light" panose="020F0302020204030204" pitchFamily="34" charset="0"/>
              <a:buAutoNum type="alphaLcPeriod"/>
            </a:pPr>
            <a:r>
              <a:rPr lang="en-US" altLang="en-US"/>
              <a:t>Financial derivatives</a:t>
            </a:r>
          </a:p>
          <a:p>
            <a:pPr lvl="1">
              <a:buFont typeface="Calibri Light" panose="020F0302020204030204" pitchFamily="34" charset="0"/>
              <a:buAutoNum type="alphaLcPeriod"/>
            </a:pPr>
            <a:r>
              <a:rPr lang="en-US" altLang="en-US"/>
              <a:t>Mortgage banking</a:t>
            </a:r>
          </a:p>
          <a:p>
            <a:pPr>
              <a:buFont typeface="Calibri Light" panose="020F0302020204030204" pitchFamily="34" charset="0"/>
              <a:buAutoNum type="arabicPeriod"/>
            </a:pPr>
            <a:r>
              <a:rPr lang="en-US" altLang="en-US"/>
              <a:t>Risk of having online stock accounts</a:t>
            </a:r>
          </a:p>
          <a:p>
            <a:pPr lvl="1">
              <a:buFontTx/>
              <a:buNone/>
            </a:pPr>
            <a:r>
              <a:rPr lang="en-US" altLang="en-US"/>
              <a:t>	All trading sites require users to have an ID and password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A39EB431-88BF-40FF-87FA-70EF4FA0CA7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BF0B2A9-B32A-452E-A90E-97C8AB4F07C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a:t>
            </a:fld>
            <a:endParaRPr lang="en-US" altLang="en-US"/>
          </a:p>
        </p:txBody>
      </p:sp>
      <p:sp>
        <p:nvSpPr>
          <p:cNvPr id="68610" name="Rectangle 2">
            <a:extLst>
              <a:ext uri="{FF2B5EF4-FFF2-40B4-BE49-F238E27FC236}">
                <a16:creationId xmlns:a16="http://schemas.microsoft.com/office/drawing/2014/main" id="{2AADB61C-379A-4332-9814-153814D32523}"/>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15365" name="Rectangle 3">
            <a:extLst>
              <a:ext uri="{FF2B5EF4-FFF2-40B4-BE49-F238E27FC236}">
                <a16:creationId xmlns:a16="http://schemas.microsoft.com/office/drawing/2014/main" id="{2C0B5318-D02D-4203-9900-18AE65F50CB7}"/>
              </a:ext>
            </a:extLst>
          </p:cNvPr>
          <p:cNvSpPr>
            <a:spLocks noGrp="1" noChangeArrowheads="1"/>
          </p:cNvSpPr>
          <p:nvPr>
            <p:ph type="body" idx="1"/>
          </p:nvPr>
        </p:nvSpPr>
        <p:spPr>
          <a:xfrm>
            <a:off x="2152650" y="1576388"/>
            <a:ext cx="7886700" cy="4495800"/>
          </a:xfrm>
        </p:spPr>
        <p:txBody>
          <a:bodyPr/>
          <a:lstStyle/>
          <a:p>
            <a:pPr>
              <a:lnSpc>
                <a:spcPct val="80000"/>
              </a:lnSpc>
              <a:buFont typeface="Calibri Light" panose="020F0302020204030204" pitchFamily="34" charset="0"/>
              <a:buAutoNum type="arabicPeriod"/>
            </a:pPr>
            <a:r>
              <a:rPr lang="en-US" altLang="en-US"/>
              <a:t>Technology used</a:t>
            </a:r>
          </a:p>
          <a:p>
            <a:pPr lvl="1">
              <a:lnSpc>
                <a:spcPct val="80000"/>
              </a:lnSpc>
              <a:buFont typeface="Calibri Light" panose="020F0302020204030204" pitchFamily="34" charset="0"/>
              <a:buAutoNum type="alphaLcPeriod"/>
            </a:pPr>
            <a:r>
              <a:rPr lang="en-US" altLang="en-US"/>
              <a:t>Amazon.com has expanded in a variety of directions: </a:t>
            </a:r>
          </a:p>
          <a:p>
            <a:pPr lvl="2">
              <a:lnSpc>
                <a:spcPct val="80000"/>
              </a:lnSpc>
            </a:pPr>
            <a:r>
              <a:rPr lang="en-US" altLang="en-US"/>
              <a:t>offers specialty stores (professional and technical store)</a:t>
            </a:r>
          </a:p>
          <a:p>
            <a:pPr lvl="2">
              <a:lnSpc>
                <a:spcPct val="80000"/>
              </a:lnSpc>
            </a:pPr>
            <a:r>
              <a:rPr lang="en-US" altLang="en-US"/>
              <a:t>expands its editorial content through partnerships with experts in certain fields</a:t>
            </a:r>
          </a:p>
          <a:p>
            <a:pPr lvl="2">
              <a:lnSpc>
                <a:spcPct val="80000"/>
              </a:lnSpc>
            </a:pPr>
            <a:r>
              <a:rPr lang="en-US" altLang="en-US"/>
              <a:t>increases product selection with the (used and out-of-print titles)</a:t>
            </a:r>
          </a:p>
          <a:p>
            <a:pPr lvl="2">
              <a:lnSpc>
                <a:spcPct val="80000"/>
              </a:lnSpc>
            </a:pPr>
            <a:r>
              <a:rPr lang="en-US" altLang="en-US"/>
              <a:t>expands its offerings beyond books (June 2002 became an authorized dealer of Sony Corp. selling Sony products online)</a:t>
            </a:r>
          </a:p>
          <a:p>
            <a:pPr lvl="2">
              <a:lnSpc>
                <a:spcPct val="80000"/>
              </a:lnSpc>
            </a:pPr>
            <a:r>
              <a:rPr lang="en-US" altLang="en-US"/>
              <a:t>today:  a diversified retailer of products and services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a:extLst>
              <a:ext uri="{FF2B5EF4-FFF2-40B4-BE49-F238E27FC236}">
                <a16:creationId xmlns:a16="http://schemas.microsoft.com/office/drawing/2014/main" id="{79730BE4-94E3-46BB-88D1-86B6DDF4886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057D752-0EDA-49D0-9110-38A462D768F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60</a:t>
            </a:fld>
            <a:endParaRPr lang="en-US" altLang="en-US"/>
          </a:p>
        </p:txBody>
      </p:sp>
      <p:sp>
        <p:nvSpPr>
          <p:cNvPr id="123906" name="Rectangle 2">
            <a:extLst>
              <a:ext uri="{FF2B5EF4-FFF2-40B4-BE49-F238E27FC236}">
                <a16:creationId xmlns:a16="http://schemas.microsoft.com/office/drawing/2014/main" id="{3CDDDD37-F8C4-45DF-B883-52A8F7D6E1F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a:t>
            </a:r>
          </a:p>
        </p:txBody>
      </p:sp>
      <p:sp>
        <p:nvSpPr>
          <p:cNvPr id="70661" name="Rectangle 3">
            <a:extLst>
              <a:ext uri="{FF2B5EF4-FFF2-40B4-BE49-F238E27FC236}">
                <a16:creationId xmlns:a16="http://schemas.microsoft.com/office/drawing/2014/main" id="{32F50C65-9A32-463E-B7EA-C8E8576A83A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electronic banking (e-banking): </a:t>
            </a:r>
            <a:r>
              <a:rPr lang="en-US" altLang="en-US"/>
              <a:t>Various banking activities conducted from home or the road using an Internet connection; also known as </a:t>
            </a:r>
            <a:r>
              <a:rPr lang="en-US" altLang="en-US" i="1"/>
              <a:t>cyberbanking, virtual banking, online banking</a:t>
            </a:r>
            <a:r>
              <a:rPr lang="en-US" altLang="en-US"/>
              <a:t>, and </a:t>
            </a:r>
            <a:r>
              <a:rPr lang="en-US" altLang="en-US" i="1"/>
              <a:t>home banking</a:t>
            </a:r>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46BEE336-AF5A-4C70-81A3-020A1C8E6D7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BD9ED6F-AFC3-4F4A-A3E8-C12D35E723B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61</a:t>
            </a:fld>
            <a:endParaRPr lang="en-US" altLang="en-US"/>
          </a:p>
        </p:txBody>
      </p:sp>
      <p:sp>
        <p:nvSpPr>
          <p:cNvPr id="124930" name="Rectangle 2">
            <a:extLst>
              <a:ext uri="{FF2B5EF4-FFF2-40B4-BE49-F238E27FC236}">
                <a16:creationId xmlns:a16="http://schemas.microsoft.com/office/drawing/2014/main" id="{5895C3FB-552C-452F-819B-0547E39B8C98}"/>
              </a:ext>
            </a:extLst>
          </p:cNvPr>
          <p:cNvSpPr>
            <a:spLocks noGrp="1" noChangeArrowheads="1"/>
          </p:cNvSpPr>
          <p:nvPr>
            <p:ph type="title"/>
          </p:nvPr>
        </p:nvSpPr>
        <p:spPr>
          <a:xfrm>
            <a:off x="2667000" y="228601"/>
            <a:ext cx="7543800" cy="1431925"/>
          </a:xfrm>
        </p:spPr>
        <p:txBody>
          <a:bodyPr/>
          <a:lstStyle/>
          <a:p>
            <a:pPr>
              <a:defRPr/>
            </a:pPr>
            <a:r>
              <a:rPr lang="en-US" altLang="en-US"/>
              <a:t>Banking and Personal Finance Online </a:t>
            </a:r>
            <a:r>
              <a:rPr lang="en-US" altLang="en-US" sz="3600"/>
              <a:t>(cont.)</a:t>
            </a:r>
          </a:p>
        </p:txBody>
      </p:sp>
      <p:sp>
        <p:nvSpPr>
          <p:cNvPr id="71685" name="Rectangle 3">
            <a:extLst>
              <a:ext uri="{FF2B5EF4-FFF2-40B4-BE49-F238E27FC236}">
                <a16:creationId xmlns:a16="http://schemas.microsoft.com/office/drawing/2014/main" id="{E658A14B-8E94-4D8D-941B-764CE258A51F}"/>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Dangers of online trading</a:t>
            </a:r>
          </a:p>
          <a:p>
            <a:pPr lvl="1">
              <a:lnSpc>
                <a:spcPct val="90000"/>
              </a:lnSpc>
              <a:buFont typeface="Calibri Light" panose="020F0302020204030204" pitchFamily="34" charset="0"/>
              <a:buAutoNum type="alphaLcPeriod"/>
            </a:pPr>
            <a:r>
              <a:rPr lang="en-US" altLang="en-US"/>
              <a:t>almost 55% of stock trading in Korea is done online </a:t>
            </a:r>
          </a:p>
          <a:p>
            <a:pPr lvl="1">
              <a:lnSpc>
                <a:spcPct val="90000"/>
              </a:lnSpc>
              <a:buFont typeface="Calibri Light" panose="020F0302020204030204" pitchFamily="34" charset="0"/>
              <a:buAutoNum type="alphaLcPeriod"/>
            </a:pPr>
            <a:r>
              <a:rPr lang="en-US" altLang="en-US"/>
              <a:t>fraudulent online stock trading—August 2002</a:t>
            </a:r>
          </a:p>
          <a:p>
            <a:pPr lvl="2">
              <a:lnSpc>
                <a:spcPct val="90000"/>
              </a:lnSpc>
            </a:pPr>
            <a:r>
              <a:rPr lang="en-US" altLang="en-US"/>
              <a:t>A criminal used a PC in an Internet cafe to place a buy order at a fairly high price for 5 millions shares of Delta Information and Communication in the name of a well-known buyer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a:extLst>
              <a:ext uri="{FF2B5EF4-FFF2-40B4-BE49-F238E27FC236}">
                <a16:creationId xmlns:a16="http://schemas.microsoft.com/office/drawing/2014/main" id="{F88F8F17-02B8-4EB0-BB40-4220986A0DD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754AD26-6AF3-485A-AC7C-2A10E34017C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62</a:t>
            </a:fld>
            <a:endParaRPr lang="en-US" altLang="en-US"/>
          </a:p>
        </p:txBody>
      </p:sp>
      <p:sp>
        <p:nvSpPr>
          <p:cNvPr id="125954" name="Rectangle 2">
            <a:extLst>
              <a:ext uri="{FF2B5EF4-FFF2-40B4-BE49-F238E27FC236}">
                <a16:creationId xmlns:a16="http://schemas.microsoft.com/office/drawing/2014/main" id="{BD0CBBC0-210A-4799-A7AE-2D3B648914A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2709" name="Rectangle 3">
            <a:extLst>
              <a:ext uri="{FF2B5EF4-FFF2-40B4-BE49-F238E27FC236}">
                <a16:creationId xmlns:a16="http://schemas.microsoft.com/office/drawing/2014/main" id="{E8D58746-5AC1-4A51-A77E-EA406FE672AF}"/>
              </a:ext>
            </a:extLst>
          </p:cNvPr>
          <p:cNvSpPr>
            <a:spLocks noGrp="1" noChangeArrowheads="1"/>
          </p:cNvSpPr>
          <p:nvPr>
            <p:ph type="body" idx="1"/>
          </p:nvPr>
        </p:nvSpPr>
        <p:spPr>
          <a:xfrm>
            <a:off x="2152650" y="1576388"/>
            <a:ext cx="7886700" cy="4495800"/>
          </a:xfrm>
        </p:spPr>
        <p:txBody>
          <a:bodyPr/>
          <a:lstStyle/>
          <a:p>
            <a:pPr lvl="2"/>
            <a:r>
              <a:rPr lang="en-US" altLang="en-US"/>
              <a:t>Using the trust company’s stolen account number and password </a:t>
            </a:r>
          </a:p>
          <a:p>
            <a:pPr lvl="2"/>
            <a:r>
              <a:rPr lang="en-US" altLang="en-US"/>
              <a:t>In 90 seconds, over 100 people sold more than 10,000 shares each for a total of 2.7 million shares pushing the price of the shares way up </a:t>
            </a:r>
          </a:p>
          <a:p>
            <a:pPr lvl="2"/>
            <a:r>
              <a:rPr lang="en-US" altLang="en-US"/>
              <a:t>Hacker stopped buying and disappeared </a:t>
            </a:r>
          </a:p>
          <a:p>
            <a:pPr lvl="2"/>
            <a:r>
              <a:rPr lang="en-US" altLang="en-US"/>
              <a:t>Without buyers the price of Delta’s shares started to decline</a:t>
            </a:r>
          </a:p>
          <a:p>
            <a:pPr lvl="2"/>
            <a:r>
              <a:rPr lang="en-US" altLang="en-US"/>
              <a:t>In 2 days Daewoo Securities (manager of the Hyundai account) suffered U.S. $5 million paper losses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13E94966-3BF7-4A47-91C2-AD8DA529C7F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C94A5F9-5A67-4DDC-8377-BBE15F63211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63</a:t>
            </a:fld>
            <a:endParaRPr lang="en-US" altLang="en-US"/>
          </a:p>
        </p:txBody>
      </p:sp>
      <p:sp>
        <p:nvSpPr>
          <p:cNvPr id="126978" name="Rectangle 2">
            <a:extLst>
              <a:ext uri="{FF2B5EF4-FFF2-40B4-BE49-F238E27FC236}">
                <a16:creationId xmlns:a16="http://schemas.microsoft.com/office/drawing/2014/main" id="{238F7FBD-BF83-4567-8EAA-4486E7800A8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3733" name="Rectangle 3">
            <a:extLst>
              <a:ext uri="{FF2B5EF4-FFF2-40B4-BE49-F238E27FC236}">
                <a16:creationId xmlns:a16="http://schemas.microsoft.com/office/drawing/2014/main" id="{25B0EB13-14C6-4C22-9C79-071A4AD134C2}"/>
              </a:ext>
            </a:extLst>
          </p:cNvPr>
          <p:cNvSpPr>
            <a:spLocks noGrp="1" noChangeArrowheads="1"/>
          </p:cNvSpPr>
          <p:nvPr>
            <p:ph type="body" idx="1"/>
          </p:nvPr>
        </p:nvSpPr>
        <p:spPr>
          <a:xfrm>
            <a:off x="2724150" y="1570038"/>
            <a:ext cx="7696200" cy="4343400"/>
          </a:xfrm>
        </p:spPr>
        <p:txBody>
          <a:bodyPr/>
          <a:lstStyle/>
          <a:p>
            <a:pPr>
              <a:lnSpc>
                <a:spcPct val="90000"/>
              </a:lnSpc>
              <a:buFont typeface="Calibri Light" panose="020F0302020204030204" pitchFamily="34" charset="0"/>
              <a:buAutoNum type="arabicPeriod"/>
            </a:pPr>
            <a:r>
              <a:rPr lang="en-US" altLang="en-US" sz="2600"/>
              <a:t>Home banking capabilities</a:t>
            </a:r>
          </a:p>
          <a:p>
            <a:pPr lvl="1">
              <a:lnSpc>
                <a:spcPct val="90000"/>
              </a:lnSpc>
              <a:buFont typeface="Calibri Light" panose="020F0302020204030204" pitchFamily="34" charset="0"/>
              <a:buAutoNum type="alphaLcPeriod"/>
            </a:pPr>
            <a:r>
              <a:rPr lang="en-US" altLang="en-US" sz="2200"/>
              <a:t>View current account balances and history at anytime</a:t>
            </a:r>
          </a:p>
          <a:p>
            <a:pPr lvl="1">
              <a:lnSpc>
                <a:spcPct val="90000"/>
              </a:lnSpc>
              <a:buFont typeface="Calibri Light" panose="020F0302020204030204" pitchFamily="34" charset="0"/>
              <a:buAutoNum type="alphaLcPeriod"/>
            </a:pPr>
            <a:r>
              <a:rPr lang="en-US" altLang="en-US" sz="2200"/>
              <a:t>Obtain charge and credit card statements</a:t>
            </a:r>
          </a:p>
          <a:p>
            <a:pPr lvl="1">
              <a:lnSpc>
                <a:spcPct val="90000"/>
              </a:lnSpc>
              <a:buFont typeface="Calibri Light" panose="020F0302020204030204" pitchFamily="34" charset="0"/>
              <a:buAutoNum type="alphaLcPeriod"/>
            </a:pPr>
            <a:r>
              <a:rPr lang="en-US" altLang="en-US" sz="2200"/>
              <a:t>Pay bills</a:t>
            </a:r>
          </a:p>
          <a:p>
            <a:pPr lvl="1">
              <a:lnSpc>
                <a:spcPct val="90000"/>
              </a:lnSpc>
              <a:buFont typeface="Calibri Light" panose="020F0302020204030204" pitchFamily="34" charset="0"/>
              <a:buAutoNum type="alphaLcPeriod"/>
            </a:pPr>
            <a:r>
              <a:rPr lang="en-US" altLang="en-US" sz="2200"/>
              <a:t>Download account transactions</a:t>
            </a:r>
          </a:p>
          <a:p>
            <a:pPr lvl="1">
              <a:lnSpc>
                <a:spcPct val="90000"/>
              </a:lnSpc>
              <a:buFont typeface="Calibri Light" panose="020F0302020204030204" pitchFamily="34" charset="0"/>
              <a:buAutoNum type="alphaLcPeriod"/>
            </a:pPr>
            <a:r>
              <a:rPr lang="en-US" altLang="en-US" sz="2200"/>
              <a:t>Transfer money between accounts</a:t>
            </a:r>
          </a:p>
          <a:p>
            <a:pPr lvl="1">
              <a:lnSpc>
                <a:spcPct val="90000"/>
              </a:lnSpc>
              <a:buFont typeface="Calibri Light" panose="020F0302020204030204" pitchFamily="34" charset="0"/>
              <a:buAutoNum type="alphaLcPeriod"/>
            </a:pPr>
            <a:r>
              <a:rPr lang="en-US" altLang="en-US" sz="2200"/>
              <a:t>Balance accounts</a:t>
            </a:r>
          </a:p>
          <a:p>
            <a:pPr lvl="1">
              <a:lnSpc>
                <a:spcPct val="90000"/>
              </a:lnSpc>
              <a:buFont typeface="Calibri Light" panose="020F0302020204030204" pitchFamily="34" charset="0"/>
              <a:buAutoNum type="alphaLcPeriod"/>
            </a:pPr>
            <a:r>
              <a:rPr lang="en-US" altLang="en-US" sz="2200"/>
              <a:t>Send e-mail to the bank</a:t>
            </a:r>
          </a:p>
          <a:p>
            <a:pPr lvl="1">
              <a:lnSpc>
                <a:spcPct val="90000"/>
              </a:lnSpc>
              <a:buFont typeface="Calibri Light" panose="020F0302020204030204" pitchFamily="34" charset="0"/>
              <a:buAutoNum type="alphaLcPeriod"/>
            </a:pPr>
            <a:r>
              <a:rPr lang="en-US" altLang="en-US" sz="2200"/>
              <a:t>Expand the meaning of “banker’s hours”</a:t>
            </a:r>
          </a:p>
          <a:p>
            <a:pPr lvl="1">
              <a:lnSpc>
                <a:spcPct val="90000"/>
              </a:lnSpc>
              <a:buFont typeface="Calibri Light" panose="020F0302020204030204" pitchFamily="34" charset="0"/>
              <a:buAutoNum type="alphaLcPeriod"/>
            </a:pPr>
            <a:r>
              <a:rPr lang="en-US" altLang="en-US" sz="2200"/>
              <a:t>Handle finances when traveling</a:t>
            </a:r>
          </a:p>
          <a:p>
            <a:pPr lvl="1">
              <a:lnSpc>
                <a:spcPct val="90000"/>
              </a:lnSpc>
              <a:buFont typeface="Calibri Light" panose="020F0302020204030204" pitchFamily="34" charset="0"/>
              <a:buAutoNum type="alphaLcPeriod"/>
            </a:pPr>
            <a:r>
              <a:rPr lang="en-US" altLang="en-US" sz="2200"/>
              <a:t>Use additional services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a:extLst>
              <a:ext uri="{FF2B5EF4-FFF2-40B4-BE49-F238E27FC236}">
                <a16:creationId xmlns:a16="http://schemas.microsoft.com/office/drawing/2014/main" id="{10697821-51D4-4230-B02B-57AB038114B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CAC5EC9-A5F3-4CF8-8FC4-8FB7A57298E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64</a:t>
            </a:fld>
            <a:endParaRPr lang="en-US" altLang="en-US"/>
          </a:p>
        </p:txBody>
      </p:sp>
      <p:sp>
        <p:nvSpPr>
          <p:cNvPr id="128002" name="Rectangle 2">
            <a:extLst>
              <a:ext uri="{FF2B5EF4-FFF2-40B4-BE49-F238E27FC236}">
                <a16:creationId xmlns:a16="http://schemas.microsoft.com/office/drawing/2014/main" id="{E47842C1-9C66-4040-8FF7-21C90530E8A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4757" name="Rectangle 3">
            <a:extLst>
              <a:ext uri="{FF2B5EF4-FFF2-40B4-BE49-F238E27FC236}">
                <a16:creationId xmlns:a16="http://schemas.microsoft.com/office/drawing/2014/main" id="{6BD14564-25B9-4B19-9606-DC0AB10147E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Virtual banks</a:t>
            </a:r>
          </a:p>
          <a:p>
            <a:pPr lvl="1">
              <a:buFont typeface="Calibri Light" panose="020F0302020204030204" pitchFamily="34" charset="0"/>
              <a:buAutoNum type="alphaLcPeriod"/>
            </a:pPr>
            <a:r>
              <a:rPr lang="en-US" altLang="en-US"/>
              <a:t>Have no physical location, but only conduct online transactions</a:t>
            </a:r>
          </a:p>
          <a:p>
            <a:pPr lvl="2"/>
            <a:r>
              <a:rPr lang="en-US" altLang="en-US"/>
              <a:t>NetBank (netbank.com)</a:t>
            </a:r>
          </a:p>
          <a:p>
            <a:pPr lvl="2"/>
            <a:r>
              <a:rPr lang="en-US" altLang="en-US"/>
              <a:t>First Internet Bank (firstib.com)</a:t>
            </a:r>
          </a:p>
          <a:p>
            <a:pPr lvl="1">
              <a:buFont typeface="Calibri Light" panose="020F0302020204030204" pitchFamily="34" charset="0"/>
              <a:buAutoNum type="alphaLcPeriod"/>
            </a:pPr>
            <a:r>
              <a:rPr lang="en-US" altLang="en-US"/>
              <a:t>Make sure that the bank is legitimate before sending money to a virtual bank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a:extLst>
              <a:ext uri="{FF2B5EF4-FFF2-40B4-BE49-F238E27FC236}">
                <a16:creationId xmlns:a16="http://schemas.microsoft.com/office/drawing/2014/main" id="{658DDF97-9420-4D9D-A2DD-2B51D485E1E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3F47472-09C5-4D89-8C21-164ACFDD238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65</a:t>
            </a:fld>
            <a:endParaRPr lang="en-US" altLang="en-US"/>
          </a:p>
        </p:txBody>
      </p:sp>
      <p:sp>
        <p:nvSpPr>
          <p:cNvPr id="129026" name="Rectangle 2">
            <a:extLst>
              <a:ext uri="{FF2B5EF4-FFF2-40B4-BE49-F238E27FC236}">
                <a16:creationId xmlns:a16="http://schemas.microsoft.com/office/drawing/2014/main" id="{BA4215EF-A01B-4AFF-B719-C94F461D1FA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5781" name="Rectangle 3">
            <a:extLst>
              <a:ext uri="{FF2B5EF4-FFF2-40B4-BE49-F238E27FC236}">
                <a16:creationId xmlns:a16="http://schemas.microsoft.com/office/drawing/2014/main" id="{59C5A700-7E90-4F21-A2DC-68DAF5CA766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International and multiple-currency banking</a:t>
            </a:r>
          </a:p>
          <a:p>
            <a:pPr lvl="1">
              <a:buFont typeface="Calibri Light" panose="020F0302020204030204" pitchFamily="34" charset="0"/>
              <a:buAutoNum type="alphaLcPeriod"/>
            </a:pPr>
            <a:r>
              <a:rPr lang="en-US" altLang="en-US"/>
              <a:t>Hong Kong Bank developed a special system called HEXAGON to provide electronic banking in Asia</a:t>
            </a:r>
          </a:p>
          <a:p>
            <a:pPr lvl="1">
              <a:buFont typeface="Calibri Light" panose="020F0302020204030204" pitchFamily="34" charset="0"/>
              <a:buAutoNum type="alphaLcPeriod"/>
            </a:pPr>
            <a:r>
              <a:rPr lang="en-US" altLang="en-US"/>
              <a:t>Tradecard and MasterCard have developed a multiple-currency system for global transactions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a:extLst>
              <a:ext uri="{FF2B5EF4-FFF2-40B4-BE49-F238E27FC236}">
                <a16:creationId xmlns:a16="http://schemas.microsoft.com/office/drawing/2014/main" id="{EACA240D-3C67-4F10-9B1B-72F8356A393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E0F925E-81A4-4D3C-8FA7-B7B857C67C2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66</a:t>
            </a:fld>
            <a:endParaRPr lang="en-US" altLang="en-US"/>
          </a:p>
        </p:txBody>
      </p:sp>
      <p:sp>
        <p:nvSpPr>
          <p:cNvPr id="130050" name="Rectangle 2">
            <a:extLst>
              <a:ext uri="{FF2B5EF4-FFF2-40B4-BE49-F238E27FC236}">
                <a16:creationId xmlns:a16="http://schemas.microsoft.com/office/drawing/2014/main" id="{1E0A17E4-25AD-4066-981D-D7BA2F82570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6805" name="Rectangle 3">
            <a:extLst>
              <a:ext uri="{FF2B5EF4-FFF2-40B4-BE49-F238E27FC236}">
                <a16:creationId xmlns:a16="http://schemas.microsoft.com/office/drawing/2014/main" id="{985A2D5A-03CD-46C0-AF09-5A9DA5713304}"/>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Bank of America and most other major banks offer:</a:t>
            </a:r>
          </a:p>
          <a:p>
            <a:pPr lvl="2"/>
            <a:r>
              <a:rPr lang="en-US" altLang="en-US"/>
              <a:t>international capital raising</a:t>
            </a:r>
          </a:p>
          <a:p>
            <a:pPr lvl="2"/>
            <a:r>
              <a:rPr lang="en-US" altLang="en-US"/>
              <a:t>cash management</a:t>
            </a:r>
          </a:p>
          <a:p>
            <a:pPr lvl="2"/>
            <a:r>
              <a:rPr lang="en-US" altLang="en-US"/>
              <a:t>trades and services</a:t>
            </a:r>
          </a:p>
          <a:p>
            <a:pPr lvl="2"/>
            <a:r>
              <a:rPr lang="en-US" altLang="en-US"/>
              <a:t>foreign exchange</a:t>
            </a:r>
          </a:p>
          <a:p>
            <a:pPr lvl="2"/>
            <a:r>
              <a:rPr lang="en-US" altLang="en-US"/>
              <a:t>risk management investments</a:t>
            </a:r>
          </a:p>
          <a:p>
            <a:pPr lvl="2"/>
            <a:r>
              <a:rPr lang="en-US" altLang="en-US"/>
              <a:t> merchant services</a:t>
            </a:r>
          </a:p>
          <a:p>
            <a:pPr lvl="2"/>
            <a:r>
              <a:rPr lang="en-US" altLang="en-US"/>
              <a:t>special services for international traders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1FE8B312-DDDF-4741-9D0C-E246C30FCA3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738E5D3-AF44-48BC-8EC2-16C443A2302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67</a:t>
            </a:fld>
            <a:endParaRPr lang="en-US" altLang="en-US"/>
          </a:p>
        </p:txBody>
      </p:sp>
      <p:sp>
        <p:nvSpPr>
          <p:cNvPr id="131074" name="Rectangle 2">
            <a:extLst>
              <a:ext uri="{FF2B5EF4-FFF2-40B4-BE49-F238E27FC236}">
                <a16:creationId xmlns:a16="http://schemas.microsoft.com/office/drawing/2014/main" id="{F366AC63-56B5-48D8-9E3D-59996E7E5D5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7829" name="Rectangle 3">
            <a:extLst>
              <a:ext uri="{FF2B5EF4-FFF2-40B4-BE49-F238E27FC236}">
                <a16:creationId xmlns:a16="http://schemas.microsoft.com/office/drawing/2014/main" id="{E36027D8-616B-49F0-8298-5152228605C9}"/>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i="1"/>
              <a:t>Fxall.com </a:t>
            </a:r>
            <a:r>
              <a:rPr lang="en-US" altLang="en-US"/>
              <a:t>is a multidealer foreign exchange service that enables faster and cheaper foreign exchange transactions </a:t>
            </a:r>
          </a:p>
          <a:p>
            <a:pPr lvl="1">
              <a:buFont typeface="Calibri Light" panose="020F0302020204030204" pitchFamily="34" charset="0"/>
              <a:buAutoNum type="alphaLcPeriod"/>
            </a:pPr>
            <a:r>
              <a:rPr lang="en-US" altLang="en-US"/>
              <a:t>Special services are being established for stock market traders who need to pay for foreign stocks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a:extLst>
              <a:ext uri="{FF2B5EF4-FFF2-40B4-BE49-F238E27FC236}">
                <a16:creationId xmlns:a16="http://schemas.microsoft.com/office/drawing/2014/main" id="{371BCBB1-120C-4B33-BBDF-0EDC6EC013C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E4C59F2-FA14-4DD2-B90C-D9D44B5AEA5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68</a:t>
            </a:fld>
            <a:endParaRPr lang="en-US" altLang="en-US"/>
          </a:p>
        </p:txBody>
      </p:sp>
      <p:sp>
        <p:nvSpPr>
          <p:cNvPr id="132098" name="Rectangle 2">
            <a:extLst>
              <a:ext uri="{FF2B5EF4-FFF2-40B4-BE49-F238E27FC236}">
                <a16:creationId xmlns:a16="http://schemas.microsoft.com/office/drawing/2014/main" id="{7C37CF59-B2F5-4348-9FF6-94F5CF57EE0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78853" name="Rectangle 3">
            <a:extLst>
              <a:ext uri="{FF2B5EF4-FFF2-40B4-BE49-F238E27FC236}">
                <a16:creationId xmlns:a16="http://schemas.microsoft.com/office/drawing/2014/main" id="{22440A7C-898D-4BC2-9B27-90BA65CEEAC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Implementation issues in online financial transactions:</a:t>
            </a:r>
          </a:p>
          <a:p>
            <a:pPr lvl="1">
              <a:buFont typeface="Calibri Light" panose="020F0302020204030204" pitchFamily="34" charset="0"/>
              <a:buAutoNum type="alphaLcPeriod"/>
            </a:pPr>
            <a:r>
              <a:rPr lang="en-US" altLang="en-US"/>
              <a:t>securing financial transactions</a:t>
            </a:r>
          </a:p>
          <a:p>
            <a:pPr lvl="1">
              <a:buFont typeface="Calibri Light" panose="020F0302020204030204" pitchFamily="34" charset="0"/>
              <a:buAutoNum type="alphaLcPeriod"/>
            </a:pPr>
            <a:r>
              <a:rPr lang="en-US" altLang="en-US"/>
              <a:t>access to banks’ intranets by outsiders</a:t>
            </a:r>
          </a:p>
          <a:p>
            <a:pPr lvl="1">
              <a:buFont typeface="Calibri Light" panose="020F0302020204030204" pitchFamily="34" charset="0"/>
              <a:buAutoNum type="alphaLcPeriod"/>
            </a:pPr>
            <a:r>
              <a:rPr lang="en-US" altLang="en-US"/>
              <a:t>using imaging systems</a:t>
            </a:r>
          </a:p>
          <a:p>
            <a:pPr lvl="1">
              <a:buFont typeface="Calibri Light" panose="020F0302020204030204" pitchFamily="34" charset="0"/>
              <a:buAutoNum type="alphaLcPeriod"/>
            </a:pPr>
            <a:r>
              <a:rPr lang="en-US" altLang="en-US"/>
              <a:t>pricing online versus off-line services</a:t>
            </a:r>
          </a:p>
          <a:p>
            <a:pPr lvl="1">
              <a:buFont typeface="Calibri Light" panose="020F0302020204030204" pitchFamily="34" charset="0"/>
              <a:buAutoNum type="alphaLcPeriod"/>
            </a:pPr>
            <a:r>
              <a:rPr lang="en-US" altLang="en-US"/>
              <a:t>risks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a:extLst>
              <a:ext uri="{FF2B5EF4-FFF2-40B4-BE49-F238E27FC236}">
                <a16:creationId xmlns:a16="http://schemas.microsoft.com/office/drawing/2014/main" id="{6102476D-5047-4150-B648-BF162AFBB73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584B6E0-AACF-4EED-B193-B0779324A42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69</a:t>
            </a:fld>
            <a:endParaRPr lang="en-US" altLang="en-US"/>
          </a:p>
        </p:txBody>
      </p:sp>
      <p:sp>
        <p:nvSpPr>
          <p:cNvPr id="133122" name="Rectangle 2">
            <a:extLst>
              <a:ext uri="{FF2B5EF4-FFF2-40B4-BE49-F238E27FC236}">
                <a16:creationId xmlns:a16="http://schemas.microsoft.com/office/drawing/2014/main" id="{68EB2553-F804-403A-BFB8-D12FF8006230}"/>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Security </a:t>
            </a:r>
            <a:br>
              <a:rPr lang="en-US" altLang="en-US"/>
            </a:br>
            <a:r>
              <a:rPr lang="en-US" altLang="en-US"/>
              <a:t>Bank of America</a:t>
            </a:r>
            <a:endParaRPr lang="en-US" altLang="en-US" sz="3600"/>
          </a:p>
        </p:txBody>
      </p:sp>
      <p:sp>
        <p:nvSpPr>
          <p:cNvPr id="79877" name="Rectangle 3">
            <a:extLst>
              <a:ext uri="{FF2B5EF4-FFF2-40B4-BE49-F238E27FC236}">
                <a16:creationId xmlns:a16="http://schemas.microsoft.com/office/drawing/2014/main" id="{CF68C45A-B721-4324-AAB8-7EF15EA2F851}"/>
              </a:ext>
            </a:extLst>
          </p:cNvPr>
          <p:cNvSpPr>
            <a:spLocks noGrp="1" noChangeArrowheads="1"/>
          </p:cNvSpPr>
          <p:nvPr>
            <p:ph type="body" idx="1"/>
          </p:nvPr>
        </p:nvSpPr>
        <p:spPr>
          <a:xfrm>
            <a:off x="2344738" y="1752600"/>
            <a:ext cx="8077200" cy="4495800"/>
          </a:xfrm>
        </p:spPr>
        <p:txBody>
          <a:bodyPr/>
          <a:lstStyle/>
          <a:p>
            <a:pPr>
              <a:buFont typeface="Calibri Light" panose="020F0302020204030204" pitchFamily="34" charset="0"/>
              <a:buAutoNum type="arabicPeriod"/>
            </a:pPr>
            <a:r>
              <a:rPr lang="en-US" altLang="en-US"/>
              <a:t>Online security at Bank of America—security safeguards provided:</a:t>
            </a:r>
          </a:p>
          <a:p>
            <a:pPr lvl="1">
              <a:buFont typeface="Calibri Light" panose="020F0302020204030204" pitchFamily="34" charset="0"/>
              <a:buAutoNum type="alphaLcPeriod"/>
            </a:pPr>
            <a:r>
              <a:rPr lang="en-US" altLang="en-US"/>
              <a:t>encryption provided by SSL (Secure Socket Layer)</a:t>
            </a:r>
          </a:p>
          <a:p>
            <a:pPr lvl="1">
              <a:buFont typeface="Calibri Light" panose="020F0302020204030204" pitchFamily="34" charset="0"/>
              <a:buAutoNum type="alphaLcPeriod"/>
            </a:pPr>
            <a:r>
              <a:rPr lang="en-US" altLang="en-US"/>
              <a:t>maintains accurate information; corrections made quickly </a:t>
            </a:r>
          </a:p>
          <a:p>
            <a:pPr lvl="1">
              <a:buFont typeface="Calibri Light" panose="020F0302020204030204" pitchFamily="34" charset="0"/>
              <a:buAutoNum type="alphaLcPeriod"/>
            </a:pPr>
            <a:r>
              <a:rPr lang="en-US" altLang="en-US"/>
              <a:t>information is shared among the company’s family of partners only for legitimate business purposes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AA8C6E99-E149-4724-9A6F-74E02E06C58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2B68E01-2062-4AD0-AAC0-9A072BA0F75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a:t>
            </a:fld>
            <a:endParaRPr lang="en-US" altLang="en-US"/>
          </a:p>
        </p:txBody>
      </p:sp>
      <p:sp>
        <p:nvSpPr>
          <p:cNvPr id="69634" name="Rectangle 2">
            <a:extLst>
              <a:ext uri="{FF2B5EF4-FFF2-40B4-BE49-F238E27FC236}">
                <a16:creationId xmlns:a16="http://schemas.microsoft.com/office/drawing/2014/main" id="{12D8C603-046D-4646-B804-63B84CC51D9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16389" name="Rectangle 3">
            <a:extLst>
              <a:ext uri="{FF2B5EF4-FFF2-40B4-BE49-F238E27FC236}">
                <a16:creationId xmlns:a16="http://schemas.microsoft.com/office/drawing/2014/main" id="{2E1D9C68-1EB5-40D2-A3AD-9C2385D7D5EE}"/>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a:t>Key features of the Amazon.com superstore are:</a:t>
            </a:r>
          </a:p>
          <a:p>
            <a:pPr lvl="2">
              <a:lnSpc>
                <a:spcPct val="90000"/>
              </a:lnSpc>
            </a:pPr>
            <a:r>
              <a:rPr lang="en-US" altLang="en-US"/>
              <a:t>easy browsing, searching, and ordering </a:t>
            </a:r>
          </a:p>
          <a:p>
            <a:pPr lvl="2">
              <a:lnSpc>
                <a:spcPct val="90000"/>
              </a:lnSpc>
            </a:pPr>
            <a:r>
              <a:rPr lang="en-US" altLang="en-US"/>
              <a:t>useful product information, reviews, recommendations, and personalization </a:t>
            </a:r>
          </a:p>
          <a:p>
            <a:pPr lvl="2">
              <a:lnSpc>
                <a:spcPct val="90000"/>
              </a:lnSpc>
            </a:pPr>
            <a:r>
              <a:rPr lang="en-US" altLang="en-US"/>
              <a:t>broad selection</a:t>
            </a:r>
          </a:p>
          <a:p>
            <a:pPr lvl="2">
              <a:lnSpc>
                <a:spcPct val="90000"/>
              </a:lnSpc>
            </a:pPr>
            <a:r>
              <a:rPr lang="en-US" altLang="en-US"/>
              <a:t>low prices</a:t>
            </a:r>
          </a:p>
          <a:p>
            <a:pPr lvl="2">
              <a:lnSpc>
                <a:spcPct val="90000"/>
              </a:lnSpc>
            </a:pPr>
            <a:r>
              <a:rPr lang="en-US" altLang="en-US"/>
              <a:t>secure payment systems</a:t>
            </a:r>
          </a:p>
          <a:p>
            <a:pPr lvl="2">
              <a:lnSpc>
                <a:spcPct val="90000"/>
              </a:lnSpc>
            </a:pPr>
            <a:r>
              <a:rPr lang="en-US" altLang="en-US"/>
              <a:t>efficient order fulfillment</a:t>
            </a:r>
          </a:p>
          <a:p>
            <a:pPr lvl="2">
              <a:lnSpc>
                <a:spcPct val="90000"/>
              </a:lnSpc>
            </a:pPr>
            <a:r>
              <a:rPr lang="en-US" altLang="en-US"/>
              <a:t>personalization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a:extLst>
              <a:ext uri="{FF2B5EF4-FFF2-40B4-BE49-F238E27FC236}">
                <a16:creationId xmlns:a16="http://schemas.microsoft.com/office/drawing/2014/main" id="{5C117F08-871B-4E41-A74D-3B3E24AA422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4BED8CA-1335-4EA6-A1AE-1F9181B014D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70</a:t>
            </a:fld>
            <a:endParaRPr lang="en-US" altLang="en-US"/>
          </a:p>
        </p:txBody>
      </p:sp>
      <p:sp>
        <p:nvSpPr>
          <p:cNvPr id="134146" name="Rectangle 2">
            <a:extLst>
              <a:ext uri="{FF2B5EF4-FFF2-40B4-BE49-F238E27FC236}">
                <a16:creationId xmlns:a16="http://schemas.microsoft.com/office/drawing/2014/main" id="{299BF238-2847-4FD7-95B1-AEF0BD21166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Security </a:t>
            </a:r>
            <a:br>
              <a:rPr lang="en-US" altLang="en-US"/>
            </a:br>
            <a:r>
              <a:rPr lang="en-US" altLang="en-US"/>
              <a:t>Bank of America </a:t>
            </a:r>
            <a:r>
              <a:rPr lang="en-US" altLang="en-US" sz="3600"/>
              <a:t>(cont.)</a:t>
            </a:r>
          </a:p>
        </p:txBody>
      </p:sp>
      <p:sp>
        <p:nvSpPr>
          <p:cNvPr id="80901" name="Rectangle 3">
            <a:extLst>
              <a:ext uri="{FF2B5EF4-FFF2-40B4-BE49-F238E27FC236}">
                <a16:creationId xmlns:a16="http://schemas.microsoft.com/office/drawing/2014/main" id="{E5197F36-439D-4FCF-AEDE-0A504888C039}"/>
              </a:ext>
            </a:extLst>
          </p:cNvPr>
          <p:cNvSpPr>
            <a:spLocks noGrp="1" noChangeArrowheads="1"/>
          </p:cNvSpPr>
          <p:nvPr>
            <p:ph type="body" idx="1"/>
          </p:nvPr>
        </p:nvSpPr>
        <p:spPr>
          <a:xfrm>
            <a:off x="2667000" y="2362200"/>
            <a:ext cx="7543800" cy="3276600"/>
          </a:xfrm>
        </p:spPr>
        <p:txBody>
          <a:bodyPr/>
          <a:lstStyle/>
          <a:p>
            <a:pPr lvl="1">
              <a:buFont typeface="Calibri Light" panose="020F0302020204030204" pitchFamily="34" charset="0"/>
              <a:buAutoNum type="alphaLcPeriod"/>
            </a:pPr>
            <a:r>
              <a:rPr lang="en-US" altLang="en-US"/>
              <a:t>Does not capture information provided by customers</a:t>
            </a:r>
          </a:p>
          <a:p>
            <a:pPr lvl="1">
              <a:buFont typeface="Calibri Light" panose="020F0302020204030204" pitchFamily="34" charset="0"/>
              <a:buAutoNum type="alphaLcPeriod"/>
            </a:pPr>
            <a:r>
              <a:rPr lang="en-US" altLang="en-US"/>
              <a:t>Customers can control both the collection and use of information collected by cookies</a:t>
            </a:r>
          </a:p>
          <a:p>
            <a:pPr lvl="1">
              <a:buFont typeface="Calibri Light" panose="020F0302020204030204" pitchFamily="34" charset="0"/>
              <a:buAutoNum type="alphaLcPeriod"/>
            </a:pPr>
            <a:r>
              <a:rPr lang="en-US" altLang="en-US"/>
              <a:t>Provides suggestions on how users can increase security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0B3B11AE-0F89-4EF9-A51F-60ACE213E50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8A1361B-6FF1-4739-9A0C-F0C1AE2ACB6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71</a:t>
            </a:fld>
            <a:endParaRPr lang="en-US" altLang="en-US"/>
          </a:p>
        </p:txBody>
      </p:sp>
      <p:sp>
        <p:nvSpPr>
          <p:cNvPr id="135170" name="Rectangle 2">
            <a:extLst>
              <a:ext uri="{FF2B5EF4-FFF2-40B4-BE49-F238E27FC236}">
                <a16:creationId xmlns:a16="http://schemas.microsoft.com/office/drawing/2014/main" id="{EE2A2046-0BB2-4836-A2F1-B2266B82F78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Security </a:t>
            </a:r>
            <a:br>
              <a:rPr lang="en-US" altLang="en-US"/>
            </a:br>
            <a:r>
              <a:rPr lang="en-US" altLang="en-US"/>
              <a:t>Bank of America </a:t>
            </a:r>
            <a:r>
              <a:rPr lang="en-US" altLang="en-US" sz="3600"/>
              <a:t>(cont.)</a:t>
            </a:r>
          </a:p>
        </p:txBody>
      </p:sp>
      <p:pic>
        <p:nvPicPr>
          <p:cNvPr id="81925" name="Picture 5">
            <a:extLst>
              <a:ext uri="{FF2B5EF4-FFF2-40B4-BE49-F238E27FC236}">
                <a16:creationId xmlns:a16="http://schemas.microsoft.com/office/drawing/2014/main" id="{EFB3963F-565E-46B4-8EA1-BB9764604B9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020" t="6133" r="2020" b="3496"/>
          <a:stretch>
            <a:fillRect/>
          </a:stretch>
        </p:blipFill>
        <p:spPr>
          <a:xfrm>
            <a:off x="2241551" y="2371726"/>
            <a:ext cx="8005763" cy="29495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4B568731-028C-491A-B933-60E993B7947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34889B8-6045-498D-BDBE-6CD2C80C30E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72</a:t>
            </a:fld>
            <a:endParaRPr lang="en-US" altLang="en-US"/>
          </a:p>
        </p:txBody>
      </p:sp>
      <p:sp>
        <p:nvSpPr>
          <p:cNvPr id="136194" name="Rectangle 2">
            <a:extLst>
              <a:ext uri="{FF2B5EF4-FFF2-40B4-BE49-F238E27FC236}">
                <a16:creationId xmlns:a16="http://schemas.microsoft.com/office/drawing/2014/main" id="{31B46609-8AFF-4898-ADED-65DDB7B7FE8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82949" name="Rectangle 3">
            <a:extLst>
              <a:ext uri="{FF2B5EF4-FFF2-40B4-BE49-F238E27FC236}">
                <a16:creationId xmlns:a16="http://schemas.microsoft.com/office/drawing/2014/main" id="{4362B39F-2071-4C7B-86A9-58740E6ACAF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Personal finance online</a:t>
            </a:r>
          </a:p>
          <a:p>
            <a:pPr lvl="1">
              <a:buFont typeface="Calibri Light" panose="020F0302020204030204" pitchFamily="34" charset="0"/>
              <a:buAutoNum type="alphaLcPeriod"/>
            </a:pPr>
            <a:r>
              <a:rPr lang="en-US" altLang="en-US"/>
              <a:t>Combine electronic banking with personal finance and portfolio management</a:t>
            </a:r>
          </a:p>
          <a:p>
            <a:pPr lvl="1">
              <a:buFont typeface="Calibri Light" panose="020F0302020204030204" pitchFamily="34" charset="0"/>
              <a:buAutoNum type="alphaLcPeriod"/>
            </a:pPr>
            <a:r>
              <a:rPr lang="en-US" altLang="en-US"/>
              <a:t>Personal finance services such as retirement planning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C07AC8BA-792D-467A-B09C-F593071D4D7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41B41FE-8239-4412-B70E-B610A62580F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73</a:t>
            </a:fld>
            <a:endParaRPr lang="en-US" altLang="en-US"/>
          </a:p>
        </p:txBody>
      </p:sp>
      <p:sp>
        <p:nvSpPr>
          <p:cNvPr id="137218" name="Rectangle 2">
            <a:extLst>
              <a:ext uri="{FF2B5EF4-FFF2-40B4-BE49-F238E27FC236}">
                <a16:creationId xmlns:a16="http://schemas.microsoft.com/office/drawing/2014/main" id="{7CA040D0-45EB-4B88-AFC8-9A2816311FB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83973" name="Rectangle 3">
            <a:extLst>
              <a:ext uri="{FF2B5EF4-FFF2-40B4-BE49-F238E27FC236}">
                <a16:creationId xmlns:a16="http://schemas.microsoft.com/office/drawing/2014/main" id="{96E88CB3-F739-4EC6-AFE1-A22DBD1ADF9F}"/>
              </a:ext>
            </a:extLst>
          </p:cNvPr>
          <p:cNvSpPr>
            <a:spLocks noGrp="1" noChangeArrowheads="1"/>
          </p:cNvSpPr>
          <p:nvPr>
            <p:ph type="body" idx="1"/>
          </p:nvPr>
        </p:nvSpPr>
        <p:spPr>
          <a:xfrm>
            <a:off x="2590800" y="1981200"/>
            <a:ext cx="8077200" cy="4495800"/>
          </a:xfrm>
        </p:spPr>
        <p:txBody>
          <a:bodyPr/>
          <a:lstStyle/>
          <a:p>
            <a:pPr lvl="1">
              <a:buFont typeface="Calibri Light" panose="020F0302020204030204" pitchFamily="34" charset="0"/>
              <a:buAutoNum type="alphaLcPeriod"/>
            </a:pPr>
            <a:r>
              <a:rPr lang="en-US" altLang="en-US" sz="2600"/>
              <a:t>Specialized personal finance software</a:t>
            </a:r>
          </a:p>
          <a:p>
            <a:pPr lvl="2"/>
            <a:r>
              <a:rPr lang="en-US" altLang="en-US"/>
              <a:t>bill paying and electronic check writing</a:t>
            </a:r>
          </a:p>
          <a:p>
            <a:pPr lvl="2"/>
            <a:r>
              <a:rPr lang="en-US" altLang="en-US"/>
              <a:t>tracking of bank accounts, expenditures, and credit cards</a:t>
            </a:r>
          </a:p>
          <a:p>
            <a:pPr lvl="2"/>
            <a:r>
              <a:rPr lang="en-US" altLang="en-US"/>
              <a:t>portfolio </a:t>
            </a:r>
          </a:p>
          <a:p>
            <a:pPr lvl="2"/>
            <a:r>
              <a:rPr lang="en-US" altLang="en-US"/>
              <a:t>investment tracking and monitoring of securities</a:t>
            </a:r>
          </a:p>
          <a:p>
            <a:pPr lvl="2"/>
            <a:r>
              <a:rPr lang="en-US" altLang="en-US"/>
              <a:t>stock quotes and past and current prices of stocks</a:t>
            </a:r>
          </a:p>
          <a:p>
            <a:pPr lvl="2"/>
            <a:r>
              <a:rPr lang="en-US" altLang="en-US"/>
              <a:t>personal budget organization</a:t>
            </a:r>
          </a:p>
          <a:p>
            <a:pPr lvl="2"/>
            <a:r>
              <a:rPr lang="en-US" altLang="en-US"/>
              <a:t>record keeping of cash flow and profit and loss computations</a:t>
            </a:r>
          </a:p>
          <a:p>
            <a:pPr lvl="2"/>
            <a:r>
              <a:rPr lang="en-US" altLang="en-US"/>
              <a:t>tax computations and preparations </a:t>
            </a:r>
          </a:p>
          <a:p>
            <a:pPr lvl="2"/>
            <a:r>
              <a:rPr lang="en-US" altLang="en-US"/>
              <a:t>retirement goals, planning, and budgeting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a:extLst>
              <a:ext uri="{FF2B5EF4-FFF2-40B4-BE49-F238E27FC236}">
                <a16:creationId xmlns:a16="http://schemas.microsoft.com/office/drawing/2014/main" id="{B4725BDD-0CD8-496E-B7A3-2BDC1CBA75F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3535BF4-5CE4-4D86-A1AE-2CEFCCB8AF0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74</a:t>
            </a:fld>
            <a:endParaRPr lang="en-US" altLang="en-US"/>
          </a:p>
        </p:txBody>
      </p:sp>
      <p:sp>
        <p:nvSpPr>
          <p:cNvPr id="138242" name="Rectangle 2">
            <a:extLst>
              <a:ext uri="{FF2B5EF4-FFF2-40B4-BE49-F238E27FC236}">
                <a16:creationId xmlns:a16="http://schemas.microsoft.com/office/drawing/2014/main" id="{146D2CE0-6017-499C-8050-88B0C60F0F8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84997" name="Rectangle 3">
            <a:extLst>
              <a:ext uri="{FF2B5EF4-FFF2-40B4-BE49-F238E27FC236}">
                <a16:creationId xmlns:a16="http://schemas.microsoft.com/office/drawing/2014/main" id="{7AA3FD88-27D8-46A7-A005-0599131035A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Online billing and bill paying </a:t>
            </a:r>
          </a:p>
          <a:p>
            <a:pPr lvl="1">
              <a:buFont typeface="Calibri Light" panose="020F0302020204030204" pitchFamily="34" charset="0"/>
              <a:buAutoNum type="alphaLcPeriod"/>
            </a:pPr>
            <a:r>
              <a:rPr lang="en-US" altLang="en-US"/>
              <a:t>Automatic transfer of mortgage payments</a:t>
            </a:r>
          </a:p>
          <a:p>
            <a:pPr lvl="1">
              <a:buFont typeface="Calibri Light" panose="020F0302020204030204" pitchFamily="34" charset="0"/>
              <a:buAutoNum type="alphaLcPeriod"/>
            </a:pPr>
            <a:r>
              <a:rPr lang="en-US" altLang="en-US"/>
              <a:t>Automatic transfer of funds to pay monthly utility bills</a:t>
            </a:r>
          </a:p>
          <a:p>
            <a:pPr lvl="1">
              <a:buFont typeface="Calibri Light" panose="020F0302020204030204" pitchFamily="34" charset="0"/>
              <a:buAutoNum type="alphaLcPeriod"/>
            </a:pPr>
            <a:r>
              <a:rPr lang="en-US" altLang="en-US"/>
              <a:t>Paying bills from online banking accounts</a:t>
            </a:r>
          </a:p>
          <a:p>
            <a:pPr lvl="1">
              <a:buFont typeface="Calibri Light" panose="020F0302020204030204" pitchFamily="34" charset="0"/>
              <a:buAutoNum type="alphaLcPeriod"/>
            </a:pPr>
            <a:r>
              <a:rPr lang="en-US" altLang="en-US"/>
              <a:t>Merchant-to-customer direct billing</a:t>
            </a:r>
          </a:p>
          <a:p>
            <a:pPr lvl="1">
              <a:buFont typeface="Calibri Light" panose="020F0302020204030204" pitchFamily="34" charset="0"/>
              <a:buAutoNum type="alphaLcPeriod"/>
            </a:pPr>
            <a:r>
              <a:rPr lang="en-US" altLang="en-US"/>
              <a:t>Using an intermediary for bill consolidation</a:t>
            </a:r>
          </a:p>
          <a:p>
            <a:pPr lvl="1">
              <a:buFont typeface="Calibri Light" panose="020F0302020204030204" pitchFamily="34" charset="0"/>
              <a:buAutoNum type="alphaLcPeriod"/>
            </a:pPr>
            <a:r>
              <a:rPr lang="en-US" altLang="en-US"/>
              <a:t>Person-to-person direct payment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128B5793-21DB-4B74-BD62-75700E7C520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4978EC1-67FE-44C0-885B-DFAC22C0639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75</a:t>
            </a:fld>
            <a:endParaRPr lang="en-US" altLang="en-US"/>
          </a:p>
        </p:txBody>
      </p:sp>
      <p:sp>
        <p:nvSpPr>
          <p:cNvPr id="139266" name="Rectangle 2">
            <a:extLst>
              <a:ext uri="{FF2B5EF4-FFF2-40B4-BE49-F238E27FC236}">
                <a16:creationId xmlns:a16="http://schemas.microsoft.com/office/drawing/2014/main" id="{CA9F5DFB-D7FA-4DDB-9AC0-4BCB77EC4A4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86021" name="Rectangle 3">
            <a:extLst>
              <a:ext uri="{FF2B5EF4-FFF2-40B4-BE49-F238E27FC236}">
                <a16:creationId xmlns:a16="http://schemas.microsoft.com/office/drawing/2014/main" id="{42019A23-0A97-4747-93E9-7752D8248CCB}"/>
              </a:ext>
            </a:extLst>
          </p:cNvPr>
          <p:cNvSpPr>
            <a:spLocks noGrp="1" noChangeArrowheads="1"/>
          </p:cNvSpPr>
          <p:nvPr>
            <p:ph type="body" idx="1"/>
          </p:nvPr>
        </p:nvSpPr>
        <p:spPr>
          <a:xfrm>
            <a:off x="2590800" y="1981200"/>
            <a:ext cx="7620000" cy="4572000"/>
          </a:xfrm>
        </p:spPr>
        <p:txBody>
          <a:bodyPr/>
          <a:lstStyle/>
          <a:p>
            <a:pPr>
              <a:buFont typeface="Calibri Light" panose="020F0302020204030204" pitchFamily="34" charset="0"/>
              <a:buAutoNum type="arabicPeriod"/>
            </a:pPr>
            <a:r>
              <a:rPr lang="en-US" altLang="en-US" sz="2000"/>
              <a:t>Taxes</a:t>
            </a:r>
          </a:p>
          <a:p>
            <a:pPr lvl="1">
              <a:buFont typeface="Calibri Light" panose="020F0302020204030204" pitchFamily="34" charset="0"/>
              <a:buAutoNum type="alphaLcPeriod"/>
            </a:pPr>
            <a:r>
              <a:rPr lang="en-US" altLang="en-US" sz="1800"/>
              <a:t>irs.gov: extensive tax-related site run by the U.S. government</a:t>
            </a:r>
          </a:p>
          <a:p>
            <a:pPr lvl="1">
              <a:buFont typeface="Calibri Light" panose="020F0302020204030204" pitchFamily="34" charset="0"/>
              <a:buAutoNum type="alphaLcPeriod"/>
            </a:pPr>
            <a:r>
              <a:rPr lang="en-US" altLang="en-US" sz="1800"/>
              <a:t>webtax.com: massive directory of tax-related information, research, and services</a:t>
            </a:r>
          </a:p>
          <a:p>
            <a:pPr lvl="1">
              <a:buFont typeface="Calibri Light" panose="020F0302020204030204" pitchFamily="34" charset="0"/>
              <a:buAutoNum type="alphaLcPeriod"/>
            </a:pPr>
            <a:r>
              <a:rPr lang="en-US" altLang="en-US" sz="1800"/>
              <a:t>fairmark.com: a tax guide for investors</a:t>
            </a:r>
          </a:p>
          <a:p>
            <a:pPr lvl="1">
              <a:buFont typeface="Calibri Light" panose="020F0302020204030204" pitchFamily="34" charset="0"/>
              <a:buAutoNum type="alphaLcPeriod"/>
            </a:pPr>
            <a:r>
              <a:rPr lang="en-US" altLang="en-US" sz="1800"/>
              <a:t>moneycentral.msn.com/tax/workshop:  useful reference and educational site</a:t>
            </a:r>
          </a:p>
          <a:p>
            <a:pPr lvl="1">
              <a:buFont typeface="Calibri Light" panose="020F0302020204030204" pitchFamily="34" charset="0"/>
              <a:buAutoNum type="alphaLcPeriod"/>
            </a:pPr>
            <a:r>
              <a:rPr lang="en-US" altLang="en-US" sz="1800"/>
              <a:t>quicken.com/taxes: emphasizes tax planning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a:extLst>
              <a:ext uri="{FF2B5EF4-FFF2-40B4-BE49-F238E27FC236}">
                <a16:creationId xmlns:a16="http://schemas.microsoft.com/office/drawing/2014/main" id="{DAFD0FDD-1DC5-4133-BC44-EF3FFBEDE3E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735D098-11FF-4491-B141-527CBCB5C69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76</a:t>
            </a:fld>
            <a:endParaRPr lang="en-US" altLang="en-US"/>
          </a:p>
        </p:txBody>
      </p:sp>
      <p:sp>
        <p:nvSpPr>
          <p:cNvPr id="140290" name="Rectangle 2">
            <a:extLst>
              <a:ext uri="{FF2B5EF4-FFF2-40B4-BE49-F238E27FC236}">
                <a16:creationId xmlns:a16="http://schemas.microsoft.com/office/drawing/2014/main" id="{09D69C30-6828-4B73-AFF1-7AC53EE3148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Banking and Personal Finance Online </a:t>
            </a:r>
            <a:r>
              <a:rPr lang="en-US" altLang="en-US" sz="3600"/>
              <a:t>(cont.)</a:t>
            </a:r>
          </a:p>
        </p:txBody>
      </p:sp>
      <p:sp>
        <p:nvSpPr>
          <p:cNvPr id="87045" name="Rectangle 3">
            <a:extLst>
              <a:ext uri="{FF2B5EF4-FFF2-40B4-BE49-F238E27FC236}">
                <a16:creationId xmlns:a16="http://schemas.microsoft.com/office/drawing/2014/main" id="{40D251ED-5569-4057-A106-735BFC5A5EE4}"/>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a:t>taxcut.com/taxtips and smartmoney.com/ac/tax: advice on ways to minimize taxes</a:t>
            </a:r>
          </a:p>
          <a:p>
            <a:pPr lvl="1">
              <a:lnSpc>
                <a:spcPct val="90000"/>
              </a:lnSpc>
              <a:buFont typeface="Calibri Light" panose="020F0302020204030204" pitchFamily="34" charset="0"/>
              <a:buAutoNum type="alphaLcPeriod"/>
            </a:pPr>
            <a:r>
              <a:rPr lang="en-US" altLang="en-US"/>
              <a:t>taxprophet.com: tax advice in an entertaining manner</a:t>
            </a:r>
          </a:p>
          <a:p>
            <a:pPr lvl="1">
              <a:lnSpc>
                <a:spcPct val="90000"/>
              </a:lnSpc>
              <a:buFont typeface="Calibri Light" panose="020F0302020204030204" pitchFamily="34" charset="0"/>
              <a:buAutoNum type="alphaLcPeriod"/>
            </a:pPr>
            <a:r>
              <a:rPr lang="en-US" altLang="en-US"/>
              <a:t>bankrate.com/brm/itax: informative articles about taxation</a:t>
            </a:r>
          </a:p>
          <a:p>
            <a:pPr lvl="1">
              <a:lnSpc>
                <a:spcPct val="90000"/>
              </a:lnSpc>
              <a:buFont typeface="Calibri Light" panose="020F0302020204030204" pitchFamily="34" charset="0"/>
              <a:buAutoNum type="alphaLcPeriod"/>
            </a:pPr>
            <a:r>
              <a:rPr lang="en-US" altLang="en-US"/>
              <a:t>1040.com: teaches about deduction rules</a:t>
            </a:r>
          </a:p>
          <a:p>
            <a:pPr lvl="1">
              <a:lnSpc>
                <a:spcPct val="90000"/>
              </a:lnSpc>
              <a:buFont typeface="Calibri Light" panose="020F0302020204030204" pitchFamily="34" charset="0"/>
              <a:buAutoNum type="alphaLcPeriod"/>
            </a:pPr>
            <a:r>
              <a:rPr lang="en-US" altLang="en-US"/>
              <a:t>unclefed.com: advice on audits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3B151187-A9F7-4CB5-A2D4-3C2F7C4ADCA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BE61A03-4A81-44D3-8771-29AD86B9401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77</a:t>
            </a:fld>
            <a:endParaRPr lang="en-US" altLang="en-US"/>
          </a:p>
        </p:txBody>
      </p:sp>
      <p:sp>
        <p:nvSpPr>
          <p:cNvPr id="141314" name="Rectangle 2">
            <a:extLst>
              <a:ext uri="{FF2B5EF4-FFF2-40B4-BE49-F238E27FC236}">
                <a16:creationId xmlns:a16="http://schemas.microsoft.com/office/drawing/2014/main" id="{57C67581-E47C-4B2A-8815-D0306911681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On-Demand Delivery Services and E-Grocers</a:t>
            </a:r>
          </a:p>
        </p:txBody>
      </p:sp>
      <p:sp>
        <p:nvSpPr>
          <p:cNvPr id="88069" name="Rectangle 3">
            <a:extLst>
              <a:ext uri="{FF2B5EF4-FFF2-40B4-BE49-F238E27FC236}">
                <a16:creationId xmlns:a16="http://schemas.microsoft.com/office/drawing/2014/main" id="{C7D42D0E-F6D9-4673-B29E-DFE626B57401}"/>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E-grocer:</a:t>
            </a:r>
            <a:r>
              <a:rPr lang="en-US" altLang="en-US" b="1"/>
              <a:t> </a:t>
            </a:r>
            <a:r>
              <a:rPr lang="en-US" altLang="en-US"/>
              <a:t>A grocer that will take orders online and provide deliveries on a daily or other regular schedule or will deliver items within a very short period of time</a:t>
            </a:r>
            <a:endParaRPr lang="en-US" altLang="en-US" i="1"/>
          </a:p>
          <a:p>
            <a:pPr>
              <a:buFont typeface="Calibri Light" panose="020F0302020204030204" pitchFamily="34" charset="0"/>
              <a:buAutoNum type="arabicPeriod"/>
            </a:pPr>
            <a:r>
              <a:rPr lang="en-US" altLang="en-US" i="1"/>
              <a:t>On-demand delivery service:</a:t>
            </a:r>
            <a:r>
              <a:rPr lang="en-US" altLang="en-US" b="1"/>
              <a:t> </a:t>
            </a:r>
            <a:r>
              <a:rPr lang="en-US" altLang="en-US"/>
              <a:t>Express delivery made fairly quickly after an online order is received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00D604F-83C5-49EE-97B7-2A58097277A6}"/>
              </a:ext>
            </a:extLst>
          </p:cNvPr>
          <p:cNvSpPr>
            <a:spLocks noGrp="1"/>
          </p:cNvSpPr>
          <p:nvPr>
            <p:ph type="dt" sz="quarter" idx="10"/>
          </p:nvPr>
        </p:nvSpPr>
        <p:spPr/>
        <p:txBody>
          <a:bodyPr/>
          <a:lstStyle/>
          <a:p>
            <a:pPr>
              <a:defRPr/>
            </a:pPr>
            <a:r>
              <a:rPr lang="en-US" altLang="en-US"/>
              <a:t>© Prentice Hall 2020</a:t>
            </a:r>
          </a:p>
        </p:txBody>
      </p:sp>
      <p:sp>
        <p:nvSpPr>
          <p:cNvPr id="89091" name="Slide Number Placeholder 6">
            <a:extLst>
              <a:ext uri="{FF2B5EF4-FFF2-40B4-BE49-F238E27FC236}">
                <a16:creationId xmlns:a16="http://schemas.microsoft.com/office/drawing/2014/main" id="{3C0B3F2F-9999-4BAF-9EC9-0876E06DF2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ED55B25-047F-4813-9AD4-D1FAD376A7E2}" type="slidenum">
              <a:rPr lang="en-US" altLang="en-US" smtClean="0">
                <a:solidFill>
                  <a:srgbClr val="898989"/>
                </a:solidFill>
              </a:rPr>
              <a:pPr/>
              <a:t>78</a:t>
            </a:fld>
            <a:endParaRPr lang="en-US" altLang="en-US">
              <a:solidFill>
                <a:srgbClr val="898989"/>
              </a:solidFill>
            </a:endParaRPr>
          </a:p>
        </p:txBody>
      </p:sp>
      <p:sp>
        <p:nvSpPr>
          <p:cNvPr id="89092" name="Rectangle 2">
            <a:extLst>
              <a:ext uri="{FF2B5EF4-FFF2-40B4-BE49-F238E27FC236}">
                <a16:creationId xmlns:a16="http://schemas.microsoft.com/office/drawing/2014/main" id="{878A5239-9A1A-4334-B980-DD6D70A8D0A2}"/>
              </a:ext>
            </a:extLst>
          </p:cNvPr>
          <p:cNvSpPr>
            <a:spLocks noGrp="1" noChangeArrowheads="1"/>
          </p:cNvSpPr>
          <p:nvPr>
            <p:ph type="title"/>
          </p:nvPr>
        </p:nvSpPr>
        <p:spPr/>
        <p:txBody>
          <a:bodyPr/>
          <a:lstStyle/>
          <a:p>
            <a:r>
              <a:rPr lang="en-US" altLang="en-US" sz="4000"/>
              <a:t>On-Demand Delivery Services and E-Grocers </a:t>
            </a:r>
            <a:r>
              <a:rPr lang="en-US" altLang="en-US" sz="3600"/>
              <a:t>(cont.)</a:t>
            </a:r>
          </a:p>
        </p:txBody>
      </p:sp>
      <p:sp>
        <p:nvSpPr>
          <p:cNvPr id="89093" name="Rectangle 3">
            <a:extLst>
              <a:ext uri="{FF2B5EF4-FFF2-40B4-BE49-F238E27FC236}">
                <a16:creationId xmlns:a16="http://schemas.microsoft.com/office/drawing/2014/main" id="{EF0C29AA-607A-4FE7-9346-A08FD76862CA}"/>
              </a:ext>
            </a:extLst>
          </p:cNvPr>
          <p:cNvSpPr>
            <a:spLocks noGrp="1" noChangeArrowheads="1"/>
          </p:cNvSpPr>
          <p:nvPr>
            <p:ph type="body" sz="half" idx="1"/>
          </p:nvPr>
        </p:nvSpPr>
        <p:spPr/>
        <p:txBody>
          <a:bodyPr/>
          <a:lstStyle/>
          <a:p>
            <a:r>
              <a:rPr lang="en-US" altLang="en-US" sz="2000"/>
              <a:t>E-grocers</a:t>
            </a:r>
          </a:p>
          <a:p>
            <a:pPr lvl="1"/>
            <a:r>
              <a:rPr lang="en-US" altLang="en-US" sz="1800" b="1"/>
              <a:t>offer consumers the ability to order items online and have them delivered to their houses free </a:t>
            </a:r>
          </a:p>
          <a:p>
            <a:pPr lvl="1"/>
            <a:r>
              <a:rPr lang="en-US" altLang="en-US" sz="1800" b="1"/>
              <a:t>regular “unattended” weekly delivery  based on a monthly subscription model</a:t>
            </a:r>
          </a:p>
          <a:p>
            <a:pPr lvl="1"/>
            <a:r>
              <a:rPr lang="en-US" altLang="en-US" sz="1800" b="1"/>
              <a:t>on-demand deliveries—a surcharge and additional delivery charge</a:t>
            </a:r>
          </a:p>
        </p:txBody>
      </p:sp>
      <p:sp>
        <p:nvSpPr>
          <p:cNvPr id="89094" name="Rectangle 4">
            <a:extLst>
              <a:ext uri="{FF2B5EF4-FFF2-40B4-BE49-F238E27FC236}">
                <a16:creationId xmlns:a16="http://schemas.microsoft.com/office/drawing/2014/main" id="{2C9C355B-BD23-48AA-ABB3-FD2D3F5F3122}"/>
              </a:ext>
            </a:extLst>
          </p:cNvPr>
          <p:cNvSpPr>
            <a:spLocks noGrp="1" noChangeArrowheads="1"/>
          </p:cNvSpPr>
          <p:nvPr>
            <p:ph type="body" sz="half" idx="2"/>
          </p:nvPr>
        </p:nvSpPr>
        <p:spPr/>
        <p:txBody>
          <a:bodyPr/>
          <a:lstStyle/>
          <a:p>
            <a:pPr lvl="1"/>
            <a:endParaRPr lang="en-US" altLang="en-US" sz="1800"/>
          </a:p>
          <a:p>
            <a:pPr lvl="1"/>
            <a:r>
              <a:rPr lang="en-US" altLang="en-US" sz="1800" b="1"/>
              <a:t>nonperishable items shipped via common carrier</a:t>
            </a:r>
          </a:p>
          <a:p>
            <a:pPr lvl="1"/>
            <a:r>
              <a:rPr lang="en-US" altLang="en-US" sz="1800" b="1"/>
              <a:t>dry-cleaning pickup and delivery</a:t>
            </a:r>
          </a:p>
          <a:p>
            <a:pPr lvl="1"/>
            <a:r>
              <a:rPr lang="en-US" altLang="en-US" sz="1800" b="1"/>
              <a:t>“don’t run out” automatic reordering </a:t>
            </a:r>
          </a:p>
          <a:p>
            <a:pPr lvl="1"/>
            <a:r>
              <a:rPr lang="en-US" altLang="en-US" sz="1800" b="1"/>
              <a:t>fresh flower delivery</a:t>
            </a:r>
          </a:p>
          <a:p>
            <a:pPr lvl="1"/>
            <a:r>
              <a:rPr lang="en-US" altLang="en-US" sz="1800" b="1"/>
              <a:t>movie rentals</a:t>
            </a:r>
          </a:p>
          <a:p>
            <a:pPr lvl="1"/>
            <a:r>
              <a:rPr lang="en-US" altLang="en-US" sz="1800" b="1"/>
              <a:t>meal planning</a:t>
            </a:r>
          </a:p>
          <a:p>
            <a:pPr lvl="1"/>
            <a:r>
              <a:rPr lang="en-US" altLang="en-US" sz="1800" b="1"/>
              <a:t>recipe tips</a:t>
            </a:r>
          </a:p>
          <a:p>
            <a:pPr lvl="1"/>
            <a:r>
              <a:rPr lang="en-US" altLang="en-US" sz="1800" b="1"/>
              <a:t>multimedia features</a:t>
            </a:r>
          </a:p>
          <a:p>
            <a:pPr lvl="1"/>
            <a:r>
              <a:rPr lang="en-US" altLang="en-US" sz="1800" b="1"/>
              <a:t>nutritional information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A2164F-CEE7-419A-A2C1-903B634D4EF4}"/>
              </a:ext>
            </a:extLst>
          </p:cNvPr>
          <p:cNvSpPr>
            <a:spLocks noGrp="1"/>
          </p:cNvSpPr>
          <p:nvPr>
            <p:ph type="dt" sz="quarter" idx="10"/>
          </p:nvPr>
        </p:nvSpPr>
        <p:spPr/>
        <p:txBody>
          <a:bodyPr/>
          <a:lstStyle/>
          <a:p>
            <a:pPr>
              <a:defRPr/>
            </a:pPr>
            <a:r>
              <a:rPr lang="en-US" altLang="en-US"/>
              <a:t>© Prentice Hall 2020</a:t>
            </a:r>
          </a:p>
        </p:txBody>
      </p:sp>
      <p:sp>
        <p:nvSpPr>
          <p:cNvPr id="90115" name="Slide Number Placeholder 6">
            <a:extLst>
              <a:ext uri="{FF2B5EF4-FFF2-40B4-BE49-F238E27FC236}">
                <a16:creationId xmlns:a16="http://schemas.microsoft.com/office/drawing/2014/main" id="{1FF400A7-5A51-4DB0-877F-86EAC50811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C005C09-2D41-4BF4-B862-2583B466D643}" type="slidenum">
              <a:rPr lang="en-US" altLang="en-US" smtClean="0">
                <a:solidFill>
                  <a:srgbClr val="898989"/>
                </a:solidFill>
              </a:rPr>
              <a:pPr/>
              <a:t>79</a:t>
            </a:fld>
            <a:endParaRPr lang="en-US" altLang="en-US">
              <a:solidFill>
                <a:srgbClr val="898989"/>
              </a:solidFill>
            </a:endParaRPr>
          </a:p>
        </p:txBody>
      </p:sp>
      <p:sp>
        <p:nvSpPr>
          <p:cNvPr id="90116" name="Rectangle 2">
            <a:extLst>
              <a:ext uri="{FF2B5EF4-FFF2-40B4-BE49-F238E27FC236}">
                <a16:creationId xmlns:a16="http://schemas.microsoft.com/office/drawing/2014/main" id="{FF4D1C3D-66E2-4A75-827D-DD6E2F477C09}"/>
              </a:ext>
            </a:extLst>
          </p:cNvPr>
          <p:cNvSpPr>
            <a:spLocks noGrp="1" noChangeArrowheads="1"/>
          </p:cNvSpPr>
          <p:nvPr>
            <p:ph type="title"/>
          </p:nvPr>
        </p:nvSpPr>
        <p:spPr/>
        <p:txBody>
          <a:bodyPr/>
          <a:lstStyle/>
          <a:p>
            <a:r>
              <a:rPr lang="en-US" altLang="en-US" sz="4000"/>
              <a:t>On-Demand Delivery Services and E-Grocers </a:t>
            </a:r>
            <a:r>
              <a:rPr lang="en-US" altLang="en-US" sz="3600"/>
              <a:t>(cont.)</a:t>
            </a:r>
          </a:p>
        </p:txBody>
      </p:sp>
      <p:sp>
        <p:nvSpPr>
          <p:cNvPr id="90117" name="Rectangle 3">
            <a:extLst>
              <a:ext uri="{FF2B5EF4-FFF2-40B4-BE49-F238E27FC236}">
                <a16:creationId xmlns:a16="http://schemas.microsoft.com/office/drawing/2014/main" id="{2F8F089D-3D02-431C-BEA4-3089AA5CAA70}"/>
              </a:ext>
            </a:extLst>
          </p:cNvPr>
          <p:cNvSpPr>
            <a:spLocks noGrp="1" noChangeArrowheads="1"/>
          </p:cNvSpPr>
          <p:nvPr>
            <p:ph type="body" sz="half" idx="1"/>
          </p:nvPr>
        </p:nvSpPr>
        <p:spPr>
          <a:xfrm>
            <a:off x="2590800" y="2438400"/>
            <a:ext cx="3581400" cy="3733800"/>
          </a:xfrm>
        </p:spPr>
        <p:txBody>
          <a:bodyPr/>
          <a:lstStyle/>
          <a:p>
            <a:r>
              <a:rPr lang="en-US" altLang="en-US"/>
              <a:t>Who are e-grocery shoppers?</a:t>
            </a:r>
          </a:p>
          <a:p>
            <a:pPr lvl="1"/>
            <a:r>
              <a:rPr lang="en-US" altLang="en-US"/>
              <a:t>Shopping avoiders</a:t>
            </a:r>
          </a:p>
          <a:p>
            <a:pPr lvl="1"/>
            <a:r>
              <a:rPr lang="en-US" altLang="en-US"/>
              <a:t>Necessity users</a:t>
            </a:r>
          </a:p>
          <a:p>
            <a:pPr lvl="1"/>
            <a:r>
              <a:rPr lang="en-US" altLang="en-US"/>
              <a:t>New technologists</a:t>
            </a:r>
          </a:p>
          <a:p>
            <a:pPr lvl="1"/>
            <a:r>
              <a:rPr lang="en-US" altLang="en-US"/>
              <a:t>Time-starved consumers</a:t>
            </a:r>
          </a:p>
        </p:txBody>
      </p:sp>
      <p:pic>
        <p:nvPicPr>
          <p:cNvPr id="90118" name="Picture 4">
            <a:extLst>
              <a:ext uri="{FF2B5EF4-FFF2-40B4-BE49-F238E27FC236}">
                <a16:creationId xmlns:a16="http://schemas.microsoft.com/office/drawing/2014/main" id="{04510FD7-7234-4170-9F44-00B93A160154}"/>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l="13521" t="10527" r="12112" b="13158"/>
          <a:stretch>
            <a:fillRect/>
          </a:stretch>
        </p:blipFill>
        <p:spPr>
          <a:xfrm>
            <a:off x="7620000" y="2895600"/>
            <a:ext cx="1676400" cy="2209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C3F339AD-172D-4D30-8A31-2BCA668F5BC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855BB9C-9A9C-4997-A13D-13D208FD7F3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a:t>
            </a:fld>
            <a:endParaRPr lang="en-US" altLang="en-US"/>
          </a:p>
        </p:txBody>
      </p:sp>
      <p:sp>
        <p:nvSpPr>
          <p:cNvPr id="70658" name="Rectangle 2">
            <a:extLst>
              <a:ext uri="{FF2B5EF4-FFF2-40B4-BE49-F238E27FC236}">
                <a16:creationId xmlns:a16="http://schemas.microsoft.com/office/drawing/2014/main" id="{B6F69D28-9D53-493E-BD26-9FC88D84B7D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17413" name="Rectangle 3">
            <a:extLst>
              <a:ext uri="{FF2B5EF4-FFF2-40B4-BE49-F238E27FC236}">
                <a16:creationId xmlns:a16="http://schemas.microsoft.com/office/drawing/2014/main" id="{BCCE6BB2-497C-4246-A23D-E3994F4105E4}"/>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Enjoyable features:</a:t>
            </a:r>
          </a:p>
          <a:p>
            <a:pPr lvl="2"/>
            <a:r>
              <a:rPr lang="en-US" altLang="en-US"/>
              <a:t>“Gift Ideas” section features seasonally appropriate gift ideas and services</a:t>
            </a:r>
          </a:p>
          <a:p>
            <a:pPr lvl="2"/>
            <a:r>
              <a:rPr lang="en-US" altLang="en-US"/>
              <a:t>“Community” section provides product information and recommendations shared by customers</a:t>
            </a:r>
          </a:p>
          <a:p>
            <a:pPr lvl="2"/>
            <a:r>
              <a:rPr lang="en-US" altLang="en-US"/>
              <a:t> “E-Cards” section, free animated electronic greeting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a:extLst>
              <a:ext uri="{FF2B5EF4-FFF2-40B4-BE49-F238E27FC236}">
                <a16:creationId xmlns:a16="http://schemas.microsoft.com/office/drawing/2014/main" id="{9C689DAC-7BA7-48D7-A002-569C81E77D2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5585D9F-133D-4CF2-88DA-DBA9D9E5CF3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80</a:t>
            </a:fld>
            <a:endParaRPr lang="en-US" altLang="en-US"/>
          </a:p>
        </p:txBody>
      </p:sp>
      <p:sp>
        <p:nvSpPr>
          <p:cNvPr id="144386" name="Rectangle 2">
            <a:extLst>
              <a:ext uri="{FF2B5EF4-FFF2-40B4-BE49-F238E27FC236}">
                <a16:creationId xmlns:a16="http://schemas.microsoft.com/office/drawing/2014/main" id="{CDC2C94C-B25F-4427-8BC9-CF2A2B3047BC}"/>
              </a:ext>
            </a:extLst>
          </p:cNvPr>
          <p:cNvSpPr>
            <a:spLocks noGrp="1" noChangeArrowheads="1"/>
          </p:cNvSpPr>
          <p:nvPr>
            <p:ph type="title"/>
          </p:nvPr>
        </p:nvSpPr>
        <p:spPr>
          <a:xfrm>
            <a:off x="2152650" y="503239"/>
            <a:ext cx="7886700" cy="777875"/>
          </a:xfrm>
        </p:spPr>
        <p:txBody>
          <a:bodyPr/>
          <a:lstStyle/>
          <a:p>
            <a:pPr>
              <a:defRPr/>
            </a:pPr>
            <a:r>
              <a:rPr lang="en-US" altLang="en-US"/>
              <a:t>Example: Safeway</a:t>
            </a:r>
          </a:p>
        </p:txBody>
      </p:sp>
      <p:sp>
        <p:nvSpPr>
          <p:cNvPr id="91141" name="Rectangle 3">
            <a:extLst>
              <a:ext uri="{FF2B5EF4-FFF2-40B4-BE49-F238E27FC236}">
                <a16:creationId xmlns:a16="http://schemas.microsoft.com/office/drawing/2014/main" id="{C67A7BDB-A2D2-429B-9869-D736CD4B8F1D}"/>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Grocery shopping in the palm of your hand</a:t>
            </a:r>
          </a:p>
          <a:p>
            <a:pPr lvl="1">
              <a:lnSpc>
                <a:spcPct val="90000"/>
              </a:lnSpc>
              <a:buFont typeface="Calibri Light" panose="020F0302020204030204" pitchFamily="34" charset="0"/>
              <a:buAutoNum type="alphaLcPeriod"/>
            </a:pPr>
            <a:r>
              <a:rPr lang="en-US" altLang="en-US"/>
              <a:t>Safeway implemented its Easi-Order services using a Palm handheld device (PDA) to allow customers to point and click their grocery lists and send them to Safeway via phone</a:t>
            </a:r>
          </a:p>
          <a:p>
            <a:pPr lvl="1">
              <a:lnSpc>
                <a:spcPct val="90000"/>
              </a:lnSpc>
              <a:buFont typeface="Calibri Light" panose="020F0302020204030204" pitchFamily="34" charset="0"/>
              <a:buAutoNum type="alphaLcPeriod"/>
            </a:pPr>
            <a:r>
              <a:rPr lang="en-US" altLang="en-US"/>
              <a:t>Part of the company’s “Collect &amp; Go” service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a:extLst>
              <a:ext uri="{FF2B5EF4-FFF2-40B4-BE49-F238E27FC236}">
                <a16:creationId xmlns:a16="http://schemas.microsoft.com/office/drawing/2014/main" id="{1315E7C6-673C-482B-8A18-F5AB5E5EBCB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2FBB491-AF96-4D62-A095-DAC447C3FF8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81</a:t>
            </a:fld>
            <a:endParaRPr lang="en-US" altLang="en-US"/>
          </a:p>
        </p:txBody>
      </p:sp>
      <p:sp>
        <p:nvSpPr>
          <p:cNvPr id="145410" name="Rectangle 2">
            <a:extLst>
              <a:ext uri="{FF2B5EF4-FFF2-40B4-BE49-F238E27FC236}">
                <a16:creationId xmlns:a16="http://schemas.microsoft.com/office/drawing/2014/main" id="{9F06D551-D4F3-4EB6-9E70-C5FD3F2F6868}"/>
              </a:ext>
            </a:extLst>
          </p:cNvPr>
          <p:cNvSpPr>
            <a:spLocks noGrp="1" noChangeArrowheads="1"/>
          </p:cNvSpPr>
          <p:nvPr>
            <p:ph type="title"/>
          </p:nvPr>
        </p:nvSpPr>
        <p:spPr>
          <a:xfrm>
            <a:off x="2152650" y="503239"/>
            <a:ext cx="7886700" cy="777875"/>
          </a:xfrm>
        </p:spPr>
        <p:txBody>
          <a:bodyPr/>
          <a:lstStyle/>
          <a:p>
            <a:pPr>
              <a:defRPr/>
            </a:pPr>
            <a:r>
              <a:rPr lang="en-US" altLang="en-US"/>
              <a:t>Safeway </a:t>
            </a:r>
            <a:r>
              <a:rPr lang="en-US" altLang="en-US" sz="3600"/>
              <a:t>(cont.)</a:t>
            </a:r>
          </a:p>
        </p:txBody>
      </p:sp>
      <p:sp>
        <p:nvSpPr>
          <p:cNvPr id="92165" name="Rectangle 3">
            <a:extLst>
              <a:ext uri="{FF2B5EF4-FFF2-40B4-BE49-F238E27FC236}">
                <a16:creationId xmlns:a16="http://schemas.microsoft.com/office/drawing/2014/main" id="{7EC3620B-1B7D-45E2-90DB-1D115D01949E}"/>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a:t>Valued customers are given handheld devices that are loaded with an application that contains a list of thousands of grocery items, including descriptions and prices </a:t>
            </a:r>
          </a:p>
          <a:p>
            <a:pPr lvl="1">
              <a:lnSpc>
                <a:spcPct val="90000"/>
              </a:lnSpc>
              <a:buFont typeface="Calibri Light" panose="020F0302020204030204" pitchFamily="34" charset="0"/>
              <a:buAutoNum type="alphaLcPeriod"/>
            </a:pPr>
            <a:r>
              <a:rPr lang="en-US" altLang="en-US"/>
              <a:t>Customers review the items and make their grocery lists off-line when time permits </a:t>
            </a:r>
          </a:p>
          <a:p>
            <a:pPr lvl="1">
              <a:lnSpc>
                <a:spcPct val="90000"/>
              </a:lnSpc>
              <a:buFont typeface="Calibri Light" panose="020F0302020204030204" pitchFamily="34" charset="0"/>
              <a:buAutoNum type="alphaLcPeriod"/>
            </a:pPr>
            <a:r>
              <a:rPr lang="en-US" altLang="en-US"/>
              <a:t>Estimated time savings is 60 to 90 minutes each week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a:extLst>
              <a:ext uri="{FF2B5EF4-FFF2-40B4-BE49-F238E27FC236}">
                <a16:creationId xmlns:a16="http://schemas.microsoft.com/office/drawing/2014/main" id="{3EC54EC3-D197-4E2C-9913-522EBB3089B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750EEB4-D2BA-40E4-BC4C-340DCA763B4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82</a:t>
            </a:fld>
            <a:endParaRPr lang="en-US" altLang="en-US"/>
          </a:p>
        </p:txBody>
      </p:sp>
      <p:sp>
        <p:nvSpPr>
          <p:cNvPr id="146434" name="Rectangle 2">
            <a:extLst>
              <a:ext uri="{FF2B5EF4-FFF2-40B4-BE49-F238E27FC236}">
                <a16:creationId xmlns:a16="http://schemas.microsoft.com/office/drawing/2014/main" id="{5D1010CA-843B-4047-9605-8091E6F25A9F}"/>
              </a:ext>
            </a:extLst>
          </p:cNvPr>
          <p:cNvSpPr>
            <a:spLocks noGrp="1" noChangeArrowheads="1"/>
          </p:cNvSpPr>
          <p:nvPr>
            <p:ph type="title"/>
          </p:nvPr>
        </p:nvSpPr>
        <p:spPr>
          <a:xfrm>
            <a:off x="2152650" y="503239"/>
            <a:ext cx="7886700" cy="777875"/>
          </a:xfrm>
        </p:spPr>
        <p:txBody>
          <a:bodyPr/>
          <a:lstStyle/>
          <a:p>
            <a:pPr>
              <a:defRPr/>
            </a:pPr>
            <a:r>
              <a:rPr lang="en-US" altLang="en-US"/>
              <a:t>Safeway </a:t>
            </a:r>
            <a:r>
              <a:rPr lang="en-US" altLang="en-US" sz="3600"/>
              <a:t>(cont.)</a:t>
            </a:r>
          </a:p>
        </p:txBody>
      </p:sp>
      <p:sp>
        <p:nvSpPr>
          <p:cNvPr id="93189" name="Rectangle 3">
            <a:extLst>
              <a:ext uri="{FF2B5EF4-FFF2-40B4-BE49-F238E27FC236}">
                <a16:creationId xmlns:a16="http://schemas.microsoft.com/office/drawing/2014/main" id="{E2EC7D62-7576-401B-A5A2-20D1F18049D9}"/>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a:t>Device is plugged into a standard phone socket, and it dials up the Collect &amp; Go server </a:t>
            </a:r>
          </a:p>
          <a:p>
            <a:pPr lvl="1">
              <a:lnSpc>
                <a:spcPct val="90000"/>
              </a:lnSpc>
              <a:buFont typeface="Calibri Light" panose="020F0302020204030204" pitchFamily="34" charset="0"/>
              <a:buAutoNum type="alphaLcPeriod"/>
            </a:pPr>
            <a:r>
              <a:rPr lang="en-US" altLang="en-US"/>
              <a:t>Shopping list is downloaded to the server, and next week’s suggested list along with suggestions and promotions are uploaded to the device </a:t>
            </a:r>
          </a:p>
          <a:p>
            <a:pPr lvl="1">
              <a:lnSpc>
                <a:spcPct val="90000"/>
              </a:lnSpc>
              <a:buFont typeface="Calibri Light" panose="020F0302020204030204" pitchFamily="34" charset="0"/>
              <a:buAutoNum type="alphaLcPeriod"/>
            </a:pPr>
            <a:r>
              <a:rPr lang="en-US" altLang="en-US"/>
              <a:t>Data collected by Safeway allow the company to offer outstanding customer service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2F7ADC54-A3D8-438A-92DF-C4E9458CB23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D213739-0801-436D-82DB-46EF6BA5554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83</a:t>
            </a:fld>
            <a:endParaRPr lang="en-US" altLang="en-US"/>
          </a:p>
        </p:txBody>
      </p:sp>
      <p:sp>
        <p:nvSpPr>
          <p:cNvPr id="147458" name="Rectangle 2">
            <a:extLst>
              <a:ext uri="{FF2B5EF4-FFF2-40B4-BE49-F238E27FC236}">
                <a16:creationId xmlns:a16="http://schemas.microsoft.com/office/drawing/2014/main" id="{3C66582D-0602-4EAD-B4CF-309469A8462F}"/>
              </a:ext>
            </a:extLst>
          </p:cNvPr>
          <p:cNvSpPr>
            <a:spLocks noGrp="1" noChangeArrowheads="1"/>
          </p:cNvSpPr>
          <p:nvPr>
            <p:ph type="title"/>
          </p:nvPr>
        </p:nvSpPr>
        <p:spPr>
          <a:xfrm>
            <a:off x="2152650" y="503239"/>
            <a:ext cx="7886700" cy="777875"/>
          </a:xfrm>
        </p:spPr>
        <p:txBody>
          <a:bodyPr/>
          <a:lstStyle/>
          <a:p>
            <a:pPr>
              <a:defRPr/>
            </a:pPr>
            <a:r>
              <a:rPr lang="en-US" altLang="en-US"/>
              <a:t>Safeway </a:t>
            </a:r>
            <a:r>
              <a:rPr lang="en-US" altLang="en-US" sz="3600"/>
              <a:t>(cont.)</a:t>
            </a:r>
          </a:p>
        </p:txBody>
      </p:sp>
      <p:sp>
        <p:nvSpPr>
          <p:cNvPr id="94213" name="Rectangle 3">
            <a:extLst>
              <a:ext uri="{FF2B5EF4-FFF2-40B4-BE49-F238E27FC236}">
                <a16:creationId xmlns:a16="http://schemas.microsoft.com/office/drawing/2014/main" id="{B8CE18D1-D7A1-4FA1-9615-2A1553A6D91F}"/>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Order is picked and packed by the store and set aside for the customer to pick up at their specified, convenient time </a:t>
            </a:r>
          </a:p>
          <a:p>
            <a:pPr lvl="1">
              <a:buFont typeface="Calibri Light" panose="020F0302020204030204" pitchFamily="34" charset="0"/>
              <a:buAutoNum type="alphaLcPeriod"/>
            </a:pPr>
            <a:r>
              <a:rPr lang="en-US" altLang="en-US"/>
              <a:t>Collection at dedicated checkout counters—Easi-Pay terminals, which allow customers to avoid check-out lines altogether </a:t>
            </a:r>
          </a:p>
          <a:p>
            <a:pPr lvl="1">
              <a:buFont typeface="Calibri Light" panose="020F0302020204030204" pitchFamily="34" charset="0"/>
              <a:buAutoNum type="alphaLcPeriod"/>
            </a:pPr>
            <a:r>
              <a:rPr lang="en-US" altLang="en-US"/>
              <a:t>Home delivery may also be available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a:extLst>
              <a:ext uri="{FF2B5EF4-FFF2-40B4-BE49-F238E27FC236}">
                <a16:creationId xmlns:a16="http://schemas.microsoft.com/office/drawing/2014/main" id="{6D53831E-832F-49AF-8C23-BD9B0E94C15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CB605AF-8D28-4BCB-8355-CA8D30B10F5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84</a:t>
            </a:fld>
            <a:endParaRPr lang="en-US" altLang="en-US"/>
          </a:p>
        </p:txBody>
      </p:sp>
      <p:sp>
        <p:nvSpPr>
          <p:cNvPr id="148482" name="Rectangle 2">
            <a:extLst>
              <a:ext uri="{FF2B5EF4-FFF2-40B4-BE49-F238E27FC236}">
                <a16:creationId xmlns:a16="http://schemas.microsoft.com/office/drawing/2014/main" id="{903033A7-C8B3-4007-980E-1CAB4C92BCC2}"/>
              </a:ext>
            </a:extLst>
          </p:cNvPr>
          <p:cNvSpPr>
            <a:spLocks noGrp="1" noChangeArrowheads="1"/>
          </p:cNvSpPr>
          <p:nvPr>
            <p:ph type="title"/>
          </p:nvPr>
        </p:nvSpPr>
        <p:spPr>
          <a:xfrm>
            <a:off x="2152650" y="503239"/>
            <a:ext cx="7886700" cy="777875"/>
          </a:xfrm>
        </p:spPr>
        <p:txBody>
          <a:bodyPr/>
          <a:lstStyle/>
          <a:p>
            <a:pPr>
              <a:defRPr/>
            </a:pPr>
            <a:r>
              <a:rPr lang="en-US" altLang="en-US"/>
              <a:t>Safeway </a:t>
            </a:r>
            <a:r>
              <a:rPr lang="en-US" altLang="en-US" sz="3600"/>
              <a:t>(cont.)</a:t>
            </a:r>
          </a:p>
        </p:txBody>
      </p:sp>
      <p:sp>
        <p:nvSpPr>
          <p:cNvPr id="95237" name="Rectangle 3">
            <a:extLst>
              <a:ext uri="{FF2B5EF4-FFF2-40B4-BE49-F238E27FC236}">
                <a16:creationId xmlns:a16="http://schemas.microsoft.com/office/drawing/2014/main" id="{D0AB2BF2-EA50-41CC-B1ED-9F567BEDA842}"/>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Customers download their orders directly to the Collect &amp; Go intranet through the Internet</a:t>
            </a:r>
          </a:p>
          <a:p>
            <a:pPr lvl="1">
              <a:buFont typeface="Calibri Light" panose="020F0302020204030204" pitchFamily="34" charset="0"/>
              <a:buAutoNum type="alphaLcPeriod"/>
            </a:pPr>
            <a:r>
              <a:rPr lang="en-US" altLang="en-US"/>
              <a:t>In the future, Safeway plans to have screen phones, digital TV, and speech processing devices assist grocery shoppers in making their shopping experiences as easy as verbally telling the program what they want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a:extLst>
              <a:ext uri="{FF2B5EF4-FFF2-40B4-BE49-F238E27FC236}">
                <a16:creationId xmlns:a16="http://schemas.microsoft.com/office/drawing/2014/main" id="{BFEAC53F-1F32-4217-BD36-004304A969FD}"/>
              </a:ext>
            </a:extLst>
          </p:cNvPr>
          <p:cNvSpPr>
            <a:spLocks noGrp="1"/>
          </p:cNvSpPr>
          <p:nvPr>
            <p:ph type="dt" sz="quarter" idx="10"/>
          </p:nvPr>
        </p:nvSpPr>
        <p:spPr/>
        <p:txBody>
          <a:bodyPr/>
          <a:lstStyle/>
          <a:p>
            <a:pPr>
              <a:defRPr/>
            </a:pPr>
            <a:r>
              <a:rPr lang="en-US" altLang="en-US"/>
              <a:t>© Prentice Hall 2020</a:t>
            </a:r>
          </a:p>
        </p:txBody>
      </p:sp>
      <p:sp>
        <p:nvSpPr>
          <p:cNvPr id="96259" name="Slide Number Placeholder 6">
            <a:extLst>
              <a:ext uri="{FF2B5EF4-FFF2-40B4-BE49-F238E27FC236}">
                <a16:creationId xmlns:a16="http://schemas.microsoft.com/office/drawing/2014/main" id="{59C3D201-37EC-4031-81E9-D317D161B2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7FA9668-77FE-4497-8B18-E7417CD5AA48}" type="slidenum">
              <a:rPr lang="en-US" altLang="en-US" smtClean="0">
                <a:solidFill>
                  <a:srgbClr val="898989"/>
                </a:solidFill>
              </a:rPr>
              <a:pPr/>
              <a:t>85</a:t>
            </a:fld>
            <a:endParaRPr lang="en-US" altLang="en-US">
              <a:solidFill>
                <a:srgbClr val="898989"/>
              </a:solidFill>
            </a:endParaRPr>
          </a:p>
        </p:txBody>
      </p:sp>
      <p:sp>
        <p:nvSpPr>
          <p:cNvPr id="96260" name="Rectangle 2">
            <a:extLst>
              <a:ext uri="{FF2B5EF4-FFF2-40B4-BE49-F238E27FC236}">
                <a16:creationId xmlns:a16="http://schemas.microsoft.com/office/drawing/2014/main" id="{14FCB785-AFB5-4197-A6A5-D438D3D35B60}"/>
              </a:ext>
            </a:extLst>
          </p:cNvPr>
          <p:cNvSpPr>
            <a:spLocks noGrp="1" noChangeArrowheads="1"/>
          </p:cNvSpPr>
          <p:nvPr>
            <p:ph type="title"/>
          </p:nvPr>
        </p:nvSpPr>
        <p:spPr/>
        <p:txBody>
          <a:bodyPr/>
          <a:lstStyle/>
          <a:p>
            <a:r>
              <a:rPr lang="en-US" altLang="en-US" sz="3600"/>
              <a:t>Online Delivery of Digital Products, Entertainment, and Media</a:t>
            </a:r>
          </a:p>
        </p:txBody>
      </p:sp>
      <p:sp>
        <p:nvSpPr>
          <p:cNvPr id="96261" name="Rectangle 3">
            <a:extLst>
              <a:ext uri="{FF2B5EF4-FFF2-40B4-BE49-F238E27FC236}">
                <a16:creationId xmlns:a16="http://schemas.microsoft.com/office/drawing/2014/main" id="{9D74A31B-8C11-4E72-8940-57B4361C6ED5}"/>
              </a:ext>
            </a:extLst>
          </p:cNvPr>
          <p:cNvSpPr>
            <a:spLocks noGrp="1" noChangeArrowheads="1"/>
          </p:cNvSpPr>
          <p:nvPr>
            <p:ph type="body" sz="half" idx="1"/>
          </p:nvPr>
        </p:nvSpPr>
        <p:spPr/>
        <p:txBody>
          <a:bodyPr/>
          <a:lstStyle/>
          <a:p>
            <a:r>
              <a:rPr lang="en-US" altLang="en-US" i="1"/>
              <a:t>Digital products</a:t>
            </a:r>
            <a:r>
              <a:rPr lang="en-US" altLang="en-US"/>
              <a:t>: products that can be transformed to digital format and delivered over the Internet</a:t>
            </a:r>
          </a:p>
        </p:txBody>
      </p:sp>
      <p:sp>
        <p:nvSpPr>
          <p:cNvPr id="96262" name="Text Box 5">
            <a:extLst>
              <a:ext uri="{FF2B5EF4-FFF2-40B4-BE49-F238E27FC236}">
                <a16:creationId xmlns:a16="http://schemas.microsoft.com/office/drawing/2014/main" id="{9A38E566-B5BC-4005-8377-30C2EF5A0DD7}"/>
              </a:ext>
            </a:extLst>
          </p:cNvPr>
          <p:cNvSpPr txBox="1">
            <a:spLocks noChangeArrowheads="1"/>
          </p:cNvSpPr>
          <p:nvPr/>
        </p:nvSpPr>
        <p:spPr bwMode="auto">
          <a:xfrm>
            <a:off x="3581400" y="4419601"/>
            <a:ext cx="632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endParaRPr lang="en-US" altLang="en-US"/>
          </a:p>
        </p:txBody>
      </p:sp>
      <p:pic>
        <p:nvPicPr>
          <p:cNvPr id="96263" name="Picture 7">
            <a:extLst>
              <a:ext uri="{FF2B5EF4-FFF2-40B4-BE49-F238E27FC236}">
                <a16:creationId xmlns:a16="http://schemas.microsoft.com/office/drawing/2014/main" id="{29118468-243F-4DE4-BF15-780C140ABA9D}"/>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l="2020" t="3850" r="2020" b="3769"/>
          <a:stretch>
            <a:fillRect/>
          </a:stretch>
        </p:blipFill>
        <p:spPr>
          <a:xfrm>
            <a:off x="2493964" y="3875089"/>
            <a:ext cx="8099425" cy="20462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a:extLst>
              <a:ext uri="{FF2B5EF4-FFF2-40B4-BE49-F238E27FC236}">
                <a16:creationId xmlns:a16="http://schemas.microsoft.com/office/drawing/2014/main" id="{1FB0D50E-F560-4069-8C71-CE870902A42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2EBFA7F-F78D-4188-B4B3-B843B660EF9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86</a:t>
            </a:fld>
            <a:endParaRPr lang="en-US" altLang="en-US"/>
          </a:p>
        </p:txBody>
      </p:sp>
      <p:sp>
        <p:nvSpPr>
          <p:cNvPr id="150530" name="Rectangle 2">
            <a:extLst>
              <a:ext uri="{FF2B5EF4-FFF2-40B4-BE49-F238E27FC236}">
                <a16:creationId xmlns:a16="http://schemas.microsoft.com/office/drawing/2014/main" id="{D8416BF3-CA9C-40AD-ADD2-F1CC2714F37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Online Delivery of Digital Products, Entertainment, and Media </a:t>
            </a:r>
            <a:r>
              <a:rPr lang="en-US" altLang="en-US" sz="3200"/>
              <a:t>(cont.)</a:t>
            </a:r>
          </a:p>
        </p:txBody>
      </p:sp>
      <p:sp>
        <p:nvSpPr>
          <p:cNvPr id="97285" name="Rectangle 3">
            <a:extLst>
              <a:ext uri="{FF2B5EF4-FFF2-40B4-BE49-F238E27FC236}">
                <a16:creationId xmlns:a16="http://schemas.microsoft.com/office/drawing/2014/main" id="{8C743F16-0166-4B71-BBBA-FCB626D0827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Napster </a:t>
            </a:r>
          </a:p>
          <a:p>
            <a:pPr lvl="1">
              <a:buFont typeface="Calibri Light" panose="020F0302020204030204" pitchFamily="34" charset="0"/>
              <a:buAutoNum type="alphaLcPeriod"/>
            </a:pPr>
            <a:r>
              <a:rPr lang="en-US" altLang="en-US"/>
              <a:t>Consumers-to-consumers (peer-to-peer) digital distribution</a:t>
            </a:r>
          </a:p>
          <a:p>
            <a:pPr lvl="1">
              <a:buFont typeface="Calibri Light" panose="020F0302020204030204" pitchFamily="34" charset="0"/>
              <a:buAutoNum type="alphaLcPeriod"/>
            </a:pPr>
            <a:r>
              <a:rPr lang="en-US" altLang="en-US"/>
              <a:t>Napster only shares “libraries” or lists of songs, and then enables a </a:t>
            </a:r>
            <a:r>
              <a:rPr lang="en-US" altLang="en-US" i="1"/>
              <a:t>peer-to-peer </a:t>
            </a:r>
            <a:r>
              <a:rPr lang="en-US" altLang="en-US"/>
              <a:t>file-sharing environment</a:t>
            </a:r>
          </a:p>
          <a:p>
            <a:pPr lvl="1">
              <a:buFont typeface="Calibri Light" panose="020F0302020204030204" pitchFamily="34" charset="0"/>
              <a:buAutoNum type="alphaLcPeriod"/>
            </a:pPr>
            <a:r>
              <a:rPr lang="en-US" altLang="en-US"/>
              <a:t>Sued for copyright infringement in 2002</a:t>
            </a:r>
          </a:p>
          <a:p>
            <a:pPr lvl="1">
              <a:buFont typeface="Calibri Light" panose="020F0302020204030204" pitchFamily="34" charset="0"/>
              <a:buAutoNum type="alphaLcPeriod"/>
            </a:pPr>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a:extLst>
              <a:ext uri="{FF2B5EF4-FFF2-40B4-BE49-F238E27FC236}">
                <a16:creationId xmlns:a16="http://schemas.microsoft.com/office/drawing/2014/main" id="{1545D4B9-F54F-49D0-B51A-BEFEFCE090D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F2A54CF-405D-4FB4-85E6-2A67D741C05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87</a:t>
            </a:fld>
            <a:endParaRPr lang="en-US" altLang="en-US"/>
          </a:p>
        </p:txBody>
      </p:sp>
      <p:sp>
        <p:nvSpPr>
          <p:cNvPr id="151554" name="Rectangle 2">
            <a:extLst>
              <a:ext uri="{FF2B5EF4-FFF2-40B4-BE49-F238E27FC236}">
                <a16:creationId xmlns:a16="http://schemas.microsoft.com/office/drawing/2014/main" id="{797C0802-0D10-4F47-A0E2-1A2964F41B9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Online Delivery of Digital Products, Entertainment, and Media </a:t>
            </a:r>
            <a:r>
              <a:rPr lang="en-US" altLang="en-US" sz="3200"/>
              <a:t>(cont.)</a:t>
            </a:r>
          </a:p>
        </p:txBody>
      </p:sp>
      <p:sp>
        <p:nvSpPr>
          <p:cNvPr id="98309" name="Rectangle 3">
            <a:extLst>
              <a:ext uri="{FF2B5EF4-FFF2-40B4-BE49-F238E27FC236}">
                <a16:creationId xmlns:a16="http://schemas.microsoft.com/office/drawing/2014/main" id="{EB374403-914F-4863-B842-2AA33728BA63}"/>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Free file sharing is no longer allowed</a:t>
            </a:r>
          </a:p>
          <a:p>
            <a:pPr lvl="1">
              <a:buFont typeface="Calibri Light" panose="020F0302020204030204" pitchFamily="34" charset="0"/>
              <a:buAutoNum type="alphaLcPeriod"/>
            </a:pPr>
            <a:r>
              <a:rPr lang="en-US" altLang="en-US"/>
              <a:t>Napster forced to charge customers for use of its file-sharing service</a:t>
            </a:r>
          </a:p>
          <a:p>
            <a:pPr lvl="1">
              <a:buFont typeface="Calibri Light" panose="020F0302020204030204" pitchFamily="34" charset="0"/>
              <a:buAutoNum type="alphaLcPeriod"/>
            </a:pPr>
            <a:r>
              <a:rPr lang="en-US" altLang="en-US"/>
              <a:t>Entered into an agreement with Bertelsmann AG (large global music label that participated in the lawsuit against Napster)</a:t>
            </a:r>
          </a:p>
          <a:p>
            <a:pPr lvl="1">
              <a:buFont typeface="Calibri Light" panose="020F0302020204030204" pitchFamily="34" charset="0"/>
              <a:buAutoNum type="alphaLcPeriod"/>
            </a:pPr>
            <a:r>
              <a:rPr lang="en-US" altLang="en-US"/>
              <a:t>Went into bankruptcy in 2002</a:t>
            </a:r>
          </a:p>
          <a:p>
            <a:pPr lvl="1">
              <a:buFont typeface="Calibri Light" panose="020F0302020204030204" pitchFamily="34" charset="0"/>
              <a:buAutoNum type="alphaLcPeriod"/>
            </a:pPr>
            <a:r>
              <a:rPr lang="en-US" altLang="en-US"/>
              <a:t>Roxio purchaced and reopened in late 2003 as “for fee file-sharing service”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a:extLst>
              <a:ext uri="{FF2B5EF4-FFF2-40B4-BE49-F238E27FC236}">
                <a16:creationId xmlns:a16="http://schemas.microsoft.com/office/drawing/2014/main" id="{3F1F5C40-CF43-413D-B947-0B973D8ACE7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F3AA0EF-93A9-412E-816D-5F9A4B765D6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88</a:t>
            </a:fld>
            <a:endParaRPr lang="en-US" altLang="en-US"/>
          </a:p>
        </p:txBody>
      </p:sp>
      <p:sp>
        <p:nvSpPr>
          <p:cNvPr id="152578" name="Rectangle 2">
            <a:extLst>
              <a:ext uri="{FF2B5EF4-FFF2-40B4-BE49-F238E27FC236}">
                <a16:creationId xmlns:a16="http://schemas.microsoft.com/office/drawing/2014/main" id="{DE442A22-3581-4027-AE3A-A695CBF6E0B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Online Delivery of Digital Products, Entertainment, and Media </a:t>
            </a:r>
            <a:r>
              <a:rPr lang="en-US" altLang="en-US" sz="3200"/>
              <a:t>(cont.)</a:t>
            </a:r>
          </a:p>
        </p:txBody>
      </p:sp>
      <p:sp>
        <p:nvSpPr>
          <p:cNvPr id="99333" name="Rectangle 3">
            <a:extLst>
              <a:ext uri="{FF2B5EF4-FFF2-40B4-BE49-F238E27FC236}">
                <a16:creationId xmlns:a16="http://schemas.microsoft.com/office/drawing/2014/main" id="{7E0D26E4-76A1-485B-9C08-08F1A7111D2A}"/>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Online entertainment</a:t>
            </a:r>
          </a:p>
          <a:p>
            <a:pPr lvl="1">
              <a:buFont typeface="Calibri Light" panose="020F0302020204030204" pitchFamily="34" charset="0"/>
              <a:buAutoNum type="alphaLcPeriod"/>
            </a:pPr>
            <a:r>
              <a:rPr lang="en-US" altLang="en-US"/>
              <a:t>Interactive entertainment</a:t>
            </a:r>
          </a:p>
          <a:p>
            <a:pPr lvl="2"/>
            <a:r>
              <a:rPr lang="en-US" altLang="en-US"/>
              <a:t>Web browsing</a:t>
            </a:r>
          </a:p>
          <a:p>
            <a:pPr lvl="2"/>
            <a:r>
              <a:rPr lang="en-US" altLang="en-US"/>
              <a:t>Internet gaming</a:t>
            </a:r>
          </a:p>
          <a:p>
            <a:pPr lvl="2"/>
            <a:r>
              <a:rPr lang="en-US" altLang="en-US"/>
              <a:t>Single and multiplayer games</a:t>
            </a:r>
          </a:p>
          <a:p>
            <a:pPr lvl="2"/>
            <a:r>
              <a:rPr lang="en-US" altLang="en-US"/>
              <a:t>Adult entertainment</a:t>
            </a:r>
          </a:p>
          <a:p>
            <a:pPr lvl="2"/>
            <a:r>
              <a:rPr lang="en-US" altLang="en-US"/>
              <a:t>Participatory Web sites</a:t>
            </a:r>
          </a:p>
          <a:p>
            <a:pPr lvl="2"/>
            <a:r>
              <a:rPr lang="en-US" altLang="en-US"/>
              <a:t>Reading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a:extLst>
              <a:ext uri="{FF2B5EF4-FFF2-40B4-BE49-F238E27FC236}">
                <a16:creationId xmlns:a16="http://schemas.microsoft.com/office/drawing/2014/main" id="{EDE351A4-2433-4137-AFED-B753BE8F27E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F439767-CA89-4F81-AA61-0C7F60817D1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89</a:t>
            </a:fld>
            <a:endParaRPr lang="en-US" altLang="en-US"/>
          </a:p>
        </p:txBody>
      </p:sp>
      <p:sp>
        <p:nvSpPr>
          <p:cNvPr id="153602" name="Rectangle 2">
            <a:extLst>
              <a:ext uri="{FF2B5EF4-FFF2-40B4-BE49-F238E27FC236}">
                <a16:creationId xmlns:a16="http://schemas.microsoft.com/office/drawing/2014/main" id="{EB61AF46-41AD-4B86-815F-2D0F2CF5016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Online Delivery of Digital Products, Entertainment, and Media </a:t>
            </a:r>
            <a:r>
              <a:rPr lang="en-US" altLang="en-US" sz="3200"/>
              <a:t>(cont.)</a:t>
            </a:r>
          </a:p>
        </p:txBody>
      </p:sp>
      <p:sp>
        <p:nvSpPr>
          <p:cNvPr id="100357" name="Rectangle 3">
            <a:extLst>
              <a:ext uri="{FF2B5EF4-FFF2-40B4-BE49-F238E27FC236}">
                <a16:creationId xmlns:a16="http://schemas.microsoft.com/office/drawing/2014/main" id="{1C48B4A6-9FF3-4628-AD00-1FE36F532FA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Noninteractive entertainment</a:t>
            </a:r>
          </a:p>
          <a:p>
            <a:pPr lvl="1">
              <a:buFont typeface="Calibri Light" panose="020F0302020204030204" pitchFamily="34" charset="0"/>
              <a:buAutoNum type="alphaLcPeriod"/>
            </a:pPr>
            <a:r>
              <a:rPr lang="en-US" altLang="en-US"/>
              <a:t>Event ticketing</a:t>
            </a:r>
          </a:p>
          <a:p>
            <a:pPr lvl="1">
              <a:buFont typeface="Calibri Light" panose="020F0302020204030204" pitchFamily="34" charset="0"/>
              <a:buAutoNum type="alphaLcPeriod"/>
            </a:pPr>
            <a:r>
              <a:rPr lang="en-US" altLang="en-US"/>
              <a:t>Restaurants</a:t>
            </a:r>
          </a:p>
          <a:p>
            <a:pPr lvl="1">
              <a:buFont typeface="Calibri Light" panose="020F0302020204030204" pitchFamily="34" charset="0"/>
              <a:buAutoNum type="alphaLcPeriod"/>
            </a:pPr>
            <a:r>
              <a:rPr lang="en-US" altLang="en-US"/>
              <a:t>Information retrieval</a:t>
            </a:r>
          </a:p>
          <a:p>
            <a:pPr lvl="1">
              <a:buFont typeface="Calibri Light" panose="020F0302020204030204" pitchFamily="34" charset="0"/>
              <a:buAutoNum type="alphaLcPeriod"/>
            </a:pPr>
            <a:r>
              <a:rPr lang="en-US" altLang="en-US"/>
              <a:t>Retrieval of audio and video entertainment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7FCD53A0-2487-4979-9929-A98B1E50241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F773CA5-A8EC-48B0-BE70-6369CE8F01C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a:t>
            </a:fld>
            <a:endParaRPr lang="en-US" altLang="en-US"/>
          </a:p>
        </p:txBody>
      </p:sp>
      <p:sp>
        <p:nvSpPr>
          <p:cNvPr id="71682" name="Rectangle 2">
            <a:extLst>
              <a:ext uri="{FF2B5EF4-FFF2-40B4-BE49-F238E27FC236}">
                <a16:creationId xmlns:a16="http://schemas.microsoft.com/office/drawing/2014/main" id="{2A2375E2-2A39-427D-89D9-E1A62AF6C37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Amazon.com: The King of </a:t>
            </a:r>
            <a:br>
              <a:rPr lang="en-US" altLang="en-US"/>
            </a:br>
            <a:r>
              <a:rPr lang="en-US" altLang="en-US"/>
              <a:t>E-Tailing </a:t>
            </a:r>
            <a:r>
              <a:rPr lang="en-US" altLang="en-US" sz="3600"/>
              <a:t>(cont.)</a:t>
            </a:r>
          </a:p>
        </p:txBody>
      </p:sp>
      <p:sp>
        <p:nvSpPr>
          <p:cNvPr id="18437" name="Rectangle 3">
            <a:extLst>
              <a:ext uri="{FF2B5EF4-FFF2-40B4-BE49-F238E27FC236}">
                <a16:creationId xmlns:a16="http://schemas.microsoft.com/office/drawing/2014/main" id="{4520235D-2927-4CA8-9791-11F9C129CD82}"/>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a:t>Marketplace services:</a:t>
            </a:r>
          </a:p>
          <a:p>
            <a:pPr lvl="2"/>
            <a:r>
              <a:rPr lang="en-US" altLang="en-US"/>
              <a:t>hosts and operates auctions </a:t>
            </a:r>
          </a:p>
          <a:p>
            <a:pPr lvl="2"/>
            <a:r>
              <a:rPr lang="en-US" altLang="en-US"/>
              <a:t>zShops service hosts electronic storefronts for a monthly fee</a:t>
            </a:r>
          </a:p>
          <a:p>
            <a:pPr lvl="2"/>
            <a:r>
              <a:rPr lang="en-US" altLang="en-US"/>
              <a:t>allowing small businesses the opportunity to have customized storefronts supported by the richness of Amazon.com’s order-fulfillment processing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a:extLst>
              <a:ext uri="{FF2B5EF4-FFF2-40B4-BE49-F238E27FC236}">
                <a16:creationId xmlns:a16="http://schemas.microsoft.com/office/drawing/2014/main" id="{8D65729C-FC57-4331-BD2F-9C39A72C835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4A26149-EDD9-4E6E-8A3E-46FECD7C150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90</a:t>
            </a:fld>
            <a:endParaRPr lang="en-US" altLang="en-US"/>
          </a:p>
        </p:txBody>
      </p:sp>
      <p:sp>
        <p:nvSpPr>
          <p:cNvPr id="154626" name="Rectangle 2">
            <a:extLst>
              <a:ext uri="{FF2B5EF4-FFF2-40B4-BE49-F238E27FC236}">
                <a16:creationId xmlns:a16="http://schemas.microsoft.com/office/drawing/2014/main" id="{60CA6560-44EA-4271-807A-B7B8F6ACC46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Online Delivery of Digital Products, Entertainment, and Media </a:t>
            </a:r>
            <a:r>
              <a:rPr lang="en-US" altLang="en-US" sz="3200"/>
              <a:t>(cont.)</a:t>
            </a:r>
          </a:p>
        </p:txBody>
      </p:sp>
      <p:sp>
        <p:nvSpPr>
          <p:cNvPr id="101381" name="Rectangle 3">
            <a:extLst>
              <a:ext uri="{FF2B5EF4-FFF2-40B4-BE49-F238E27FC236}">
                <a16:creationId xmlns:a16="http://schemas.microsoft.com/office/drawing/2014/main" id="{63746C2E-3F6D-4423-95BC-5B738360693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Developments in the delivery of digital products</a:t>
            </a:r>
          </a:p>
          <a:p>
            <a:pPr lvl="1">
              <a:buFont typeface="Calibri Light" panose="020F0302020204030204" pitchFamily="34" charset="0"/>
              <a:buAutoNum type="alphaLcPeriod"/>
            </a:pPr>
            <a:r>
              <a:rPr lang="en-US" altLang="en-US"/>
              <a:t>Custom CD sites (angelfire.com and grabware.com)</a:t>
            </a:r>
          </a:p>
          <a:p>
            <a:pPr lvl="1">
              <a:buFont typeface="Calibri Light" panose="020F0302020204030204" pitchFamily="34" charset="0"/>
              <a:buAutoNum type="alphaLcPeriod"/>
            </a:pPr>
            <a:r>
              <a:rPr lang="en-US" altLang="en-US"/>
              <a:t>Disintermediation of traditional print media (pcai.com and wsj.com)</a:t>
            </a:r>
          </a:p>
          <a:p>
            <a:pPr lvl="1">
              <a:buFont typeface="Calibri Light" panose="020F0302020204030204" pitchFamily="34" charset="0"/>
              <a:buAutoNum type="alphaLcPeriod"/>
            </a:pPr>
            <a:endParaRPr lang="en-US" altLang="en-US"/>
          </a:p>
          <a:p>
            <a:pPr lvl="1">
              <a:buFont typeface="Calibri Light" panose="020F0302020204030204" pitchFamily="34" charset="0"/>
              <a:buAutoNum type="alphaLcPeriod"/>
            </a:pPr>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a:extLst>
              <a:ext uri="{FF2B5EF4-FFF2-40B4-BE49-F238E27FC236}">
                <a16:creationId xmlns:a16="http://schemas.microsoft.com/office/drawing/2014/main" id="{092358AC-CDCE-458F-BF40-559CE8B9335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F335499-4A7C-483A-97C3-88DF1EA6B94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91</a:t>
            </a:fld>
            <a:endParaRPr lang="en-US" altLang="en-US"/>
          </a:p>
        </p:txBody>
      </p:sp>
      <p:sp>
        <p:nvSpPr>
          <p:cNvPr id="155650" name="Rectangle 2">
            <a:extLst>
              <a:ext uri="{FF2B5EF4-FFF2-40B4-BE49-F238E27FC236}">
                <a16:creationId xmlns:a16="http://schemas.microsoft.com/office/drawing/2014/main" id="{7FAA8E34-D77D-4BB3-80FD-E84DC980B0A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Purchase </a:t>
            </a:r>
            <a:br>
              <a:rPr lang="en-US" altLang="en-US"/>
            </a:br>
            <a:r>
              <a:rPr lang="en-US" altLang="en-US"/>
              <a:t>Decision Aids</a:t>
            </a:r>
          </a:p>
        </p:txBody>
      </p:sp>
      <p:sp>
        <p:nvSpPr>
          <p:cNvPr id="102405" name="Rectangle 3">
            <a:extLst>
              <a:ext uri="{FF2B5EF4-FFF2-40B4-BE49-F238E27FC236}">
                <a16:creationId xmlns:a16="http://schemas.microsoft.com/office/drawing/2014/main" id="{6BE87762-0111-4DC0-B448-762CDEEAD86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Shopping portals:</a:t>
            </a:r>
            <a:r>
              <a:rPr lang="en-US" altLang="en-US" b="1"/>
              <a:t> </a:t>
            </a:r>
            <a:r>
              <a:rPr lang="en-US" altLang="en-US"/>
              <a:t>Gateways to storefronts and malls; may be comprehensive or niche oriented </a:t>
            </a:r>
          </a:p>
          <a:p>
            <a:pPr lvl="1">
              <a:buFont typeface="Calibri Light" panose="020F0302020204030204" pitchFamily="34" charset="0"/>
              <a:buAutoNum type="alphaLcPeriod"/>
            </a:pPr>
            <a:r>
              <a:rPr lang="en-US" altLang="en-US"/>
              <a:t>dealtime.com</a:t>
            </a:r>
          </a:p>
          <a:p>
            <a:pPr lvl="1">
              <a:buFont typeface="Calibri Light" panose="020F0302020204030204" pitchFamily="34" charset="0"/>
              <a:buAutoNum type="alphaLcPeriod"/>
            </a:pPr>
            <a:r>
              <a:rPr lang="en-US" altLang="en-US"/>
              <a:t>shopping.yahoo.com</a:t>
            </a:r>
          </a:p>
          <a:p>
            <a:pPr lvl="1">
              <a:buFont typeface="Calibri Light" panose="020F0302020204030204" pitchFamily="34" charset="0"/>
              <a:buAutoNum type="alphaLcPeriod"/>
            </a:pPr>
            <a:r>
              <a:rPr lang="en-US" altLang="en-US"/>
              <a:t>eshop.msn.com</a:t>
            </a:r>
          </a:p>
          <a:p>
            <a:pPr lvl="1">
              <a:buFont typeface="Calibri Light" panose="020F0302020204030204" pitchFamily="34" charset="0"/>
              <a:buAutoNum type="alphaLcPeriod"/>
            </a:pPr>
            <a:r>
              <a:rPr lang="en-US" altLang="en-US"/>
              <a:t>webcenter.shop.aol.com</a:t>
            </a:r>
          </a:p>
          <a:p>
            <a:pPr lvl="1">
              <a:buFont typeface="Calibri Light" panose="020F0302020204030204" pitchFamily="34" charset="0"/>
              <a:buAutoNum type="alphaLcPeriod"/>
            </a:pPr>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a:extLst>
              <a:ext uri="{FF2B5EF4-FFF2-40B4-BE49-F238E27FC236}">
                <a16:creationId xmlns:a16="http://schemas.microsoft.com/office/drawing/2014/main" id="{047D9116-8ACE-41F3-A73F-749B8DBC1C4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87CF0E7-6104-42B7-AEFC-3F295496AF3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92</a:t>
            </a:fld>
            <a:endParaRPr lang="en-US" altLang="en-US"/>
          </a:p>
        </p:txBody>
      </p:sp>
      <p:sp>
        <p:nvSpPr>
          <p:cNvPr id="156674" name="Rectangle 2">
            <a:extLst>
              <a:ext uri="{FF2B5EF4-FFF2-40B4-BE49-F238E27FC236}">
                <a16:creationId xmlns:a16="http://schemas.microsoft.com/office/drawing/2014/main" id="{6C67D383-905A-4335-A770-626756188D4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Purchase </a:t>
            </a:r>
            <a:br>
              <a:rPr lang="en-US" altLang="en-US"/>
            </a:br>
            <a:r>
              <a:rPr lang="en-US" altLang="en-US"/>
              <a:t>Decision Aids </a:t>
            </a:r>
            <a:r>
              <a:rPr lang="en-US" altLang="en-US" sz="3600"/>
              <a:t>(cont.)</a:t>
            </a:r>
          </a:p>
        </p:txBody>
      </p:sp>
      <p:sp>
        <p:nvSpPr>
          <p:cNvPr id="103429" name="Rectangle 3">
            <a:extLst>
              <a:ext uri="{FF2B5EF4-FFF2-40B4-BE49-F238E27FC236}">
                <a16:creationId xmlns:a16="http://schemas.microsoft.com/office/drawing/2014/main" id="{E6690D1F-0DFD-45A4-B622-109DDFCFADA5}"/>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shopping robots (shopping agents or shopbots):</a:t>
            </a:r>
            <a:r>
              <a:rPr lang="en-US" altLang="en-US" b="1"/>
              <a:t> </a:t>
            </a:r>
            <a:r>
              <a:rPr lang="en-US" altLang="en-US"/>
              <a:t>Tools that scout the Web on behalf of consumers who specify search criteria</a:t>
            </a:r>
          </a:p>
          <a:p>
            <a:pPr lvl="1">
              <a:buFont typeface="Calibri Light" panose="020F0302020204030204" pitchFamily="34" charset="0"/>
              <a:buAutoNum type="alphaLcPeriod"/>
            </a:pPr>
            <a:r>
              <a:rPr lang="en-US" altLang="en-US"/>
              <a:t>autobytel.com</a:t>
            </a:r>
          </a:p>
          <a:p>
            <a:pPr lvl="1">
              <a:buFont typeface="Calibri Light" panose="020F0302020204030204" pitchFamily="34" charset="0"/>
              <a:buAutoNum type="alphaLcPeriod"/>
            </a:pPr>
            <a:r>
              <a:rPr lang="en-US" altLang="en-US"/>
              <a:t>Zdnet.com/computershopper</a:t>
            </a:r>
          </a:p>
          <a:p>
            <a:pPr lvl="1">
              <a:buFont typeface="Calibri Light" panose="020F0302020204030204" pitchFamily="34" charset="0"/>
              <a:buAutoNum type="alphaLcPeriod"/>
            </a:pPr>
            <a:r>
              <a:rPr lang="en-US" altLang="en-US"/>
              <a:t>office.com</a:t>
            </a:r>
          </a:p>
          <a:p>
            <a:pPr lvl="1">
              <a:buFont typeface="Calibri Light" panose="020F0302020204030204" pitchFamily="34" charset="0"/>
              <a:buAutoNum type="alphaLcPeriod"/>
            </a:pPr>
            <a:r>
              <a:rPr lang="en-US" altLang="en-US"/>
              <a:t>dealtime.com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a:extLst>
              <a:ext uri="{FF2B5EF4-FFF2-40B4-BE49-F238E27FC236}">
                <a16:creationId xmlns:a16="http://schemas.microsoft.com/office/drawing/2014/main" id="{4701CA0D-DCA7-4E85-AA78-ED772ABDFEE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B51161A-F8C9-4307-B265-BEAF123A71E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93</a:t>
            </a:fld>
            <a:endParaRPr lang="en-US" altLang="en-US"/>
          </a:p>
        </p:txBody>
      </p:sp>
      <p:sp>
        <p:nvSpPr>
          <p:cNvPr id="157698" name="Rectangle 2">
            <a:extLst>
              <a:ext uri="{FF2B5EF4-FFF2-40B4-BE49-F238E27FC236}">
                <a16:creationId xmlns:a16="http://schemas.microsoft.com/office/drawing/2014/main" id="{98C5CA49-9D64-4F8A-8B9E-0E942A71639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Purchase </a:t>
            </a:r>
            <a:br>
              <a:rPr lang="en-US" altLang="en-US"/>
            </a:br>
            <a:r>
              <a:rPr lang="en-US" altLang="en-US"/>
              <a:t>Decision Aids </a:t>
            </a:r>
            <a:r>
              <a:rPr lang="en-US" altLang="en-US" sz="3600"/>
              <a:t>(cont.)</a:t>
            </a:r>
          </a:p>
        </p:txBody>
      </p:sp>
      <p:sp>
        <p:nvSpPr>
          <p:cNvPr id="104453" name="Rectangle 3">
            <a:extLst>
              <a:ext uri="{FF2B5EF4-FFF2-40B4-BE49-F238E27FC236}">
                <a16:creationId xmlns:a16="http://schemas.microsoft.com/office/drawing/2014/main" id="{A18250BC-807C-4F5B-9457-2507554B9601}"/>
              </a:ext>
            </a:extLst>
          </p:cNvPr>
          <p:cNvSpPr>
            <a:spLocks noGrp="1" noChangeArrowheads="1"/>
          </p:cNvSpPr>
          <p:nvPr>
            <p:ph type="body" idx="1"/>
          </p:nvPr>
        </p:nvSpPr>
        <p:spPr>
          <a:xfrm>
            <a:off x="2571750" y="1387475"/>
            <a:ext cx="7467600" cy="4267200"/>
          </a:xfrm>
        </p:spPr>
        <p:txBody>
          <a:bodyPr/>
          <a:lstStyle/>
          <a:p>
            <a:pPr>
              <a:buFont typeface="Calibri Light" panose="020F0302020204030204" pitchFamily="34" charset="0"/>
              <a:buAutoNum type="arabicPeriod"/>
            </a:pPr>
            <a:r>
              <a:rPr lang="en-US" altLang="en-US"/>
              <a:t>“</a:t>
            </a:r>
            <a:r>
              <a:rPr lang="en-US" altLang="en-US" sz="1800"/>
              <a:t>Spy services”</a:t>
            </a:r>
          </a:p>
          <a:p>
            <a:pPr lvl="1">
              <a:buFontTx/>
              <a:buNone/>
            </a:pPr>
            <a:r>
              <a:rPr lang="en-US" altLang="en-US" sz="1600"/>
              <a:t>	services that visit Web sites for you, at your direction, and notify you of their findings</a:t>
            </a:r>
          </a:p>
          <a:p>
            <a:pPr lvl="1">
              <a:buFont typeface="Calibri Light" panose="020F0302020204030204" pitchFamily="34" charset="0"/>
              <a:buAutoNum type="alphaLcPeriod"/>
            </a:pPr>
            <a:r>
              <a:rPr lang="en-US" altLang="en-US" sz="1600"/>
              <a:t>spyonit.com</a:t>
            </a:r>
          </a:p>
          <a:p>
            <a:pPr lvl="1">
              <a:buFont typeface="Calibri Light" panose="020F0302020204030204" pitchFamily="34" charset="0"/>
              <a:buAutoNum type="alphaLcPeriod"/>
            </a:pPr>
            <a:r>
              <a:rPr lang="en-US" altLang="en-US" sz="1600"/>
              <a:t>web2mail.com</a:t>
            </a:r>
          </a:p>
          <a:p>
            <a:pPr lvl="1">
              <a:buFont typeface="Calibri Light" panose="020F0302020204030204" pitchFamily="34" charset="0"/>
              <a:buAutoNum type="alphaLcPeriod"/>
            </a:pPr>
            <a:r>
              <a:rPr lang="en-US" altLang="en-US" sz="1600"/>
              <a:t>alerts.yahoo.com</a:t>
            </a:r>
          </a:p>
          <a:p>
            <a:pPr>
              <a:buFont typeface="Calibri Light" panose="020F0302020204030204" pitchFamily="34" charset="0"/>
              <a:buAutoNum type="arabicPeriod"/>
            </a:pPr>
            <a:r>
              <a:rPr lang="en-US" altLang="en-US" sz="1800"/>
              <a:t>Wireless shopping comparisons</a:t>
            </a:r>
          </a:p>
          <a:p>
            <a:pPr lvl="1">
              <a:buFont typeface="Calibri Light" panose="020F0302020204030204" pitchFamily="34" charset="0"/>
              <a:buAutoNum type="alphaLcPeriod"/>
            </a:pPr>
            <a:r>
              <a:rPr lang="en-US" altLang="en-US" sz="1600"/>
              <a:t>Mysimon.com</a:t>
            </a:r>
          </a:p>
          <a:p>
            <a:pPr lvl="1">
              <a:buFont typeface="Calibri Light" panose="020F0302020204030204" pitchFamily="34" charset="0"/>
              <a:buAutoNum type="alphaLcPeriod"/>
            </a:pPr>
            <a:r>
              <a:rPr lang="en-US" altLang="en-US" sz="1600"/>
              <a:t>AT&amp;T Digital PocketNet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a:extLst>
              <a:ext uri="{FF2B5EF4-FFF2-40B4-BE49-F238E27FC236}">
                <a16:creationId xmlns:a16="http://schemas.microsoft.com/office/drawing/2014/main" id="{1FC8E414-D6DD-4286-B171-03D111513D7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3E39739-4BFD-46AB-9DC7-ABC99CCD9A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94</a:t>
            </a:fld>
            <a:endParaRPr lang="en-US" altLang="en-US"/>
          </a:p>
        </p:txBody>
      </p:sp>
      <p:sp>
        <p:nvSpPr>
          <p:cNvPr id="158722" name="Rectangle 2">
            <a:extLst>
              <a:ext uri="{FF2B5EF4-FFF2-40B4-BE49-F238E27FC236}">
                <a16:creationId xmlns:a16="http://schemas.microsoft.com/office/drawing/2014/main" id="{D4A29C65-5473-464B-9876-E17589A8C68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Purchase </a:t>
            </a:r>
            <a:br>
              <a:rPr lang="en-US" altLang="en-US"/>
            </a:br>
            <a:r>
              <a:rPr lang="en-US" altLang="en-US"/>
              <a:t>Decision Aids </a:t>
            </a:r>
            <a:r>
              <a:rPr lang="en-US" altLang="en-US" sz="3600"/>
              <a:t>(cont.)</a:t>
            </a:r>
          </a:p>
        </p:txBody>
      </p:sp>
      <p:sp>
        <p:nvSpPr>
          <p:cNvPr id="105477" name="Rectangle 3">
            <a:extLst>
              <a:ext uri="{FF2B5EF4-FFF2-40B4-BE49-F238E27FC236}">
                <a16:creationId xmlns:a16="http://schemas.microsoft.com/office/drawing/2014/main" id="{5D857D42-ADC3-40AC-92F8-B03F97AA67B4}"/>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Business rating sites</a:t>
            </a:r>
          </a:p>
          <a:p>
            <a:pPr lvl="1">
              <a:buFont typeface="Calibri Light" panose="020F0302020204030204" pitchFamily="34" charset="0"/>
              <a:buAutoNum type="alphaLcPeriod"/>
            </a:pPr>
            <a:r>
              <a:rPr lang="en-US" altLang="en-US"/>
              <a:t>Bizrate.com</a:t>
            </a:r>
          </a:p>
          <a:p>
            <a:pPr lvl="1">
              <a:buFont typeface="Calibri Light" panose="020F0302020204030204" pitchFamily="34" charset="0"/>
              <a:buAutoNum type="alphaLcPeriod"/>
            </a:pPr>
            <a:r>
              <a:rPr lang="en-US" altLang="en-US"/>
              <a:t>Consumer Reports Online (consumerreports.org)</a:t>
            </a:r>
          </a:p>
          <a:p>
            <a:pPr lvl="1">
              <a:buFont typeface="Calibri Light" panose="020F0302020204030204" pitchFamily="34" charset="0"/>
              <a:buAutoNum type="alphaLcPeriod"/>
            </a:pPr>
            <a:r>
              <a:rPr lang="en-US" altLang="en-US"/>
              <a:t>Forrester Research (forrester.com)</a:t>
            </a:r>
          </a:p>
          <a:p>
            <a:pPr lvl="1">
              <a:buFont typeface="Calibri Light" panose="020F0302020204030204" pitchFamily="34" charset="0"/>
              <a:buAutoNum type="alphaLcPeriod"/>
            </a:pPr>
            <a:r>
              <a:rPr lang="en-US" altLang="en-US"/>
              <a:t>Gomez Advisors (gomez.com)</a:t>
            </a:r>
          </a:p>
          <a:p>
            <a:pPr lvl="1">
              <a:buFont typeface="Calibri Light" panose="020F0302020204030204" pitchFamily="34" charset="0"/>
              <a:buAutoNum type="alphaLcPeriod"/>
            </a:pPr>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A0CC610-6E69-4D33-BCFF-FDED4E3E69B9}"/>
              </a:ext>
            </a:extLst>
          </p:cNvPr>
          <p:cNvSpPr>
            <a:spLocks noGrp="1"/>
          </p:cNvSpPr>
          <p:nvPr>
            <p:ph type="dt" sz="quarter" idx="10"/>
          </p:nvPr>
        </p:nvSpPr>
        <p:spPr/>
        <p:txBody>
          <a:bodyPr/>
          <a:lstStyle/>
          <a:p>
            <a:pPr>
              <a:defRPr/>
            </a:pPr>
            <a:r>
              <a:rPr lang="en-US" altLang="en-US"/>
              <a:t>© Prentice Hall 2020</a:t>
            </a:r>
          </a:p>
        </p:txBody>
      </p:sp>
      <p:sp>
        <p:nvSpPr>
          <p:cNvPr id="106499" name="Slide Number Placeholder 6">
            <a:extLst>
              <a:ext uri="{FF2B5EF4-FFF2-40B4-BE49-F238E27FC236}">
                <a16:creationId xmlns:a16="http://schemas.microsoft.com/office/drawing/2014/main" id="{44169B13-8252-4A4A-AB11-FB2BC317D7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8392B91-F72B-4534-8138-DB104A95A964}" type="slidenum">
              <a:rPr lang="en-US" altLang="en-US" smtClean="0">
                <a:solidFill>
                  <a:srgbClr val="898989"/>
                </a:solidFill>
              </a:rPr>
              <a:pPr/>
              <a:t>95</a:t>
            </a:fld>
            <a:endParaRPr lang="en-US" altLang="en-US">
              <a:solidFill>
                <a:srgbClr val="898989"/>
              </a:solidFill>
            </a:endParaRPr>
          </a:p>
        </p:txBody>
      </p:sp>
      <p:sp>
        <p:nvSpPr>
          <p:cNvPr id="106500" name="Rectangle 2">
            <a:extLst>
              <a:ext uri="{FF2B5EF4-FFF2-40B4-BE49-F238E27FC236}">
                <a16:creationId xmlns:a16="http://schemas.microsoft.com/office/drawing/2014/main" id="{699E8D52-AB4B-4D38-8332-85E3DC25DCCA}"/>
              </a:ext>
            </a:extLst>
          </p:cNvPr>
          <p:cNvSpPr>
            <a:spLocks noGrp="1" noChangeArrowheads="1"/>
          </p:cNvSpPr>
          <p:nvPr>
            <p:ph type="title"/>
          </p:nvPr>
        </p:nvSpPr>
        <p:spPr/>
        <p:txBody>
          <a:bodyPr/>
          <a:lstStyle/>
          <a:p>
            <a:r>
              <a:rPr lang="en-US" altLang="en-US"/>
              <a:t>Online Purchase </a:t>
            </a:r>
            <a:br>
              <a:rPr lang="en-US" altLang="en-US"/>
            </a:br>
            <a:r>
              <a:rPr lang="en-US" altLang="en-US"/>
              <a:t>Decision Aids </a:t>
            </a:r>
            <a:r>
              <a:rPr lang="en-US" altLang="en-US" sz="3600"/>
              <a:t>(cont.)</a:t>
            </a:r>
          </a:p>
        </p:txBody>
      </p:sp>
      <p:sp>
        <p:nvSpPr>
          <p:cNvPr id="106501" name="Rectangle 3">
            <a:extLst>
              <a:ext uri="{FF2B5EF4-FFF2-40B4-BE49-F238E27FC236}">
                <a16:creationId xmlns:a16="http://schemas.microsoft.com/office/drawing/2014/main" id="{42D42784-CCC3-4AC7-8131-F668C2247563}"/>
              </a:ext>
            </a:extLst>
          </p:cNvPr>
          <p:cNvSpPr>
            <a:spLocks noGrp="1" noChangeArrowheads="1"/>
          </p:cNvSpPr>
          <p:nvPr>
            <p:ph type="body" sz="half" idx="1"/>
          </p:nvPr>
        </p:nvSpPr>
        <p:spPr/>
        <p:txBody>
          <a:bodyPr/>
          <a:lstStyle/>
          <a:p>
            <a:r>
              <a:rPr lang="en-US" altLang="en-US"/>
              <a:t>Trust verifications sites:</a:t>
            </a:r>
          </a:p>
          <a:p>
            <a:pPr lvl="1">
              <a:buFontTx/>
              <a:buNone/>
            </a:pPr>
            <a:r>
              <a:rPr lang="en-US" altLang="en-US"/>
              <a:t>	evaluate and verify the trustworthiness of various e-tailers</a:t>
            </a:r>
          </a:p>
          <a:p>
            <a:pPr lvl="1"/>
            <a:r>
              <a:rPr lang="en-US" altLang="en-US"/>
              <a:t>TrustE</a:t>
            </a:r>
          </a:p>
          <a:p>
            <a:pPr lvl="1"/>
            <a:r>
              <a:rPr lang="en-US" altLang="en-US"/>
              <a:t>Versign</a:t>
            </a:r>
          </a:p>
          <a:p>
            <a:pPr lvl="1"/>
            <a:r>
              <a:rPr lang="en-US" altLang="en-US"/>
              <a:t>BBB online</a:t>
            </a:r>
          </a:p>
          <a:p>
            <a:pPr lvl="1"/>
            <a:r>
              <a:rPr lang="en-US" altLang="en-US"/>
              <a:t>Webtrust</a:t>
            </a:r>
          </a:p>
        </p:txBody>
      </p:sp>
      <p:sp>
        <p:nvSpPr>
          <p:cNvPr id="106502" name="WordArt 9">
            <a:extLst>
              <a:ext uri="{FF2B5EF4-FFF2-40B4-BE49-F238E27FC236}">
                <a16:creationId xmlns:a16="http://schemas.microsoft.com/office/drawing/2014/main" id="{6DBD4CD8-8754-46B2-A8BE-E51985E967A0}"/>
              </a:ext>
            </a:extLst>
          </p:cNvPr>
          <p:cNvSpPr>
            <a:spLocks noChangeArrowheads="1" noChangeShapeType="1" noTextEdit="1"/>
          </p:cNvSpPr>
          <p:nvPr/>
        </p:nvSpPr>
        <p:spPr bwMode="auto">
          <a:xfrm>
            <a:off x="6858000" y="4419600"/>
            <a:ext cx="2667000" cy="9144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contourClr>
                <a:srgbClr val="FFFFCC"/>
              </a:contourClr>
            </a:sp3d>
          </a:bodyPr>
          <a:lstStyle/>
          <a:p>
            <a:pPr algn="ctr"/>
            <a:r>
              <a:rPr lang="en-ID" sz="3600" kern="10">
                <a:ln w="9525">
                  <a:round/>
                  <a:headEnd/>
                  <a:tailEnd/>
                </a:ln>
                <a:gradFill rotWithShape="1">
                  <a:gsLst>
                    <a:gs pos="0">
                      <a:srgbClr val="FFFFCC"/>
                    </a:gs>
                    <a:gs pos="100000">
                      <a:srgbClr val="FF9999"/>
                    </a:gs>
                  </a:gsLst>
                  <a:lin ang="5400000" scaled="1"/>
                </a:gradFill>
                <a:latin typeface="Times New Roman" panose="02020603050405020304" pitchFamily="18" charset="0"/>
                <a:cs typeface="Times New Roman" panose="02020603050405020304" pitchFamily="18" charset="0"/>
              </a:rPr>
              <a:t>Trust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a:extLst>
              <a:ext uri="{FF2B5EF4-FFF2-40B4-BE49-F238E27FC236}">
                <a16:creationId xmlns:a16="http://schemas.microsoft.com/office/drawing/2014/main" id="{7B0F8305-16C3-4DAC-A8AB-CD7AC064590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73D7C95-C2E9-4C33-B881-DAF0AD2B3E7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96</a:t>
            </a:fld>
            <a:endParaRPr lang="en-US" altLang="en-US"/>
          </a:p>
        </p:txBody>
      </p:sp>
      <p:sp>
        <p:nvSpPr>
          <p:cNvPr id="160770" name="Rectangle 2">
            <a:extLst>
              <a:ext uri="{FF2B5EF4-FFF2-40B4-BE49-F238E27FC236}">
                <a16:creationId xmlns:a16="http://schemas.microsoft.com/office/drawing/2014/main" id="{A2A21F52-EC36-4396-973D-33059E21EC2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Online Purchase </a:t>
            </a:r>
            <a:br>
              <a:rPr lang="en-US" altLang="en-US"/>
            </a:br>
            <a:r>
              <a:rPr lang="en-US" altLang="en-US"/>
              <a:t>Decision Aids </a:t>
            </a:r>
            <a:r>
              <a:rPr lang="en-US" altLang="en-US" sz="3600"/>
              <a:t>(cont.)</a:t>
            </a:r>
          </a:p>
        </p:txBody>
      </p:sp>
      <p:sp>
        <p:nvSpPr>
          <p:cNvPr id="107525" name="Rectangle 3">
            <a:extLst>
              <a:ext uri="{FF2B5EF4-FFF2-40B4-BE49-F238E27FC236}">
                <a16:creationId xmlns:a16="http://schemas.microsoft.com/office/drawing/2014/main" id="{1A4A0454-3794-43C9-AAB3-2DD2902C1DF1}"/>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Other shopping tools</a:t>
            </a:r>
          </a:p>
          <a:p>
            <a:pPr lvl="1">
              <a:lnSpc>
                <a:spcPct val="90000"/>
              </a:lnSpc>
              <a:buFont typeface="Calibri Light" panose="020F0302020204030204" pitchFamily="34" charset="0"/>
              <a:buAutoNum type="alphaLcPeriod"/>
            </a:pPr>
            <a:r>
              <a:rPr lang="en-US" altLang="en-US"/>
              <a:t>digital intermediaries assist buyers or sellers, with the research and purchase processes</a:t>
            </a:r>
          </a:p>
          <a:p>
            <a:pPr lvl="1">
              <a:lnSpc>
                <a:spcPct val="90000"/>
              </a:lnSpc>
              <a:buFont typeface="Calibri Light" panose="020F0302020204030204" pitchFamily="34" charset="0"/>
              <a:buAutoNum type="alphaLcPeriod"/>
            </a:pPr>
            <a:r>
              <a:rPr lang="en-US" altLang="en-US"/>
              <a:t>communities of consumers who offer advice and opinions on products and </a:t>
            </a:r>
          </a:p>
          <a:p>
            <a:pPr lvl="1">
              <a:lnSpc>
                <a:spcPct val="90000"/>
              </a:lnSpc>
              <a:buFontTx/>
              <a:buNone/>
            </a:pPr>
            <a:r>
              <a:rPr lang="en-US" altLang="en-US"/>
              <a:t>	e-tailers (epinions.com)</a:t>
            </a:r>
          </a:p>
          <a:p>
            <a:pPr lvl="1">
              <a:lnSpc>
                <a:spcPct val="90000"/>
              </a:lnSpc>
              <a:buFont typeface="Calibri Light" panose="020F0302020204030204" pitchFamily="34" charset="0"/>
              <a:buAutoNum type="alphaLcPeriod"/>
            </a:pPr>
            <a:r>
              <a:rPr lang="en-US" altLang="en-US" i="1"/>
              <a:t>wallet</a:t>
            </a:r>
            <a:r>
              <a:rPr lang="en-US" altLang="en-US"/>
              <a:t>—is a program that contains the shopper’s information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a:extLst>
              <a:ext uri="{FF2B5EF4-FFF2-40B4-BE49-F238E27FC236}">
                <a16:creationId xmlns:a16="http://schemas.microsoft.com/office/drawing/2014/main" id="{39E72CC9-4E69-4D3F-B048-EB89950CD9B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3E9F34D-564A-4C0E-B51D-A063E282697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97</a:t>
            </a:fld>
            <a:endParaRPr lang="en-US" altLang="en-US"/>
          </a:p>
        </p:txBody>
      </p:sp>
      <p:sp>
        <p:nvSpPr>
          <p:cNvPr id="161794" name="Rectangle 2">
            <a:extLst>
              <a:ext uri="{FF2B5EF4-FFF2-40B4-BE49-F238E27FC236}">
                <a16:creationId xmlns:a16="http://schemas.microsoft.com/office/drawing/2014/main" id="{FFEE25EB-AD26-48B1-8B41-5DCFB3CBE85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Successful </a:t>
            </a:r>
            <a:br>
              <a:rPr lang="en-US" altLang="en-US"/>
            </a:br>
            <a:r>
              <a:rPr lang="en-US" altLang="en-US"/>
              <a:t>Click-and-Mortar Strategies</a:t>
            </a:r>
          </a:p>
        </p:txBody>
      </p:sp>
      <p:sp>
        <p:nvSpPr>
          <p:cNvPr id="108549" name="Rectangle 3">
            <a:extLst>
              <a:ext uri="{FF2B5EF4-FFF2-40B4-BE49-F238E27FC236}">
                <a16:creationId xmlns:a16="http://schemas.microsoft.com/office/drawing/2014/main" id="{2065A24C-27D3-45CE-ABEA-3BF16455FA2D}"/>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Speak with one voice</a:t>
            </a:r>
          </a:p>
          <a:p>
            <a:pPr>
              <a:buFont typeface="Calibri Light" panose="020F0302020204030204" pitchFamily="34" charset="0"/>
              <a:buAutoNum type="arabicPeriod"/>
            </a:pPr>
            <a:r>
              <a:rPr lang="en-US" altLang="en-US"/>
              <a:t>Empower the customer</a:t>
            </a:r>
          </a:p>
          <a:p>
            <a:pPr>
              <a:buFont typeface="Calibri Light" panose="020F0302020204030204" pitchFamily="34" charset="0"/>
              <a:buAutoNum type="arabicPeriod"/>
            </a:pPr>
            <a:r>
              <a:rPr lang="en-US" altLang="en-US"/>
              <a:t>Leverage the multichannels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a:extLst>
              <a:ext uri="{FF2B5EF4-FFF2-40B4-BE49-F238E27FC236}">
                <a16:creationId xmlns:a16="http://schemas.microsoft.com/office/drawing/2014/main" id="{C89651B0-140A-4297-9632-EFD48198747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8F9243B-F261-401D-92F6-743D780CE22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98</a:t>
            </a:fld>
            <a:endParaRPr lang="en-US" altLang="en-US"/>
          </a:p>
        </p:txBody>
      </p:sp>
      <p:sp>
        <p:nvSpPr>
          <p:cNvPr id="162818" name="Rectangle 2">
            <a:extLst>
              <a:ext uri="{FF2B5EF4-FFF2-40B4-BE49-F238E27FC236}">
                <a16:creationId xmlns:a16="http://schemas.microsoft.com/office/drawing/2014/main" id="{7F8808CD-8123-4EF0-A081-B8A626366518}"/>
              </a:ext>
            </a:extLst>
          </p:cNvPr>
          <p:cNvSpPr>
            <a:spLocks noGrp="1" noChangeArrowheads="1"/>
          </p:cNvSpPr>
          <p:nvPr>
            <p:ph type="title"/>
          </p:nvPr>
        </p:nvSpPr>
        <p:spPr>
          <a:xfrm>
            <a:off x="2152650" y="503239"/>
            <a:ext cx="7886700" cy="777875"/>
          </a:xfrm>
        </p:spPr>
        <p:txBody>
          <a:bodyPr/>
          <a:lstStyle/>
          <a:p>
            <a:pPr>
              <a:defRPr/>
            </a:pPr>
            <a:r>
              <a:rPr lang="en-US" altLang="en-US"/>
              <a:t>Example: Circuit City</a:t>
            </a:r>
            <a:endParaRPr lang="en-US" altLang="en-US" sz="3600"/>
          </a:p>
        </p:txBody>
      </p:sp>
      <p:sp>
        <p:nvSpPr>
          <p:cNvPr id="109573" name="Rectangle 3">
            <a:extLst>
              <a:ext uri="{FF2B5EF4-FFF2-40B4-BE49-F238E27FC236}">
                <a16:creationId xmlns:a16="http://schemas.microsoft.com/office/drawing/2014/main" id="{0F978C54-BB2A-411A-8BA3-2E255F423ED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Transformation to click-and-mortar: Circuit City</a:t>
            </a:r>
          </a:p>
          <a:p>
            <a:pPr lvl="1">
              <a:buFont typeface="Calibri Light" panose="020F0302020204030204" pitchFamily="34" charset="0"/>
              <a:buAutoNum type="alphaLcPeriod"/>
            </a:pPr>
            <a:r>
              <a:rPr lang="en-US" altLang="en-US"/>
              <a:t>1999, Circuit City’s Web site largely a brochureware site capable only of selling gift certificates</a:t>
            </a:r>
          </a:p>
          <a:p>
            <a:pPr lvl="1">
              <a:buFont typeface="Calibri Light" panose="020F0302020204030204" pitchFamily="34" charset="0"/>
              <a:buAutoNum type="alphaLcPeriod"/>
            </a:pPr>
            <a:r>
              <a:rPr lang="en-US" altLang="en-US"/>
              <a:t>EC system credit card authorization and inventory-management systems were in place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a:extLst>
              <a:ext uri="{FF2B5EF4-FFF2-40B4-BE49-F238E27FC236}">
                <a16:creationId xmlns:a16="http://schemas.microsoft.com/office/drawing/2014/main" id="{DBD8978F-8309-49CA-AA82-DA0C46425A1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F012BEC-6134-4587-AFEE-0D85D1BF81E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48D585CA-C4CB-498A-84F8-D66A3945A2CE}" type="slidenum">
              <a:rPr lang="en-US" altLang="id-ID" smtClean="0"/>
              <a:pPr>
                <a:defRPr/>
              </a:pPr>
              <a:t>99</a:t>
            </a:fld>
            <a:endParaRPr lang="en-US" altLang="en-US"/>
          </a:p>
        </p:txBody>
      </p:sp>
      <p:sp>
        <p:nvSpPr>
          <p:cNvPr id="163842" name="Rectangle 2">
            <a:extLst>
              <a:ext uri="{FF2B5EF4-FFF2-40B4-BE49-F238E27FC236}">
                <a16:creationId xmlns:a16="http://schemas.microsoft.com/office/drawing/2014/main" id="{A2E1B1A3-394D-4EFE-BEDC-51710B10FEDB}"/>
              </a:ext>
            </a:extLst>
          </p:cNvPr>
          <p:cNvSpPr>
            <a:spLocks noGrp="1" noChangeArrowheads="1"/>
          </p:cNvSpPr>
          <p:nvPr>
            <p:ph type="title"/>
          </p:nvPr>
        </p:nvSpPr>
        <p:spPr>
          <a:xfrm>
            <a:off x="2152650" y="503239"/>
            <a:ext cx="7886700" cy="777875"/>
          </a:xfrm>
        </p:spPr>
        <p:txBody>
          <a:bodyPr/>
          <a:lstStyle/>
          <a:p>
            <a:pPr>
              <a:defRPr/>
            </a:pPr>
            <a:r>
              <a:rPr lang="en-US" altLang="en-US"/>
              <a:t>Circuit City </a:t>
            </a:r>
            <a:r>
              <a:rPr lang="en-US" altLang="en-US" sz="3600"/>
              <a:t>(cont.)</a:t>
            </a:r>
          </a:p>
        </p:txBody>
      </p:sp>
      <p:sp>
        <p:nvSpPr>
          <p:cNvPr id="110597" name="Rectangle 3">
            <a:extLst>
              <a:ext uri="{FF2B5EF4-FFF2-40B4-BE49-F238E27FC236}">
                <a16:creationId xmlns:a16="http://schemas.microsoft.com/office/drawing/2014/main" id="{28745355-79F5-44C8-9434-85A4F353650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Features of the circuitcity.com site:</a:t>
            </a:r>
          </a:p>
          <a:p>
            <a:pPr lvl="1">
              <a:lnSpc>
                <a:spcPct val="90000"/>
              </a:lnSpc>
              <a:buFont typeface="Calibri Light" panose="020F0302020204030204" pitchFamily="34" charset="0"/>
              <a:buAutoNum type="alphaLcPeriod"/>
            </a:pPr>
            <a:r>
              <a:rPr lang="en-US" altLang="en-US"/>
              <a:t>educates customers about the various features and capabilities of different products</a:t>
            </a:r>
          </a:p>
          <a:p>
            <a:pPr lvl="1">
              <a:lnSpc>
                <a:spcPct val="90000"/>
              </a:lnSpc>
              <a:buFont typeface="Calibri Light" panose="020F0302020204030204" pitchFamily="34" charset="0"/>
              <a:buAutoNum type="alphaLcPeriod"/>
            </a:pPr>
            <a:r>
              <a:rPr lang="en-US" altLang="en-US"/>
              <a:t>customers gain valuable knowledge to assist them in the purchase decision</a:t>
            </a:r>
          </a:p>
          <a:p>
            <a:pPr lvl="1">
              <a:lnSpc>
                <a:spcPct val="90000"/>
              </a:lnSpc>
              <a:buFont typeface="Calibri Light" panose="020F0302020204030204" pitchFamily="34" charset="0"/>
              <a:buAutoNum type="alphaLcPeriod"/>
            </a:pPr>
            <a:r>
              <a:rPr lang="en-US" altLang="en-US"/>
              <a:t>extensive amount of information about electronics and other products, organized in a very flexible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5945</Words>
  <Application>Microsoft Office PowerPoint</Application>
  <PresentationFormat>Widescreen</PresentationFormat>
  <Paragraphs>884</Paragraphs>
  <Slides>115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115</vt:i4>
      </vt:variant>
    </vt:vector>
  </HeadingPairs>
  <TitlesOfParts>
    <vt:vector size="123" baseType="lpstr">
      <vt:lpstr>Arial</vt:lpstr>
      <vt:lpstr>Calibri</vt:lpstr>
      <vt:lpstr>Calibri Light</vt:lpstr>
      <vt:lpstr>Cambria</vt:lpstr>
      <vt:lpstr>Times New Roman</vt:lpstr>
      <vt:lpstr>Wingdings</vt:lpstr>
      <vt:lpstr>Office Theme</vt:lpstr>
      <vt:lpstr>Custom Design</vt:lpstr>
      <vt:lpstr>SIC030 - PPT - SESI ke 5 Sistem Perdagangan Elektronik</vt:lpstr>
      <vt:lpstr>Learning Objectives</vt:lpstr>
      <vt:lpstr>Learning Objectives (cont.)</vt:lpstr>
      <vt:lpstr>Learning Objectives (cont.)</vt:lpstr>
      <vt:lpstr>Amazon.com: The King of  E-Tailing</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Amazon.com: The King of  E-Tailing (cont.)</vt:lpstr>
      <vt:lpstr>Internet Marketing and Electronic Retailing (E-Tailing)</vt:lpstr>
      <vt:lpstr>Internet Marketing and  E-Tailing (cont.)</vt:lpstr>
      <vt:lpstr>Internet Marketing and  E-Tailing (cont.)</vt:lpstr>
      <vt:lpstr>Internet Marketing and  E-Tailing (cont.)</vt:lpstr>
      <vt:lpstr> E-Tailing Business Models</vt:lpstr>
      <vt:lpstr>E-Tailing Business Models (cont.)</vt:lpstr>
      <vt:lpstr>E-Tailing Business Models (cont.)</vt:lpstr>
      <vt:lpstr>E-Tailing Business Models (cont.)</vt:lpstr>
      <vt:lpstr>Lands’ End</vt:lpstr>
      <vt:lpstr>Lands’ End (cont.)</vt:lpstr>
      <vt:lpstr>Lands’ End (cont.)</vt:lpstr>
      <vt:lpstr>E-Tailing Business Models</vt:lpstr>
      <vt:lpstr>E-Tailing Business Models (cont.)</vt:lpstr>
      <vt:lpstr>E-Tailing Business Models (cont.)</vt:lpstr>
      <vt:lpstr>E-Tailing Business Models (cont.)</vt:lpstr>
      <vt:lpstr>E-Tailing Business Models (cont.)</vt:lpstr>
      <vt:lpstr>Travel and Tourism  Services Online</vt:lpstr>
      <vt:lpstr>Travel and Tourism  Services Online (cont.)</vt:lpstr>
      <vt:lpstr>Travel and Tourism  Services Online (cont.)</vt:lpstr>
      <vt:lpstr>Travel and Tourism  Services Online (cont.)</vt:lpstr>
      <vt:lpstr>Travel and Tourism  Services Online (cont.)</vt:lpstr>
      <vt:lpstr>Travel and Tourism  Services Online (cont.)</vt:lpstr>
      <vt:lpstr>Travel and Tourism  Services Online (cont.)</vt:lpstr>
      <vt:lpstr>Travel and Tourism  Services Online (cont.)</vt:lpstr>
      <vt:lpstr>Travel and Tourism  Services Online (cont.)</vt:lpstr>
      <vt:lpstr>Employment Placement and  the Job Market</vt:lpstr>
      <vt:lpstr>Employment Placement and  the Job Market (cont.)</vt:lpstr>
      <vt:lpstr>Employment Placement and  the Job Market (cont.)</vt:lpstr>
      <vt:lpstr>Employment Placement and  the Job Market (cont.)</vt:lpstr>
      <vt:lpstr>Employment Placement and  the Job Market (cont.)</vt:lpstr>
      <vt:lpstr>Employment Placement and  the Job Market (cont.)</vt:lpstr>
      <vt:lpstr>Employment Placement and  the Job Market (cont.)</vt:lpstr>
      <vt:lpstr>Real Estate Online</vt:lpstr>
      <vt:lpstr>Real Estate Online (cont.)</vt:lpstr>
      <vt:lpstr>Real Estate Online (cont.)</vt:lpstr>
      <vt:lpstr>Insurance Online</vt:lpstr>
      <vt:lpstr>Insurance Online (cont.)</vt:lpstr>
      <vt:lpstr>Online Stock Trading</vt:lpstr>
      <vt:lpstr>Online Stock Trading (cont.)</vt:lpstr>
      <vt:lpstr>Online Stock Trading (cont.)</vt:lpstr>
      <vt:lpstr>Online Stock Trading (cont.)</vt:lpstr>
      <vt:lpstr>Online Stock Trading (cont.)</vt:lpstr>
      <vt:lpstr>Online Stock Trading (cont.)</vt:lpstr>
      <vt:lpstr>Banking and Personal Finance Online</vt:lpstr>
      <vt:lpstr>Banking and Personal Finance Online (cont.)</vt:lpstr>
      <vt:lpstr>Banking and Personal Finance Online (cont.)</vt:lpstr>
      <vt:lpstr>Banking and Personal Finance Online (cont.)</vt:lpstr>
      <vt:lpstr>Banking and Personal Finance Online (cont.)</vt:lpstr>
      <vt:lpstr>Banking and Personal Finance Online (cont.)</vt:lpstr>
      <vt:lpstr>Banking and Personal Finance Online (cont.)</vt:lpstr>
      <vt:lpstr>Banking and Personal Finance Online (cont.)</vt:lpstr>
      <vt:lpstr>Banking and Personal Finance Online (cont.)</vt:lpstr>
      <vt:lpstr>Online Security  Bank of America</vt:lpstr>
      <vt:lpstr>Online Security  Bank of America (cont.)</vt:lpstr>
      <vt:lpstr>Online Security  Bank of America (cont.)</vt:lpstr>
      <vt:lpstr>Banking and Personal Finance Online (cont.)</vt:lpstr>
      <vt:lpstr>Banking and Personal Finance Online (cont.)</vt:lpstr>
      <vt:lpstr>Banking and Personal Finance Online (cont.)</vt:lpstr>
      <vt:lpstr>Banking and Personal Finance Online (cont.)</vt:lpstr>
      <vt:lpstr>Banking and Personal Finance Online (cont.)</vt:lpstr>
      <vt:lpstr>On-Demand Delivery Services and E-Grocers</vt:lpstr>
      <vt:lpstr>On-Demand Delivery Services and E-Grocers (cont.)</vt:lpstr>
      <vt:lpstr>On-Demand Delivery Services and E-Grocers (cont.)</vt:lpstr>
      <vt:lpstr>Example: Safeway</vt:lpstr>
      <vt:lpstr>Safeway (cont.)</vt:lpstr>
      <vt:lpstr>Safeway (cont.)</vt:lpstr>
      <vt:lpstr>Safeway (cont.)</vt:lpstr>
      <vt:lpstr>Safeway (cont.)</vt:lpstr>
      <vt:lpstr>Online Delivery of Digital Products, Entertainment, and Media</vt:lpstr>
      <vt:lpstr>Online Delivery of Digital Products, Entertainment, and Media (cont.)</vt:lpstr>
      <vt:lpstr>Online Delivery of Digital Products, Entertainment, and Media (cont.)</vt:lpstr>
      <vt:lpstr>Online Delivery of Digital Products, Entertainment, and Media (cont.)</vt:lpstr>
      <vt:lpstr>Online Delivery of Digital Products, Entertainment, and Media (cont.)</vt:lpstr>
      <vt:lpstr>Online Delivery of Digital Products, Entertainment, and Media (cont.)</vt:lpstr>
      <vt:lpstr>Online Purchase  Decision Aids</vt:lpstr>
      <vt:lpstr>Online Purchase  Decision Aids (cont.)</vt:lpstr>
      <vt:lpstr>Online Purchase  Decision Aids (cont.)</vt:lpstr>
      <vt:lpstr>Online Purchase  Decision Aids (cont.)</vt:lpstr>
      <vt:lpstr>Online Purchase  Decision Aids (cont.)</vt:lpstr>
      <vt:lpstr>Online Purchase  Decision Aids (cont.)</vt:lpstr>
      <vt:lpstr>Successful  Click-and-Mortar Strategies</vt:lpstr>
      <vt:lpstr>Example: Circuit City</vt:lpstr>
      <vt:lpstr>Circuit City (cont.)</vt:lpstr>
      <vt:lpstr>Circuit City (cont.)</vt:lpstr>
      <vt:lpstr>Successful Click-and-Mortar Strategies (cont.)</vt:lpstr>
      <vt:lpstr>Successful Click-and-Mortar Strategies (cont.)</vt:lpstr>
      <vt:lpstr>Problems with E-Tailing and Lessons Learned</vt:lpstr>
      <vt:lpstr>Problems with E-Tailing and Lessons Learned (cont.)</vt:lpstr>
      <vt:lpstr>Problems with E-Tailing and Lessons Learned (cont.)</vt:lpstr>
      <vt:lpstr>Problems with E-Tailing and Lessons Learned (cont.)</vt:lpstr>
      <vt:lpstr>Issues in E-Tailing</vt:lpstr>
      <vt:lpstr>Issues in E-Tailing (cont.)</vt:lpstr>
      <vt:lpstr>Issues in E-Tailing (cont.)</vt:lpstr>
      <vt:lpstr>Issues in E-Tailing (cont.)</vt:lpstr>
      <vt:lpstr>Managerial Issues</vt:lpstr>
      <vt:lpstr>Managerial Issues (cont.)</vt:lpstr>
      <vt:lpstr>Summary</vt:lpstr>
      <vt:lpstr>Summary (cont.)</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28</cp:revision>
  <dcterms:created xsi:type="dcterms:W3CDTF">2021-08-03T05:39:13Z</dcterms:created>
  <dcterms:modified xsi:type="dcterms:W3CDTF">2022-03-04T14:22:16Z</dcterms:modified>
</cp:coreProperties>
</file>