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7" r:id="rId4"/>
    <p:sldId id="328" r:id="rId5"/>
    <p:sldId id="329" r:id="rId6"/>
    <p:sldId id="347" r:id="rId7"/>
    <p:sldId id="349" r:id="rId8"/>
    <p:sldId id="350" r:id="rId9"/>
    <p:sldId id="358" r:id="rId10"/>
    <p:sldId id="359" r:id="rId11"/>
    <p:sldId id="360" r:id="rId12"/>
    <p:sldId id="361" r:id="rId13"/>
    <p:sldId id="362" r:id="rId14"/>
    <p:sldId id="363" r:id="rId15"/>
    <p:sldId id="351" r:id="rId16"/>
    <p:sldId id="3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>
        <p:scale>
          <a:sx n="60" d="100"/>
          <a:sy n="60" d="100"/>
        </p:scale>
        <p:origin x="-109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68263E4C-47C0-42C1-B975-ED082DF0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64F91D23-E8F6-44BE-81C4-3E52A0CE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92336862-717D-40AA-8232-1B5C06A8E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6636EA43-EB76-4F7B-9143-A5667AE4D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08423"/>
            <a:ext cx="12192000" cy="1148059"/>
          </a:xfrm>
        </p:spPr>
        <p:txBody>
          <a:bodyPr>
            <a:normAutofit/>
          </a:bodyPr>
          <a:lstStyle/>
          <a:p>
            <a:pPr marL="12700" marR="5080">
              <a:lnSpc>
                <a:spcPct val="90200"/>
              </a:lnSpc>
              <a:spcBef>
                <a:spcPts val="805"/>
              </a:spcBef>
            </a:pPr>
            <a:r>
              <a:rPr lang="en-US" sz="2200" b="1" spc="210" dirty="0" smtClean="0">
                <a:solidFill>
                  <a:srgbClr val="002060"/>
                </a:solidFill>
                <a:latin typeface="Arial"/>
                <a:cs typeface="Arial"/>
              </a:rPr>
              <a:t>MODUL 4</a:t>
            </a:r>
            <a:r>
              <a:rPr lang="en-US" sz="2200" b="1" spc="535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4000" b="1" spc="535" dirty="0" smtClean="0">
                <a:solidFill>
                  <a:srgbClr val="002060"/>
                </a:solidFill>
                <a:latin typeface="Arial"/>
                <a:cs typeface="Arial"/>
              </a:rPr>
              <a:t/>
            </a:r>
            <a:br>
              <a:rPr lang="en-US" sz="4000" b="1" spc="535" dirty="0" smtClean="0">
                <a:solidFill>
                  <a:srgbClr val="002060"/>
                </a:solidFill>
                <a:latin typeface="Arial"/>
                <a:cs typeface="Arial"/>
              </a:rPr>
            </a:br>
            <a:r>
              <a:rPr lang="en-US" sz="4000" b="1" spc="-120" dirty="0" smtClean="0">
                <a:solidFill>
                  <a:srgbClr val="C00000"/>
                </a:solidFill>
                <a:latin typeface="Arial"/>
                <a:cs typeface="Arial"/>
              </a:rPr>
              <a:t>PERENCANAAN </a:t>
            </a:r>
            <a:r>
              <a:rPr lang="en-US" sz="4000" b="1" spc="-120" dirty="0">
                <a:solidFill>
                  <a:srgbClr val="C00000"/>
                </a:solidFill>
                <a:latin typeface="Arial"/>
                <a:cs typeface="Arial"/>
              </a:rPr>
              <a:t>STRATEGI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9851" y="2320122"/>
            <a:ext cx="2430409" cy="490614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>
                <a:solidFill>
                  <a:srgbClr val="0070C0"/>
                </a:solidFill>
              </a:rPr>
              <a:t>Kewirausahaan</a:t>
            </a:r>
            <a:r>
              <a:rPr lang="en-US" b="1" dirty="0" smtClean="0">
                <a:solidFill>
                  <a:srgbClr val="0070C0"/>
                </a:solidFill>
              </a:rPr>
              <a:t> II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9570" y="4999630"/>
            <a:ext cx="505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Disusun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:</a:t>
            </a:r>
          </a:p>
          <a:p>
            <a:pPr algn="ctr"/>
            <a:r>
              <a:rPr lang="fi-FI" b="1" dirty="0"/>
              <a:t>Fanji Wijaya, S.Kom., M.M</a:t>
            </a:r>
          </a:p>
        </p:txBody>
      </p:sp>
      <p:pic>
        <p:nvPicPr>
          <p:cNvPr id="6" name="Picture 2" descr="Perencanaan Strategis – Redline Indonesia">
            <a:extLst>
              <a:ext uri="{FF2B5EF4-FFF2-40B4-BE49-F238E27FC236}">
                <a16:creationId xmlns="" xmlns:a16="http://schemas.microsoft.com/office/drawing/2014/main" id="{3D076B4B-231A-45FE-996F-AC0C29967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51" b="89957" l="10000" r="90000">
                        <a14:foregroundMark x1="34800" y1="21581" x2="34800" y2="21581"/>
                        <a14:foregroundMark x1="31200" y1="22009" x2="31200" y2="22009"/>
                        <a14:foregroundMark x1="57400" y1="20940" x2="57400" y2="20940"/>
                        <a14:foregroundMark x1="61600" y1="16453" x2="60600" y2="16453"/>
                        <a14:foregroundMark x1="59800" y1="16880" x2="59800" y2="16880"/>
                        <a14:foregroundMark x1="58200" y1="15171" x2="55000" y2="15598"/>
                        <a14:foregroundMark x1="60600" y1="7051" x2="60600" y2="7051"/>
                        <a14:foregroundMark x1="61200" y1="8120" x2="56800" y2="8333"/>
                        <a14:foregroundMark x1="71600" y1="33547" x2="72400" y2="44872"/>
                        <a14:foregroundMark x1="71600" y1="35470" x2="70000" y2="42521"/>
                        <a14:foregroundMark x1="70000" y1="53419" x2="65600" y2="62607"/>
                        <a14:foregroundMark x1="71200" y1="54487" x2="73600" y2="61966"/>
                        <a14:foregroundMark x1="68000" y1="73077" x2="68200" y2="81838"/>
                        <a14:foregroundMark x1="70000" y1="73718" x2="73000" y2="77350"/>
                        <a14:backgroundMark x1="18800" y1="88034" x2="18800" y2="880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62" y="1815152"/>
            <a:ext cx="3562611" cy="33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823408" y="2093450"/>
            <a:ext cx="6616065" cy="110684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72415" marR="5080">
              <a:lnSpc>
                <a:spcPct val="90200"/>
              </a:lnSpc>
              <a:spcBef>
                <a:spcPts val="994"/>
              </a:spcBef>
            </a:pPr>
            <a:r>
              <a:rPr sz="2400" spc="-130" dirty="0" err="1">
                <a:latin typeface="Trebuchet MS"/>
                <a:cs typeface="Trebuchet MS"/>
              </a:rPr>
              <a:t>Keadaan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masa </a:t>
            </a:r>
            <a:r>
              <a:rPr sz="2400" spc="-105" dirty="0">
                <a:latin typeface="Trebuchet MS"/>
                <a:cs typeface="Trebuchet MS"/>
              </a:rPr>
              <a:t>depan </a:t>
            </a:r>
            <a:r>
              <a:rPr sz="2400" spc="-85" dirty="0">
                <a:latin typeface="Trebuchet MS"/>
                <a:cs typeface="Trebuchet MS"/>
              </a:rPr>
              <a:t>usaha</a:t>
            </a:r>
            <a:r>
              <a:rPr sz="2400" spc="-64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yang </a:t>
            </a:r>
            <a:r>
              <a:rPr sz="2400" spc="-145" dirty="0">
                <a:latin typeface="Trebuchet MS"/>
                <a:cs typeface="Trebuchet MS"/>
              </a:rPr>
              <a:t>diciptakan  </a:t>
            </a:r>
            <a:r>
              <a:rPr sz="2400" spc="-95" dirty="0">
                <a:latin typeface="Trebuchet MS"/>
                <a:cs typeface="Trebuchet MS"/>
              </a:rPr>
              <a:t>dan </a:t>
            </a:r>
            <a:r>
              <a:rPr sz="2400" spc="-135" dirty="0">
                <a:latin typeface="Trebuchet MS"/>
                <a:cs typeface="Trebuchet MS"/>
              </a:rPr>
              <a:t>pernyataan </a:t>
            </a:r>
            <a:r>
              <a:rPr sz="2400" spc="-125" dirty="0">
                <a:latin typeface="Trebuchet MS"/>
                <a:cs typeface="Trebuchet MS"/>
              </a:rPr>
              <a:t>bagaimana </a:t>
            </a:r>
            <a:r>
              <a:rPr sz="2400" spc="-85" dirty="0">
                <a:latin typeface="Trebuchet MS"/>
                <a:cs typeface="Trebuchet MS"/>
              </a:rPr>
              <a:t>usaha </a:t>
            </a:r>
            <a:r>
              <a:rPr sz="2400" spc="-130" dirty="0">
                <a:latin typeface="Trebuchet MS"/>
                <a:cs typeface="Trebuchet MS"/>
              </a:rPr>
              <a:t>dapat  </a:t>
            </a:r>
            <a:r>
              <a:rPr sz="2400" spc="-145" dirty="0">
                <a:latin typeface="Trebuchet MS"/>
                <a:cs typeface="Trebuchet MS"/>
              </a:rPr>
              <a:t>diciptakan </a:t>
            </a:r>
            <a:r>
              <a:rPr sz="2400" spc="-105" dirty="0">
                <a:latin typeface="Trebuchet MS"/>
                <a:cs typeface="Trebuchet MS"/>
              </a:rPr>
              <a:t>untuk </a:t>
            </a:r>
            <a:r>
              <a:rPr sz="2400" spc="-130" dirty="0">
                <a:latin typeface="Trebuchet MS"/>
                <a:cs typeface="Trebuchet MS"/>
              </a:rPr>
              <a:t>dapat </a:t>
            </a:r>
            <a:r>
              <a:rPr sz="2400" spc="-110" dirty="0">
                <a:latin typeface="Trebuchet MS"/>
                <a:cs typeface="Trebuchet MS"/>
              </a:rPr>
              <a:t>membantu  </a:t>
            </a:r>
            <a:r>
              <a:rPr sz="2400" spc="-135" dirty="0" err="1">
                <a:latin typeface="Trebuchet MS"/>
                <a:cs typeface="Trebuchet MS"/>
              </a:rPr>
              <a:t>pelanggannya</a:t>
            </a:r>
            <a:r>
              <a:rPr sz="2400" spc="-135" dirty="0">
                <a:latin typeface="Trebuchet MS"/>
                <a:cs typeface="Trebuchet MS"/>
              </a:rPr>
              <a:t>.</a:t>
            </a:r>
            <a:endParaRPr lang="en-GB" sz="2400" spc="-135" dirty="0">
              <a:latin typeface="Trebuchet MS"/>
              <a:cs typeface="Trebuchet MS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8109313" y="2099981"/>
            <a:ext cx="3473087" cy="2680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xmlns="" id="{F2D86479-C6ED-4E8F-8F31-617855CA04F3}"/>
              </a:ext>
            </a:extLst>
          </p:cNvPr>
          <p:cNvSpPr/>
          <p:nvPr/>
        </p:nvSpPr>
        <p:spPr>
          <a:xfrm>
            <a:off x="934870" y="1429797"/>
            <a:ext cx="6504603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Pernyataan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Visi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41D46CDF-65A1-4511-8596-2C75715390C6}"/>
              </a:ext>
            </a:extLst>
          </p:cNvPr>
          <p:cNvSpPr/>
          <p:nvPr/>
        </p:nvSpPr>
        <p:spPr>
          <a:xfrm>
            <a:off x="990600" y="3612984"/>
            <a:ext cx="6504603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Esensial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30BD3E1E-A438-44F0-96AA-213D03662E08}"/>
              </a:ext>
            </a:extLst>
          </p:cNvPr>
          <p:cNvSpPr txBox="1"/>
          <p:nvPr/>
        </p:nvSpPr>
        <p:spPr>
          <a:xfrm>
            <a:off x="890024" y="4389489"/>
            <a:ext cx="6616065" cy="14392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73050" marR="13970" indent="-635">
              <a:lnSpc>
                <a:spcPct val="90200"/>
              </a:lnSpc>
              <a:spcBef>
                <a:spcPts val="994"/>
              </a:spcBef>
            </a:pPr>
            <a:r>
              <a:rPr lang="sv-SE" sz="2400" spc="-225" dirty="0">
                <a:latin typeface="Trebuchet MS"/>
                <a:cs typeface="Trebuchet MS"/>
              </a:rPr>
              <a:t>Tema </a:t>
            </a:r>
            <a:r>
              <a:rPr lang="sv-SE" sz="2400" spc="-114" dirty="0">
                <a:latin typeface="Trebuchet MS"/>
                <a:cs typeface="Trebuchet MS"/>
              </a:rPr>
              <a:t>penting </a:t>
            </a:r>
            <a:r>
              <a:rPr lang="sv-SE" sz="2400" spc="-120" dirty="0">
                <a:latin typeface="Trebuchet MS"/>
                <a:cs typeface="Trebuchet MS"/>
              </a:rPr>
              <a:t>apa </a:t>
            </a:r>
            <a:r>
              <a:rPr lang="sv-SE" sz="2400" spc="-114" dirty="0">
                <a:latin typeface="Trebuchet MS"/>
                <a:cs typeface="Trebuchet MS"/>
              </a:rPr>
              <a:t>yang </a:t>
            </a:r>
            <a:r>
              <a:rPr lang="sv-SE" sz="2400" spc="-150" dirty="0">
                <a:latin typeface="Trebuchet MS"/>
                <a:cs typeface="Trebuchet MS"/>
              </a:rPr>
              <a:t>menjadi </a:t>
            </a:r>
            <a:r>
              <a:rPr lang="sv-SE" sz="2400" spc="-110" dirty="0">
                <a:latin typeface="Trebuchet MS"/>
                <a:cs typeface="Trebuchet MS"/>
              </a:rPr>
              <a:t>landasan </a:t>
            </a:r>
            <a:r>
              <a:rPr lang="sv-SE" sz="2400" spc="-130" dirty="0">
                <a:latin typeface="Trebuchet MS"/>
                <a:cs typeface="Trebuchet MS"/>
              </a:rPr>
              <a:t>utama </a:t>
            </a:r>
            <a:r>
              <a:rPr lang="sv-SE" sz="2400" spc="-114" dirty="0">
                <a:latin typeface="Trebuchet MS"/>
                <a:cs typeface="Trebuchet MS"/>
              </a:rPr>
              <a:t>yang </a:t>
            </a:r>
            <a:r>
              <a:rPr lang="sv-SE" sz="2400" spc="-130" dirty="0">
                <a:latin typeface="Trebuchet MS"/>
                <a:cs typeface="Trebuchet MS"/>
              </a:rPr>
              <a:t>akan </a:t>
            </a:r>
            <a:r>
              <a:rPr lang="sv-SE" sz="2400" spc="-95" dirty="0">
                <a:latin typeface="Trebuchet MS"/>
                <a:cs typeface="Trebuchet MS"/>
              </a:rPr>
              <a:t>mendukung </a:t>
            </a:r>
            <a:r>
              <a:rPr lang="sv-SE" sz="2400" spc="-120" dirty="0">
                <a:latin typeface="Trebuchet MS"/>
                <a:cs typeface="Trebuchet MS"/>
              </a:rPr>
              <a:t>visi </a:t>
            </a:r>
            <a:r>
              <a:rPr lang="sv-SE" sz="2400" spc="-85" dirty="0">
                <a:latin typeface="Trebuchet MS"/>
                <a:cs typeface="Trebuchet MS"/>
              </a:rPr>
              <a:t>usaha  </a:t>
            </a:r>
            <a:r>
              <a:rPr lang="sv-SE" sz="2400" spc="-114" dirty="0">
                <a:latin typeface="Trebuchet MS"/>
                <a:cs typeface="Trebuchet MS"/>
              </a:rPr>
              <a:t>yang </a:t>
            </a:r>
            <a:r>
              <a:rPr lang="sv-SE" sz="2400" spc="-140" dirty="0">
                <a:latin typeface="Trebuchet MS"/>
                <a:cs typeface="Trebuchet MS"/>
              </a:rPr>
              <a:t>diselenggarakan. </a:t>
            </a:r>
            <a:r>
              <a:rPr lang="sv-SE" sz="2400" spc="-225" dirty="0">
                <a:latin typeface="Trebuchet MS"/>
                <a:cs typeface="Trebuchet MS"/>
              </a:rPr>
              <a:t>Tema </a:t>
            </a:r>
            <a:r>
              <a:rPr lang="sv-SE" sz="2400" spc="-130" dirty="0">
                <a:latin typeface="Trebuchet MS"/>
                <a:cs typeface="Trebuchet MS"/>
              </a:rPr>
              <a:t>ini dapat  </a:t>
            </a:r>
            <a:r>
              <a:rPr lang="sv-SE" sz="2400" spc="-120" dirty="0">
                <a:latin typeface="Trebuchet MS"/>
                <a:cs typeface="Trebuchet MS"/>
              </a:rPr>
              <a:t>disampaikan </a:t>
            </a:r>
            <a:r>
              <a:rPr lang="sv-SE" sz="2400" spc="-130" dirty="0">
                <a:latin typeface="Trebuchet MS"/>
                <a:cs typeface="Trebuchet MS"/>
              </a:rPr>
              <a:t>dalam </a:t>
            </a:r>
            <a:r>
              <a:rPr lang="sv-SE" sz="2400" spc="-110" dirty="0">
                <a:latin typeface="Trebuchet MS"/>
                <a:cs typeface="Trebuchet MS"/>
              </a:rPr>
              <a:t>satu </a:t>
            </a:r>
            <a:r>
              <a:rPr lang="sv-SE" sz="2400" spc="-145" dirty="0">
                <a:latin typeface="Trebuchet MS"/>
                <a:cs typeface="Trebuchet MS"/>
              </a:rPr>
              <a:t>atau </a:t>
            </a:r>
            <a:r>
              <a:rPr lang="sv-SE" sz="2400" spc="-95" dirty="0">
                <a:latin typeface="Trebuchet MS"/>
                <a:cs typeface="Trebuchet MS"/>
              </a:rPr>
              <a:t>dua</a:t>
            </a:r>
            <a:r>
              <a:rPr lang="sv-SE" sz="2400" spc="-515" dirty="0">
                <a:latin typeface="Trebuchet MS"/>
                <a:cs typeface="Trebuchet MS"/>
              </a:rPr>
              <a:t> </a:t>
            </a:r>
            <a:r>
              <a:rPr lang="sv-SE" sz="2400" spc="-190" dirty="0">
                <a:latin typeface="Trebuchet MS"/>
                <a:cs typeface="Trebuchet MS"/>
              </a:rPr>
              <a:t>kata-kata.</a:t>
            </a:r>
            <a:endParaRPr lang="sv-SE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5952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411865" y="2309349"/>
            <a:ext cx="7065009" cy="142513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975"/>
              </a:spcBef>
            </a:pPr>
            <a:r>
              <a:rPr sz="2400" spc="-135" dirty="0">
                <a:latin typeface="Trebuchet MS"/>
                <a:cs typeface="Trebuchet MS"/>
              </a:rPr>
              <a:t>Hal </a:t>
            </a:r>
            <a:r>
              <a:rPr sz="2400" spc="-130" dirty="0">
                <a:latin typeface="Trebuchet MS"/>
                <a:cs typeface="Trebuchet MS"/>
              </a:rPr>
              <a:t>ini </a:t>
            </a:r>
            <a:r>
              <a:rPr sz="2400" spc="-140" dirty="0">
                <a:latin typeface="Trebuchet MS"/>
                <a:cs typeface="Trebuchet MS"/>
              </a:rPr>
              <a:t>diikuti </a:t>
            </a:r>
            <a:r>
              <a:rPr sz="2400" spc="-110" dirty="0">
                <a:latin typeface="Trebuchet MS"/>
                <a:cs typeface="Trebuchet MS"/>
              </a:rPr>
              <a:t>dengan </a:t>
            </a:r>
            <a:r>
              <a:rPr sz="2400" spc="-120" dirty="0">
                <a:latin typeface="Trebuchet MS"/>
                <a:cs typeface="Trebuchet MS"/>
              </a:rPr>
              <a:t>menerangkan </a:t>
            </a:r>
            <a:r>
              <a:rPr sz="2400" spc="-125" dirty="0">
                <a:latin typeface="Trebuchet MS"/>
                <a:cs typeface="Trebuchet MS"/>
              </a:rPr>
              <a:t>bagaimana  mengkongkretkan </a:t>
            </a:r>
            <a:r>
              <a:rPr sz="2400" spc="-120" dirty="0">
                <a:latin typeface="Trebuchet MS"/>
                <a:cs typeface="Trebuchet MS"/>
              </a:rPr>
              <a:t>visi </a:t>
            </a:r>
            <a:r>
              <a:rPr sz="2400" spc="-150" dirty="0">
                <a:latin typeface="Trebuchet MS"/>
                <a:cs typeface="Trebuchet MS"/>
              </a:rPr>
              <a:t>menjadi</a:t>
            </a:r>
            <a:r>
              <a:rPr sz="2400" spc="-3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program-program  </a:t>
            </a:r>
            <a:r>
              <a:rPr sz="2400" spc="-160" dirty="0">
                <a:latin typeface="Trebuchet MS"/>
                <a:cs typeface="Trebuchet MS"/>
              </a:rPr>
              <a:t>nyata </a:t>
            </a:r>
            <a:r>
              <a:rPr sz="2400" spc="-114" dirty="0">
                <a:latin typeface="Trebuchet MS"/>
                <a:cs typeface="Trebuchet MS"/>
              </a:rPr>
              <a:t>yang </a:t>
            </a:r>
            <a:r>
              <a:rPr sz="2400" spc="-150" dirty="0">
                <a:latin typeface="Trebuchet MS"/>
                <a:cs typeface="Trebuchet MS"/>
              </a:rPr>
              <a:t>berkelanjutan </a:t>
            </a:r>
            <a:r>
              <a:rPr sz="2400" spc="-95" dirty="0">
                <a:latin typeface="Trebuchet MS"/>
                <a:cs typeface="Trebuchet MS"/>
              </a:rPr>
              <a:t>dan mampu  </a:t>
            </a:r>
            <a:r>
              <a:rPr sz="2400" spc="-110" dirty="0">
                <a:latin typeface="Trebuchet MS"/>
                <a:cs typeface="Trebuchet MS"/>
              </a:rPr>
              <a:t>menginspirasi </a:t>
            </a:r>
            <a:r>
              <a:rPr sz="2400" spc="-120" dirty="0">
                <a:latin typeface="Trebuchet MS"/>
                <a:cs typeface="Trebuchet MS"/>
              </a:rPr>
              <a:t>pihak </a:t>
            </a:r>
            <a:r>
              <a:rPr sz="2400" spc="-390" dirty="0">
                <a:latin typeface="Trebuchet MS"/>
                <a:cs typeface="Trebuchet MS"/>
              </a:rPr>
              <a:t>/ </a:t>
            </a:r>
            <a:r>
              <a:rPr sz="2400" spc="-145" dirty="0">
                <a:latin typeface="Trebuchet MS"/>
                <a:cs typeface="Trebuchet MS"/>
              </a:rPr>
              <a:t>masyarakat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225" dirty="0" err="1">
                <a:latin typeface="Trebuchet MS"/>
                <a:cs typeface="Trebuchet MS"/>
              </a:rPr>
              <a:t>luar</a:t>
            </a:r>
            <a:r>
              <a:rPr sz="2400" spc="-22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15126" y="2819400"/>
            <a:ext cx="3170464" cy="244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xmlns="" id="{3286B3BE-5BA4-499A-8CC0-2284EA2D91A9}"/>
              </a:ext>
            </a:extLst>
          </p:cNvPr>
          <p:cNvSpPr/>
          <p:nvPr/>
        </p:nvSpPr>
        <p:spPr>
          <a:xfrm>
            <a:off x="4407383" y="1600200"/>
            <a:ext cx="6504603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Memunculkan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Visi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67779C9C-C7FD-4971-9A94-2EBC8C03FFD1}"/>
              </a:ext>
            </a:extLst>
          </p:cNvPr>
          <p:cNvSpPr/>
          <p:nvPr/>
        </p:nvSpPr>
        <p:spPr>
          <a:xfrm>
            <a:off x="4343400" y="4191000"/>
            <a:ext cx="6504603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Dukungan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66EE8F4D-4621-4126-A339-1152B68222BB}"/>
              </a:ext>
            </a:extLst>
          </p:cNvPr>
          <p:cNvSpPr txBox="1"/>
          <p:nvPr/>
        </p:nvSpPr>
        <p:spPr>
          <a:xfrm>
            <a:off x="4407383" y="4759394"/>
            <a:ext cx="7065009" cy="1224181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125730">
              <a:lnSpc>
                <a:spcPts val="3000"/>
              </a:lnSpc>
              <a:spcBef>
                <a:spcPts val="1145"/>
              </a:spcBef>
            </a:pPr>
            <a:r>
              <a:rPr sz="2400" spc="-90" dirty="0" err="1">
                <a:latin typeface="Trebuchet MS"/>
                <a:cs typeface="Trebuchet MS"/>
              </a:rPr>
              <a:t>Dukungan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apa </a:t>
            </a:r>
            <a:r>
              <a:rPr sz="2400" spc="-165" dirty="0">
                <a:latin typeface="Trebuchet MS"/>
                <a:cs typeface="Trebuchet MS"/>
              </a:rPr>
              <a:t>saja </a:t>
            </a:r>
            <a:r>
              <a:rPr sz="2400" spc="-114" dirty="0">
                <a:latin typeface="Trebuchet MS"/>
                <a:cs typeface="Trebuchet MS"/>
              </a:rPr>
              <a:t>yang </a:t>
            </a:r>
            <a:r>
              <a:rPr sz="2400" spc="-110" dirty="0">
                <a:latin typeface="Trebuchet MS"/>
                <a:cs typeface="Trebuchet MS"/>
              </a:rPr>
              <a:t>memungkinkan  </a:t>
            </a:r>
            <a:r>
              <a:rPr sz="2400" spc="-105" dirty="0">
                <a:latin typeface="Trebuchet MS"/>
                <a:cs typeface="Trebuchet MS"/>
              </a:rPr>
              <a:t>mahasiswa </a:t>
            </a:r>
            <a:r>
              <a:rPr sz="2400" spc="-95" dirty="0">
                <a:latin typeface="Trebuchet MS"/>
                <a:cs typeface="Trebuchet MS"/>
              </a:rPr>
              <a:t>dan penduduk </a:t>
            </a:r>
            <a:r>
              <a:rPr sz="2400" spc="-105" dirty="0">
                <a:latin typeface="Trebuchet MS"/>
                <a:cs typeface="Trebuchet MS"/>
              </a:rPr>
              <a:t>untuk</a:t>
            </a:r>
            <a:r>
              <a:rPr sz="2400" spc="-52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menghidupkan  </a:t>
            </a:r>
            <a:r>
              <a:rPr sz="2400" spc="-100" dirty="0">
                <a:latin typeface="Trebuchet MS"/>
                <a:cs typeface="Trebuchet MS"/>
              </a:rPr>
              <a:t>masa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depan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yang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diinginkan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melalui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usaha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yang  </a:t>
            </a:r>
            <a:r>
              <a:rPr sz="2400" spc="-130" dirty="0">
                <a:latin typeface="Trebuchet MS"/>
                <a:cs typeface="Trebuchet MS"/>
              </a:rPr>
              <a:t>akan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diciptakan.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3654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691567" y="2154356"/>
            <a:ext cx="6951345" cy="12376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3050" marR="5080">
              <a:lnSpc>
                <a:spcPct val="80400"/>
              </a:lnSpc>
              <a:spcBef>
                <a:spcPts val="994"/>
              </a:spcBef>
            </a:pPr>
            <a:r>
              <a:rPr sz="2400" spc="-165" dirty="0" err="1">
                <a:latin typeface="Trebuchet MS"/>
                <a:cs typeface="Trebuchet MS"/>
              </a:rPr>
              <a:t>Tantangan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apa </a:t>
            </a:r>
            <a:r>
              <a:rPr sz="2400" spc="-165" dirty="0">
                <a:latin typeface="Trebuchet MS"/>
                <a:cs typeface="Trebuchet MS"/>
              </a:rPr>
              <a:t>saja </a:t>
            </a:r>
            <a:r>
              <a:rPr sz="2400" spc="-114" dirty="0">
                <a:latin typeface="Trebuchet MS"/>
                <a:cs typeface="Trebuchet MS"/>
              </a:rPr>
              <a:t>yang </a:t>
            </a:r>
            <a:r>
              <a:rPr sz="2400" spc="-110" dirty="0">
                <a:latin typeface="Trebuchet MS"/>
                <a:cs typeface="Trebuchet MS"/>
              </a:rPr>
              <a:t>memungkinkan  </a:t>
            </a:r>
            <a:r>
              <a:rPr sz="2400" spc="-105" dirty="0">
                <a:latin typeface="Trebuchet MS"/>
                <a:cs typeface="Trebuchet MS"/>
              </a:rPr>
              <a:t>mahasiswa </a:t>
            </a:r>
            <a:r>
              <a:rPr sz="2400" spc="-95" dirty="0">
                <a:latin typeface="Trebuchet MS"/>
                <a:cs typeface="Trebuchet MS"/>
              </a:rPr>
              <a:t>dan penduduk </a:t>
            </a:r>
            <a:r>
              <a:rPr sz="2400" spc="-130" dirty="0">
                <a:latin typeface="Trebuchet MS"/>
                <a:cs typeface="Trebuchet MS"/>
              </a:rPr>
              <a:t>dapat </a:t>
            </a:r>
            <a:r>
              <a:rPr sz="2400" spc="-110" dirty="0">
                <a:latin typeface="Trebuchet MS"/>
                <a:cs typeface="Trebuchet MS"/>
              </a:rPr>
              <a:t>menghalangi  </a:t>
            </a:r>
            <a:r>
              <a:rPr sz="2400" spc="-120" dirty="0">
                <a:latin typeface="Trebuchet MS"/>
                <a:cs typeface="Trebuchet MS"/>
              </a:rPr>
              <a:t>visi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usaha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yang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diciptakan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di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masa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depan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yang  </a:t>
            </a:r>
            <a:r>
              <a:rPr sz="2400" spc="-120" dirty="0">
                <a:latin typeface="Trebuchet MS"/>
                <a:cs typeface="Trebuchet MS"/>
              </a:rPr>
              <a:t>diinginkan </a:t>
            </a:r>
            <a:r>
              <a:rPr sz="2400" spc="-105" dirty="0">
                <a:latin typeface="Trebuchet MS"/>
                <a:cs typeface="Trebuchet MS"/>
              </a:rPr>
              <a:t>sehingga membutuhkan </a:t>
            </a:r>
            <a:r>
              <a:rPr sz="2400" spc="-100" dirty="0" err="1">
                <a:latin typeface="Trebuchet MS"/>
                <a:cs typeface="Trebuchet MS"/>
              </a:rPr>
              <a:t>solusi</a:t>
            </a:r>
            <a:r>
              <a:rPr sz="2400" spc="-100" dirty="0">
                <a:latin typeface="Trebuchet MS"/>
                <a:cs typeface="Trebuchet MS"/>
              </a:rPr>
              <a:t>- </a:t>
            </a:r>
            <a:r>
              <a:rPr sz="2400" spc="-85" dirty="0" err="1">
                <a:latin typeface="Trebuchet MS"/>
                <a:cs typeface="Trebuchet MS"/>
              </a:rPr>
              <a:t>solusi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80" dirty="0" err="1">
                <a:latin typeface="Trebuchet MS"/>
                <a:cs typeface="Trebuchet MS"/>
              </a:rPr>
              <a:t>inovatif</a:t>
            </a:r>
            <a:r>
              <a:rPr sz="2400" spc="-180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0" y="2940703"/>
            <a:ext cx="4194274" cy="3956862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54" b="99692" l="0" r="97823">
                          <a14:foregroundMark x1="93614" y1="38000" x2="93614" y2="38000"/>
                          <a14:foregroundMark x1="97968" y1="32923" x2="97968" y2="32923"/>
                          <a14:backgroundMark x1="39042" y1="94000" x2="68940" y2="94000"/>
                          <a14:backgroundMark x1="68505" y1="93538" x2="37591" y2="9261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493D3C08-9297-415C-8E4D-34754BF523F4}"/>
              </a:ext>
            </a:extLst>
          </p:cNvPr>
          <p:cNvSpPr/>
          <p:nvPr/>
        </p:nvSpPr>
        <p:spPr>
          <a:xfrm>
            <a:off x="4936708" y="1440125"/>
            <a:ext cx="6504603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Tantangan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E4A0AD62-98DF-49B9-9D40-5310F6804A8A}"/>
              </a:ext>
            </a:extLst>
          </p:cNvPr>
          <p:cNvSpPr/>
          <p:nvPr/>
        </p:nvSpPr>
        <p:spPr>
          <a:xfrm>
            <a:off x="4936708" y="4079526"/>
            <a:ext cx="6504603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5 Langkah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Depan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1A927965-F860-49A6-BF84-A4ADDD93278D}"/>
              </a:ext>
            </a:extLst>
          </p:cNvPr>
          <p:cNvSpPr txBox="1"/>
          <p:nvPr/>
        </p:nvSpPr>
        <p:spPr>
          <a:xfrm>
            <a:off x="4691567" y="4693763"/>
            <a:ext cx="6951345" cy="942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3050" marR="42545" indent="-635">
              <a:lnSpc>
                <a:spcPct val="79500"/>
              </a:lnSpc>
              <a:spcBef>
                <a:spcPts val="1025"/>
              </a:spcBef>
            </a:pPr>
            <a:r>
              <a:rPr lang="en-GB" sz="2400" spc="-130" dirty="0">
                <a:latin typeface="Trebuchet MS"/>
                <a:cs typeface="Trebuchet MS"/>
              </a:rPr>
              <a:t>Langkah-</a:t>
            </a:r>
            <a:r>
              <a:rPr lang="en-GB" sz="2400" spc="-130" dirty="0" err="1">
                <a:latin typeface="Trebuchet MS"/>
                <a:cs typeface="Trebuchet MS"/>
              </a:rPr>
              <a:t>langkah</a:t>
            </a:r>
            <a:r>
              <a:rPr lang="en-GB" sz="2400" spc="-130" dirty="0">
                <a:latin typeface="Trebuchet MS"/>
                <a:cs typeface="Trebuchet MS"/>
              </a:rPr>
              <a:t> </a:t>
            </a:r>
            <a:r>
              <a:rPr lang="en-GB" sz="2400" spc="-120" dirty="0" err="1">
                <a:latin typeface="Trebuchet MS"/>
                <a:cs typeface="Trebuchet MS"/>
              </a:rPr>
              <a:t>apa</a:t>
            </a:r>
            <a:r>
              <a:rPr lang="en-GB" sz="2400" spc="-120" dirty="0">
                <a:latin typeface="Trebuchet MS"/>
                <a:cs typeface="Trebuchet MS"/>
              </a:rPr>
              <a:t> </a:t>
            </a:r>
            <a:r>
              <a:rPr lang="en-GB" sz="2400" spc="-165" dirty="0" err="1">
                <a:latin typeface="Trebuchet MS"/>
                <a:cs typeface="Trebuchet MS"/>
              </a:rPr>
              <a:t>saja</a:t>
            </a:r>
            <a:r>
              <a:rPr lang="en-GB" sz="2400" spc="-165" dirty="0">
                <a:latin typeface="Trebuchet MS"/>
                <a:cs typeface="Trebuchet MS"/>
              </a:rPr>
              <a:t> </a:t>
            </a:r>
            <a:r>
              <a:rPr lang="en-GB" sz="2400" spc="-114" dirty="0">
                <a:latin typeface="Trebuchet MS"/>
                <a:cs typeface="Trebuchet MS"/>
              </a:rPr>
              <a:t>yang </a:t>
            </a:r>
            <a:r>
              <a:rPr lang="en-GB" sz="2400" spc="-130" dirty="0" err="1">
                <a:latin typeface="Trebuchet MS"/>
                <a:cs typeface="Trebuchet MS"/>
              </a:rPr>
              <a:t>dapat</a:t>
            </a:r>
            <a:r>
              <a:rPr lang="en-GB" sz="2400" spc="-130" dirty="0">
                <a:latin typeface="Trebuchet MS"/>
                <a:cs typeface="Trebuchet MS"/>
              </a:rPr>
              <a:t>  </a:t>
            </a:r>
            <a:r>
              <a:rPr sz="2400" spc="-114" dirty="0" err="1">
                <a:latin typeface="Trebuchet MS"/>
                <a:cs typeface="Trebuchet MS"/>
              </a:rPr>
              <a:t>diungkapkan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dalam </a:t>
            </a:r>
            <a:r>
              <a:rPr sz="2400" spc="-145" dirty="0">
                <a:latin typeface="Trebuchet MS"/>
                <a:cs typeface="Trebuchet MS"/>
              </a:rPr>
              <a:t>lima </a:t>
            </a:r>
            <a:r>
              <a:rPr sz="2400" spc="-125" dirty="0">
                <a:latin typeface="Trebuchet MS"/>
                <a:cs typeface="Trebuchet MS"/>
              </a:rPr>
              <a:t>langkah </a:t>
            </a:r>
            <a:r>
              <a:rPr sz="2400" spc="-130" dirty="0">
                <a:latin typeface="Trebuchet MS"/>
                <a:cs typeface="Trebuchet MS"/>
              </a:rPr>
              <a:t>berani </a:t>
            </a:r>
            <a:r>
              <a:rPr sz="2400" spc="-114" dirty="0">
                <a:latin typeface="Trebuchet MS"/>
                <a:cs typeface="Trebuchet MS"/>
              </a:rPr>
              <a:t>yang  </a:t>
            </a:r>
            <a:r>
              <a:rPr sz="2400" spc="-130" dirty="0">
                <a:latin typeface="Trebuchet MS"/>
                <a:cs typeface="Trebuchet MS"/>
              </a:rPr>
              <a:t>dapat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diambil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untuk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mencapai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visi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usaha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yang  </a:t>
            </a:r>
            <a:r>
              <a:rPr sz="2400" spc="-160" dirty="0">
                <a:latin typeface="Trebuchet MS"/>
                <a:cs typeface="Trebuchet MS"/>
              </a:rPr>
              <a:t>diciptakan.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86424F-B8E0-465C-AD54-CE9377907B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37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615573" y="2667000"/>
            <a:ext cx="6850380" cy="2714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5080">
              <a:lnSpc>
                <a:spcPct val="150400"/>
              </a:lnSpc>
              <a:spcBef>
                <a:spcPts val="944"/>
              </a:spcBef>
              <a:tabLst>
                <a:tab pos="3362960" algn="l"/>
              </a:tabLst>
            </a:pPr>
            <a:r>
              <a:rPr sz="2400" spc="-70" dirty="0" err="1">
                <a:latin typeface="Trebuchet MS"/>
                <a:cs typeface="Trebuchet MS"/>
              </a:rPr>
              <a:t>Merancang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nilai-nilai </a:t>
            </a:r>
            <a:r>
              <a:rPr sz="2400" spc="-95" dirty="0">
                <a:latin typeface="Trebuchet MS"/>
                <a:cs typeface="Trebuchet MS"/>
              </a:rPr>
              <a:t>dan</a:t>
            </a:r>
            <a:r>
              <a:rPr sz="2400" spc="-64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budaya </a:t>
            </a:r>
            <a:r>
              <a:rPr sz="2400" spc="-114" dirty="0">
                <a:latin typeface="Trebuchet MS"/>
                <a:cs typeface="Trebuchet MS"/>
              </a:rPr>
              <a:t>penting </a:t>
            </a:r>
            <a:r>
              <a:rPr sz="2400" spc="-120" dirty="0">
                <a:latin typeface="Trebuchet MS"/>
                <a:cs typeface="Trebuchet MS"/>
              </a:rPr>
              <a:t>apa  </a:t>
            </a:r>
            <a:r>
              <a:rPr sz="2400" spc="-114" dirty="0">
                <a:latin typeface="Trebuchet MS"/>
                <a:cs typeface="Trebuchet MS"/>
              </a:rPr>
              <a:t>yang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35" dirty="0" err="1">
                <a:latin typeface="Trebuchet MS"/>
                <a:cs typeface="Trebuchet MS"/>
              </a:rPr>
              <a:t>disepakati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agar</a:t>
            </a:r>
            <a:r>
              <a:rPr lang="en-US" sz="2400" spc="-135" dirty="0">
                <a:latin typeface="Trebuchet MS"/>
                <a:cs typeface="Trebuchet MS"/>
              </a:rPr>
              <a:t> </a:t>
            </a:r>
            <a:r>
              <a:rPr sz="2400" spc="-114" dirty="0" err="1">
                <a:latin typeface="Trebuchet MS"/>
                <a:cs typeface="Trebuchet MS"/>
              </a:rPr>
              <a:t>membentuk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landasan  </a:t>
            </a:r>
            <a:r>
              <a:rPr sz="2400" spc="-120" dirty="0">
                <a:latin typeface="Trebuchet MS"/>
                <a:cs typeface="Trebuchet MS"/>
              </a:rPr>
              <a:t>bagi visi </a:t>
            </a:r>
            <a:r>
              <a:rPr sz="2400" spc="-95" dirty="0">
                <a:latin typeface="Trebuchet MS"/>
                <a:cs typeface="Trebuchet MS"/>
              </a:rPr>
              <a:t>dan </a:t>
            </a:r>
            <a:r>
              <a:rPr sz="2400" spc="-125" dirty="0">
                <a:latin typeface="Trebuchet MS"/>
                <a:cs typeface="Trebuchet MS"/>
              </a:rPr>
              <a:t>langkah </a:t>
            </a:r>
            <a:r>
              <a:rPr sz="2400" spc="-110" dirty="0">
                <a:latin typeface="Trebuchet MS"/>
                <a:cs typeface="Trebuchet MS"/>
              </a:rPr>
              <a:t>pengembangan </a:t>
            </a:r>
            <a:r>
              <a:rPr sz="2400" spc="-85" dirty="0">
                <a:latin typeface="Trebuchet MS"/>
                <a:cs typeface="Trebuchet MS"/>
              </a:rPr>
              <a:t>usaha  </a:t>
            </a:r>
            <a:r>
              <a:rPr sz="2400" spc="-114" dirty="0">
                <a:latin typeface="Trebuchet MS"/>
                <a:cs typeface="Trebuchet MS"/>
              </a:rPr>
              <a:t>yang </a:t>
            </a:r>
            <a:r>
              <a:rPr sz="2400" spc="-165" dirty="0">
                <a:latin typeface="Trebuchet MS"/>
                <a:cs typeface="Trebuchet MS"/>
              </a:rPr>
              <a:t>diciptakan, </a:t>
            </a:r>
            <a:r>
              <a:rPr sz="2400" spc="-145" dirty="0">
                <a:latin typeface="Trebuchet MS"/>
                <a:cs typeface="Trebuchet MS"/>
              </a:rPr>
              <a:t>selanjutnya </a:t>
            </a:r>
            <a:r>
              <a:rPr sz="2400" spc="-125" dirty="0">
                <a:latin typeface="Trebuchet MS"/>
                <a:cs typeface="Trebuchet MS"/>
              </a:rPr>
              <a:t>bagaimana </a:t>
            </a:r>
            <a:r>
              <a:rPr sz="2400" spc="-165" dirty="0" err="1">
                <a:latin typeface="Trebuchet MS"/>
                <a:cs typeface="Trebuchet MS"/>
              </a:rPr>
              <a:t>cara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05" dirty="0" err="1">
                <a:latin typeface="Trebuchet MS"/>
                <a:cs typeface="Trebuchet MS"/>
              </a:rPr>
              <a:t>untuk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menyelaraskan </a:t>
            </a:r>
            <a:r>
              <a:rPr sz="2400" spc="-145" dirty="0">
                <a:latin typeface="Trebuchet MS"/>
                <a:cs typeface="Trebuchet MS"/>
              </a:rPr>
              <a:t>nilai-nilai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tersebut.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804F3552-85EA-4E19-A4A6-2E59C5F9D5BE}"/>
              </a:ext>
            </a:extLst>
          </p:cNvPr>
          <p:cNvSpPr/>
          <p:nvPr/>
        </p:nvSpPr>
        <p:spPr>
          <a:xfrm>
            <a:off x="0" y="2940703"/>
            <a:ext cx="4194274" cy="3956862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54" b="99692" l="0" r="97823">
                          <a14:foregroundMark x1="93614" y1="38000" x2="93614" y2="38000"/>
                          <a14:foregroundMark x1="97968" y1="32923" x2="97968" y2="32923"/>
                          <a14:backgroundMark x1="39042" y1="94000" x2="68940" y2="94000"/>
                          <a14:backgroundMark x1="68505" y1="93538" x2="37591" y2="9261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xmlns="" id="{8F9B436F-284A-4459-9C2E-F28FAF0410D6}"/>
              </a:ext>
            </a:extLst>
          </p:cNvPr>
          <p:cNvSpPr/>
          <p:nvPr/>
        </p:nvSpPr>
        <p:spPr>
          <a:xfrm>
            <a:off x="4936708" y="1981200"/>
            <a:ext cx="6504603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Nilai-Nilai Utama</a:t>
            </a:r>
          </a:p>
        </p:txBody>
      </p:sp>
    </p:spTree>
    <p:extLst>
      <p:ext uri="{BB962C8B-B14F-4D97-AF65-F5344CB8AC3E}">
        <p14:creationId xmlns:p14="http://schemas.microsoft.com/office/powerpoint/2010/main" val="254193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Rangkuman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konkret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empati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yang fundamental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dijamin</a:t>
            </a:r>
            <a:r>
              <a:rPr lang="en-US" dirty="0"/>
              <a:t> </a:t>
            </a:r>
            <a:r>
              <a:rPr lang="en-US" dirty="0" err="1"/>
              <a:t>keberlanjutannya</a:t>
            </a:r>
            <a:r>
              <a:rPr lang="en-US" dirty="0"/>
              <a:t>.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keberlanjutan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motif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di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kewirausahaannya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7416" y="4874812"/>
            <a:ext cx="672496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" dirty="0"/>
              <a:t>TERIMA</a:t>
            </a:r>
            <a:r>
              <a:rPr lang="en-ID" sz="7200" spc="5" dirty="0"/>
              <a:t> </a:t>
            </a:r>
            <a:r>
              <a:rPr sz="7200" spc="5" dirty="0"/>
              <a:t>KASIH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5C99A72-797A-4F9B-B1A2-42E0DEB9D0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GB" smtClean="0"/>
              <a:t>15</a:t>
            </a:fld>
            <a:endParaRPr lang="en-GB"/>
          </a:p>
        </p:txBody>
      </p:sp>
      <p:pic>
        <p:nvPicPr>
          <p:cNvPr id="4" name="Picture 4" descr="Gambar Peta Indonesia Png | Gambar, Peta, Png">
            <a:extLst>
              <a:ext uri="{FF2B5EF4-FFF2-40B4-BE49-F238E27FC236}">
                <a16:creationId xmlns="" xmlns:a16="http://schemas.microsoft.com/office/drawing/2014/main" id="{811515AD-56B6-42CC-9DD6-6BA00C71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8" y="2099981"/>
            <a:ext cx="6719435" cy="284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"/>
          <p:cNvSpPr/>
          <p:nvPr/>
        </p:nvSpPr>
        <p:spPr>
          <a:xfrm>
            <a:off x="7255463" y="2241704"/>
            <a:ext cx="3473087" cy="2680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556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26DF4C-2617-4927-A16D-4D73847B7FE0}"/>
              </a:ext>
            </a:extLst>
          </p:cNvPr>
          <p:cNvSpPr/>
          <p:nvPr/>
        </p:nvSpPr>
        <p:spPr>
          <a:xfrm>
            <a:off x="2667000" y="12192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TUJUAN KEGIATAN PEMBELAJARAN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2FA596C-0BA1-4F96-BAD3-D29053E2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828800"/>
            <a:ext cx="8472652" cy="36103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8919" y="2506631"/>
            <a:ext cx="7909025" cy="19823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marR="440055" indent="-229235" algn="just">
              <a:lnSpc>
                <a:spcPct val="99600"/>
              </a:lnSpc>
              <a:spcBef>
                <a:spcPts val="110"/>
              </a:spcBef>
              <a:buChar char="•"/>
              <a:tabLst>
                <a:tab pos="241935" algn="l"/>
              </a:tabLst>
            </a:pPr>
            <a:r>
              <a:rPr sz="2000" spc="45" dirty="0">
                <a:solidFill>
                  <a:schemeClr val="bg1"/>
                </a:solidFill>
                <a:latin typeface="Arial"/>
                <a:cs typeface="Arial"/>
              </a:rPr>
              <a:t>Merancang </a:t>
            </a:r>
            <a:r>
              <a:rPr sz="2000" spc="25" dirty="0">
                <a:solidFill>
                  <a:schemeClr val="bg1"/>
                </a:solidFill>
                <a:latin typeface="Arial"/>
                <a:cs typeface="Arial"/>
              </a:rPr>
              <a:t>Kegiatan </a:t>
            </a:r>
            <a:r>
              <a:rPr sz="2000" spc="-5" dirty="0">
                <a:solidFill>
                  <a:schemeClr val="bg1"/>
                </a:solidFill>
                <a:latin typeface="Arial"/>
                <a:cs typeface="Arial"/>
              </a:rPr>
              <a:t>kewirausahaan </a:t>
            </a:r>
            <a:r>
              <a:rPr sz="2000" spc="110" dirty="0">
                <a:solidFill>
                  <a:schemeClr val="bg1"/>
                </a:solidFill>
                <a:latin typeface="Arial"/>
                <a:cs typeface="Arial"/>
              </a:rPr>
              <a:t>bagi </a:t>
            </a:r>
            <a:r>
              <a:rPr sz="2000" spc="35" dirty="0">
                <a:solidFill>
                  <a:schemeClr val="bg1"/>
                </a:solidFill>
                <a:latin typeface="Arial"/>
                <a:cs typeface="Arial"/>
              </a:rPr>
              <a:t>warga </a:t>
            </a:r>
            <a:r>
              <a:rPr sz="2000" spc="100" dirty="0">
                <a:solidFill>
                  <a:schemeClr val="bg1"/>
                </a:solidFill>
                <a:latin typeface="Arial"/>
                <a:cs typeface="Arial"/>
              </a:rPr>
              <a:t>objek  </a:t>
            </a:r>
            <a:r>
              <a:rPr sz="2000" spc="65" dirty="0">
                <a:solidFill>
                  <a:schemeClr val="bg1"/>
                </a:solidFill>
                <a:latin typeface="Arial"/>
                <a:cs typeface="Arial"/>
              </a:rPr>
              <a:t>pemberdayaan</a:t>
            </a:r>
            <a:r>
              <a:rPr sz="20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150" dirty="0">
                <a:solidFill>
                  <a:schemeClr val="bg1"/>
                </a:solidFill>
                <a:latin typeface="Arial"/>
                <a:cs typeface="Arial"/>
              </a:rPr>
              <a:t>di</a:t>
            </a:r>
            <a:r>
              <a:rPr sz="20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30" dirty="0" err="1">
                <a:solidFill>
                  <a:schemeClr val="bg1"/>
                </a:solidFill>
                <a:latin typeface="Arial"/>
                <a:cs typeface="Arial"/>
              </a:rPr>
              <a:t>Lokasi</a:t>
            </a:r>
            <a:r>
              <a:rPr sz="20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spc="-35" dirty="0" err="1">
                <a:solidFill>
                  <a:schemeClr val="bg1"/>
                </a:solidFill>
                <a:latin typeface="Arial"/>
                <a:cs typeface="Arial"/>
              </a:rPr>
              <a:t>Kuliah</a:t>
            </a:r>
            <a:r>
              <a:rPr lang="en-US"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spc="-35" dirty="0" err="1">
                <a:solidFill>
                  <a:schemeClr val="bg1"/>
                </a:solidFill>
                <a:latin typeface="Arial"/>
                <a:cs typeface="Arial"/>
              </a:rPr>
              <a:t>Kerja</a:t>
            </a:r>
            <a:r>
              <a:rPr lang="en-US"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spc="-35" dirty="0" err="1">
                <a:solidFill>
                  <a:schemeClr val="bg1"/>
                </a:solidFill>
                <a:latin typeface="Arial"/>
                <a:cs typeface="Arial"/>
              </a:rPr>
              <a:t>Nyata</a:t>
            </a:r>
            <a:r>
              <a:rPr lang="en-US"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spc="-35" dirty="0" err="1">
                <a:solidFill>
                  <a:schemeClr val="bg1"/>
                </a:solidFill>
                <a:latin typeface="Arial"/>
                <a:cs typeface="Arial"/>
              </a:rPr>
              <a:t>Tematik</a:t>
            </a:r>
            <a:r>
              <a:rPr lang="en-US"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spc="-35" dirty="0" err="1">
                <a:solidFill>
                  <a:schemeClr val="bg1"/>
                </a:solidFill>
                <a:latin typeface="Arial"/>
                <a:cs typeface="Arial"/>
              </a:rPr>
              <a:t>Kewirausahaan</a:t>
            </a:r>
            <a:r>
              <a:rPr lang="en-US" sz="2000" spc="-35" dirty="0">
                <a:solidFill>
                  <a:schemeClr val="bg1"/>
                </a:solidFill>
                <a:latin typeface="Arial"/>
                <a:cs typeface="Arial"/>
              </a:rPr>
              <a:t>/ </a:t>
            </a:r>
            <a:r>
              <a:rPr lang="en-US" sz="2000" spc="-35" dirty="0" err="1">
                <a:solidFill>
                  <a:schemeClr val="bg1"/>
                </a:solidFill>
                <a:latin typeface="Arial"/>
                <a:cs typeface="Arial"/>
              </a:rPr>
              <a:t>Pengabdian</a:t>
            </a:r>
            <a:r>
              <a:rPr lang="en-US"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spc="-35" dirty="0" err="1">
                <a:solidFill>
                  <a:schemeClr val="bg1"/>
                </a:solidFill>
                <a:latin typeface="Arial"/>
                <a:cs typeface="Arial"/>
              </a:rPr>
              <a:t>Kepada</a:t>
            </a:r>
            <a:r>
              <a:rPr lang="en-US"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spc="-35" dirty="0" err="1">
                <a:solidFill>
                  <a:schemeClr val="bg1"/>
                </a:solidFill>
                <a:latin typeface="Arial"/>
                <a:cs typeface="Arial"/>
              </a:rPr>
              <a:t>Masyarakat</a:t>
            </a:r>
            <a:r>
              <a:rPr lang="en-US"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spc="-35" dirty="0" err="1">
                <a:solidFill>
                  <a:schemeClr val="bg1"/>
                </a:solidFill>
                <a:latin typeface="Arial"/>
                <a:cs typeface="Arial"/>
              </a:rPr>
              <a:t>dalam</a:t>
            </a:r>
            <a:r>
              <a:rPr lang="en-US"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spc="-35" dirty="0" err="1">
                <a:solidFill>
                  <a:schemeClr val="bg1"/>
                </a:solidFill>
                <a:latin typeface="Arial"/>
                <a:cs typeface="Arial"/>
              </a:rPr>
              <a:t>menggali</a:t>
            </a:r>
            <a:r>
              <a:rPr lang="en-US"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spc="-35" dirty="0" err="1" smtClean="0">
                <a:solidFill>
                  <a:schemeClr val="bg1"/>
                </a:solidFill>
                <a:latin typeface="Arial"/>
                <a:cs typeface="Arial"/>
              </a:rPr>
              <a:t>potensi</a:t>
            </a:r>
            <a:r>
              <a:rPr lang="en-US" sz="2000" spc="-35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sz="2000" spc="65" dirty="0" err="1" smtClean="0">
                <a:solidFill>
                  <a:schemeClr val="bg1"/>
                </a:solidFill>
                <a:latin typeface="Arial"/>
                <a:cs typeface="Arial"/>
              </a:rPr>
              <a:t>mengacu</a:t>
            </a:r>
            <a:r>
              <a:rPr sz="2000" spc="-8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chemeClr val="bg1"/>
                </a:solidFill>
                <a:latin typeface="Arial"/>
                <a:cs typeface="Arial"/>
              </a:rPr>
              <a:t>pada</a:t>
            </a:r>
            <a:r>
              <a:rPr sz="20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chemeClr val="bg1"/>
                </a:solidFill>
                <a:latin typeface="Arial"/>
                <a:cs typeface="Arial"/>
              </a:rPr>
              <a:t>kekuatan  </a:t>
            </a:r>
            <a:r>
              <a:rPr sz="2000" spc="40" dirty="0">
                <a:solidFill>
                  <a:schemeClr val="bg1"/>
                </a:solidFill>
                <a:latin typeface="Arial"/>
                <a:cs typeface="Arial"/>
              </a:rPr>
              <a:t>lokal.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41300" marR="5080" indent="-229235" algn="just">
              <a:lnSpc>
                <a:spcPct val="101400"/>
              </a:lnSpc>
              <a:spcBef>
                <a:spcPts val="890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40" dirty="0">
                <a:solidFill>
                  <a:schemeClr val="bg1"/>
                </a:solidFill>
                <a:latin typeface="Arial"/>
                <a:cs typeface="Arial"/>
              </a:rPr>
              <a:t>Pendekatan</a:t>
            </a:r>
            <a:r>
              <a:rPr sz="20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chemeClr val="bg1"/>
                </a:solidFill>
                <a:latin typeface="Arial"/>
                <a:cs typeface="Arial"/>
              </a:rPr>
              <a:t>inovatif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chemeClr val="bg1"/>
                </a:solidFill>
                <a:latin typeface="Arial"/>
                <a:cs typeface="Arial"/>
              </a:rPr>
              <a:t>dalam</a:t>
            </a:r>
            <a:r>
              <a:rPr sz="20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chemeClr val="bg1"/>
                </a:solidFill>
                <a:latin typeface="Arial"/>
                <a:cs typeface="Arial"/>
              </a:rPr>
              <a:t>perancangan</a:t>
            </a:r>
            <a:r>
              <a:rPr sz="20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chemeClr val="bg1"/>
                </a:solidFill>
                <a:latin typeface="Arial"/>
                <a:cs typeface="Arial"/>
              </a:rPr>
              <a:t>program</a:t>
            </a:r>
            <a:r>
              <a:rPr sz="20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chemeClr val="bg1"/>
                </a:solidFill>
                <a:latin typeface="Arial"/>
                <a:cs typeface="Arial"/>
              </a:rPr>
              <a:t>dan</a:t>
            </a:r>
            <a:r>
              <a:rPr sz="20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chemeClr val="bg1"/>
                </a:solidFill>
                <a:latin typeface="Arial"/>
                <a:cs typeface="Arial"/>
              </a:rPr>
              <a:t>strategi  </a:t>
            </a:r>
            <a:r>
              <a:rPr sz="2000" spc="95" dirty="0" err="1">
                <a:solidFill>
                  <a:schemeClr val="bg1"/>
                </a:solidFill>
                <a:latin typeface="Arial"/>
                <a:cs typeface="Arial"/>
              </a:rPr>
              <a:t>pengembangan</a:t>
            </a:r>
            <a:r>
              <a:rPr sz="20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5" dirty="0" err="1" smtClean="0">
                <a:solidFill>
                  <a:schemeClr val="bg1"/>
                </a:solidFill>
                <a:latin typeface="Arial"/>
                <a:cs typeface="Arial"/>
              </a:rPr>
              <a:t>kewirausahaan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BA2D71E5-A258-4C73-9740-F05E7595F4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65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0" y="3457303"/>
            <a:ext cx="362839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35" dirty="0">
                <a:solidFill>
                  <a:srgbClr val="C00000"/>
                </a:solidFill>
                <a:latin typeface="Arial"/>
                <a:cs typeface="Arial"/>
              </a:rPr>
              <a:t>Uraian</a:t>
            </a:r>
            <a:r>
              <a:rPr sz="4300" b="1" spc="-1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300" b="1" spc="165" dirty="0">
                <a:solidFill>
                  <a:srgbClr val="C00000"/>
                </a:solidFill>
                <a:latin typeface="Arial"/>
                <a:cs typeface="Arial"/>
              </a:rPr>
              <a:t>Materi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1400810" y="2362200"/>
            <a:ext cx="6105459" cy="3829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984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527050" algn="l"/>
                <a:tab pos="527685" algn="l"/>
              </a:tabLst>
            </a:pPr>
            <a:r>
              <a:rPr spc="-20" dirty="0"/>
              <a:t>Perumusan </a:t>
            </a:r>
            <a:r>
              <a:rPr spc="15" dirty="0"/>
              <a:t>Konsep</a:t>
            </a:r>
            <a:r>
              <a:rPr spc="-165" dirty="0"/>
              <a:t> </a:t>
            </a:r>
            <a:r>
              <a:rPr spc="-45" dirty="0"/>
              <a:t>Usaha</a:t>
            </a:r>
          </a:p>
          <a:p>
            <a:pPr marL="527050" indent="-514984">
              <a:lnSpc>
                <a:spcPct val="100000"/>
              </a:lnSpc>
              <a:spcBef>
                <a:spcPts val="1920"/>
              </a:spcBef>
              <a:buAutoNum type="arabicParenR"/>
              <a:tabLst>
                <a:tab pos="527050" algn="l"/>
                <a:tab pos="527685" algn="l"/>
              </a:tabLst>
            </a:pPr>
            <a:r>
              <a:rPr spc="-20" dirty="0"/>
              <a:t>Perumusan </a:t>
            </a:r>
            <a:r>
              <a:rPr spc="-40" dirty="0"/>
              <a:t>Visi</a:t>
            </a:r>
            <a:r>
              <a:rPr spc="-175" dirty="0"/>
              <a:t> </a:t>
            </a:r>
            <a:r>
              <a:rPr spc="-45" dirty="0"/>
              <a:t>Usaha</a:t>
            </a:r>
          </a:p>
          <a:p>
            <a:pPr marL="527685" indent="-515620">
              <a:lnSpc>
                <a:spcPct val="100000"/>
              </a:lnSpc>
              <a:spcBef>
                <a:spcPts val="2014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pc="-10" dirty="0"/>
              <a:t>Perancangan </a:t>
            </a:r>
            <a:r>
              <a:rPr spc="105" dirty="0"/>
              <a:t>Model</a:t>
            </a:r>
            <a:r>
              <a:rPr spc="-165" dirty="0"/>
              <a:t> </a:t>
            </a:r>
            <a:r>
              <a:rPr spc="-5" dirty="0"/>
              <a:t>Binis</a:t>
            </a:r>
          </a:p>
          <a:p>
            <a:pPr marL="527685" indent="-514984">
              <a:lnSpc>
                <a:spcPct val="100000"/>
              </a:lnSpc>
              <a:spcBef>
                <a:spcPts val="192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pc="-10" dirty="0"/>
              <a:t>Perancangan </a:t>
            </a:r>
            <a:r>
              <a:rPr spc="65" dirty="0"/>
              <a:t>dan</a:t>
            </a:r>
            <a:r>
              <a:rPr spc="-165" dirty="0"/>
              <a:t> </a:t>
            </a:r>
            <a:r>
              <a:rPr spc="20" dirty="0"/>
              <a:t>Strategi</a:t>
            </a:r>
          </a:p>
          <a:p>
            <a:pPr marL="527685" indent="-514984">
              <a:lnSpc>
                <a:spcPct val="100000"/>
              </a:lnSpc>
              <a:spcBef>
                <a:spcPts val="192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pc="-10" dirty="0"/>
              <a:t>Penerapan </a:t>
            </a:r>
            <a:r>
              <a:rPr spc="65" dirty="0"/>
              <a:t>dan</a:t>
            </a:r>
            <a:r>
              <a:rPr spc="-160" dirty="0"/>
              <a:t> </a:t>
            </a:r>
            <a:r>
              <a:rPr spc="20" dirty="0"/>
              <a:t>Strategi</a:t>
            </a:r>
          </a:p>
          <a:p>
            <a:pPr marL="527685" indent="-514984">
              <a:lnSpc>
                <a:spcPct val="100000"/>
              </a:lnSpc>
              <a:spcBef>
                <a:spcPts val="192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pc="95" dirty="0"/>
              <a:t>Monitoring </a:t>
            </a:r>
            <a:r>
              <a:rPr spc="65" dirty="0"/>
              <a:t>dan</a:t>
            </a:r>
            <a:r>
              <a:rPr spc="-254" dirty="0"/>
              <a:t> </a:t>
            </a:r>
            <a:r>
              <a:rPr spc="-35" dirty="0"/>
              <a:t>Evaluasi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8E517F6-F95B-482A-915D-2E20C48F06EE}"/>
              </a:ext>
            </a:extLst>
          </p:cNvPr>
          <p:cNvSpPr/>
          <p:nvPr/>
        </p:nvSpPr>
        <p:spPr>
          <a:xfrm>
            <a:off x="2495550" y="1375438"/>
            <a:ext cx="7200900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Strategi dan Program: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54BC5C1-A575-4F45-93CD-35710C51CE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82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BFAD215B-FA98-4C9F-819E-E36E3845C7D9}"/>
              </a:ext>
            </a:extLst>
          </p:cNvPr>
          <p:cNvGrpSpPr/>
          <p:nvPr/>
        </p:nvGrpSpPr>
        <p:grpSpPr>
          <a:xfrm>
            <a:off x="266700" y="1295400"/>
            <a:ext cx="11658600" cy="5105400"/>
            <a:chOff x="462226" y="1278510"/>
            <a:chExt cx="12777105" cy="5383608"/>
          </a:xfrm>
        </p:grpSpPr>
        <p:sp>
          <p:nvSpPr>
            <p:cNvPr id="41" name="object 41"/>
            <p:cNvSpPr/>
            <p:nvPr/>
          </p:nvSpPr>
          <p:spPr>
            <a:xfrm rot="16200000">
              <a:off x="2384902" y="3759648"/>
              <a:ext cx="160437" cy="185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="" xmlns:a16="http://schemas.microsoft.com/office/drawing/2014/main" id="{03B1F0DB-91DA-4973-962E-AC2020B03F92}"/>
                </a:ext>
              </a:extLst>
            </p:cNvPr>
            <p:cNvGrpSpPr/>
            <p:nvPr/>
          </p:nvGrpSpPr>
          <p:grpSpPr>
            <a:xfrm>
              <a:off x="462226" y="1278510"/>
              <a:ext cx="1768879" cy="5383608"/>
              <a:chOff x="838200" y="1342399"/>
              <a:chExt cx="1768878" cy="538361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9F64B2ED-01A0-4053-9EAF-6954F2E580FB}"/>
                  </a:ext>
                </a:extLst>
              </p:cNvPr>
              <p:cNvSpPr/>
              <p:nvPr/>
            </p:nvSpPr>
            <p:spPr>
              <a:xfrm>
                <a:off x="838200" y="1342399"/>
                <a:ext cx="1768878" cy="5383614"/>
              </a:xfrm>
              <a:prstGeom prst="rect">
                <a:avLst/>
              </a:prstGeom>
              <a:solidFill>
                <a:srgbClr val="FFF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130486" y="2286362"/>
                <a:ext cx="1169146" cy="498317"/>
              </a:xfrm>
              <a:prstGeom prst="rect">
                <a:avLst/>
              </a:prstGeom>
              <a:solidFill>
                <a:srgbClr val="FFFF7F"/>
              </a:solidFill>
              <a:ln w="4245">
                <a:solidFill>
                  <a:srgbClr val="000000"/>
                </a:solidFill>
              </a:ln>
            </p:spPr>
            <p:txBody>
              <a:bodyPr vert="horz" wrap="square" lIns="0" tIns="317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25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  <a:p>
                <a:pPr marL="57150" algn="ctr">
                  <a:lnSpc>
                    <a:spcPct val="100000"/>
                  </a:lnSpc>
                </a:pPr>
                <a:r>
                  <a:rPr sz="950" b="1" i="1" spc="40" dirty="0" err="1">
                    <a:latin typeface="Trebuchet MS"/>
                    <a:cs typeface="Trebuchet MS"/>
                  </a:rPr>
                  <a:t>Observasi</a:t>
                </a:r>
                <a:endParaRPr lang="en-US" sz="950" b="1" i="1" spc="40" dirty="0">
                  <a:latin typeface="Trebuchet MS"/>
                  <a:cs typeface="Trebuchet MS"/>
                </a:endParaRPr>
              </a:p>
              <a:p>
                <a:pPr marL="57150" algn="ctr">
                  <a:lnSpc>
                    <a:spcPct val="100000"/>
                  </a:lnSpc>
                </a:pP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1130486" y="3035874"/>
                <a:ext cx="1169146" cy="497641"/>
              </a:xfrm>
              <a:prstGeom prst="rect">
                <a:avLst/>
              </a:prstGeom>
              <a:solidFill>
                <a:srgbClr val="FFFF7F"/>
              </a:solidFill>
              <a:ln w="5128">
                <a:solidFill>
                  <a:srgbClr val="000000"/>
                </a:solidFill>
              </a:ln>
            </p:spPr>
            <p:txBody>
              <a:bodyPr vert="horz" wrap="square" lIns="0" tIns="254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20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  <a:p>
                <a:pPr marL="56515" algn="ctr">
                  <a:lnSpc>
                    <a:spcPct val="100000"/>
                  </a:lnSpc>
                </a:pPr>
                <a:r>
                  <a:rPr sz="950" b="1" i="1" spc="35" dirty="0" err="1">
                    <a:latin typeface="Trebuchet MS"/>
                    <a:cs typeface="Trebuchet MS"/>
                  </a:rPr>
                  <a:t>Sintesa</a:t>
                </a:r>
                <a:endParaRPr lang="en-US" sz="950" b="1" i="1" spc="35" dirty="0">
                  <a:latin typeface="Trebuchet MS"/>
                  <a:cs typeface="Trebuchet MS"/>
                </a:endParaRPr>
              </a:p>
              <a:p>
                <a:pPr marL="56515" algn="ctr">
                  <a:lnSpc>
                    <a:spcPct val="100000"/>
                  </a:lnSpc>
                </a:pP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1130486" y="3754486"/>
                <a:ext cx="1159984" cy="498993"/>
              </a:xfrm>
              <a:prstGeom prst="rect">
                <a:avLst/>
              </a:prstGeom>
              <a:solidFill>
                <a:srgbClr val="FFFF7F"/>
              </a:solidFill>
              <a:ln w="5428">
                <a:solidFill>
                  <a:srgbClr val="000000"/>
                </a:solidFill>
              </a:ln>
            </p:spPr>
            <p:txBody>
              <a:bodyPr vert="horz" wrap="square" lIns="0" tIns="381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  <a:p>
                <a:pPr marL="56515">
                  <a:lnSpc>
                    <a:spcPct val="100000"/>
                  </a:lnSpc>
                </a:pPr>
                <a:r>
                  <a:rPr sz="950" b="1" i="1" spc="45" dirty="0">
                    <a:latin typeface="Trebuchet MS"/>
                    <a:cs typeface="Trebuchet MS"/>
                  </a:rPr>
                  <a:t>Brainstorming</a:t>
                </a:r>
                <a:endParaRPr lang="en-US" sz="950" b="1" i="1" spc="45" dirty="0">
                  <a:latin typeface="Trebuchet MS"/>
                  <a:cs typeface="Trebuchet MS"/>
                </a:endParaRPr>
              </a:p>
              <a:p>
                <a:pPr marL="56515">
                  <a:lnSpc>
                    <a:spcPct val="100000"/>
                  </a:lnSpc>
                </a:pP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1130486" y="4510234"/>
                <a:ext cx="1169146" cy="503456"/>
              </a:xfrm>
              <a:prstGeom prst="rect">
                <a:avLst/>
              </a:prstGeom>
              <a:solidFill>
                <a:srgbClr val="FFFF7F"/>
              </a:solidFill>
              <a:ln w="4088">
                <a:solidFill>
                  <a:srgbClr val="000000"/>
                </a:solidFill>
              </a:ln>
            </p:spPr>
            <p:txBody>
              <a:bodyPr vert="horz" wrap="square" lIns="0" tIns="127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sz="1050" dirty="0">
                  <a:latin typeface="Times New Roman"/>
                  <a:cs typeface="Times New Roman"/>
                </a:endParaRPr>
              </a:p>
              <a:p>
                <a:pPr marL="171450" marR="83820" indent="-81280">
                  <a:lnSpc>
                    <a:spcPct val="111500"/>
                  </a:lnSpc>
                </a:pPr>
                <a:r>
                  <a:rPr sz="950" b="1" i="1" spc="55" dirty="0">
                    <a:latin typeface="Trebuchet MS"/>
                    <a:cs typeface="Trebuchet MS"/>
                  </a:rPr>
                  <a:t>P</a:t>
                </a:r>
                <a:r>
                  <a:rPr sz="950" b="1" i="1" spc="85" dirty="0">
                    <a:latin typeface="Trebuchet MS"/>
                    <a:cs typeface="Trebuchet MS"/>
                  </a:rPr>
                  <a:t>en</a:t>
                </a:r>
                <a:r>
                  <a:rPr sz="950" b="1" i="1" spc="70" dirty="0">
                    <a:latin typeface="Trebuchet MS"/>
                    <a:cs typeface="Trebuchet MS"/>
                  </a:rPr>
                  <a:t>g</a:t>
                </a:r>
                <a:r>
                  <a:rPr sz="950" b="1" i="1" spc="60" dirty="0">
                    <a:latin typeface="Trebuchet MS"/>
                    <a:cs typeface="Trebuchet MS"/>
                  </a:rPr>
                  <a:t>a</a:t>
                </a:r>
                <a:r>
                  <a:rPr sz="950" b="1" i="1" spc="45" dirty="0">
                    <a:latin typeface="Trebuchet MS"/>
                    <a:cs typeface="Trebuchet MS"/>
                  </a:rPr>
                  <a:t>mbil</a:t>
                </a:r>
                <a:r>
                  <a:rPr sz="950" b="1" i="1" spc="60" dirty="0">
                    <a:latin typeface="Trebuchet MS"/>
                    <a:cs typeface="Trebuchet MS"/>
                  </a:rPr>
                  <a:t>a</a:t>
                </a:r>
                <a:r>
                  <a:rPr sz="950" b="1" i="1" spc="75" dirty="0">
                    <a:latin typeface="Trebuchet MS"/>
                    <a:cs typeface="Trebuchet MS"/>
                  </a:rPr>
                  <a:t>n </a:t>
                </a:r>
                <a:r>
                  <a:rPr sz="950" b="1" i="1" spc="50" dirty="0">
                    <a:latin typeface="Trebuchet MS"/>
                    <a:cs typeface="Trebuchet MS"/>
                  </a:rPr>
                  <a:t> Keputusan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1130486" y="5256822"/>
                <a:ext cx="1169146" cy="497641"/>
              </a:xfrm>
              <a:prstGeom prst="rect">
                <a:avLst/>
              </a:prstGeom>
              <a:solidFill>
                <a:srgbClr val="FFFF7F"/>
              </a:solidFill>
              <a:ln w="6183">
                <a:solidFill>
                  <a:srgbClr val="000000"/>
                </a:solidFill>
              </a:ln>
            </p:spPr>
            <p:txBody>
              <a:bodyPr vert="horz" wrap="square" lIns="0" tIns="254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  <a:p>
                <a:pPr marL="1320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950" b="1" i="1" spc="40" dirty="0">
                    <a:latin typeface="Trebuchet MS"/>
                    <a:cs typeface="Trebuchet MS"/>
                  </a:rPr>
                  <a:t>Prototyping</a:t>
                </a:r>
                <a:endParaRPr lang="en-US" sz="950" b="1" i="1" spc="40" dirty="0">
                  <a:latin typeface="Trebuchet MS"/>
                  <a:cs typeface="Trebuchet MS"/>
                </a:endParaRPr>
              </a:p>
              <a:p>
                <a:pPr marL="132080">
                  <a:lnSpc>
                    <a:spcPct val="100000"/>
                  </a:lnSpc>
                  <a:spcBef>
                    <a:spcPts val="5"/>
                  </a:spcBef>
                </a:pP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1130488" y="5978305"/>
                <a:ext cx="1169146" cy="521306"/>
              </a:xfrm>
              <a:prstGeom prst="rect">
                <a:avLst/>
              </a:prstGeom>
              <a:solidFill>
                <a:srgbClr val="FFFF7F"/>
              </a:solidFill>
              <a:ln w="5057">
                <a:solidFill>
                  <a:srgbClr val="000000"/>
                </a:solidFill>
              </a:ln>
            </p:spPr>
            <p:txBody>
              <a:bodyPr vert="horz" wrap="square" lIns="0" tIns="1905" rIns="0" bIns="0" rtlCol="0">
                <a:spAutoFit/>
              </a:bodyPr>
              <a:lstStyle/>
              <a:p>
                <a:pPr marL="316865" marR="145415" indent="-165100">
                  <a:lnSpc>
                    <a:spcPts val="1270"/>
                  </a:lnSpc>
                  <a:spcBef>
                    <a:spcPts val="15"/>
                  </a:spcBef>
                </a:pPr>
                <a:r>
                  <a:rPr sz="950" b="1" i="1" spc="55" dirty="0">
                    <a:latin typeface="Trebuchet MS"/>
                    <a:cs typeface="Trebuchet MS"/>
                  </a:rPr>
                  <a:t>P</a:t>
                </a:r>
                <a:r>
                  <a:rPr sz="950" b="1" i="1" spc="45" dirty="0">
                    <a:latin typeface="Trebuchet MS"/>
                    <a:cs typeface="Trebuchet MS"/>
                  </a:rPr>
                  <a:t>eluncu</a:t>
                </a:r>
                <a:r>
                  <a:rPr sz="950" b="1" i="1" spc="25" dirty="0">
                    <a:latin typeface="Trebuchet MS"/>
                    <a:cs typeface="Trebuchet MS"/>
                  </a:rPr>
                  <a:t>r</a:t>
                </a:r>
                <a:r>
                  <a:rPr sz="950" b="1" i="1" spc="60" dirty="0">
                    <a:latin typeface="Trebuchet MS"/>
                    <a:cs typeface="Trebuchet MS"/>
                  </a:rPr>
                  <a:t>a</a:t>
                </a:r>
                <a:r>
                  <a:rPr sz="950" b="1" i="1" spc="75" dirty="0">
                    <a:latin typeface="Trebuchet MS"/>
                    <a:cs typeface="Trebuchet MS"/>
                  </a:rPr>
                  <a:t>n </a:t>
                </a:r>
                <a:r>
                  <a:rPr sz="950" b="1" i="1" spc="50" dirty="0">
                    <a:latin typeface="Trebuchet MS"/>
                    <a:cs typeface="Trebuchet MS"/>
                  </a:rPr>
                  <a:t> </a:t>
                </a:r>
                <a:r>
                  <a:rPr sz="950" b="1" i="1" spc="45" dirty="0">
                    <a:latin typeface="Trebuchet MS"/>
                    <a:cs typeface="Trebuchet MS"/>
                  </a:rPr>
                  <a:t>Kosep</a:t>
                </a:r>
                <a:endParaRPr sz="950" dirty="0">
                  <a:latin typeface="Trebuchet MS"/>
                  <a:cs typeface="Trebuchet MS"/>
                </a:endParaRPr>
              </a:p>
              <a:p>
                <a:pPr marL="57150">
                  <a:lnSpc>
                    <a:spcPct val="100000"/>
                  </a:lnSpc>
                  <a:spcBef>
                    <a:spcPts val="70"/>
                  </a:spcBef>
                </a:pPr>
                <a:r>
                  <a:rPr sz="950" b="1" i="1" spc="70" dirty="0">
                    <a:latin typeface="Trebuchet MS"/>
                    <a:cs typeface="Trebuchet MS"/>
                  </a:rPr>
                  <a:t>Model</a:t>
                </a:r>
                <a:r>
                  <a:rPr sz="950" b="1" i="1" spc="-95" dirty="0">
                    <a:latin typeface="Trebuchet MS"/>
                    <a:cs typeface="Trebuchet MS"/>
                  </a:rPr>
                  <a:t> </a:t>
                </a:r>
                <a:r>
                  <a:rPr sz="950" b="1" i="1" spc="70" dirty="0">
                    <a:latin typeface="Trebuchet MS"/>
                    <a:cs typeface="Trebuchet MS"/>
                  </a:rPr>
                  <a:t>Usaha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5D8DF8E2-5B09-48D4-B577-AE6CCC0EDA05}"/>
                  </a:ext>
                </a:extLst>
              </p:cNvPr>
              <p:cNvSpPr txBox="1"/>
              <p:nvPr/>
            </p:nvSpPr>
            <p:spPr>
              <a:xfrm>
                <a:off x="990600" y="1460008"/>
                <a:ext cx="1447800" cy="900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i="1" spc="-5" dirty="0">
                    <a:latin typeface="Trebuchet MS"/>
                    <a:cs typeface="Trebuchet MS"/>
                  </a:rPr>
                  <a:t>1.</a:t>
                </a:r>
                <a:r>
                  <a:rPr lang="en-GB" sz="1050" b="1" i="1" spc="-100" dirty="0">
                    <a:latin typeface="Trebuchet MS"/>
                    <a:cs typeface="Trebuchet MS"/>
                  </a:rPr>
                  <a:t> </a:t>
                </a:r>
                <a:r>
                  <a:rPr lang="en-GB" sz="1050" b="1" i="1" spc="65" dirty="0" err="1">
                    <a:latin typeface="Trebuchet MS"/>
                    <a:cs typeface="Trebuchet MS"/>
                  </a:rPr>
                  <a:t>Perumusan</a:t>
                </a:r>
                <a:r>
                  <a:rPr lang="en-GB" sz="1050" b="1" i="1" spc="-95" dirty="0">
                    <a:latin typeface="Trebuchet MS"/>
                    <a:cs typeface="Trebuchet MS"/>
                  </a:rPr>
                  <a:t> </a:t>
                </a:r>
                <a:r>
                  <a:rPr lang="en-GB" sz="1050" b="1" i="1" spc="50" dirty="0" err="1">
                    <a:latin typeface="Trebuchet MS"/>
                    <a:cs typeface="Trebuchet MS"/>
                  </a:rPr>
                  <a:t>Konsep</a:t>
                </a:r>
                <a:r>
                  <a:rPr lang="en-GB" sz="1050" b="1" i="1" spc="-95" dirty="0">
                    <a:latin typeface="Trebuchet MS"/>
                    <a:cs typeface="Trebuchet MS"/>
                  </a:rPr>
                  <a:t> </a:t>
                </a:r>
                <a:r>
                  <a:rPr lang="en-GB" sz="1050" b="1" i="1" spc="70" dirty="0">
                    <a:latin typeface="Trebuchet MS"/>
                    <a:cs typeface="Trebuchet MS"/>
                  </a:rPr>
                  <a:t>Usaha  </a:t>
                </a:r>
                <a:r>
                  <a:rPr lang="en-GB" sz="1050" b="1" i="1" spc="30" dirty="0">
                    <a:latin typeface="Trebuchet MS"/>
                    <a:cs typeface="Trebuchet MS"/>
                  </a:rPr>
                  <a:t>(User </a:t>
                </a:r>
                <a:r>
                  <a:rPr lang="en-GB" sz="1050" b="1" i="1" spc="25" dirty="0">
                    <a:latin typeface="Trebuchet MS"/>
                    <a:cs typeface="Trebuchet MS"/>
                  </a:rPr>
                  <a:t>Experience</a:t>
                </a:r>
                <a:r>
                  <a:rPr lang="en-GB" sz="1050" b="1" i="1" spc="-200" dirty="0">
                    <a:latin typeface="Trebuchet MS"/>
                    <a:cs typeface="Trebuchet MS"/>
                  </a:rPr>
                  <a:t> </a:t>
                </a:r>
                <a:r>
                  <a:rPr lang="en-GB" sz="1050" b="1" i="1" spc="60" dirty="0">
                    <a:latin typeface="Trebuchet MS"/>
                    <a:cs typeface="Trebuchet MS"/>
                  </a:rPr>
                  <a:t>Design)</a:t>
                </a:r>
                <a:endParaRPr lang="en-GB" sz="1050" dirty="0">
                  <a:latin typeface="Trebuchet MS"/>
                  <a:cs typeface="Trebuchet MS"/>
                </a:endParaRPr>
              </a:p>
              <a:p>
                <a:pPr algn="ctr"/>
                <a:endParaRPr lang="en-GB" sz="105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76797FDB-0A46-4286-9819-4A0E87D6B0B9}"/>
                </a:ext>
              </a:extLst>
            </p:cNvPr>
            <p:cNvGrpSpPr/>
            <p:nvPr/>
          </p:nvGrpSpPr>
          <p:grpSpPr>
            <a:xfrm>
              <a:off x="2705812" y="2335805"/>
              <a:ext cx="1768879" cy="3033231"/>
              <a:chOff x="2993336" y="1591015"/>
              <a:chExt cx="1768878" cy="303323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CE233E6B-B5F7-4363-A009-F2448935196E}"/>
                  </a:ext>
                </a:extLst>
              </p:cNvPr>
              <p:cNvSpPr/>
              <p:nvPr/>
            </p:nvSpPr>
            <p:spPr>
              <a:xfrm>
                <a:off x="2993336" y="1591015"/>
                <a:ext cx="1768878" cy="3033234"/>
              </a:xfrm>
              <a:prstGeom prst="rect">
                <a:avLst/>
              </a:prstGeom>
              <a:solidFill>
                <a:srgbClr val="FFF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bject 17"/>
              <p:cNvSpPr txBox="1"/>
              <p:nvPr/>
            </p:nvSpPr>
            <p:spPr>
              <a:xfrm>
                <a:off x="3193260" y="2322027"/>
                <a:ext cx="1296035" cy="558800"/>
              </a:xfrm>
              <a:prstGeom prst="rect">
                <a:avLst/>
              </a:prstGeom>
              <a:solidFill>
                <a:srgbClr val="FFFF7F"/>
              </a:solidFill>
              <a:ln w="5869">
                <a:solidFill>
                  <a:srgbClr val="000000"/>
                </a:solidFill>
              </a:ln>
            </p:spPr>
            <p:txBody>
              <a:bodyPr vert="horz" wrap="square" lIns="0" tIns="3175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25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  <a:p>
                <a:pPr marL="360045">
                  <a:lnSpc>
                    <a:spcPct val="100000"/>
                  </a:lnSpc>
                </a:pPr>
                <a:r>
                  <a:rPr sz="950" b="1" i="1" spc="40" dirty="0">
                    <a:latin typeface="Trebuchet MS"/>
                    <a:cs typeface="Trebuchet MS"/>
                  </a:rPr>
                  <a:t>Visioning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3203288" y="3047980"/>
                <a:ext cx="1294130" cy="559435"/>
              </a:xfrm>
              <a:prstGeom prst="rect">
                <a:avLst/>
              </a:prstGeom>
              <a:solidFill>
                <a:srgbClr val="FFFF7F"/>
              </a:solidFill>
              <a:ln w="4245">
                <a:solidFill>
                  <a:srgbClr val="000000"/>
                </a:solidFill>
              </a:ln>
            </p:spPr>
            <p:txBody>
              <a:bodyPr vert="horz" wrap="square" lIns="0" tIns="254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:endParaRPr sz="1150">
                  <a:latin typeface="Times New Roman"/>
                  <a:cs typeface="Times New Roman"/>
                </a:endParaRPr>
              </a:p>
              <a:p>
                <a:pPr marL="137160">
                  <a:lnSpc>
                    <a:spcPct val="100000"/>
                  </a:lnSpc>
                </a:pPr>
                <a:r>
                  <a:rPr sz="950" b="1" i="1" spc="50" dirty="0">
                    <a:latin typeface="Trebuchet MS"/>
                    <a:cs typeface="Trebuchet MS"/>
                  </a:rPr>
                  <a:t>Kerangka</a:t>
                </a:r>
                <a:r>
                  <a:rPr sz="950" b="1" i="1" spc="-95" dirty="0">
                    <a:latin typeface="Trebuchet MS"/>
                    <a:cs typeface="Trebuchet MS"/>
                  </a:rPr>
                  <a:t> </a:t>
                </a:r>
                <a:r>
                  <a:rPr sz="950" b="1" i="1" spc="45" dirty="0">
                    <a:latin typeface="Trebuchet MS"/>
                    <a:cs typeface="Trebuchet MS"/>
                  </a:rPr>
                  <a:t>Waktu</a:t>
                </a:r>
                <a:endParaRPr sz="950">
                  <a:latin typeface="Trebuchet MS"/>
                  <a:cs typeface="Trebuchet MS"/>
                </a:endParaRPr>
              </a:p>
            </p:txBody>
          </p:sp>
          <p:sp>
            <p:nvSpPr>
              <p:cNvPr id="19" name="object 19"/>
              <p:cNvSpPr txBox="1"/>
              <p:nvPr/>
            </p:nvSpPr>
            <p:spPr>
              <a:xfrm>
                <a:off x="3201383" y="3782651"/>
                <a:ext cx="1411430" cy="696562"/>
              </a:xfrm>
              <a:prstGeom prst="rect">
                <a:avLst/>
              </a:prstGeom>
              <a:solidFill>
                <a:srgbClr val="FFFF7F"/>
              </a:solidFill>
              <a:ln w="4829">
                <a:solidFill>
                  <a:srgbClr val="000000"/>
                </a:solidFill>
              </a:ln>
            </p:spPr>
            <p:txBody>
              <a:bodyPr vert="horz" wrap="square" lIns="0" tIns="1270" rIns="0" bIns="0" rtlCol="0">
                <a:spAutoFit/>
              </a:bodyPr>
              <a:lstStyle/>
              <a:p>
                <a:pPr marL="242570" marR="235585" indent="172720">
                  <a:lnSpc>
                    <a:spcPct val="111500"/>
                  </a:lnSpc>
                  <a:spcBef>
                    <a:spcPts val="5"/>
                  </a:spcBef>
                </a:pPr>
                <a:endParaRPr lang="en-US" sz="1050" dirty="0">
                  <a:latin typeface="Times New Roman"/>
                  <a:cs typeface="Times New Roman"/>
                </a:endParaRPr>
              </a:p>
              <a:p>
                <a:pPr marL="242570" marR="235585" indent="172720">
                  <a:lnSpc>
                    <a:spcPct val="111500"/>
                  </a:lnSpc>
                  <a:spcBef>
                    <a:spcPts val="5"/>
                  </a:spcBef>
                </a:pPr>
                <a:r>
                  <a:rPr sz="950" b="1" i="1" spc="5" dirty="0" err="1">
                    <a:latin typeface="Trebuchet MS"/>
                    <a:cs typeface="Trebuchet MS"/>
                  </a:rPr>
                  <a:t>Kriteria</a:t>
                </a:r>
                <a:r>
                  <a:rPr sz="950" b="1" i="1" spc="5" dirty="0">
                    <a:latin typeface="Trebuchet MS"/>
                    <a:cs typeface="Trebuchet MS"/>
                  </a:rPr>
                  <a:t>  </a:t>
                </a:r>
                <a:r>
                  <a:rPr sz="950" b="1" i="1" spc="5" dirty="0" err="1">
                    <a:latin typeface="Trebuchet MS"/>
                    <a:cs typeface="Trebuchet MS"/>
                  </a:rPr>
                  <a:t>K</a:t>
                </a:r>
                <a:r>
                  <a:rPr sz="950" b="1" i="1" spc="45" dirty="0" err="1">
                    <a:latin typeface="Trebuchet MS"/>
                    <a:cs typeface="Trebuchet MS"/>
                  </a:rPr>
                  <a:t>e</a:t>
                </a:r>
                <a:r>
                  <a:rPr sz="950" b="1" i="1" spc="55" dirty="0" err="1">
                    <a:latin typeface="Trebuchet MS"/>
                    <a:cs typeface="Trebuchet MS"/>
                  </a:rPr>
                  <a:t>b</a:t>
                </a:r>
                <a:r>
                  <a:rPr sz="950" b="1" i="1" spc="30" dirty="0" err="1">
                    <a:latin typeface="Trebuchet MS"/>
                    <a:cs typeface="Trebuchet MS"/>
                  </a:rPr>
                  <a:t>erhasil</a:t>
                </a:r>
                <a:r>
                  <a:rPr sz="950" b="1" i="1" spc="40" dirty="0" err="1">
                    <a:latin typeface="Trebuchet MS"/>
                    <a:cs typeface="Trebuchet MS"/>
                  </a:rPr>
                  <a:t>a</a:t>
                </a:r>
                <a:r>
                  <a:rPr sz="950" b="1" i="1" spc="95" dirty="0" err="1">
                    <a:latin typeface="Trebuchet MS"/>
                    <a:cs typeface="Trebuchet MS"/>
                  </a:rPr>
                  <a:t>n</a:t>
                </a:r>
                <a:endParaRPr lang="en-US" sz="950" b="1" i="1" spc="95" dirty="0">
                  <a:latin typeface="Trebuchet MS"/>
                  <a:cs typeface="Trebuchet MS"/>
                </a:endParaRPr>
              </a:p>
              <a:p>
                <a:pPr marL="242570" marR="235585" indent="172720">
                  <a:lnSpc>
                    <a:spcPct val="111500"/>
                  </a:lnSpc>
                  <a:spcBef>
                    <a:spcPts val="5"/>
                  </a:spcBef>
                </a:pP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56785CC4-965E-4168-B997-7D6C19AD4FBE}"/>
                  </a:ext>
                </a:extLst>
              </p:cNvPr>
              <p:cNvSpPr txBox="1"/>
              <p:nvPr/>
            </p:nvSpPr>
            <p:spPr>
              <a:xfrm>
                <a:off x="3165013" y="1709281"/>
                <a:ext cx="1447800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i="1" spc="-5" dirty="0">
                    <a:latin typeface="Trebuchet MS"/>
                    <a:cs typeface="Trebuchet MS"/>
                  </a:rPr>
                  <a:t>2.</a:t>
                </a:r>
                <a:r>
                  <a:rPr lang="en-GB" sz="1050" b="1" i="1" spc="-100" dirty="0">
                    <a:latin typeface="Trebuchet MS"/>
                    <a:cs typeface="Trebuchet MS"/>
                  </a:rPr>
                  <a:t> </a:t>
                </a:r>
                <a:r>
                  <a:rPr lang="en-GB" sz="1050" b="1" i="1" spc="65" dirty="0" err="1">
                    <a:latin typeface="Trebuchet MS"/>
                    <a:cs typeface="Trebuchet MS"/>
                  </a:rPr>
                  <a:t>Perumusan</a:t>
                </a:r>
                <a:r>
                  <a:rPr lang="en-GB" sz="1050" b="1" i="1" spc="-95" dirty="0">
                    <a:latin typeface="Trebuchet MS"/>
                    <a:cs typeface="Trebuchet MS"/>
                  </a:rPr>
                  <a:t> </a:t>
                </a:r>
                <a:r>
                  <a:rPr lang="en-GB" sz="1050" b="1" i="1" spc="50" dirty="0" err="1">
                    <a:latin typeface="Trebuchet MS"/>
                    <a:cs typeface="Trebuchet MS"/>
                  </a:rPr>
                  <a:t>Visi</a:t>
                </a:r>
                <a:r>
                  <a:rPr lang="en-GB" sz="1050" b="1" i="1" spc="50" dirty="0">
                    <a:latin typeface="Trebuchet MS"/>
                    <a:cs typeface="Trebuchet MS"/>
                  </a:rPr>
                  <a:t> Usaha</a:t>
                </a:r>
                <a:endParaRPr lang="en-GB" sz="1050" dirty="0">
                  <a:latin typeface="Trebuchet MS"/>
                  <a:cs typeface="Trebuchet MS"/>
                </a:endParaRPr>
              </a:p>
              <a:p>
                <a:pPr algn="ctr"/>
                <a:endParaRPr lang="en-GB" sz="1050" dirty="0"/>
              </a:p>
            </p:txBody>
          </p:sp>
        </p:grpSp>
        <p:sp>
          <p:nvSpPr>
            <p:cNvPr id="51" name="object 41">
              <a:extLst>
                <a:ext uri="{FF2B5EF4-FFF2-40B4-BE49-F238E27FC236}">
                  <a16:creationId xmlns="" xmlns:a16="http://schemas.microsoft.com/office/drawing/2014/main" id="{06C52BC8-0256-4A16-8A13-87C0F914838E}"/>
                </a:ext>
              </a:extLst>
            </p:cNvPr>
            <p:cNvSpPr/>
            <p:nvPr/>
          </p:nvSpPr>
          <p:spPr>
            <a:xfrm rot="16200000">
              <a:off x="4617505" y="3759649"/>
              <a:ext cx="160437" cy="185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1043D8AF-019E-43E0-85B5-EA7CA6F5ACB5}"/>
                </a:ext>
              </a:extLst>
            </p:cNvPr>
            <p:cNvGrpSpPr/>
            <p:nvPr/>
          </p:nvGrpSpPr>
          <p:grpSpPr>
            <a:xfrm>
              <a:off x="4932541" y="2655893"/>
              <a:ext cx="1768879" cy="2409056"/>
              <a:chOff x="5201579" y="2419496"/>
              <a:chExt cx="1768878" cy="2409058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="" xmlns:a16="http://schemas.microsoft.com/office/drawing/2014/main" id="{BF4CC4AA-DAE3-4348-B1CB-C4AB1F3C0673}"/>
                  </a:ext>
                </a:extLst>
              </p:cNvPr>
              <p:cNvGrpSpPr/>
              <p:nvPr/>
            </p:nvGrpSpPr>
            <p:grpSpPr>
              <a:xfrm>
                <a:off x="5201579" y="2419496"/>
                <a:ext cx="1768878" cy="2409058"/>
                <a:chOff x="2993336" y="1591015"/>
                <a:chExt cx="1768878" cy="2409058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="" xmlns:a16="http://schemas.microsoft.com/office/drawing/2014/main" id="{73E171EA-6D35-4FDB-B2B7-E9E483C9218D}"/>
                    </a:ext>
                  </a:extLst>
                </p:cNvPr>
                <p:cNvSpPr/>
                <p:nvPr/>
              </p:nvSpPr>
              <p:spPr>
                <a:xfrm>
                  <a:off x="2993336" y="1591015"/>
                  <a:ext cx="1768878" cy="2409058"/>
                </a:xfrm>
                <a:prstGeom prst="rect">
                  <a:avLst/>
                </a:prstGeom>
                <a:solidFill>
                  <a:srgbClr val="FFF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="" xmlns:a16="http://schemas.microsoft.com/office/drawing/2014/main" id="{BC83BB91-185B-4D29-8CD9-D1908567133A}"/>
                    </a:ext>
                  </a:extLst>
                </p:cNvPr>
                <p:cNvSpPr txBox="1"/>
                <p:nvPr/>
              </p:nvSpPr>
              <p:spPr>
                <a:xfrm>
                  <a:off x="3165013" y="1709281"/>
                  <a:ext cx="1447800" cy="4154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50" b="1" i="1" spc="-5" dirty="0">
                      <a:latin typeface="Trebuchet MS"/>
                      <a:cs typeface="Trebuchet MS"/>
                    </a:rPr>
                    <a:t>3. </a:t>
                  </a:r>
                  <a:r>
                    <a:rPr lang="en-GB" sz="1050" b="1" i="1" spc="-5" dirty="0" err="1">
                      <a:latin typeface="Trebuchet MS"/>
                      <a:cs typeface="Trebuchet MS"/>
                    </a:rPr>
                    <a:t>Perancangan</a:t>
                  </a:r>
                  <a:r>
                    <a:rPr lang="en-GB" sz="1050" b="1" i="1" spc="-5" dirty="0">
                      <a:latin typeface="Trebuchet MS"/>
                      <a:cs typeface="Trebuchet MS"/>
                    </a:rPr>
                    <a:t> Model </a:t>
                  </a:r>
                  <a:r>
                    <a:rPr lang="en-GB" sz="1050" b="1" i="1" spc="-5" dirty="0" err="1">
                      <a:latin typeface="Trebuchet MS"/>
                      <a:cs typeface="Trebuchet MS"/>
                    </a:rPr>
                    <a:t>Bisnis</a:t>
                  </a:r>
                  <a:endParaRPr lang="en-GB" sz="1050" dirty="0"/>
                </a:p>
              </p:txBody>
            </p:sp>
          </p:grpSp>
          <p:sp>
            <p:nvSpPr>
              <p:cNvPr id="23" name="object 23"/>
              <p:cNvSpPr txBox="1"/>
              <p:nvPr/>
            </p:nvSpPr>
            <p:spPr>
              <a:xfrm>
                <a:off x="5495242" y="3253755"/>
                <a:ext cx="1296670" cy="560070"/>
              </a:xfrm>
              <a:prstGeom prst="rect">
                <a:avLst/>
              </a:prstGeom>
              <a:solidFill>
                <a:srgbClr val="FFFF7F"/>
              </a:solidFill>
              <a:ln w="5057">
                <a:solidFill>
                  <a:srgbClr val="000000"/>
                </a:solidFill>
              </a:ln>
            </p:spPr>
            <p:txBody>
              <a:bodyPr vert="horz" wrap="square" lIns="0" tIns="3175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25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  <a:p>
                <a:pPr marL="147320">
                  <a:lnSpc>
                    <a:spcPct val="100000"/>
                  </a:lnSpc>
                </a:pPr>
                <a:r>
                  <a:rPr sz="950" b="1" i="1" spc="35" dirty="0">
                    <a:latin typeface="Trebuchet MS"/>
                    <a:cs typeface="Trebuchet MS"/>
                  </a:rPr>
                  <a:t>Bisnis</a:t>
                </a:r>
                <a:r>
                  <a:rPr sz="950" b="1" i="1" spc="-90" dirty="0">
                    <a:latin typeface="Trebuchet MS"/>
                    <a:cs typeface="Trebuchet MS"/>
                  </a:rPr>
                  <a:t> </a:t>
                </a:r>
                <a:r>
                  <a:rPr sz="950" b="1" i="1" spc="35" dirty="0">
                    <a:latin typeface="Trebuchet MS"/>
                    <a:cs typeface="Trebuchet MS"/>
                  </a:rPr>
                  <a:t>Komersial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94C0C249-3F39-4146-AED7-75DC1031AFFB}"/>
                  </a:ext>
                </a:extLst>
              </p:cNvPr>
              <p:cNvGrpSpPr/>
              <p:nvPr/>
            </p:nvGrpSpPr>
            <p:grpSpPr>
              <a:xfrm>
                <a:off x="5497114" y="4032695"/>
                <a:ext cx="1307465" cy="569595"/>
                <a:chOff x="8300456" y="2934411"/>
                <a:chExt cx="1307465" cy="569595"/>
              </a:xfrm>
            </p:grpSpPr>
            <p:grpSp>
              <p:nvGrpSpPr>
                <p:cNvPr id="24" name="object 24"/>
                <p:cNvGrpSpPr/>
                <p:nvPr/>
              </p:nvGrpSpPr>
              <p:grpSpPr>
                <a:xfrm>
                  <a:off x="8300456" y="2934411"/>
                  <a:ext cx="1307465" cy="569595"/>
                  <a:chOff x="6080089" y="2934411"/>
                  <a:chExt cx="1307465" cy="569595"/>
                </a:xfrm>
              </p:grpSpPr>
              <p:sp>
                <p:nvSpPr>
                  <p:cNvPr id="25" name="object 25"/>
                  <p:cNvSpPr/>
                  <p:nvPr/>
                </p:nvSpPr>
                <p:spPr>
                  <a:xfrm>
                    <a:off x="6090843" y="2944698"/>
                    <a:ext cx="1296670" cy="559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670" h="559435">
                        <a:moveTo>
                          <a:pt x="1296454" y="0"/>
                        </a:moveTo>
                        <a:lnTo>
                          <a:pt x="0" y="0"/>
                        </a:lnTo>
                        <a:lnTo>
                          <a:pt x="0" y="558812"/>
                        </a:lnTo>
                        <a:lnTo>
                          <a:pt x="1296454" y="558812"/>
                        </a:lnTo>
                        <a:lnTo>
                          <a:pt x="1296454" y="0"/>
                        </a:lnTo>
                        <a:close/>
                      </a:path>
                    </a:pathLst>
                  </a:custGeom>
                  <a:solidFill>
                    <a:srgbClr val="FFFF7F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6" name="object 26"/>
                  <p:cNvSpPr/>
                  <p:nvPr/>
                </p:nvSpPr>
                <p:spPr>
                  <a:xfrm>
                    <a:off x="6081676" y="2936316"/>
                    <a:ext cx="1302385" cy="56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384" h="565150">
                        <a:moveTo>
                          <a:pt x="0" y="2173"/>
                        </a:moveTo>
                        <a:lnTo>
                          <a:pt x="1301952" y="2856"/>
                        </a:lnTo>
                      </a:path>
                      <a:path w="1302384" h="565150">
                        <a:moveTo>
                          <a:pt x="1300156" y="372"/>
                        </a:moveTo>
                        <a:lnTo>
                          <a:pt x="1297179" y="564911"/>
                        </a:lnTo>
                      </a:path>
                      <a:path w="1302384" h="565150">
                        <a:moveTo>
                          <a:pt x="1300242" y="562291"/>
                        </a:moveTo>
                        <a:lnTo>
                          <a:pt x="712" y="562266"/>
                        </a:lnTo>
                      </a:path>
                      <a:path w="1302384" h="565150">
                        <a:moveTo>
                          <a:pt x="2635" y="563595"/>
                        </a:moveTo>
                        <a:lnTo>
                          <a:pt x="2521" y="794"/>
                        </a:lnTo>
                      </a:path>
                      <a:path w="1302384" h="565150">
                        <a:moveTo>
                          <a:pt x="427" y="1515"/>
                        </a:moveTo>
                        <a:lnTo>
                          <a:pt x="1300570" y="2309"/>
                        </a:lnTo>
                      </a:path>
                      <a:path w="1302384" h="565150">
                        <a:moveTo>
                          <a:pt x="1300712" y="0"/>
                        </a:moveTo>
                        <a:lnTo>
                          <a:pt x="1297663" y="561918"/>
                        </a:lnTo>
                      </a:path>
                      <a:path w="1302384" h="565150">
                        <a:moveTo>
                          <a:pt x="1300669" y="561993"/>
                        </a:moveTo>
                        <a:lnTo>
                          <a:pt x="3063" y="562067"/>
                        </a:lnTo>
                      </a:path>
                      <a:path w="1302384" h="565150">
                        <a:moveTo>
                          <a:pt x="3034" y="563222"/>
                        </a:moveTo>
                        <a:lnTo>
                          <a:pt x="2592" y="1800"/>
                        </a:lnTo>
                      </a:path>
                    </a:pathLst>
                  </a:custGeom>
                  <a:ln w="3199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27" name="object 27"/>
                <p:cNvSpPr txBox="1"/>
                <p:nvPr/>
              </p:nvSpPr>
              <p:spPr>
                <a:xfrm>
                  <a:off x="8306788" y="3093428"/>
                  <a:ext cx="1290956" cy="174625"/>
                </a:xfrm>
                <a:prstGeom prst="rect">
                  <a:avLst/>
                </a:prstGeom>
              </p:spPr>
              <p:txBody>
                <a:bodyPr vert="horz" wrap="square" lIns="0" tIns="15875" rIns="0" bIns="0" rtlCol="0">
                  <a:spAutoFit/>
                </a:bodyPr>
                <a:lstStyle/>
                <a:p>
                  <a:pPr marL="270510">
                    <a:lnSpc>
                      <a:spcPct val="100000"/>
                    </a:lnSpc>
                    <a:spcBef>
                      <a:spcPts val="125"/>
                    </a:spcBef>
                  </a:pPr>
                  <a:r>
                    <a:rPr sz="950" b="1" i="1" spc="35" dirty="0">
                      <a:latin typeface="Trebuchet MS"/>
                      <a:cs typeface="Trebuchet MS"/>
                    </a:rPr>
                    <a:t>Bisnis</a:t>
                  </a:r>
                  <a:r>
                    <a:rPr sz="950" b="1" i="1" spc="-90" dirty="0">
                      <a:latin typeface="Trebuchet MS"/>
                      <a:cs typeface="Trebuchet MS"/>
                    </a:rPr>
                    <a:t> </a:t>
                  </a:r>
                  <a:r>
                    <a:rPr sz="950" b="1" i="1" spc="40" dirty="0">
                      <a:latin typeface="Trebuchet MS"/>
                      <a:cs typeface="Trebuchet MS"/>
                    </a:rPr>
                    <a:t>Sosial</a:t>
                  </a:r>
                  <a:endParaRPr sz="950">
                    <a:latin typeface="Trebuchet MS"/>
                    <a:cs typeface="Trebuchet MS"/>
                  </a:endParaRPr>
                </a:p>
              </p:txBody>
            </p:sp>
          </p:grpSp>
        </p:grpSp>
        <p:sp>
          <p:nvSpPr>
            <p:cNvPr id="70" name="object 41">
              <a:extLst>
                <a:ext uri="{FF2B5EF4-FFF2-40B4-BE49-F238E27FC236}">
                  <a16:creationId xmlns="" xmlns:a16="http://schemas.microsoft.com/office/drawing/2014/main" id="{6E1C4FD4-6039-4F7D-A0FD-B1B4FEA1CBB9}"/>
                </a:ext>
              </a:extLst>
            </p:cNvPr>
            <p:cNvSpPr/>
            <p:nvPr/>
          </p:nvSpPr>
          <p:spPr>
            <a:xfrm rot="16200000">
              <a:off x="6856018" y="3757633"/>
              <a:ext cx="160437" cy="185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="" xmlns:a16="http://schemas.microsoft.com/office/drawing/2014/main" id="{017BB88B-DFF9-4CBB-88C3-FE6D478B2FA9}"/>
                </a:ext>
              </a:extLst>
            </p:cNvPr>
            <p:cNvGrpSpPr/>
            <p:nvPr/>
          </p:nvGrpSpPr>
          <p:grpSpPr>
            <a:xfrm>
              <a:off x="7057897" y="2190938"/>
              <a:ext cx="1768879" cy="3033231"/>
              <a:chOff x="7429567" y="2217221"/>
              <a:chExt cx="1768878" cy="3033234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="" xmlns:a16="http://schemas.microsoft.com/office/drawing/2014/main" id="{624397E9-0993-4B57-A6C9-4E8F1117267A}"/>
                  </a:ext>
                </a:extLst>
              </p:cNvPr>
              <p:cNvGrpSpPr/>
              <p:nvPr/>
            </p:nvGrpSpPr>
            <p:grpSpPr>
              <a:xfrm>
                <a:off x="7429567" y="2217221"/>
                <a:ext cx="1768878" cy="3033234"/>
                <a:chOff x="2880177" y="1425134"/>
                <a:chExt cx="1768878" cy="303323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="" xmlns:a16="http://schemas.microsoft.com/office/drawing/2014/main" id="{E39EDC09-D7DD-4DD7-AA77-380C2EC02958}"/>
                    </a:ext>
                  </a:extLst>
                </p:cNvPr>
                <p:cNvSpPr/>
                <p:nvPr/>
              </p:nvSpPr>
              <p:spPr>
                <a:xfrm>
                  <a:off x="2880177" y="1425134"/>
                  <a:ext cx="1768878" cy="3033234"/>
                </a:xfrm>
                <a:prstGeom prst="rect">
                  <a:avLst/>
                </a:prstGeom>
                <a:solidFill>
                  <a:srgbClr val="FFF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="" xmlns:a16="http://schemas.microsoft.com/office/drawing/2014/main" id="{7EE0D278-72AF-4F8B-9CCF-5E76ED7F29C7}"/>
                    </a:ext>
                  </a:extLst>
                </p:cNvPr>
                <p:cNvSpPr txBox="1"/>
                <p:nvPr/>
              </p:nvSpPr>
              <p:spPr>
                <a:xfrm>
                  <a:off x="3165013" y="1709281"/>
                  <a:ext cx="1447800" cy="4154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50" b="1" i="1" spc="-5" dirty="0">
                      <a:latin typeface="Trebuchet MS"/>
                      <a:cs typeface="Trebuchet MS"/>
                    </a:rPr>
                    <a:t>4. </a:t>
                  </a:r>
                  <a:r>
                    <a:rPr lang="en-GB" sz="1050" b="1" i="1" spc="-5" dirty="0" err="1">
                      <a:latin typeface="Trebuchet MS"/>
                      <a:cs typeface="Trebuchet MS"/>
                    </a:rPr>
                    <a:t>Perancangan</a:t>
                  </a:r>
                  <a:r>
                    <a:rPr lang="en-GB" sz="1050" b="1" i="1" spc="-5" dirty="0">
                      <a:latin typeface="Trebuchet MS"/>
                      <a:cs typeface="Trebuchet MS"/>
                    </a:rPr>
                    <a:t> dan Strategi</a:t>
                  </a:r>
                  <a:endParaRPr lang="en-GB" sz="1050" dirty="0"/>
                </a:p>
              </p:txBody>
            </p:sp>
          </p:grpSp>
          <p:sp>
            <p:nvSpPr>
              <p:cNvPr id="75" name="object 31">
                <a:extLst>
                  <a:ext uri="{FF2B5EF4-FFF2-40B4-BE49-F238E27FC236}">
                    <a16:creationId xmlns="" xmlns:a16="http://schemas.microsoft.com/office/drawing/2014/main" id="{BE6D5666-484F-4694-ACEF-139CEE4ECC9B}"/>
                  </a:ext>
                </a:extLst>
              </p:cNvPr>
              <p:cNvSpPr txBox="1"/>
              <p:nvPr/>
            </p:nvSpPr>
            <p:spPr>
              <a:xfrm>
                <a:off x="7638203" y="2990130"/>
                <a:ext cx="1447800" cy="422994"/>
              </a:xfrm>
              <a:prstGeom prst="rect">
                <a:avLst/>
              </a:prstGeom>
              <a:solidFill>
                <a:srgbClr val="FFFF7F"/>
              </a:solidFill>
              <a:ln w="5428">
                <a:solidFill>
                  <a:srgbClr val="000000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468630" marR="461645" algn="ctr">
                  <a:lnSpc>
                    <a:spcPct val="111500"/>
                  </a:lnSpc>
                  <a:spcBef>
                    <a:spcPts val="675"/>
                  </a:spcBef>
                </a:pPr>
                <a:r>
                  <a:rPr sz="950" b="1" i="1" spc="55" dirty="0">
                    <a:latin typeface="Trebuchet MS"/>
                    <a:cs typeface="Trebuchet MS"/>
                  </a:rPr>
                  <a:t>Q</a:t>
                </a:r>
                <a:r>
                  <a:rPr sz="950" b="1" i="1" spc="40" dirty="0">
                    <a:latin typeface="Trebuchet MS"/>
                    <a:cs typeface="Trebuchet MS"/>
                  </a:rPr>
                  <a:t>uick </a:t>
                </a:r>
                <a:r>
                  <a:rPr sz="950" b="1" i="1" spc="25" dirty="0">
                    <a:latin typeface="Trebuchet MS"/>
                    <a:cs typeface="Trebuchet MS"/>
                  </a:rPr>
                  <a:t> </a:t>
                </a:r>
                <a:r>
                  <a:rPr sz="950" b="1" i="1" spc="40" dirty="0">
                    <a:latin typeface="Trebuchet MS"/>
                    <a:cs typeface="Trebuchet MS"/>
                  </a:rPr>
                  <a:t>Wins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76" name="object 32">
                <a:extLst>
                  <a:ext uri="{FF2B5EF4-FFF2-40B4-BE49-F238E27FC236}">
                    <a16:creationId xmlns="" xmlns:a16="http://schemas.microsoft.com/office/drawing/2014/main" id="{74FB1845-4428-4692-948A-406627E3FF79}"/>
                  </a:ext>
                </a:extLst>
              </p:cNvPr>
              <p:cNvSpPr txBox="1"/>
              <p:nvPr/>
            </p:nvSpPr>
            <p:spPr>
              <a:xfrm>
                <a:off x="7655458" y="3679379"/>
                <a:ext cx="1447800" cy="424347"/>
              </a:xfrm>
              <a:prstGeom prst="rect">
                <a:avLst/>
              </a:prstGeom>
              <a:solidFill>
                <a:srgbClr val="FFFF7F"/>
              </a:solidFill>
              <a:ln w="4331">
                <a:solidFill>
                  <a:srgbClr val="000000"/>
                </a:solidFill>
              </a:ln>
            </p:spPr>
            <p:txBody>
              <a:bodyPr vert="horz" wrap="square" lIns="0" tIns="86995" rIns="0" bIns="0" rtlCol="0">
                <a:spAutoFit/>
              </a:bodyPr>
              <a:lstStyle/>
              <a:p>
                <a:pPr marL="318770" marR="133985" indent="-178435">
                  <a:lnSpc>
                    <a:spcPct val="111500"/>
                  </a:lnSpc>
                  <a:spcBef>
                    <a:spcPts val="685"/>
                  </a:spcBef>
                </a:pPr>
                <a:r>
                  <a:rPr sz="950" b="1" i="1" spc="60" dirty="0">
                    <a:latin typeface="Trebuchet MS"/>
                    <a:cs typeface="Trebuchet MS"/>
                  </a:rPr>
                  <a:t>Program</a:t>
                </a:r>
                <a:r>
                  <a:rPr sz="950" b="1" i="1" spc="-120" dirty="0">
                    <a:latin typeface="Trebuchet MS"/>
                    <a:cs typeface="Trebuchet MS"/>
                  </a:rPr>
                  <a:t> </a:t>
                </a:r>
                <a:r>
                  <a:rPr sz="950" b="1" i="1" spc="55" dirty="0">
                    <a:latin typeface="Trebuchet MS"/>
                    <a:cs typeface="Trebuchet MS"/>
                  </a:rPr>
                  <a:t>Jangka  </a:t>
                </a:r>
                <a:r>
                  <a:rPr sz="950" b="1" i="1" spc="85" dirty="0">
                    <a:latin typeface="Trebuchet MS"/>
                    <a:cs typeface="Trebuchet MS"/>
                  </a:rPr>
                  <a:t>Menengah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="" xmlns:a16="http://schemas.microsoft.com/office/drawing/2014/main" id="{25E08083-6C1C-4936-A4E4-EDCA2475506D}"/>
                  </a:ext>
                </a:extLst>
              </p:cNvPr>
              <p:cNvGrpSpPr/>
              <p:nvPr/>
            </p:nvGrpSpPr>
            <p:grpSpPr>
              <a:xfrm>
                <a:off x="7654015" y="4599564"/>
                <a:ext cx="1447203" cy="498418"/>
                <a:chOff x="8830272" y="4123201"/>
                <a:chExt cx="1447203" cy="498418"/>
              </a:xfrm>
            </p:grpSpPr>
            <p:grpSp>
              <p:nvGrpSpPr>
                <p:cNvPr id="78" name="object 33">
                  <a:extLst>
                    <a:ext uri="{FF2B5EF4-FFF2-40B4-BE49-F238E27FC236}">
                      <a16:creationId xmlns="" xmlns:a16="http://schemas.microsoft.com/office/drawing/2014/main" id="{8C9AF86A-3189-495C-84B1-5B53E6BD096A}"/>
                    </a:ext>
                  </a:extLst>
                </p:cNvPr>
                <p:cNvGrpSpPr/>
                <p:nvPr/>
              </p:nvGrpSpPr>
              <p:grpSpPr>
                <a:xfrm>
                  <a:off x="8835668" y="4123201"/>
                  <a:ext cx="1441807" cy="498418"/>
                  <a:chOff x="6615301" y="4123201"/>
                  <a:chExt cx="1441807" cy="498418"/>
                </a:xfrm>
              </p:grpSpPr>
              <p:sp>
                <p:nvSpPr>
                  <p:cNvPr id="80" name="object 34">
                    <a:extLst>
                      <a:ext uri="{FF2B5EF4-FFF2-40B4-BE49-F238E27FC236}">
                        <a16:creationId xmlns="" xmlns:a16="http://schemas.microsoft.com/office/drawing/2014/main" id="{35721428-7D0E-4AEA-8169-71198C937E77}"/>
                      </a:ext>
                    </a:extLst>
                  </p:cNvPr>
                  <p:cNvSpPr/>
                  <p:nvPr/>
                </p:nvSpPr>
                <p:spPr>
                  <a:xfrm>
                    <a:off x="6615301" y="4124414"/>
                    <a:ext cx="1441807" cy="4972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670" h="497204">
                        <a:moveTo>
                          <a:pt x="1296454" y="0"/>
                        </a:moveTo>
                        <a:lnTo>
                          <a:pt x="0" y="0"/>
                        </a:lnTo>
                        <a:lnTo>
                          <a:pt x="0" y="496722"/>
                        </a:lnTo>
                        <a:lnTo>
                          <a:pt x="1296454" y="496722"/>
                        </a:lnTo>
                        <a:lnTo>
                          <a:pt x="1296454" y="0"/>
                        </a:lnTo>
                        <a:close/>
                      </a:path>
                    </a:pathLst>
                  </a:custGeom>
                  <a:solidFill>
                    <a:srgbClr val="FFFF7F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35">
                    <a:extLst>
                      <a:ext uri="{FF2B5EF4-FFF2-40B4-BE49-F238E27FC236}">
                        <a16:creationId xmlns="" xmlns:a16="http://schemas.microsoft.com/office/drawing/2014/main" id="{ECEA4833-797E-4D9C-9F04-BC2DB2B9AC9B}"/>
                      </a:ext>
                    </a:extLst>
                  </p:cNvPr>
                  <p:cNvSpPr/>
                  <p:nvPr/>
                </p:nvSpPr>
                <p:spPr>
                  <a:xfrm>
                    <a:off x="6615301" y="4123201"/>
                    <a:ext cx="1437532" cy="4946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3654" h="494664">
                        <a:moveTo>
                          <a:pt x="3205" y="2272"/>
                        </a:moveTo>
                        <a:lnTo>
                          <a:pt x="1303476" y="2272"/>
                        </a:lnTo>
                      </a:path>
                      <a:path w="1303654" h="494664">
                        <a:moveTo>
                          <a:pt x="1301481" y="372"/>
                        </a:moveTo>
                        <a:lnTo>
                          <a:pt x="1299387" y="493718"/>
                        </a:lnTo>
                      </a:path>
                      <a:path w="1303654" h="494664">
                        <a:moveTo>
                          <a:pt x="1301567" y="492067"/>
                        </a:moveTo>
                        <a:lnTo>
                          <a:pt x="0" y="491756"/>
                        </a:lnTo>
                      </a:path>
                      <a:path w="1303654" h="494664">
                        <a:moveTo>
                          <a:pt x="3362" y="494103"/>
                        </a:moveTo>
                        <a:lnTo>
                          <a:pt x="4630" y="894"/>
                        </a:lnTo>
                      </a:path>
                      <a:path w="1303654" h="494664">
                        <a:moveTo>
                          <a:pt x="3632" y="1527"/>
                        </a:moveTo>
                        <a:lnTo>
                          <a:pt x="1301895" y="1837"/>
                        </a:lnTo>
                      </a:path>
                      <a:path w="1303654" h="494664">
                        <a:moveTo>
                          <a:pt x="1302151" y="0"/>
                        </a:moveTo>
                        <a:lnTo>
                          <a:pt x="1300142" y="491694"/>
                        </a:lnTo>
                      </a:path>
                      <a:path w="1303654" h="494664">
                        <a:moveTo>
                          <a:pt x="1301994" y="492042"/>
                        </a:moveTo>
                        <a:lnTo>
                          <a:pt x="3789" y="491620"/>
                        </a:lnTo>
                      </a:path>
                      <a:path w="1303654" h="494664">
                        <a:moveTo>
                          <a:pt x="3490" y="493731"/>
                        </a:moveTo>
                        <a:lnTo>
                          <a:pt x="4957" y="1899"/>
                        </a:lnTo>
                      </a:path>
                    </a:pathLst>
                  </a:custGeom>
                  <a:ln w="3199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79" name="object 36">
                  <a:extLst>
                    <a:ext uri="{FF2B5EF4-FFF2-40B4-BE49-F238E27FC236}">
                      <a16:creationId xmlns="" xmlns:a16="http://schemas.microsoft.com/office/drawing/2014/main" id="{B4187031-7B5A-4246-A758-91D7DFC81F1F}"/>
                    </a:ext>
                  </a:extLst>
                </p:cNvPr>
                <p:cNvSpPr txBox="1"/>
                <p:nvPr/>
              </p:nvSpPr>
              <p:spPr>
                <a:xfrm>
                  <a:off x="8830272" y="4199854"/>
                  <a:ext cx="1437532" cy="348615"/>
                </a:xfrm>
                <a:prstGeom prst="rect">
                  <a:avLst/>
                </a:prstGeom>
              </p:spPr>
              <p:txBody>
                <a:bodyPr vert="horz" wrap="square" lIns="0" tIns="12065" rIns="0" bIns="0" rtlCol="0">
                  <a:spAutoFit/>
                </a:bodyPr>
                <a:lstStyle/>
                <a:p>
                  <a:pPr marL="387985" marR="130175" indent="-249554">
                    <a:lnSpc>
                      <a:spcPct val="111500"/>
                    </a:lnSpc>
                    <a:spcBef>
                      <a:spcPts val="95"/>
                    </a:spcBef>
                  </a:pPr>
                  <a:r>
                    <a:rPr sz="950" b="1" i="1" spc="60" dirty="0">
                      <a:latin typeface="Trebuchet MS"/>
                      <a:cs typeface="Trebuchet MS"/>
                    </a:rPr>
                    <a:t>Program</a:t>
                  </a:r>
                  <a:r>
                    <a:rPr sz="950" b="1" i="1" spc="-120" dirty="0">
                      <a:latin typeface="Trebuchet MS"/>
                      <a:cs typeface="Trebuchet MS"/>
                    </a:rPr>
                    <a:t> </a:t>
                  </a:r>
                  <a:r>
                    <a:rPr sz="950" b="1" i="1" spc="55" dirty="0">
                      <a:latin typeface="Trebuchet MS"/>
                      <a:cs typeface="Trebuchet MS"/>
                    </a:rPr>
                    <a:t>Jangka  </a:t>
                  </a:r>
                  <a:r>
                    <a:rPr sz="950" b="1" i="1" spc="60" dirty="0">
                      <a:latin typeface="Trebuchet MS"/>
                      <a:cs typeface="Trebuchet MS"/>
                    </a:rPr>
                    <a:t>Panjang</a:t>
                  </a:r>
                  <a:endParaRPr sz="950" dirty="0">
                    <a:latin typeface="Trebuchet MS"/>
                    <a:cs typeface="Trebuchet MS"/>
                  </a:endParaRP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1B8F06F1-7FB9-4B21-B37D-5DA9BD1964E3}"/>
                </a:ext>
              </a:extLst>
            </p:cNvPr>
            <p:cNvGrpSpPr/>
            <p:nvPr/>
          </p:nvGrpSpPr>
          <p:grpSpPr>
            <a:xfrm>
              <a:off x="9413096" y="2335805"/>
              <a:ext cx="1768879" cy="3033231"/>
              <a:chOff x="9806965" y="2483778"/>
              <a:chExt cx="1768878" cy="303323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="" xmlns:a16="http://schemas.microsoft.com/office/drawing/2014/main" id="{6635BF90-831A-44F5-AE8F-D23C84A42B27}"/>
                  </a:ext>
                </a:extLst>
              </p:cNvPr>
              <p:cNvGrpSpPr/>
              <p:nvPr/>
            </p:nvGrpSpPr>
            <p:grpSpPr>
              <a:xfrm>
                <a:off x="9806965" y="2483778"/>
                <a:ext cx="1768878" cy="3033234"/>
                <a:chOff x="2993336" y="1591015"/>
                <a:chExt cx="1768878" cy="3033234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="" xmlns:a16="http://schemas.microsoft.com/office/drawing/2014/main" id="{A4193CB3-04B9-4D4B-9569-5485C0D46CCD}"/>
                    </a:ext>
                  </a:extLst>
                </p:cNvPr>
                <p:cNvSpPr/>
                <p:nvPr/>
              </p:nvSpPr>
              <p:spPr>
                <a:xfrm>
                  <a:off x="2993336" y="1591015"/>
                  <a:ext cx="1768878" cy="3033234"/>
                </a:xfrm>
                <a:prstGeom prst="rect">
                  <a:avLst/>
                </a:prstGeom>
                <a:solidFill>
                  <a:srgbClr val="FFF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="" xmlns:a16="http://schemas.microsoft.com/office/drawing/2014/main" id="{F8592C90-E081-4A7C-8613-79BBD01EA3C3}"/>
                    </a:ext>
                  </a:extLst>
                </p:cNvPr>
                <p:cNvSpPr txBox="1"/>
                <p:nvPr/>
              </p:nvSpPr>
              <p:spPr>
                <a:xfrm>
                  <a:off x="3165013" y="1709281"/>
                  <a:ext cx="1447800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50" b="1" i="1" spc="-5" dirty="0">
                      <a:latin typeface="Trebuchet MS"/>
                      <a:cs typeface="Trebuchet MS"/>
                    </a:rPr>
                    <a:t>5. </a:t>
                  </a:r>
                  <a:r>
                    <a:rPr lang="en-GB" sz="1050" b="1" i="1" spc="-5" dirty="0" err="1">
                      <a:latin typeface="Trebuchet MS"/>
                      <a:cs typeface="Trebuchet MS"/>
                    </a:rPr>
                    <a:t>Penerapan</a:t>
                  </a:r>
                  <a:r>
                    <a:rPr lang="en-GB" sz="1050" b="1" i="1" spc="-5" dirty="0">
                      <a:latin typeface="Trebuchet MS"/>
                      <a:cs typeface="Trebuchet MS"/>
                    </a:rPr>
                    <a:t> dan Pembangunan Model </a:t>
                  </a:r>
                  <a:r>
                    <a:rPr lang="en-GB" sz="1050" b="1" i="1" spc="-5" dirty="0" err="1">
                      <a:latin typeface="Trebuchet MS"/>
                      <a:cs typeface="Trebuchet MS"/>
                    </a:rPr>
                    <a:t>Bisnis</a:t>
                  </a:r>
                  <a:endParaRPr lang="en-GB" sz="1050" dirty="0"/>
                </a:p>
              </p:txBody>
            </p:sp>
          </p:grpSp>
          <p:sp>
            <p:nvSpPr>
              <p:cNvPr id="37" name="object 37"/>
              <p:cNvSpPr txBox="1"/>
              <p:nvPr/>
            </p:nvSpPr>
            <p:spPr>
              <a:xfrm>
                <a:off x="9978642" y="3314639"/>
                <a:ext cx="1447800" cy="514275"/>
              </a:xfrm>
              <a:prstGeom prst="rect">
                <a:avLst/>
              </a:prstGeom>
              <a:solidFill>
                <a:srgbClr val="FFFF7F"/>
              </a:solidFill>
              <a:ln w="5057">
                <a:solidFill>
                  <a:srgbClr val="000000"/>
                </a:solidFill>
              </a:ln>
            </p:spPr>
            <p:txBody>
              <a:bodyPr vert="horz" wrap="square" lIns="0" tIns="1270" rIns="0" bIns="0" rtlCol="0">
                <a:spAutoFit/>
              </a:bodyPr>
              <a:lstStyle/>
              <a:p>
                <a:pPr marL="158750" marR="153035" algn="ctr">
                  <a:lnSpc>
                    <a:spcPts val="1270"/>
                  </a:lnSpc>
                  <a:spcBef>
                    <a:spcPts val="10"/>
                  </a:spcBef>
                </a:pPr>
                <a:r>
                  <a:rPr sz="950" b="1" i="1" spc="60" dirty="0">
                    <a:latin typeface="Trebuchet MS"/>
                    <a:cs typeface="Trebuchet MS"/>
                  </a:rPr>
                  <a:t>Program  </a:t>
                </a:r>
                <a:r>
                  <a:rPr sz="950" b="1" i="1" spc="55" dirty="0">
                    <a:latin typeface="Trebuchet MS"/>
                    <a:cs typeface="Trebuchet MS"/>
                  </a:rPr>
                  <a:t>P</a:t>
                </a:r>
                <a:r>
                  <a:rPr sz="950" b="1" i="1" spc="75" dirty="0">
                    <a:latin typeface="Trebuchet MS"/>
                    <a:cs typeface="Trebuchet MS"/>
                  </a:rPr>
                  <a:t>engemb</a:t>
                </a:r>
                <a:r>
                  <a:rPr sz="950" b="1" i="1" spc="80" dirty="0">
                    <a:latin typeface="Trebuchet MS"/>
                    <a:cs typeface="Trebuchet MS"/>
                  </a:rPr>
                  <a:t>a</a:t>
                </a:r>
                <a:r>
                  <a:rPr sz="950" b="1" i="1" spc="110" dirty="0">
                    <a:latin typeface="Trebuchet MS"/>
                    <a:cs typeface="Trebuchet MS"/>
                  </a:rPr>
                  <a:t>n</a:t>
                </a:r>
                <a:r>
                  <a:rPr sz="950" b="1" i="1" spc="95" dirty="0">
                    <a:latin typeface="Trebuchet MS"/>
                    <a:cs typeface="Trebuchet MS"/>
                  </a:rPr>
                  <a:t>g</a:t>
                </a:r>
                <a:r>
                  <a:rPr sz="950" b="1" i="1" spc="60" dirty="0">
                    <a:latin typeface="Trebuchet MS"/>
                    <a:cs typeface="Trebuchet MS"/>
                  </a:rPr>
                  <a:t>a</a:t>
                </a:r>
                <a:r>
                  <a:rPr sz="950" b="1" i="1" spc="65" dirty="0">
                    <a:latin typeface="Trebuchet MS"/>
                    <a:cs typeface="Trebuchet MS"/>
                  </a:rPr>
                  <a:t>n  </a:t>
                </a:r>
                <a:r>
                  <a:rPr sz="950" b="1" i="1" spc="45" dirty="0">
                    <a:latin typeface="Trebuchet MS"/>
                    <a:cs typeface="Trebuchet MS"/>
                  </a:rPr>
                  <a:t>Komoditas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38" name="object 38"/>
              <p:cNvSpPr txBox="1"/>
              <p:nvPr/>
            </p:nvSpPr>
            <p:spPr>
              <a:xfrm>
                <a:off x="9978642" y="4047449"/>
                <a:ext cx="1447799" cy="333744"/>
              </a:xfrm>
              <a:prstGeom prst="rect">
                <a:avLst/>
              </a:prstGeom>
              <a:solidFill>
                <a:srgbClr val="FFFF7F"/>
              </a:solidFill>
              <a:ln w="4473">
                <a:solidFill>
                  <a:srgbClr val="000000"/>
                </a:solidFill>
              </a:ln>
            </p:spPr>
            <p:txBody>
              <a:bodyPr vert="horz" wrap="square" lIns="0" tIns="1905" rIns="0" bIns="0" rtlCol="0">
                <a:spAutoFit/>
              </a:bodyPr>
              <a:lstStyle/>
              <a:p>
                <a:pPr marL="179070" marR="170180" indent="198120">
                  <a:lnSpc>
                    <a:spcPct val="111500"/>
                  </a:lnSpc>
                </a:pPr>
                <a:r>
                  <a:rPr sz="950" b="1" i="1" spc="60" dirty="0">
                    <a:latin typeface="Trebuchet MS"/>
                    <a:cs typeface="Trebuchet MS"/>
                  </a:rPr>
                  <a:t>Program  </a:t>
                </a:r>
                <a:r>
                  <a:rPr sz="950" b="1" i="1" spc="55" dirty="0">
                    <a:latin typeface="Trebuchet MS"/>
                    <a:cs typeface="Trebuchet MS"/>
                  </a:rPr>
                  <a:t>P</a:t>
                </a:r>
                <a:r>
                  <a:rPr sz="950" b="1" i="1" spc="85" dirty="0">
                    <a:latin typeface="Trebuchet MS"/>
                    <a:cs typeface="Trebuchet MS"/>
                  </a:rPr>
                  <a:t>em</a:t>
                </a:r>
                <a:r>
                  <a:rPr sz="950" b="1" i="1" spc="75" dirty="0">
                    <a:latin typeface="Trebuchet MS"/>
                    <a:cs typeface="Trebuchet MS"/>
                  </a:rPr>
                  <a:t>b</a:t>
                </a:r>
                <a:r>
                  <a:rPr sz="950" b="1" i="1" spc="30" dirty="0">
                    <a:latin typeface="Trebuchet MS"/>
                    <a:cs typeface="Trebuchet MS"/>
                  </a:rPr>
                  <a:t>erda</a:t>
                </a:r>
                <a:r>
                  <a:rPr sz="950" b="1" i="1" spc="10" dirty="0">
                    <a:latin typeface="Trebuchet MS"/>
                    <a:cs typeface="Trebuchet MS"/>
                  </a:rPr>
                  <a:t>y</a:t>
                </a:r>
                <a:r>
                  <a:rPr sz="950" b="1" i="1" spc="55" dirty="0">
                    <a:latin typeface="Trebuchet MS"/>
                    <a:cs typeface="Trebuchet MS"/>
                  </a:rPr>
                  <a:t>a</a:t>
                </a:r>
                <a:r>
                  <a:rPr sz="950" b="1" i="1" spc="60" dirty="0">
                    <a:latin typeface="Trebuchet MS"/>
                    <a:cs typeface="Trebuchet MS"/>
                  </a:rPr>
                  <a:t>a</a:t>
                </a:r>
                <a:r>
                  <a:rPr sz="950" b="1" i="1" spc="95" dirty="0">
                    <a:latin typeface="Trebuchet MS"/>
                    <a:cs typeface="Trebuchet MS"/>
                  </a:rPr>
                  <a:t>n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39" name="object 39"/>
              <p:cNvSpPr txBox="1"/>
              <p:nvPr/>
            </p:nvSpPr>
            <p:spPr>
              <a:xfrm>
                <a:off x="9978642" y="4745616"/>
                <a:ext cx="1447798" cy="333068"/>
              </a:xfrm>
              <a:prstGeom prst="rect">
                <a:avLst/>
              </a:prstGeom>
              <a:solidFill>
                <a:srgbClr val="FFFF7F"/>
              </a:solidFill>
              <a:ln w="5670">
                <a:solidFill>
                  <a:srgbClr val="000000"/>
                </a:solidFill>
              </a:ln>
            </p:spPr>
            <p:txBody>
              <a:bodyPr vert="horz" wrap="square" lIns="0" tIns="1270" rIns="0" bIns="0" rtlCol="0">
                <a:spAutoFit/>
              </a:bodyPr>
              <a:lstStyle/>
              <a:p>
                <a:pPr marL="295275" marR="288290" indent="80645">
                  <a:lnSpc>
                    <a:spcPct val="111500"/>
                  </a:lnSpc>
                </a:pPr>
                <a:r>
                  <a:rPr sz="950" b="1" i="1" spc="60" dirty="0">
                    <a:latin typeface="Trebuchet MS"/>
                    <a:cs typeface="Trebuchet MS"/>
                  </a:rPr>
                  <a:t>Program  </a:t>
                </a:r>
                <a:r>
                  <a:rPr sz="950" b="1" i="1" spc="55" dirty="0">
                    <a:latin typeface="Trebuchet MS"/>
                    <a:cs typeface="Trebuchet MS"/>
                  </a:rPr>
                  <a:t>P</a:t>
                </a:r>
                <a:r>
                  <a:rPr sz="950" b="1" i="1" spc="75" dirty="0">
                    <a:latin typeface="Trebuchet MS"/>
                    <a:cs typeface="Trebuchet MS"/>
                  </a:rPr>
                  <a:t>endu</a:t>
                </a:r>
                <a:r>
                  <a:rPr sz="950" b="1" i="1" spc="60" dirty="0">
                    <a:latin typeface="Trebuchet MS"/>
                    <a:cs typeface="Trebuchet MS"/>
                  </a:rPr>
                  <a:t>k</a:t>
                </a:r>
                <a:r>
                  <a:rPr sz="950" b="1" i="1" spc="100" dirty="0">
                    <a:latin typeface="Trebuchet MS"/>
                    <a:cs typeface="Trebuchet MS"/>
                  </a:rPr>
                  <a:t>ung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84" name="object 41">
              <a:extLst>
                <a:ext uri="{FF2B5EF4-FFF2-40B4-BE49-F238E27FC236}">
                  <a16:creationId xmlns="" xmlns:a16="http://schemas.microsoft.com/office/drawing/2014/main" id="{BFAF4DE4-43D3-49EF-ACA4-F900BAF4B59C}"/>
                </a:ext>
              </a:extLst>
            </p:cNvPr>
            <p:cNvSpPr/>
            <p:nvPr/>
          </p:nvSpPr>
          <p:spPr>
            <a:xfrm rot="16200000">
              <a:off x="9046249" y="3757632"/>
              <a:ext cx="160437" cy="185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CF78F03D-2B10-424D-9231-5A9F03744419}"/>
                </a:ext>
              </a:extLst>
            </p:cNvPr>
            <p:cNvSpPr/>
            <p:nvPr/>
          </p:nvSpPr>
          <p:spPr>
            <a:xfrm>
              <a:off x="11470452" y="3600424"/>
              <a:ext cx="1768879" cy="524566"/>
            </a:xfrm>
            <a:prstGeom prst="rect">
              <a:avLst/>
            </a:prstGeom>
            <a:solidFill>
              <a:srgbClr val="FFF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i="1" spc="-5" dirty="0">
                  <a:solidFill>
                    <a:schemeClr val="tx1"/>
                  </a:solidFill>
                  <a:latin typeface="Trebuchet MS"/>
                  <a:cs typeface="Trebuchet MS"/>
                </a:rPr>
                <a:t>6.</a:t>
              </a:r>
              <a:r>
                <a:rPr lang="en-GB" sz="1050" b="1" i="1" spc="-85" dirty="0">
                  <a:solidFill>
                    <a:schemeClr val="tx1"/>
                  </a:solidFill>
                  <a:latin typeface="Trebuchet MS"/>
                  <a:cs typeface="Trebuchet MS"/>
                </a:rPr>
                <a:t> </a:t>
              </a:r>
              <a:r>
                <a:rPr lang="en-GB" sz="1050" b="1" i="1" spc="55" dirty="0">
                  <a:solidFill>
                    <a:schemeClr val="tx1"/>
                  </a:solidFill>
                  <a:latin typeface="Trebuchet MS"/>
                  <a:cs typeface="Trebuchet MS"/>
                </a:rPr>
                <a:t>Monitoring</a:t>
              </a:r>
              <a:r>
                <a:rPr lang="en-GB" sz="1050" b="1" i="1" spc="-80" dirty="0">
                  <a:solidFill>
                    <a:schemeClr val="tx1"/>
                  </a:solidFill>
                  <a:latin typeface="Trebuchet MS"/>
                  <a:cs typeface="Trebuchet MS"/>
                </a:rPr>
                <a:t> </a:t>
              </a:r>
              <a:r>
                <a:rPr lang="en-GB" sz="1050" b="1" i="1" spc="75" dirty="0">
                  <a:solidFill>
                    <a:schemeClr val="tx1"/>
                  </a:solidFill>
                  <a:latin typeface="Trebuchet MS"/>
                  <a:cs typeface="Trebuchet MS"/>
                </a:rPr>
                <a:t>dan</a:t>
              </a:r>
              <a:r>
                <a:rPr lang="en-GB" sz="1050" b="1" i="1" spc="-80" dirty="0">
                  <a:solidFill>
                    <a:schemeClr val="tx1"/>
                  </a:solidFill>
                  <a:latin typeface="Trebuchet MS"/>
                  <a:cs typeface="Trebuchet MS"/>
                </a:rPr>
                <a:t> </a:t>
              </a:r>
              <a:r>
                <a:rPr lang="en-GB" sz="1050" b="1" i="1" spc="25" dirty="0" err="1">
                  <a:solidFill>
                    <a:schemeClr val="tx1"/>
                  </a:solidFill>
                  <a:latin typeface="Trebuchet MS"/>
                  <a:cs typeface="Trebuchet MS"/>
                </a:rPr>
                <a:t>Evaluasi</a:t>
              </a:r>
              <a:endParaRPr lang="en-GB" sz="1050" dirty="0">
                <a:solidFill>
                  <a:schemeClr val="tx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87" name="object 41">
              <a:extLst>
                <a:ext uri="{FF2B5EF4-FFF2-40B4-BE49-F238E27FC236}">
                  <a16:creationId xmlns="" xmlns:a16="http://schemas.microsoft.com/office/drawing/2014/main" id="{262D3A55-06A4-45B0-A94A-2AC14B248849}"/>
                </a:ext>
              </a:extLst>
            </p:cNvPr>
            <p:cNvSpPr/>
            <p:nvPr/>
          </p:nvSpPr>
          <p:spPr>
            <a:xfrm rot="16200000">
              <a:off x="11257010" y="3789410"/>
              <a:ext cx="160437" cy="185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562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475625" y="2264155"/>
            <a:ext cx="4652010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600" b="1" spc="200" dirty="0">
                <a:solidFill>
                  <a:srgbClr val="002060"/>
                </a:solidFill>
                <a:latin typeface="Trebuchet MS"/>
                <a:cs typeface="Trebuchet MS"/>
              </a:rPr>
              <a:t>M</a:t>
            </a:r>
            <a:r>
              <a:rPr sz="6600" b="1" spc="170" dirty="0">
                <a:solidFill>
                  <a:srgbClr val="002060"/>
                </a:solidFill>
                <a:latin typeface="Trebuchet MS"/>
                <a:cs typeface="Trebuchet MS"/>
              </a:rPr>
              <a:t>e</a:t>
            </a:r>
            <a:r>
              <a:rPr sz="6600" b="1" spc="-475" dirty="0">
                <a:solidFill>
                  <a:srgbClr val="002060"/>
                </a:solidFill>
                <a:latin typeface="Trebuchet MS"/>
                <a:cs typeface="Trebuchet MS"/>
              </a:rPr>
              <a:t>r</a:t>
            </a:r>
            <a:r>
              <a:rPr sz="6600" b="1" spc="-275" dirty="0">
                <a:solidFill>
                  <a:srgbClr val="002060"/>
                </a:solidFill>
                <a:latin typeface="Trebuchet MS"/>
                <a:cs typeface="Trebuchet MS"/>
              </a:rPr>
              <a:t>u</a:t>
            </a:r>
            <a:r>
              <a:rPr sz="6600" b="1" spc="-390" dirty="0">
                <a:solidFill>
                  <a:srgbClr val="002060"/>
                </a:solidFill>
                <a:latin typeface="Trebuchet MS"/>
                <a:cs typeface="Trebuchet MS"/>
              </a:rPr>
              <a:t>m</a:t>
            </a:r>
            <a:r>
              <a:rPr sz="6600" b="1" spc="-335" dirty="0">
                <a:solidFill>
                  <a:srgbClr val="002060"/>
                </a:solidFill>
                <a:latin typeface="Trebuchet MS"/>
                <a:cs typeface="Trebuchet MS"/>
              </a:rPr>
              <a:t>u</a:t>
            </a:r>
            <a:r>
              <a:rPr sz="6600" b="1" spc="-235" dirty="0">
                <a:solidFill>
                  <a:srgbClr val="002060"/>
                </a:solidFill>
                <a:latin typeface="Trebuchet MS"/>
                <a:cs typeface="Trebuchet MS"/>
              </a:rPr>
              <a:t>s</a:t>
            </a:r>
            <a:r>
              <a:rPr sz="6600" b="1" spc="-535" dirty="0">
                <a:solidFill>
                  <a:srgbClr val="002060"/>
                </a:solidFill>
                <a:latin typeface="Trebuchet MS"/>
                <a:cs typeface="Trebuchet MS"/>
              </a:rPr>
              <a:t>k</a:t>
            </a:r>
            <a:r>
              <a:rPr sz="6600" b="1" spc="-260" dirty="0">
                <a:solidFill>
                  <a:srgbClr val="002060"/>
                </a:solidFill>
                <a:latin typeface="Trebuchet MS"/>
                <a:cs typeface="Trebuchet MS"/>
              </a:rPr>
              <a:t>a</a:t>
            </a:r>
            <a:r>
              <a:rPr sz="6600" b="1" spc="-240" dirty="0">
                <a:solidFill>
                  <a:srgbClr val="002060"/>
                </a:solidFill>
                <a:latin typeface="Trebuchet MS"/>
                <a:cs typeface="Trebuchet MS"/>
              </a:rPr>
              <a:t>n  </a:t>
            </a:r>
            <a:r>
              <a:rPr sz="6600" b="1" spc="-350" dirty="0">
                <a:solidFill>
                  <a:srgbClr val="002060"/>
                </a:solidFill>
                <a:latin typeface="Trebuchet MS"/>
                <a:cs typeface="Trebuchet MS"/>
              </a:rPr>
              <a:t>Konsep</a:t>
            </a:r>
            <a:endParaRPr sz="6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6600" b="1" spc="-254" dirty="0">
                <a:solidFill>
                  <a:srgbClr val="002060"/>
                </a:solidFill>
                <a:latin typeface="Trebuchet MS"/>
                <a:cs typeface="Trebuchet MS"/>
              </a:rPr>
              <a:t>Usaha</a:t>
            </a:r>
            <a:endParaRPr sz="6600" dirty="0">
              <a:latin typeface="Trebuchet MS"/>
              <a:cs typeface="Trebuchet MS"/>
            </a:endParaRPr>
          </a:p>
        </p:txBody>
      </p:sp>
      <p:grpSp>
        <p:nvGrpSpPr>
          <p:cNvPr id="5" name="object 3"/>
          <p:cNvGrpSpPr/>
          <p:nvPr/>
        </p:nvGrpSpPr>
        <p:grpSpPr>
          <a:xfrm>
            <a:off x="6781800" y="1676400"/>
            <a:ext cx="3848735" cy="3945254"/>
            <a:chOff x="6893166" y="1912518"/>
            <a:chExt cx="3848735" cy="3945254"/>
          </a:xfrm>
        </p:grpSpPr>
        <p:sp>
          <p:nvSpPr>
            <p:cNvPr id="6" name="object 4"/>
            <p:cNvSpPr/>
            <p:nvPr/>
          </p:nvSpPr>
          <p:spPr>
            <a:xfrm>
              <a:off x="7088009" y="2101248"/>
              <a:ext cx="3653308" cy="37563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6893166" y="1912518"/>
              <a:ext cx="1539875" cy="741680"/>
            </a:xfrm>
            <a:custGeom>
              <a:avLst/>
              <a:gdLst/>
              <a:ahLst/>
              <a:cxnLst/>
              <a:rect l="l" t="t" r="r" b="b"/>
              <a:pathLst>
                <a:path w="1539875" h="741680">
                  <a:moveTo>
                    <a:pt x="1539405" y="0"/>
                  </a:moveTo>
                  <a:lnTo>
                    <a:pt x="0" y="0"/>
                  </a:lnTo>
                  <a:lnTo>
                    <a:pt x="0" y="741603"/>
                  </a:lnTo>
                  <a:lnTo>
                    <a:pt x="1539405" y="741603"/>
                  </a:lnTo>
                  <a:lnTo>
                    <a:pt x="1539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421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148078" y="464820"/>
            <a:ext cx="822793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200" dirty="0" err="1">
                <a:solidFill>
                  <a:srgbClr val="002060"/>
                </a:solidFill>
                <a:latin typeface="Trebuchet MS"/>
                <a:cs typeface="Trebuchet MS"/>
              </a:rPr>
              <a:t>M</a:t>
            </a:r>
            <a:r>
              <a:rPr sz="2800" b="1" spc="170" dirty="0" err="1">
                <a:solidFill>
                  <a:srgbClr val="002060"/>
                </a:solidFill>
                <a:latin typeface="Trebuchet MS"/>
                <a:cs typeface="Trebuchet MS"/>
              </a:rPr>
              <a:t>e</a:t>
            </a:r>
            <a:r>
              <a:rPr sz="2800" b="1" spc="-475" dirty="0" err="1">
                <a:solidFill>
                  <a:srgbClr val="002060"/>
                </a:solidFill>
                <a:latin typeface="Trebuchet MS"/>
                <a:cs typeface="Trebuchet MS"/>
              </a:rPr>
              <a:t>r</a:t>
            </a:r>
            <a:r>
              <a:rPr sz="2800" b="1" spc="-275" dirty="0" err="1">
                <a:solidFill>
                  <a:srgbClr val="002060"/>
                </a:solidFill>
                <a:latin typeface="Trebuchet MS"/>
                <a:cs typeface="Trebuchet MS"/>
              </a:rPr>
              <a:t>u</a:t>
            </a:r>
            <a:r>
              <a:rPr sz="2800" b="1" spc="-390" dirty="0" err="1">
                <a:solidFill>
                  <a:srgbClr val="002060"/>
                </a:solidFill>
                <a:latin typeface="Trebuchet MS"/>
                <a:cs typeface="Trebuchet MS"/>
              </a:rPr>
              <a:t>m</a:t>
            </a:r>
            <a:r>
              <a:rPr sz="2800" b="1" spc="-335" dirty="0" err="1">
                <a:solidFill>
                  <a:srgbClr val="002060"/>
                </a:solidFill>
                <a:latin typeface="Trebuchet MS"/>
                <a:cs typeface="Trebuchet MS"/>
              </a:rPr>
              <a:t>u</a:t>
            </a:r>
            <a:r>
              <a:rPr sz="2800" b="1" spc="-235" dirty="0" err="1">
                <a:solidFill>
                  <a:srgbClr val="002060"/>
                </a:solidFill>
                <a:latin typeface="Trebuchet MS"/>
                <a:cs typeface="Trebuchet MS"/>
              </a:rPr>
              <a:t>s</a:t>
            </a:r>
            <a:r>
              <a:rPr sz="2800" b="1" spc="-535" dirty="0" err="1">
                <a:solidFill>
                  <a:srgbClr val="002060"/>
                </a:solidFill>
                <a:latin typeface="Trebuchet MS"/>
                <a:cs typeface="Trebuchet MS"/>
              </a:rPr>
              <a:t>k</a:t>
            </a:r>
            <a:r>
              <a:rPr sz="2800" b="1" spc="-260" dirty="0" err="1">
                <a:solidFill>
                  <a:srgbClr val="002060"/>
                </a:solidFill>
                <a:latin typeface="Trebuchet MS"/>
                <a:cs typeface="Trebuchet MS"/>
              </a:rPr>
              <a:t>a</a:t>
            </a:r>
            <a:r>
              <a:rPr sz="2800" b="1" spc="-240" dirty="0" err="1">
                <a:solidFill>
                  <a:srgbClr val="002060"/>
                </a:solidFill>
                <a:latin typeface="Trebuchet MS"/>
                <a:cs typeface="Trebuchet MS"/>
              </a:rPr>
              <a:t>n</a:t>
            </a:r>
            <a:r>
              <a:rPr sz="2800" b="1" spc="-240" dirty="0">
                <a:solidFill>
                  <a:srgbClr val="002060"/>
                </a:solidFill>
                <a:latin typeface="Trebuchet MS"/>
                <a:cs typeface="Trebuchet MS"/>
              </a:rPr>
              <a:t>  </a:t>
            </a:r>
            <a:r>
              <a:rPr sz="2800" b="1" spc="-350" dirty="0" err="1" smtClean="0">
                <a:solidFill>
                  <a:srgbClr val="002060"/>
                </a:solidFill>
                <a:latin typeface="Trebuchet MS"/>
                <a:cs typeface="Trebuchet MS"/>
              </a:rPr>
              <a:t>Konsep</a:t>
            </a:r>
            <a:r>
              <a:rPr lang="en-US" sz="2800" b="1" spc="-350" dirty="0" smtClean="0">
                <a:solidFill>
                  <a:srgbClr val="002060"/>
                </a:solidFill>
                <a:latin typeface="Trebuchet MS"/>
                <a:cs typeface="Trebuchet MS"/>
              </a:rPr>
              <a:t>   </a:t>
            </a:r>
            <a:r>
              <a:rPr sz="2800" b="1" spc="-254" dirty="0" smtClean="0">
                <a:solidFill>
                  <a:srgbClr val="002060"/>
                </a:solidFill>
                <a:latin typeface="Trebuchet MS"/>
                <a:cs typeface="Trebuchet MS"/>
              </a:rPr>
              <a:t>Usaha</a:t>
            </a:r>
            <a:endParaRPr sz="2800" dirty="0">
              <a:latin typeface="Trebuchet MS"/>
              <a:cs typeface="Trebuchet MS"/>
            </a:endParaRPr>
          </a:p>
        </p:txBody>
      </p:sp>
      <p:grpSp>
        <p:nvGrpSpPr>
          <p:cNvPr id="5" name="object 3"/>
          <p:cNvGrpSpPr/>
          <p:nvPr/>
        </p:nvGrpSpPr>
        <p:grpSpPr>
          <a:xfrm>
            <a:off x="8220858" y="1770677"/>
            <a:ext cx="3848735" cy="3945254"/>
            <a:chOff x="6893166" y="1912518"/>
            <a:chExt cx="3848735" cy="3945254"/>
          </a:xfrm>
        </p:grpSpPr>
        <p:sp>
          <p:nvSpPr>
            <p:cNvPr id="6" name="object 4"/>
            <p:cNvSpPr/>
            <p:nvPr/>
          </p:nvSpPr>
          <p:spPr>
            <a:xfrm>
              <a:off x="7088009" y="2101248"/>
              <a:ext cx="3653308" cy="37563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6893166" y="1912518"/>
              <a:ext cx="1539875" cy="741680"/>
            </a:xfrm>
            <a:custGeom>
              <a:avLst/>
              <a:gdLst/>
              <a:ahLst/>
              <a:cxnLst/>
              <a:rect l="l" t="t" r="r" b="b"/>
              <a:pathLst>
                <a:path w="1539875" h="741680">
                  <a:moveTo>
                    <a:pt x="1539405" y="0"/>
                  </a:moveTo>
                  <a:lnTo>
                    <a:pt x="0" y="0"/>
                  </a:lnTo>
                  <a:lnTo>
                    <a:pt x="0" y="741603"/>
                  </a:lnTo>
                  <a:lnTo>
                    <a:pt x="1539405" y="741603"/>
                  </a:lnTo>
                  <a:lnTo>
                    <a:pt x="1539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148078" y="1010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enam</a:t>
            </a:r>
            <a:r>
              <a:rPr lang="en-US" dirty="0"/>
              <a:t> </a:t>
            </a:r>
            <a:r>
              <a:rPr lang="en-US" dirty="0" err="1"/>
              <a:t>tahapan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78" y="1228299"/>
            <a:ext cx="7722967" cy="494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05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8E517F6-F95B-482A-915D-2E20C48F06EE}"/>
              </a:ext>
            </a:extLst>
          </p:cNvPr>
          <p:cNvSpPr/>
          <p:nvPr/>
        </p:nvSpPr>
        <p:spPr>
          <a:xfrm>
            <a:off x="3173467" y="665990"/>
            <a:ext cx="7200900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Thinking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54BC5C1-A575-4F45-93CD-35710C51CE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4" y="1643062"/>
            <a:ext cx="8299560" cy="390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183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475625" y="2163571"/>
            <a:ext cx="4652010" cy="30886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8109"/>
              </a:lnSpc>
              <a:spcBef>
                <a:spcPts val="210"/>
              </a:spcBef>
            </a:pPr>
            <a:r>
              <a:rPr sz="6600" b="1" spc="200" dirty="0">
                <a:solidFill>
                  <a:srgbClr val="002060"/>
                </a:solidFill>
                <a:latin typeface="Trebuchet MS"/>
                <a:cs typeface="Trebuchet MS"/>
              </a:rPr>
              <a:t>M</a:t>
            </a:r>
            <a:r>
              <a:rPr sz="6600" b="1" spc="170" dirty="0">
                <a:solidFill>
                  <a:srgbClr val="002060"/>
                </a:solidFill>
                <a:latin typeface="Trebuchet MS"/>
                <a:cs typeface="Trebuchet MS"/>
              </a:rPr>
              <a:t>e</a:t>
            </a:r>
            <a:r>
              <a:rPr sz="6600" b="1" spc="-475" dirty="0">
                <a:solidFill>
                  <a:srgbClr val="002060"/>
                </a:solidFill>
                <a:latin typeface="Trebuchet MS"/>
                <a:cs typeface="Trebuchet MS"/>
              </a:rPr>
              <a:t>r</a:t>
            </a:r>
            <a:r>
              <a:rPr sz="6600" b="1" spc="-275" dirty="0">
                <a:solidFill>
                  <a:srgbClr val="002060"/>
                </a:solidFill>
                <a:latin typeface="Trebuchet MS"/>
                <a:cs typeface="Trebuchet MS"/>
              </a:rPr>
              <a:t>u</a:t>
            </a:r>
            <a:r>
              <a:rPr sz="6600" b="1" spc="-390" dirty="0">
                <a:solidFill>
                  <a:srgbClr val="002060"/>
                </a:solidFill>
                <a:latin typeface="Trebuchet MS"/>
                <a:cs typeface="Trebuchet MS"/>
              </a:rPr>
              <a:t>m</a:t>
            </a:r>
            <a:r>
              <a:rPr sz="6600" b="1" spc="-335" dirty="0">
                <a:solidFill>
                  <a:srgbClr val="002060"/>
                </a:solidFill>
                <a:latin typeface="Trebuchet MS"/>
                <a:cs typeface="Trebuchet MS"/>
              </a:rPr>
              <a:t>u</a:t>
            </a:r>
            <a:r>
              <a:rPr sz="6600" b="1" spc="-235" dirty="0">
                <a:solidFill>
                  <a:srgbClr val="002060"/>
                </a:solidFill>
                <a:latin typeface="Trebuchet MS"/>
                <a:cs typeface="Trebuchet MS"/>
              </a:rPr>
              <a:t>s</a:t>
            </a:r>
            <a:r>
              <a:rPr sz="6600" b="1" spc="-535" dirty="0">
                <a:solidFill>
                  <a:srgbClr val="002060"/>
                </a:solidFill>
                <a:latin typeface="Trebuchet MS"/>
                <a:cs typeface="Trebuchet MS"/>
              </a:rPr>
              <a:t>k</a:t>
            </a:r>
            <a:r>
              <a:rPr sz="6600" b="1" spc="-260" dirty="0">
                <a:solidFill>
                  <a:srgbClr val="002060"/>
                </a:solidFill>
                <a:latin typeface="Trebuchet MS"/>
                <a:cs typeface="Trebuchet MS"/>
              </a:rPr>
              <a:t>a</a:t>
            </a:r>
            <a:r>
              <a:rPr sz="6600" b="1" spc="-240" dirty="0">
                <a:solidFill>
                  <a:srgbClr val="002060"/>
                </a:solidFill>
                <a:latin typeface="Trebuchet MS"/>
                <a:cs typeface="Trebuchet MS"/>
              </a:rPr>
              <a:t>n  </a:t>
            </a:r>
            <a:r>
              <a:rPr sz="6600" b="1" spc="-280" dirty="0">
                <a:solidFill>
                  <a:srgbClr val="002060"/>
                </a:solidFill>
                <a:latin typeface="Trebuchet MS"/>
                <a:cs typeface="Trebuchet MS"/>
              </a:rPr>
              <a:t>Visi</a:t>
            </a:r>
            <a:endParaRPr sz="6600" dirty="0">
              <a:latin typeface="Trebuchet MS"/>
              <a:cs typeface="Trebuchet MS"/>
            </a:endParaRPr>
          </a:p>
          <a:p>
            <a:pPr marL="12700">
              <a:lnSpc>
                <a:spcPts val="7784"/>
              </a:lnSpc>
            </a:pPr>
            <a:r>
              <a:rPr sz="6600" b="1" spc="-254" dirty="0">
                <a:solidFill>
                  <a:srgbClr val="002060"/>
                </a:solidFill>
                <a:latin typeface="Trebuchet MS"/>
                <a:cs typeface="Trebuchet MS"/>
              </a:rPr>
              <a:t>Usaha</a:t>
            </a:r>
            <a:endParaRPr sz="6600" dirty="0">
              <a:latin typeface="Trebuchet MS"/>
              <a:cs typeface="Trebuchet MS"/>
            </a:endParaRPr>
          </a:p>
        </p:txBody>
      </p:sp>
      <p:grpSp>
        <p:nvGrpSpPr>
          <p:cNvPr id="5" name="object 3"/>
          <p:cNvGrpSpPr/>
          <p:nvPr/>
        </p:nvGrpSpPr>
        <p:grpSpPr>
          <a:xfrm>
            <a:off x="6629400" y="1735264"/>
            <a:ext cx="3848735" cy="3945254"/>
            <a:chOff x="6893166" y="1912518"/>
            <a:chExt cx="3848735" cy="3945254"/>
          </a:xfrm>
        </p:grpSpPr>
        <p:sp>
          <p:nvSpPr>
            <p:cNvPr id="6" name="object 4"/>
            <p:cNvSpPr/>
            <p:nvPr/>
          </p:nvSpPr>
          <p:spPr>
            <a:xfrm>
              <a:off x="7088009" y="2101248"/>
              <a:ext cx="3653308" cy="37563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6893166" y="1912518"/>
              <a:ext cx="1539875" cy="741680"/>
            </a:xfrm>
            <a:custGeom>
              <a:avLst/>
              <a:gdLst/>
              <a:ahLst/>
              <a:cxnLst/>
              <a:rect l="l" t="t" r="r" b="b"/>
              <a:pathLst>
                <a:path w="1539875" h="741680">
                  <a:moveTo>
                    <a:pt x="1539405" y="0"/>
                  </a:moveTo>
                  <a:lnTo>
                    <a:pt x="0" y="0"/>
                  </a:lnTo>
                  <a:lnTo>
                    <a:pt x="0" y="741603"/>
                  </a:lnTo>
                  <a:lnTo>
                    <a:pt x="1539405" y="741603"/>
                  </a:lnTo>
                  <a:lnTo>
                    <a:pt x="1539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235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/>
          <p:nvPr/>
        </p:nvSpPr>
        <p:spPr>
          <a:xfrm>
            <a:off x="1355835" y="898634"/>
            <a:ext cx="9049407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74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418</Words>
  <Application>Microsoft Office PowerPoint</Application>
  <PresentationFormat>Custom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MODUL 4  PERENCANAAN STRATEGI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Rangkuman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Acer</cp:lastModifiedBy>
  <cp:revision>41</cp:revision>
  <dcterms:created xsi:type="dcterms:W3CDTF">2021-08-03T05:39:13Z</dcterms:created>
  <dcterms:modified xsi:type="dcterms:W3CDTF">2022-03-09T17:04:13Z</dcterms:modified>
</cp:coreProperties>
</file>