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9" r:id="rId4"/>
    <p:sldId id="260" r:id="rId5"/>
    <p:sldId id="261" r:id="rId6"/>
    <p:sldId id="38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86" r:id="rId41"/>
    <p:sldId id="38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296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18C9E-7A05-4926-A445-DBD7DEA6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BFBB8-961E-4854-AB8A-31172F33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9D0D9-2DE8-4107-B6E8-D59AA025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37E53-519E-45C0-855E-ECDEACA0F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3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2">
            <a:extLst>
              <a:ext uri="{FF2B5EF4-FFF2-40B4-BE49-F238E27FC236}">
                <a16:creationId xmlns:a16="http://schemas.microsoft.com/office/drawing/2014/main" id="{4B35AA4F-056E-4AAA-9B90-FD9342A8C2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985B5A-B0C1-4B18-9148-D3C0426D6E36}" type="slidenum">
              <a:rPr lang="en-US" altLang="id-ID" sz="1200">
                <a:solidFill>
                  <a:schemeClr val="bg1"/>
                </a:solidFill>
                <a:latin typeface="Cambria" panose="020405030504060302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D9DB01-3E26-42FC-B0C3-54E6E20E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770313"/>
            <a:ext cx="6858000" cy="18208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ID" sz="2800" dirty="0"/>
              <a:t>E-Commerce Strategy and Global EC</a:t>
            </a:r>
          </a:p>
          <a:p>
            <a:pPr>
              <a:defRPr/>
            </a:pPr>
            <a:endParaRPr lang="en-ID" sz="1400" dirty="0"/>
          </a:p>
          <a:p>
            <a:pPr>
              <a:defRPr/>
            </a:pPr>
            <a:r>
              <a:rPr lang="fi-FI" sz="1400" dirty="0"/>
              <a:t>M HANIF JUSUF ST MKOM</a:t>
            </a:r>
            <a:endParaRPr lang="en-US" sz="1400" dirty="0"/>
          </a:p>
          <a:p>
            <a:pPr>
              <a:defRPr/>
            </a:pPr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A66477-42A9-486D-9879-9018F8E53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7923"/>
            <a:ext cx="9144000" cy="859528"/>
          </a:xfrm>
        </p:spPr>
        <p:txBody>
          <a:bodyPr>
            <a:noAutofit/>
          </a:bodyPr>
          <a:lstStyle/>
          <a:p>
            <a:r>
              <a:rPr lang="en-ID" sz="3600" b="1" dirty="0"/>
              <a:t>SIC030</a:t>
            </a:r>
            <a:r>
              <a:rPr lang="en-US" sz="3600" b="1" dirty="0"/>
              <a:t> - PPT - SESI </a:t>
            </a:r>
            <a:r>
              <a:rPr lang="en-US" sz="3600" b="1" dirty="0" err="1"/>
              <a:t>ke</a:t>
            </a:r>
            <a:r>
              <a:rPr lang="en-US" sz="3600" b="1" dirty="0"/>
              <a:t> 10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Perdagangan</a:t>
            </a:r>
            <a:r>
              <a:rPr lang="en-US" sz="3600" dirty="0"/>
              <a:t> </a:t>
            </a:r>
            <a:r>
              <a:rPr lang="en-US" sz="3600" dirty="0" err="1"/>
              <a:t>Elektronik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7F59FCFA-A5AE-4F0E-BF7E-B991876BA52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81BC1-741C-473E-9281-E04A4EB29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A134A866-3066-468C-9376-9FF40B5D5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Lonely Planet Travels from Place to Space </a:t>
            </a:r>
            <a:r>
              <a:rPr lang="en-US" altLang="en-US" sz="3600"/>
              <a:t>(cont.)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1AD8CB4C-2FC5-435F-8965-AD20D7339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eKno (</a:t>
            </a:r>
            <a:r>
              <a:rPr lang="en-US" altLang="en-US" b="1" i="1"/>
              <a:t>ekno.lonelyplanet.com</a:t>
            </a:r>
            <a:r>
              <a:rPr lang="en-US" altLang="en-US" b="1"/>
              <a:t>) is a joint venture with eKit.com to provide an interactive communications service for international travelers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CitySyn (</a:t>
            </a:r>
            <a:r>
              <a:rPr lang="en-US" altLang="en-US" b="1" i="1"/>
              <a:t>citysync.com</a:t>
            </a:r>
            <a:r>
              <a:rPr lang="en-US" altLang="en-US" b="1"/>
              <a:t>) is branded “the personal digital guide to urban adventure.” It allows owners of handheld computers to load their devices with LP city guides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3">
            <a:extLst>
              <a:ext uri="{FF2B5EF4-FFF2-40B4-BE49-F238E27FC236}">
                <a16:creationId xmlns:a16="http://schemas.microsoft.com/office/drawing/2014/main" id="{59F7994D-CF0C-4988-B799-654790CE4A4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54DDA-47D9-464F-92EB-79AA03CE6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100</a:t>
            </a:fld>
            <a:endParaRPr lang="en-US" altLang="en-US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A5A0E350-2F6C-402D-B41F-C616D5E2B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 </a:t>
            </a:r>
            <a:r>
              <a:rPr lang="en-US" altLang="en-US" sz="3600"/>
              <a:t>(cont.)</a:t>
            </a: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B2C07164-B7EC-400E-8339-09C340B25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Understanding failures and learning from them.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Issues in global EC.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Small businesses and EC.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17501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7" name="Content Placeholder 3" descr="thankyou.jpg">
            <a:extLst>
              <a:ext uri="{FF2B5EF4-FFF2-40B4-BE49-F238E27FC236}">
                <a16:creationId xmlns:a16="http://schemas.microsoft.com/office/drawing/2014/main" id="{BD6F4E3B-C886-4C91-A40E-56B45283F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750852" y="1808720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72162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364DA5C-E35B-4D5B-98FB-03E229C88A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18435" name="Slide Number Placeholder 6">
            <a:extLst>
              <a:ext uri="{FF2B5EF4-FFF2-40B4-BE49-F238E27FC236}">
                <a16:creationId xmlns:a16="http://schemas.microsoft.com/office/drawing/2014/main" id="{9A6AC946-A75F-4ED9-ABDF-5D51D2FE88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4E9EAEE-AB6A-4F35-A770-0FF9C31AB14F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D25273C9-F272-4331-9A7C-4FC94B53B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Lonely Planet Travels from Place to Space </a:t>
            </a:r>
            <a:r>
              <a:rPr lang="en-US" altLang="en-US" sz="3600"/>
              <a:t>(cont.)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13778602-BAA8-4D49-8504-6BF52F1AC4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/>
            <a:r>
              <a:rPr lang="en-US" altLang="en-US" b="1"/>
              <a:t>Knowledge Bank is an internal knowledge management project that aims to transfer all of LP’s intellectual property into a standardized and centralized digital database</a:t>
            </a:r>
          </a:p>
        </p:txBody>
      </p:sp>
      <p:sp>
        <p:nvSpPr>
          <p:cNvPr id="18438" name="WordArt 4">
            <a:extLst>
              <a:ext uri="{FF2B5EF4-FFF2-40B4-BE49-F238E27FC236}">
                <a16:creationId xmlns:a16="http://schemas.microsoft.com/office/drawing/2014/main" id="{8F4A6694-722D-49E3-B511-1C41C133964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6764338" y="3294063"/>
            <a:ext cx="3121025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wordArtVert" wrap="none" fromWordArt="1">
            <a:prstTxWarp prst="textWave4">
              <a:avLst>
                <a:gd name="adj1" fmla="val 13005"/>
                <a:gd name="adj2" fmla="val 0"/>
              </a:avLst>
            </a:prstTxWarp>
          </a:bodyPr>
          <a:lstStyle/>
          <a:p>
            <a:pPr algn="ctr" fontAlgn="auto"/>
            <a:r>
              <a:rPr lang="en-ID" sz="3600" kern="10">
                <a:gradFill rotWithShape="1">
                  <a:gsLst>
                    <a:gs pos="0">
                      <a:srgbClr val="00FF00"/>
                    </a:gs>
                    <a:gs pos="100000">
                      <a:srgbClr val="00CCFF"/>
                    </a:gs>
                  </a:gsLst>
                  <a:lin ang="0" scaled="1"/>
                </a:gradFill>
                <a:effectLst>
                  <a:outerShdw dist="99190" dir="7788334" algn="ctr" rotWithShape="0">
                    <a:srgbClr val="000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knowledge</a:t>
            </a:r>
          </a:p>
        </p:txBody>
      </p:sp>
      <p:sp>
        <p:nvSpPr>
          <p:cNvPr id="18439" name="Content Placeholder 1">
            <a:extLst>
              <a:ext uri="{FF2B5EF4-FFF2-40B4-BE49-F238E27FC236}">
                <a16:creationId xmlns:a16="http://schemas.microsoft.com/office/drawing/2014/main" id="{0DC501CC-493B-49F8-8493-6D25BC2F243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ID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E34FD81F-C278-42EB-9ACB-CB005C9BFFF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2FA4-43F4-4922-A9FD-277DEA502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18C996A1-3178-4A0A-89A0-B0BAF8CDF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Lonely Planet Travels from Place to Space </a:t>
            </a:r>
            <a:r>
              <a:rPr lang="en-US" altLang="en-US" sz="3600"/>
              <a:t>(cont.)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249F35C0-0AFC-418B-A701-F84A35C1E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The Results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Lonely Planet seeks to use the Internet to “reinvent the travel guide”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Award-winning Web site offers a successful sales and information distribution channel to its customer base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FD8A52C3-C02E-4EBD-8AC4-3301DDCB892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0733-0371-48CF-BDB6-E57FD90376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521E5EA-1A3B-4A7B-9148-A184107BF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Lonely Planet Travels from Place to Space </a:t>
            </a:r>
            <a:r>
              <a:rPr lang="en-US" altLang="en-US" sz="3600"/>
              <a:t>(cont.)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1510DFF-C5FD-422B-A9FB-E642EC14D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LP must decide how to generate revenue and further promote its branded products, but at the same time avoid channel conflict and ally anxiety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Knowledge Bank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increased internal efficiencies in information handling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offers numerous long-term business possibilities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59D90B22-975C-4A42-AEFD-BF607567029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6B2D-8F82-4E8D-8468-E525F08E2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022236F2-5889-42BB-9E62-2DB508440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Lonely Planet Travels from Place to Space </a:t>
            </a:r>
            <a:r>
              <a:rPr lang="en-US" altLang="en-US" sz="3600"/>
              <a:t>(cont.)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1C10CB43-2D06-4B67-A1BD-5BBE6C385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What we can learn…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Marketplace-to-marketspace strategies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Takes the company’s core business and envisions its future in Cyberspace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LP avoided schemes outside its scope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EBC43F1D-B88E-42B8-AA5E-E9C026D559E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084CF-2ED2-4E2C-B190-4044C147D3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D9468F05-BADE-4AE2-B951-E3A6B9762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Lonely Planet Travels from Place to Space </a:t>
            </a:r>
            <a:r>
              <a:rPr lang="en-US" altLang="en-US" sz="3600"/>
              <a:t>(cont.)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8EF63064-7556-43FD-A067-7342172B9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Initiatives are incremental steps into the marketspace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Strategic experiments that have not distracted the company from its core business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Leadership from the top is essential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Successfully avoided channel conflict and ally alienation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E361288C-9F81-4CEC-ADFC-C54061B113A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530C-82E6-4AEB-B69B-CCE99546A7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5378718F-98D2-4689-BE08-33405EA4B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Strategy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C47AC62D-77F2-42ED-A924-75F063B69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Strategy:</a:t>
            </a:r>
            <a:r>
              <a:rPr lang="en-US" altLang="en-US" b="1"/>
              <a:t> </a:t>
            </a:r>
            <a:r>
              <a:rPr lang="en-US" altLang="en-US"/>
              <a:t>A broad-based formula for how a business is going to compete, what its goals should be, and what plans and policies will be needed to carry out those goals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Strategy is also about making tough decisions about what </a:t>
            </a:r>
            <a:r>
              <a:rPr lang="en-US" altLang="en-US" i="1"/>
              <a:t>not </a:t>
            </a:r>
            <a:r>
              <a:rPr lang="en-US" altLang="en-US"/>
              <a:t>to do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8A3AEFBC-4143-4A0F-BC6C-49E96E01FED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53208-8925-4F59-9720-ADD0A40F9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D8406B2D-D437-4658-BAA5-E014EA068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Strategy </a:t>
            </a:r>
            <a:r>
              <a:rPr lang="en-US" altLang="en-US" sz="3600"/>
              <a:t>(cont.)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1F1EA60A-5D39-4293-BCF1-514C9FD37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389063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Profitability and economic value is determined by establishing a unique </a:t>
            </a:r>
            <a:r>
              <a:rPr lang="en-US" altLang="en-US" b="1" i="1"/>
              <a:t>value proposition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 i="1"/>
              <a:t>Strategy is focused on questions about: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organizational fit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trade-offs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profitability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value</a:t>
            </a:r>
            <a:r>
              <a:rPr lang="en-US" altLang="en-US" b="1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D54F1AD6-EA6E-4C46-8D0F-EB75E32BB43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D4C62-7261-4BCA-A657-82E9C7EA7D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7F5E0D89-5CCC-4053-814B-4110D5ED1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Strategy </a:t>
            </a:r>
            <a:r>
              <a:rPr lang="en-US" altLang="en-US" sz="3600"/>
              <a:t>(cont.)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DDCFB2B5-CFB8-4B7A-A43B-9E9F20F16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E-commerce strategy (e-strategy):</a:t>
            </a:r>
            <a:r>
              <a:rPr lang="en-US" altLang="en-US" b="1"/>
              <a:t> </a:t>
            </a:r>
            <a:r>
              <a:rPr lang="en-US" altLang="en-US"/>
              <a:t>The formulation and execution of a vision for how a new or existing company intends to do business electronically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36688C24-BAFF-4090-85B6-CE48DBA9E84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1DA20-0C6D-4E63-BA3F-E01857567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91E54E3D-C51D-4786-AB2E-D47535833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Strategy </a:t>
            </a:r>
            <a:r>
              <a:rPr lang="en-US" altLang="en-US" sz="3600"/>
              <a:t>(cont.)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779E14DA-E872-440A-997D-8C1CC33D7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Font typeface="Calibri Light" panose="020F0302020204030204" pitchFamily="34" charset="0"/>
              <a:buAutoNum type="arabicPeriod"/>
            </a:pPr>
            <a:r>
              <a:rPr lang="en-US" altLang="en-US"/>
              <a:t>The process of strategy: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Initiation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Formulation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Implementation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Assessment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F41C8F44-5D0D-45F6-AD36-852B9CFCCC0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B5873-9882-4BE1-A483-91E5DF79A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DB6CB433-6B77-4137-A933-C3B0D8595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5E650A05-0360-4670-8B39-D97E6B897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696200" cy="44196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Describe the strategic planning process.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Understand how e-commerce impacts the strategic planning process.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Understand how EC applications are formulated, justified, and prioritized.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Describe strategy implementation and assessment, including the use of metrics.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B769FB2E-942A-45EB-9A6D-1CEAA2D17CE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0E1E-0A66-4EBD-86A7-1A8A51E67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566C5BE9-8DCC-4F03-9691-F031A6083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Strategy </a:t>
            </a:r>
            <a:r>
              <a:rPr lang="en-US" altLang="en-US" sz="3600"/>
              <a:t>(cont.)</a:t>
            </a:r>
          </a:p>
        </p:txBody>
      </p:sp>
      <p:pic>
        <p:nvPicPr>
          <p:cNvPr id="27653" name="Picture 5">
            <a:extLst>
              <a:ext uri="{FF2B5EF4-FFF2-40B4-BE49-F238E27FC236}">
                <a16:creationId xmlns:a16="http://schemas.microsoft.com/office/drawing/2014/main" id="{3D833AEE-7FF2-4C8F-9700-5B60D0E36F5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5" t="3703" r="4082" b="3703"/>
          <a:stretch>
            <a:fillRect/>
          </a:stretch>
        </p:blipFill>
        <p:spPr>
          <a:xfrm>
            <a:off x="2994025" y="1806575"/>
            <a:ext cx="6203950" cy="41925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7A94A097-658C-4A95-A22E-34B8CF20368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3C680-4C8F-4E52-A181-D4AAECC3E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F4B1D316-F2E5-498F-96B1-8E9D905CD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Strategy </a:t>
            </a:r>
            <a:r>
              <a:rPr lang="en-US" altLang="en-US" sz="3600"/>
              <a:t>(cont.)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92CD4166-7B8D-4B4C-8AFD-A6ECCBD1F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Font typeface="Calibri Light" panose="020F0302020204030204" pitchFamily="34" charset="0"/>
              <a:buAutoNum type="arabicPeriod"/>
            </a:pPr>
            <a:r>
              <a:rPr lang="en-US" altLang="en-US"/>
              <a:t>Strategic planning process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Strategy initiation:</a:t>
            </a:r>
            <a:r>
              <a:rPr lang="en-US" altLang="en-US" b="1"/>
              <a:t> The initial phase of strategic planning in which the organization examines itself and its environment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Value proposition:</a:t>
            </a:r>
            <a:r>
              <a:rPr lang="en-US" altLang="en-US" b="1"/>
              <a:t> The benefit that a company’s products or services provide to customers; the consumer need that is being fulfilled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EB08A80A-C059-4DE1-BEF1-5D266ADE1AE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CC3C6-8814-46CE-9236-0F6182EE6E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03EA7324-2F99-4416-BE73-E57B1FB66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Strategy </a:t>
            </a:r>
            <a:r>
              <a:rPr lang="en-US" altLang="en-US" sz="3600"/>
              <a:t>(cont.)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156DCD9E-4C39-428D-92E3-9AC8E71F2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Outcomes from strategy initiation phase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Company analysis (including value proposition)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Core competencies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Forecasts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Competitor (industry) analysis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A1FAE53C-844F-4243-AB35-C45BEE233A3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EB0AE-1866-433C-AB9E-008CC2444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6C00F98-F3DD-40CB-B624-2825B50EE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Strategy </a:t>
            </a:r>
            <a:r>
              <a:rPr lang="en-US" altLang="en-US" sz="3600"/>
              <a:t>(cont.)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345356EA-26EF-4237-A941-EAFE59A80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981200"/>
            <a:ext cx="7543800" cy="30480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Strategy formulation:</a:t>
            </a:r>
            <a:r>
              <a:rPr lang="en-US" altLang="en-US" b="1"/>
              <a:t> </a:t>
            </a:r>
            <a:r>
              <a:rPr lang="en-US" altLang="en-US"/>
              <a:t>The development of strategies to exploit opportunities and manage threats in the business environment in light of corporate strengths and weaknesses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>
            <a:extLst>
              <a:ext uri="{FF2B5EF4-FFF2-40B4-BE49-F238E27FC236}">
                <a16:creationId xmlns:a16="http://schemas.microsoft.com/office/drawing/2014/main" id="{902A2235-E8D4-43BE-91FD-073484F8CD4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B1D4-CCD4-4DED-AD11-5BEE54439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D500628C-337F-4BA8-BA46-882BCC92E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Strategy </a:t>
            </a:r>
            <a:r>
              <a:rPr lang="en-US" altLang="en-US" sz="3600"/>
              <a:t>(cont.)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3A3C79DA-5FBA-4067-93B1-B7DA3B002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Specific activities and outcomes from strategy formulation phase: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Business opportunities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Cost-benefit analysis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Risk analysis, assessment, and management</a:t>
            </a:r>
            <a:endParaRPr lang="en-US" altLang="en-US"/>
          </a:p>
          <a:p>
            <a:pPr>
              <a:buFont typeface="Calibri Light" panose="020F0302020204030204" pitchFamily="34" charset="0"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92D46B79-D327-4374-B05A-9934495C1BE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A542-EBF4-45E3-8773-AFCC1021AE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4A1AE244-83CC-425F-A60F-BFCB00B7A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Strategy </a:t>
            </a:r>
            <a:r>
              <a:rPr lang="en-US" altLang="en-US" sz="3600"/>
              <a:t>(cont.)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A10F20B3-23B8-4126-BB7C-2B2721D13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26670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Strategy implementation:</a:t>
            </a:r>
            <a:r>
              <a:rPr lang="en-US" altLang="en-US" b="1"/>
              <a:t> </a:t>
            </a:r>
            <a:r>
              <a:rPr lang="en-US" altLang="en-US"/>
              <a:t>The development of detailed, short-term plans for carrying out the projects agreed on in strategy formulation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240252E9-9EE2-43AD-B3D4-7283D57DC70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86BC6-78B3-4392-9B7B-C1F8AB95D0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ABB2F6C4-47B2-45C6-9400-B64AB3C9A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Strategy </a:t>
            </a:r>
            <a:r>
              <a:rPr lang="en-US" altLang="en-US" sz="3600"/>
              <a:t>(cont.)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C84B2A4D-7121-4D48-AEFE-FB68C1276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Specific activities and outcomes from strategy implementation phase: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Business planning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Resource allocation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Project management</a:t>
            </a:r>
            <a:endParaRPr lang="en-US" altLang="en-US"/>
          </a:p>
          <a:p>
            <a:pPr>
              <a:buFont typeface="Calibri Light" panose="020F0302020204030204" pitchFamily="34" charset="0"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20AC4721-750A-455E-82C3-C995E5478EE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950A7-934B-4A4E-B226-7F69C2CDD8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3F1E31C0-DCB1-4E10-88B2-CE0670251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Strategy </a:t>
            </a:r>
            <a:r>
              <a:rPr lang="en-US" altLang="en-US" sz="3600"/>
              <a:t>(cont.)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315D86E6-B31F-4EE0-8FF8-6100F88A2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Strategy assessment:</a:t>
            </a:r>
            <a:r>
              <a:rPr lang="en-US" altLang="en-US" b="1"/>
              <a:t> </a:t>
            </a:r>
            <a:r>
              <a:rPr lang="en-US" altLang="en-US"/>
              <a:t>The continuous evaluation of progress toward the organization’s strategic goals, resulting in corrective action and, if necessary, strategy reformulation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 b="1"/>
              <a:t>Specific measures called </a:t>
            </a:r>
            <a:r>
              <a:rPr lang="en-US" altLang="en-US" b="1" i="1"/>
              <a:t>metrics </a:t>
            </a:r>
            <a:r>
              <a:rPr lang="en-US" altLang="en-US" b="1"/>
              <a:t>are used to assess the progress of the strategy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367CE3F7-13CF-46F2-B2C0-AEFEC4854B3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93217-8121-446A-9533-3CF2CD7B1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D72D4151-3116-45C8-A7A8-2FB06B030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Strategy </a:t>
            </a:r>
            <a:r>
              <a:rPr lang="en-US" altLang="en-US" sz="3600"/>
              <a:t>(cont.)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40BE2A3E-1EC8-4901-ABDC-5049808F2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905000"/>
            <a:ext cx="7543800" cy="30480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Strategic planning tools</a:t>
            </a:r>
          </a:p>
          <a:p>
            <a:pPr lvl="1">
              <a:buFontTx/>
              <a:buNone/>
            </a:pPr>
            <a:r>
              <a:rPr lang="en-US" altLang="en-US" b="1" i="1"/>
              <a:t>	SWOT analysis:</a:t>
            </a:r>
            <a:r>
              <a:rPr lang="en-US" altLang="en-US" b="1"/>
              <a:t> A methodology that surveys external opportunities and threats and relates them to internal strengths and weaknesses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B1A284B-C483-4802-A6A4-8B2BE3FBD8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A7C36A97-A8E8-4D76-A887-463B5C7837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BD813EC-B54E-4E44-B3B9-86C859673D6A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4864070C-D82A-4547-9BF1-EE383C30A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Organizational Strategy</a:t>
            </a:r>
            <a:r>
              <a:rPr lang="en-US" altLang="en-US"/>
              <a:t> </a:t>
            </a:r>
            <a:r>
              <a:rPr lang="en-US" altLang="en-US" sz="3600"/>
              <a:t>(cont.)</a:t>
            </a:r>
          </a:p>
        </p:txBody>
      </p:sp>
      <p:sp>
        <p:nvSpPr>
          <p:cNvPr id="36869" name="WordArt 3">
            <a:extLst>
              <a:ext uri="{FF2B5EF4-FFF2-40B4-BE49-F238E27FC236}">
                <a16:creationId xmlns:a16="http://schemas.microsoft.com/office/drawing/2014/main" id="{EB77F495-E6F5-4060-8E33-70984A5DE4C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1731169" y="3221832"/>
            <a:ext cx="3490913" cy="17716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wordArtVert" wrap="none" fromWordArt="1">
            <a:prstTxWarp prst="textWave4">
              <a:avLst>
                <a:gd name="adj1" fmla="val 13005"/>
                <a:gd name="adj2" fmla="val 0"/>
              </a:avLst>
            </a:prstTxWarp>
          </a:bodyPr>
          <a:lstStyle/>
          <a:p>
            <a:pPr algn="ctr" fontAlgn="auto"/>
            <a:r>
              <a:rPr lang="en-ID" sz="3600" kern="10">
                <a:gradFill rotWithShape="1">
                  <a:gsLst>
                    <a:gs pos="0">
                      <a:srgbClr val="00FF00"/>
                    </a:gs>
                    <a:gs pos="100000">
                      <a:srgbClr val="00CCFF"/>
                    </a:gs>
                  </a:gsLst>
                  <a:lin ang="0" scaled="1"/>
                </a:gradFill>
                <a:effectLst>
                  <a:outerShdw dist="99190" dir="7788334" algn="ctr" rotWithShape="0">
                    <a:srgbClr val="000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S W O T</a:t>
            </a:r>
          </a:p>
        </p:txBody>
      </p:sp>
      <p:sp>
        <p:nvSpPr>
          <p:cNvPr id="36870" name="WordArt 4">
            <a:extLst>
              <a:ext uri="{FF2B5EF4-FFF2-40B4-BE49-F238E27FC236}">
                <a16:creationId xmlns:a16="http://schemas.microsoft.com/office/drawing/2014/main" id="{E90E4FC8-170D-4027-A885-A632C7461A9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248400" y="3124201"/>
            <a:ext cx="2419350" cy="6572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ID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 panose="020B0806030902050204" pitchFamily="34" charset="0"/>
              </a:rPr>
              <a:t>Weaknesses</a:t>
            </a:r>
          </a:p>
        </p:txBody>
      </p:sp>
      <p:sp>
        <p:nvSpPr>
          <p:cNvPr id="36871" name="WordArt 5">
            <a:extLst>
              <a:ext uri="{FF2B5EF4-FFF2-40B4-BE49-F238E27FC236}">
                <a16:creationId xmlns:a16="http://schemas.microsoft.com/office/drawing/2014/main" id="{6F3FEC97-BF9F-499A-BA0F-FCD0D7CD0A3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172201" y="4267200"/>
            <a:ext cx="2466975" cy="698500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  <a:contourClr>
                <a:srgbClr val="FFFFCC"/>
              </a:contourClr>
            </a:sp3d>
          </a:bodyPr>
          <a:lstStyle/>
          <a:p>
            <a:pPr algn="ctr"/>
            <a:r>
              <a:rPr lang="en-ID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</a:p>
        </p:txBody>
      </p:sp>
      <p:sp>
        <p:nvSpPr>
          <p:cNvPr id="36872" name="WordArt 6">
            <a:extLst>
              <a:ext uri="{FF2B5EF4-FFF2-40B4-BE49-F238E27FC236}">
                <a16:creationId xmlns:a16="http://schemas.microsoft.com/office/drawing/2014/main" id="{46762053-BA65-4CBB-9E4C-77C9AFD150C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629400" y="5257800"/>
            <a:ext cx="173355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D" sz="3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Threats</a:t>
            </a:r>
          </a:p>
        </p:txBody>
      </p:sp>
      <p:sp>
        <p:nvSpPr>
          <p:cNvPr id="36873" name="WordArt 7">
            <a:extLst>
              <a:ext uri="{FF2B5EF4-FFF2-40B4-BE49-F238E27FC236}">
                <a16:creationId xmlns:a16="http://schemas.microsoft.com/office/drawing/2014/main" id="{681B4865-A728-4C83-BEAB-0605861BA0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324601" y="2209801"/>
            <a:ext cx="2181225" cy="638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D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Comic Sans MS" panose="030F0702030302020204" pitchFamily="66" charset="0"/>
              </a:rPr>
              <a:t>Strengths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8B647DDA-773C-421C-977D-F3ABB8B7771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F2775-C359-4647-B838-F0A8F9D866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53AA559-6A3B-4C6B-B9C1-C41041FEE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 </a:t>
            </a:r>
            <a:r>
              <a:rPr lang="en-US" altLang="en-US" sz="3600"/>
              <a:t>(cont.)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CC31CF7B-266C-4794-B3DF-883A7C388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Understand the causes of EC failures and lessons for success.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Evaluate the issues involved in global EC.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Analyze the impact of EC on small businesses.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>
            <a:extLst>
              <a:ext uri="{FF2B5EF4-FFF2-40B4-BE49-F238E27FC236}">
                <a16:creationId xmlns:a16="http://schemas.microsoft.com/office/drawing/2014/main" id="{94C68041-A139-413E-8B4D-2A5936685DD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97190-3299-4A95-BAD4-E27DB1254D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ABF1CE68-95DC-406B-BDEB-9E861C3A4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Strategy </a:t>
            </a:r>
            <a:r>
              <a:rPr lang="en-US" altLang="en-US" sz="3600"/>
              <a:t>(cont.)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9EBD83AB-F7F4-4C61-8684-BB0A4AA66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6962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i="1"/>
              <a:t>Competitor analysis grid</a:t>
            </a:r>
            <a:r>
              <a:rPr lang="en-US" altLang="en-US" b="1" i="1"/>
              <a:t>:</a:t>
            </a:r>
            <a:r>
              <a:rPr lang="en-US" altLang="en-US" b="1"/>
              <a:t> </a:t>
            </a:r>
            <a:r>
              <a:rPr lang="en-US" altLang="en-US"/>
              <a:t>A strategic planning tool that highlights points of differentiation between competitors and the target firm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i="1"/>
              <a:t>Scenario planning:</a:t>
            </a:r>
            <a:r>
              <a:rPr lang="en-US" altLang="en-US" b="1"/>
              <a:t> </a:t>
            </a:r>
            <a:r>
              <a:rPr lang="en-US" altLang="en-US"/>
              <a:t>A strategic planning methodology that generates plausible alternative futures to help decision makers identify actions that can be taken today to ensure success in the future</a:t>
            </a:r>
            <a:endParaRPr lang="en-US" altLang="en-US" i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EABB4928-843E-4383-A4E8-0D640C10AE2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BDBC-48BA-45CB-A5AE-AEE6384A17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48FCF638-7CA8-48A7-9859-E410A789A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Strategy </a:t>
            </a:r>
            <a:r>
              <a:rPr lang="en-US" altLang="en-US" sz="3600"/>
              <a:t>(cont.)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0B9E825B-6E41-4296-85D4-284B27D69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Return on investment (ROI):</a:t>
            </a:r>
            <a:r>
              <a:rPr lang="en-US" altLang="en-US" b="1"/>
              <a:t> </a:t>
            </a:r>
            <a:r>
              <a:rPr lang="en-US" altLang="en-US"/>
              <a:t>A ratio of required costs and perceived benefits of a project or an application</a:t>
            </a:r>
            <a:endParaRPr lang="en-US" altLang="en-US" i="1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Balanced scorecard:</a:t>
            </a:r>
            <a:r>
              <a:rPr lang="en-US" altLang="en-US" b="1"/>
              <a:t> </a:t>
            </a:r>
            <a:r>
              <a:rPr lang="en-US" altLang="en-US"/>
              <a:t>An adaptive tool that assesses organizational progress toward strategic goals by measuring performance in a number of different areas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>
            <a:extLst>
              <a:ext uri="{FF2B5EF4-FFF2-40B4-BE49-F238E27FC236}">
                <a16:creationId xmlns:a16="http://schemas.microsoft.com/office/drawing/2014/main" id="{1863BB80-62B1-44A6-8F44-D4D8AEFE3FC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5709-4981-484B-B0B6-8AABCFA39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67211D76-D0FD-4917-97AA-30ED02AED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EC Strategy: </a:t>
            </a:r>
            <a:br>
              <a:rPr lang="en-US" altLang="en-US"/>
            </a:br>
            <a:r>
              <a:rPr lang="en-US" altLang="en-US"/>
              <a:t>Concepts and Overview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E29C8CD9-F983-41C0-8ED4-971485EAA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The e-difference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Reach and richness are possible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Barriers to entry are reduced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Virtual partnerships multiply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i="1"/>
              <a:t>	Interaction costs:</a:t>
            </a:r>
            <a:r>
              <a:rPr lang="en-US" altLang="en-US"/>
              <a:t> The time and money expended when people and companies exchange goods, services,  and idea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Market niches abound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7CDBA336-0000-43B1-9809-71576DC8A30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9339-2BDE-438E-8CA1-23AED2D039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03F70C14-28CE-49F7-877B-C8C165D3A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(cont.)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B23522E3-3AFD-44E5-8F43-25FBBF9BD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Organizational difference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Born-on-the-Net and move-to-the-Net firms both start with substantial assets and liabilities that influence their ability to formulate and execute an e-commerce strategy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difference between success and failure is the company’s ability to utilize its strengths effectively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>
            <a:extLst>
              <a:ext uri="{FF2B5EF4-FFF2-40B4-BE49-F238E27FC236}">
                <a16:creationId xmlns:a16="http://schemas.microsoft.com/office/drawing/2014/main" id="{A8E26343-AA63-4C4A-A4FE-15549CE6458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6FCD-029B-41CF-9424-BAAE2A9400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21424727-18A3-4D28-8D56-414F54EDB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Initiation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184313E4-2A78-4F0B-B844-B6E635187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Issues in e-strategy initiation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Be a first mover or a follower?</a:t>
            </a:r>
            <a:endParaRPr lang="en-US" altLang="en-US"/>
          </a:p>
          <a:p>
            <a:pPr lvl="2"/>
            <a:r>
              <a:rPr lang="en-US" altLang="en-US"/>
              <a:t>Size of the opportunity</a:t>
            </a:r>
          </a:p>
          <a:p>
            <a:pPr lvl="2"/>
            <a:r>
              <a:rPr lang="en-US" altLang="en-US"/>
              <a:t>Commodity products</a:t>
            </a:r>
          </a:p>
          <a:p>
            <a:pPr lvl="2"/>
            <a:r>
              <a:rPr lang="en-US" altLang="en-US"/>
              <a:t>Be the best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Go Global?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>
            <a:extLst>
              <a:ext uri="{FF2B5EF4-FFF2-40B4-BE49-F238E27FC236}">
                <a16:creationId xmlns:a16="http://schemas.microsoft.com/office/drawing/2014/main" id="{1376820D-B3DF-4206-80E2-F2EBFFB7ED6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2AFE0-A93F-4D0C-A3A1-F57E96BA23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478E741-4FBA-4BED-BDAC-05E793DCA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Initiation Issues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86AD2ADE-C185-4EFB-BE7F-5CB8AD573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70163" y="1808163"/>
            <a:ext cx="7772400" cy="45720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Have a Separate Online Company?</a:t>
            </a:r>
          </a:p>
          <a:p>
            <a:pPr lvl="2"/>
            <a:r>
              <a:rPr lang="en-US" altLang="en-US"/>
              <a:t>Advantages of creating a separate company </a:t>
            </a:r>
          </a:p>
          <a:p>
            <a:pPr lvl="3"/>
            <a:r>
              <a:rPr lang="en-US" altLang="en-US"/>
              <a:t>reduction or elimination of internal conflicts</a:t>
            </a:r>
          </a:p>
          <a:p>
            <a:pPr lvl="3"/>
            <a:r>
              <a:rPr lang="en-US" altLang="en-US"/>
              <a:t>more freedom for the online company’s management in pricing, advertising, etc.</a:t>
            </a:r>
          </a:p>
          <a:p>
            <a:pPr lvl="3"/>
            <a:r>
              <a:rPr lang="en-US" altLang="en-US"/>
              <a:t>ability to create a new brand quickly </a:t>
            </a:r>
          </a:p>
          <a:p>
            <a:pPr lvl="3"/>
            <a:r>
              <a:rPr lang="en-US" altLang="en-US"/>
              <a:t>opportunity to build new, efficient information systems that are not burdened by the legacy systems of the old company</a:t>
            </a:r>
          </a:p>
          <a:p>
            <a:pPr lvl="3"/>
            <a:r>
              <a:rPr lang="en-US" altLang="en-US"/>
              <a:t>influx of outside funding if the market likes the e-business idea and buys the IPO of stock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>
            <a:extLst>
              <a:ext uri="{FF2B5EF4-FFF2-40B4-BE49-F238E27FC236}">
                <a16:creationId xmlns:a16="http://schemas.microsoft.com/office/drawing/2014/main" id="{7BE3E272-A12D-43EA-B621-6439D308AE7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9F343-F103-469E-8C7B-BFE07C5DFF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E382D1CA-BAF0-4E00-AB4F-4B9861A7E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EC Strategy </a:t>
            </a:r>
            <a:br>
              <a:rPr lang="en-US" altLang="en-US"/>
            </a:br>
            <a:r>
              <a:rPr lang="en-US" altLang="en-US"/>
              <a:t>Initiation Issues </a:t>
            </a:r>
            <a:r>
              <a:rPr lang="en-US" altLang="en-US" sz="3600"/>
              <a:t>(cont.)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4B03163C-954C-4290-8819-4F45ECAF4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2"/>
            <a:r>
              <a:rPr lang="en-US" altLang="en-US"/>
              <a:t>Disadvantages of creating an independent division </a:t>
            </a:r>
          </a:p>
          <a:p>
            <a:pPr lvl="3"/>
            <a:r>
              <a:rPr lang="en-US" altLang="en-US"/>
              <a:t>may be very costly and/or risky</a:t>
            </a:r>
          </a:p>
          <a:p>
            <a:pPr lvl="3"/>
            <a:r>
              <a:rPr lang="en-US" altLang="en-US"/>
              <a:t>expertise vital to the existing company may be lost to the new firm</a:t>
            </a:r>
          </a:p>
          <a:p>
            <a:pPr lvl="3"/>
            <a:r>
              <a:rPr lang="en-US" altLang="en-US"/>
              <a:t>new company will not benefit from the expertise and spare capacity in the business functions unless it gets superb collaboration from the parent company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>
            <a:extLst>
              <a:ext uri="{FF2B5EF4-FFF2-40B4-BE49-F238E27FC236}">
                <a16:creationId xmlns:a16="http://schemas.microsoft.com/office/drawing/2014/main" id="{0E342149-53DB-483E-B82C-2D4B7CDDC00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10F5A-69C0-4D56-808D-68A5A6172A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88C4CD1E-019B-491E-BD6E-656A18F0C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EC Strategy </a:t>
            </a:r>
            <a:br>
              <a:rPr lang="en-US" altLang="en-US"/>
            </a:br>
            <a:r>
              <a:rPr lang="en-US" altLang="en-US"/>
              <a:t>Initiation Issues </a:t>
            </a:r>
            <a:r>
              <a:rPr lang="en-US" altLang="en-US" sz="3600"/>
              <a:t>(cont.)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28098725-E936-442A-9DA6-2BE72373C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Have a separate online brand?</a:t>
            </a:r>
            <a:endParaRPr lang="en-US" altLang="en-US"/>
          </a:p>
          <a:p>
            <a:pPr lvl="2"/>
            <a:r>
              <a:rPr lang="en-US" altLang="en-US"/>
              <a:t>Companies with strong, mature, international brands will want to retain and promote that brand online</a:t>
            </a:r>
          </a:p>
          <a:p>
            <a:pPr lvl="2"/>
            <a:r>
              <a:rPr lang="en-US" altLang="en-US"/>
              <a:t>Firms with a weak brand or a brand that does not reflect the intent of the online effort may decide to create a new brand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>
            <a:extLst>
              <a:ext uri="{FF2B5EF4-FFF2-40B4-BE49-F238E27FC236}">
                <a16:creationId xmlns:a16="http://schemas.microsoft.com/office/drawing/2014/main" id="{F84CD484-32FA-4EE7-B4D1-535F3C9D34A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46441-8CB5-4674-B586-EB1B481E50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1285E78A-0C41-478E-84A8-F431DA215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Formulation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D6E170D2-0AA4-4651-B390-2E261AC57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Font typeface="Calibri Light" panose="020F0302020204030204" pitchFamily="34" charset="0"/>
              <a:buAutoNum type="arabicPeriod"/>
            </a:pPr>
            <a:r>
              <a:rPr lang="en-US" altLang="en-US"/>
              <a:t>Common mistakes made in selecting EC projects: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Let a thousand flowers bloom—funding many projects indiscriminately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Bet it all—bets everything on a single high-stakes initiative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>
            <a:extLst>
              <a:ext uri="{FF2B5EF4-FFF2-40B4-BE49-F238E27FC236}">
                <a16:creationId xmlns:a16="http://schemas.microsoft.com/office/drawing/2014/main" id="{192CC379-F5C2-4CBA-B113-C9ECBF29B06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9982-61BD-47AC-AD7F-6BBFBC51F6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1BD8D37A-D8A3-415A-A23A-461592DA5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Formulation (cont.)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15AFB58D-6E42-44F5-AC0F-7B23474D7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990600" lvl="1" indent="-533400">
              <a:buClr>
                <a:srgbClr val="FFFF66"/>
              </a:buClr>
              <a:buFontTx/>
              <a:buAutoNum type="arabicPeriod" startAt="3"/>
            </a:pPr>
            <a:r>
              <a:rPr lang="en-US" altLang="en-US" b="1"/>
              <a:t>Trend-surf—follow the crowd toward the most fashionable new idea</a:t>
            </a:r>
            <a:endParaRPr lang="en-US" altLang="en-US"/>
          </a:p>
          <a:p>
            <a:pPr marL="990600" lvl="1" indent="-533400">
              <a:buClr>
                <a:srgbClr val="FFFF66"/>
              </a:buClr>
              <a:buFontTx/>
              <a:buAutoNum type="arabicPeriod" startAt="3"/>
            </a:pPr>
            <a:r>
              <a:rPr lang="en-US" altLang="en-US" b="1"/>
              <a:t>Being fear- or greed-driven—thinking they can make lots of money by rushing into EC</a:t>
            </a:r>
          </a:p>
          <a:p>
            <a:pPr marL="990600" lvl="1" indent="-533400"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7AE64210-A513-4175-9AB7-5A78AD5C22B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CEEA-4B70-4742-BDFA-B438D6BA53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C78FC3F7-7A95-4BA3-934D-633322503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Lonely Planet Travels from Place to Space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35087757-F8CF-4177-AA51-AB8F1C3C0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The Problem</a:t>
            </a:r>
          </a:p>
          <a:p>
            <a:pPr lvl="1">
              <a:buFontTx/>
              <a:buNone/>
            </a:pPr>
            <a:r>
              <a:rPr lang="en-US" altLang="en-US" b="1"/>
              <a:t>	Independent travelers depend on a Lonely Planet guidebook to:</a:t>
            </a:r>
          </a:p>
          <a:p>
            <a:pPr lvl="2"/>
            <a:r>
              <a:rPr lang="en-US" altLang="en-US"/>
              <a:t>Help them get to their destination</a:t>
            </a:r>
          </a:p>
          <a:p>
            <a:pPr lvl="2"/>
            <a:r>
              <a:rPr lang="en-US" altLang="en-US"/>
              <a:t>Where to sleep</a:t>
            </a:r>
          </a:p>
          <a:p>
            <a:pPr lvl="2"/>
            <a:r>
              <a:rPr lang="en-US" altLang="en-US"/>
              <a:t>The best places to eat</a:t>
            </a:r>
          </a:p>
          <a:p>
            <a:pPr lvl="2"/>
            <a:r>
              <a:rPr lang="en-US" altLang="en-US"/>
              <a:t>What to see and do</a:t>
            </a:r>
          </a:p>
          <a:p>
            <a:pPr lvl="2"/>
            <a:r>
              <a:rPr lang="en-US" altLang="en-US"/>
              <a:t>At a price they can afford 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>
            <a:extLst>
              <a:ext uri="{FF2B5EF4-FFF2-40B4-BE49-F238E27FC236}">
                <a16:creationId xmlns:a16="http://schemas.microsoft.com/office/drawing/2014/main" id="{1364A52A-8F5A-4C2C-B11A-DEFCFD0AD6A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1832-B20B-48F2-B103-4E88E75683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5F976462-6525-4BBA-ACBD-C77A3E131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Formulation (cont.)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0DCB7BC1-9984-438C-86F7-11721FF40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Approaches that have propelled strategy formulation: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Problem driven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Technology driven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Market driven</a:t>
            </a:r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>
            <a:extLst>
              <a:ext uri="{FF2B5EF4-FFF2-40B4-BE49-F238E27FC236}">
                <a16:creationId xmlns:a16="http://schemas.microsoft.com/office/drawing/2014/main" id="{D1EFC315-AD1B-4F96-8DA3-394BD739E0C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B09D2-703B-4379-AA82-F6EEDDDC23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26820587-0B82-4DF9-9A1F-F3B544C57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Formulation (cont.)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0A46B103-1881-4523-99F0-963761EC7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e-business maturity model</a:t>
            </a:r>
          </a:p>
          <a:p>
            <a:pPr lvl="2"/>
            <a:r>
              <a:rPr lang="en-US" altLang="en-US"/>
              <a:t>evaluates online initiatives within the context of established business criteria </a:t>
            </a:r>
          </a:p>
          <a:p>
            <a:pPr lvl="2"/>
            <a:r>
              <a:rPr lang="en-US" altLang="en-US"/>
              <a:t>designed to help companies think of what’s necessary to implement an e-business solution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>
            <a:extLst>
              <a:ext uri="{FF2B5EF4-FFF2-40B4-BE49-F238E27FC236}">
                <a16:creationId xmlns:a16="http://schemas.microsoft.com/office/drawing/2014/main" id="{69EA5D7E-D8A5-4ED2-A333-C7DBE2FD82E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30CA-6EAD-4C46-8295-31B4E59D3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B98B188E-5FB3-4FF0-8080-B7A9BFBB4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Formulation (cont.)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59334E63-5462-40CA-83D8-32AA7185E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Determining an appropriate EC application portfolio</a:t>
            </a:r>
          </a:p>
          <a:p>
            <a:pPr lvl="1">
              <a:buFontTx/>
              <a:buNone/>
            </a:pPr>
            <a:r>
              <a:rPr lang="en-US" altLang="en-US" b="1"/>
              <a:t>	Internet portfolio map—based on </a:t>
            </a:r>
            <a:r>
              <a:rPr lang="en-US" altLang="en-US" b="1" i="1"/>
              <a:t>company fit </a:t>
            </a:r>
            <a:r>
              <a:rPr lang="en-US" altLang="en-US" b="1"/>
              <a:t>and </a:t>
            </a:r>
            <a:r>
              <a:rPr lang="en-US" altLang="en-US" b="1" i="1"/>
              <a:t>project viability</a:t>
            </a:r>
            <a:endParaRPr lang="en-US" altLang="en-US" b="1"/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>
            <a:extLst>
              <a:ext uri="{FF2B5EF4-FFF2-40B4-BE49-F238E27FC236}">
                <a16:creationId xmlns:a16="http://schemas.microsoft.com/office/drawing/2014/main" id="{FC26A23F-4934-44E1-9760-E19CBD4024A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2E4A3-A684-4A5F-ABAC-C3483C995A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9E3FE78C-BD30-4AE4-8305-36CD53466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Formulation (cont.)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054277FF-6C1C-4A5B-B40D-DEB987E05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Viability </a:t>
            </a:r>
            <a:r>
              <a:rPr lang="en-US" altLang="en-US" b="1"/>
              <a:t>is</a:t>
            </a:r>
            <a:r>
              <a:rPr lang="en-US" altLang="en-US" b="1" i="1"/>
              <a:t> </a:t>
            </a:r>
            <a:r>
              <a:rPr lang="en-US" altLang="en-US" b="1"/>
              <a:t>assessed by: </a:t>
            </a:r>
          </a:p>
          <a:p>
            <a:pPr lvl="2"/>
            <a:r>
              <a:rPr lang="en-US" altLang="en-US"/>
              <a:t>market value potential</a:t>
            </a:r>
          </a:p>
          <a:p>
            <a:pPr lvl="2"/>
            <a:r>
              <a:rPr lang="en-US" altLang="en-US"/>
              <a:t>time to positive cash flow</a:t>
            </a:r>
          </a:p>
          <a:p>
            <a:pPr lvl="2"/>
            <a:r>
              <a:rPr lang="en-US" altLang="en-US"/>
              <a:t>time to implementation</a:t>
            </a:r>
          </a:p>
          <a:p>
            <a:pPr lvl="2"/>
            <a:r>
              <a:rPr lang="en-US" altLang="en-US"/>
              <a:t>funding requirements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>
            <a:extLst>
              <a:ext uri="{FF2B5EF4-FFF2-40B4-BE49-F238E27FC236}">
                <a16:creationId xmlns:a16="http://schemas.microsoft.com/office/drawing/2014/main" id="{B800701A-B457-4B7C-9283-6303DAD8FC3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1C530-9BB2-4669-9518-D1180CAE5A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9C08DB5B-48CB-498C-9B32-5607E4FAA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Formulation (cont.)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2565F434-3B3B-4452-AF91-7CEE3D281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Fit </a:t>
            </a:r>
            <a:r>
              <a:rPr lang="en-US" altLang="en-US" b="1"/>
              <a:t>is evaluated by metrics:</a:t>
            </a:r>
          </a:p>
          <a:p>
            <a:pPr lvl="2"/>
            <a:r>
              <a:rPr lang="en-US" altLang="en-US"/>
              <a:t>alignment with core capabilities</a:t>
            </a:r>
          </a:p>
          <a:p>
            <a:pPr lvl="2"/>
            <a:r>
              <a:rPr lang="en-US" altLang="en-US"/>
              <a:t>alignment with other company initiatives</a:t>
            </a:r>
          </a:p>
          <a:p>
            <a:pPr lvl="2"/>
            <a:r>
              <a:rPr lang="en-US" altLang="en-US"/>
              <a:t>fit with organizational structure</a:t>
            </a:r>
          </a:p>
          <a:p>
            <a:pPr lvl="2"/>
            <a:r>
              <a:rPr lang="en-US" altLang="en-US"/>
              <a:t>ease of technical implementation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>
            <a:extLst>
              <a:ext uri="{FF2B5EF4-FFF2-40B4-BE49-F238E27FC236}">
                <a16:creationId xmlns:a16="http://schemas.microsoft.com/office/drawing/2014/main" id="{A7490A99-738D-44E3-BC66-EFCB2C5F2DB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7A8EF-6B25-4FF7-9A5F-62177CC84A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3CF849BF-4F62-40BD-B76C-6E14A989B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Formulation (cont.)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204D4E39-4D06-4302-A23F-DD0F26EB0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If both viability and fit are low—the project is </a:t>
            </a:r>
            <a:r>
              <a:rPr lang="en-US" altLang="en-US" b="1" i="1"/>
              <a:t>rejected</a:t>
            </a:r>
            <a:endParaRPr lang="en-US" altLang="en-US" b="1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If both are high—the project is </a:t>
            </a:r>
            <a:r>
              <a:rPr lang="en-US" altLang="en-US" b="1" i="1"/>
              <a:t>adopted</a:t>
            </a:r>
            <a:endParaRPr lang="en-US" altLang="en-US" b="1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If fit is high but viability is low—the project is </a:t>
            </a:r>
            <a:r>
              <a:rPr lang="en-US" altLang="en-US" b="1" i="1"/>
              <a:t>redesigned</a:t>
            </a:r>
            <a:endParaRPr lang="en-US" altLang="en-US" b="1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If the fit is low but the viability is high—the project is </a:t>
            </a:r>
            <a:r>
              <a:rPr lang="en-US" altLang="en-US" b="1" i="1"/>
              <a:t>sold</a:t>
            </a:r>
            <a:endParaRPr lang="en-US" altLang="en-US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>
            <a:extLst>
              <a:ext uri="{FF2B5EF4-FFF2-40B4-BE49-F238E27FC236}">
                <a16:creationId xmlns:a16="http://schemas.microsoft.com/office/drawing/2014/main" id="{6372456A-D119-4E0D-AACC-AA0C0CEEF1A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2211-79A8-474C-85CD-26D9CA491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ABB8BFE4-6F9B-46CF-AA1E-7CC81EE43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Formulation (cont.)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F62F6E7A-AFFD-4607-8896-20CF5E79B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Making a business case</a:t>
            </a:r>
          </a:p>
          <a:p>
            <a:pPr lvl="1">
              <a:buFontTx/>
              <a:buNone/>
            </a:pPr>
            <a:r>
              <a:rPr lang="en-US" altLang="en-US" b="1" i="1"/>
              <a:t>	Business case:</a:t>
            </a:r>
            <a:r>
              <a:rPr lang="en-US" altLang="en-US" b="1"/>
              <a:t> A written document that is used by managers to garner funding for specific applications or projects by providing justification for investment of resources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0D1D7787-B60E-4CFA-9373-13F99BDC076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6355F-8EF0-4E3F-B785-4E67138C4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B0F02A82-9EE0-46E7-A2D2-63B5C950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Formulation (cont.)</a:t>
            </a:r>
          </a:p>
        </p:txBody>
      </p:sp>
      <p:pic>
        <p:nvPicPr>
          <p:cNvPr id="55301" name="Picture 5">
            <a:extLst>
              <a:ext uri="{FF2B5EF4-FFF2-40B4-BE49-F238E27FC236}">
                <a16:creationId xmlns:a16="http://schemas.microsoft.com/office/drawing/2014/main" id="{0BC3A1FA-CEF8-4C22-8174-FA9BA497130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4" t="5173" r="4510" b="3448"/>
          <a:stretch>
            <a:fillRect/>
          </a:stretch>
        </p:blipFill>
        <p:spPr>
          <a:xfrm>
            <a:off x="4316414" y="1449388"/>
            <a:ext cx="3756025" cy="46291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>
            <a:extLst>
              <a:ext uri="{FF2B5EF4-FFF2-40B4-BE49-F238E27FC236}">
                <a16:creationId xmlns:a16="http://schemas.microsoft.com/office/drawing/2014/main" id="{F2F2A68F-C2C3-4AB3-B0C9-C39FB1429C6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16246-29DE-40B9-9924-106EC5F73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6508CF6D-45DB-4957-A4E8-C7198E7FA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Cost-Benefit Analysis</a:t>
            </a:r>
            <a:endParaRPr lang="en-US" altLang="en-US" sz="3600"/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B43485E3-335B-42FF-9AEB-C7B174028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Cost-benefit analysis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A valuable planning tool and assists in the development of metric measures that later will be used in strategy assessment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Many of the costs of an EC project can be clearly identified and estimated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costs of hardware, software, new staff, and facilities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>
            <a:extLst>
              <a:ext uri="{FF2B5EF4-FFF2-40B4-BE49-F238E27FC236}">
                <a16:creationId xmlns:a16="http://schemas.microsoft.com/office/drawing/2014/main" id="{5ED025A4-8AD1-4FB5-AFCB-26D31C59A82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1F80-754E-4B46-BA07-185D94CF5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5F45AB0E-BFF2-490A-8A15-FC77CD37D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Cost-Benefit Analysis</a:t>
            </a:r>
            <a:r>
              <a:rPr lang="en-US" altLang="en-US" sz="4800"/>
              <a:t> </a:t>
            </a:r>
            <a:r>
              <a:rPr lang="en-US" altLang="en-US" sz="3600"/>
              <a:t>(cont.)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65ADBA1A-6BE6-427A-921B-47FFAC2CF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Most benefits of an EC project are quite intangible—it is difficult to estimate:</a:t>
            </a:r>
          </a:p>
          <a:p>
            <a:pPr lvl="2"/>
            <a:r>
              <a:rPr lang="en-US" altLang="en-US"/>
              <a:t>Increased sales from an expanded customer base</a:t>
            </a:r>
          </a:p>
          <a:p>
            <a:pPr lvl="2"/>
            <a:r>
              <a:rPr lang="en-US" altLang="en-US"/>
              <a:t>Savings from streamlined purchasing procedures</a:t>
            </a:r>
          </a:p>
          <a:p>
            <a:pPr lvl="2"/>
            <a:r>
              <a:rPr lang="en-US" altLang="en-US"/>
              <a:t>Reduced telecommunications costs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18AFB632-06A9-493F-90B0-B1E03F6E361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69483-90CA-4F79-B75E-29E365B979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DAA6DBD0-72D2-4BFE-A2AD-6FF85FB89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Lonely Planet Travels from Place to Space </a:t>
            </a:r>
            <a:r>
              <a:rPr lang="en-US" altLang="en-US" sz="3600"/>
              <a:t>(cont.)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411DBBC1-B180-429F-9F5F-86A8D393E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LP’s principal assets are:</a:t>
            </a:r>
          </a:p>
          <a:p>
            <a:pPr lvl="2"/>
            <a:r>
              <a:rPr lang="en-US" altLang="en-US"/>
              <a:t>global brand name</a:t>
            </a:r>
          </a:p>
          <a:p>
            <a:pPr lvl="2"/>
            <a:r>
              <a:rPr lang="en-US" altLang="en-US"/>
              <a:t>dedication of its writers and editorial staff</a:t>
            </a:r>
          </a:p>
          <a:p>
            <a:pPr lvl="2"/>
            <a:r>
              <a:rPr lang="en-US" altLang="en-US"/>
              <a:t>vast library of text, maps, photos, and images</a:t>
            </a:r>
          </a:p>
          <a:p>
            <a:pPr lvl="2"/>
            <a:r>
              <a:rPr lang="en-US" altLang="en-US"/>
              <a:t>community of global travelers who buy LP products and contribute to the company’s knowledge base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>
            <a:extLst>
              <a:ext uri="{FF2B5EF4-FFF2-40B4-BE49-F238E27FC236}">
                <a16:creationId xmlns:a16="http://schemas.microsoft.com/office/drawing/2014/main" id="{E82CBF82-FE4F-40F5-BBEF-C20653C312A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DD89-3030-4C1F-82F0-F37C2C71FE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26975C08-30F8-490E-95F4-B9DCE98FE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Cost-Benefit Analysis</a:t>
            </a:r>
            <a:r>
              <a:rPr lang="en-US" altLang="en-US" sz="4800"/>
              <a:t> </a:t>
            </a:r>
            <a:r>
              <a:rPr lang="en-US" altLang="en-US" sz="3600"/>
              <a:t>(cont.)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BED3F984-D89C-42CF-8C42-2E1814ABD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One of the most difficult factors in accurate benefit estimation, especially for start-up companies, is to properly plan the revenue model</a:t>
            </a:r>
          </a:p>
          <a:p>
            <a:pPr lvl="2"/>
            <a:r>
              <a:rPr lang="en-US" altLang="en-US"/>
              <a:t>revenues from advertising may not materialize</a:t>
            </a:r>
          </a:p>
          <a:p>
            <a:pPr lvl="2"/>
            <a:r>
              <a:rPr lang="en-US" altLang="en-US"/>
              <a:t>revenue models based on sales depend on large and rapid customer acquisition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>
            <a:extLst>
              <a:ext uri="{FF2B5EF4-FFF2-40B4-BE49-F238E27FC236}">
                <a16:creationId xmlns:a16="http://schemas.microsoft.com/office/drawing/2014/main" id="{ADAFF1EB-DDFD-4B1C-8C13-99F040E194F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CD5D-ACAF-4615-BA3B-8957283A0B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6A52B6E9-B6AC-4CCE-9FF5-AE37CCC32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Risk Analysis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C44236B4-FD87-4E73-AC77-6B1F1EB3A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Risk analysis and management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E-commerce risk:</a:t>
            </a:r>
            <a:r>
              <a:rPr lang="en-US" altLang="en-US" b="1"/>
              <a:t> The likelihood that a negative outcome will occur in the course of developing and operating an electronic commerce strategy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first step in any risk assessment is risk analysis—identifying and evaluating the sources of risk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>
            <a:extLst>
              <a:ext uri="{FF2B5EF4-FFF2-40B4-BE49-F238E27FC236}">
                <a16:creationId xmlns:a16="http://schemas.microsoft.com/office/drawing/2014/main" id="{7D13570F-C213-4C76-B925-31A6AC789E8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7C47-414F-4F6B-A57F-D91B6EB49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22981F46-9048-460F-9BCF-78ADA983E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Risk Analysis </a:t>
            </a:r>
            <a:r>
              <a:rPr lang="en-US" altLang="en-US" sz="3600"/>
              <a:t>(cont.)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E4019956-9554-402E-8960-3A28DED34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Font typeface="Calibri Light" panose="020F0302020204030204" pitchFamily="34" charset="0"/>
              <a:buAutoNum type="arabicPeriod"/>
            </a:pPr>
            <a:r>
              <a:rPr lang="en-US" altLang="en-US"/>
              <a:t>Four sources of business risk in an </a:t>
            </a:r>
          </a:p>
          <a:p>
            <a:pPr marL="609600" indent="-609600">
              <a:buNone/>
            </a:pPr>
            <a:r>
              <a:rPr lang="en-US" altLang="en-US"/>
              <a:t>	e-commerce strategy:</a:t>
            </a:r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Competitive risk</a:t>
            </a:r>
            <a:endParaRPr lang="en-US" altLang="en-US"/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Transition risk</a:t>
            </a:r>
            <a:endParaRPr lang="en-US" altLang="en-US"/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Customer-induced risk</a:t>
            </a:r>
            <a:endParaRPr lang="en-US" altLang="en-US"/>
          </a:p>
          <a:p>
            <a:pPr marL="990600" lvl="1" indent="-533400">
              <a:buClr>
                <a:srgbClr val="FFFF66"/>
              </a:buClr>
              <a:buFontTx/>
              <a:buAutoNum type="arabicPeriod"/>
            </a:pPr>
            <a:r>
              <a:rPr lang="en-US" altLang="en-US" b="1"/>
              <a:t>Business partner risk</a:t>
            </a:r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>
            <a:extLst>
              <a:ext uri="{FF2B5EF4-FFF2-40B4-BE49-F238E27FC236}">
                <a16:creationId xmlns:a16="http://schemas.microsoft.com/office/drawing/2014/main" id="{7F9CB14E-DEBD-418F-9497-B26817B1A1D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AB61E-E5F7-441B-848D-5D86418FB5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9A4F8C6C-1860-4C15-8822-7DC84CF7B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Risk Analysis </a:t>
            </a:r>
            <a:r>
              <a:rPr lang="en-US" altLang="en-US" sz="3600"/>
              <a:t>(cont.)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0593476D-89B8-46FE-A268-7AD3ABE85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next step is </a:t>
            </a:r>
            <a:r>
              <a:rPr lang="en-US" altLang="en-US" b="1" i="1"/>
              <a:t>risk management</a:t>
            </a:r>
            <a:r>
              <a:rPr lang="en-US" altLang="en-US" b="1"/>
              <a:t>—to put in place a plan that reduces the threat posed by the risk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Taking steps to:</a:t>
            </a:r>
          </a:p>
          <a:p>
            <a:pPr lvl="2"/>
            <a:r>
              <a:rPr lang="en-US" altLang="en-US"/>
              <a:t>reduce the probability that the threat will occur</a:t>
            </a:r>
          </a:p>
          <a:p>
            <a:pPr lvl="2"/>
            <a:r>
              <a:rPr lang="en-US" altLang="en-US"/>
              <a:t>minimizing the consequences if it occurs anyway</a:t>
            </a:r>
          </a:p>
          <a:p>
            <a:pPr lvl="2"/>
            <a:r>
              <a:rPr lang="en-US" altLang="en-US"/>
              <a:t>both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>
            <a:extLst>
              <a:ext uri="{FF2B5EF4-FFF2-40B4-BE49-F238E27FC236}">
                <a16:creationId xmlns:a16="http://schemas.microsoft.com/office/drawing/2014/main" id="{C444EA15-3852-484A-8006-8F3C414B7A8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440DA-0E78-4B64-B0D8-AF539FB69C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2543FB4E-DE04-4B44-BB3D-3B18B4F2A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Issues in </a:t>
            </a:r>
            <a:br>
              <a:rPr lang="en-US" altLang="en-US"/>
            </a:br>
            <a:r>
              <a:rPr lang="en-US" altLang="en-US"/>
              <a:t>Strategy Formulation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162099FC-0699-443C-BA56-D7E4D8631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42672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Issues in strategy formulation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How to handle channel conflict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Let the established distributors handle e-business fulfillment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Provide online services to intermediaries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Sell some products only online, other products may be advertised online but sold exclusively off-line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Not selling online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>
            <a:extLst>
              <a:ext uri="{FF2B5EF4-FFF2-40B4-BE49-F238E27FC236}">
                <a16:creationId xmlns:a16="http://schemas.microsoft.com/office/drawing/2014/main" id="{FF391593-B1F1-4648-B402-534A2896BC7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71B92-C0B6-4548-9BF6-B194B729E5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18D36522-76EA-47C6-9B8C-5AAFE26EE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Issues in </a:t>
            </a:r>
            <a:br>
              <a:rPr lang="en-US" altLang="en-US"/>
            </a:br>
            <a:r>
              <a:rPr lang="en-US" altLang="en-US"/>
              <a:t>Strategy Formulation </a:t>
            </a:r>
            <a:r>
              <a:rPr lang="en-US" altLang="en-US" sz="3600"/>
              <a:t>(cont.)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FDC5E62C-70FC-4C03-B92C-6CD3EB958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How to handle conflict between the off-line and online businesses</a:t>
            </a:r>
            <a:endParaRPr lang="en-US" altLang="en-US"/>
          </a:p>
          <a:p>
            <a:pPr lvl="2"/>
            <a:r>
              <a:rPr lang="en-US" altLang="en-US"/>
              <a:t>The allocation of resources between off-line and online activities can create difficulties</a:t>
            </a:r>
          </a:p>
          <a:p>
            <a:pPr lvl="2"/>
            <a:r>
              <a:rPr lang="en-US" altLang="en-US"/>
              <a:t>It is essential that top management support  both</a:t>
            </a:r>
          </a:p>
          <a:p>
            <a:pPr lvl="3"/>
            <a:r>
              <a:rPr lang="en-US" altLang="en-US"/>
              <a:t>off-line and online operations </a:t>
            </a:r>
          </a:p>
          <a:p>
            <a:pPr lvl="3"/>
            <a:r>
              <a:rPr lang="en-US" altLang="en-US"/>
              <a:t>a clear strategy of “what and how” each unit will operate are essential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>
            <a:extLst>
              <a:ext uri="{FF2B5EF4-FFF2-40B4-BE49-F238E27FC236}">
                <a16:creationId xmlns:a16="http://schemas.microsoft.com/office/drawing/2014/main" id="{A969279E-F710-4D08-815D-0A40DCBCE8A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0897-B272-4BC1-9AFF-AEC7CDDF81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030EA483-BDB2-4362-BF6B-0F7A136E8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Issues in </a:t>
            </a:r>
            <a:br>
              <a:rPr lang="en-US" altLang="en-US"/>
            </a:br>
            <a:r>
              <a:rPr lang="en-US" altLang="en-US"/>
              <a:t>Strategy Formulation </a:t>
            </a:r>
            <a:r>
              <a:rPr lang="en-US" altLang="en-US" sz="3600"/>
              <a:t>(cont.)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ABCD7E98-0433-4FC8-BE6F-BA7C17BA2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Pricing strategy</a:t>
            </a:r>
          </a:p>
          <a:p>
            <a:pPr lvl="2"/>
            <a:r>
              <a:rPr lang="en-US" altLang="en-US"/>
              <a:t>Price comparison is easier</a:t>
            </a:r>
          </a:p>
          <a:p>
            <a:pPr lvl="2"/>
            <a:r>
              <a:rPr lang="en-US" altLang="en-US"/>
              <a:t>Buyers sometimes set the price</a:t>
            </a:r>
          </a:p>
          <a:p>
            <a:pPr lvl="2"/>
            <a:r>
              <a:rPr lang="en-US" altLang="en-US"/>
              <a:t>Online and off-line goods are priced differently</a:t>
            </a:r>
          </a:p>
          <a:p>
            <a:pPr lvl="2"/>
            <a:r>
              <a:rPr lang="en-US" altLang="en-US"/>
              <a:t>Differentiated pricing can be a pricing strategy</a:t>
            </a:r>
          </a:p>
          <a:p>
            <a:pPr lvl="3">
              <a:buFontTx/>
              <a:buNone/>
            </a:pPr>
            <a:r>
              <a:rPr lang="en-US" altLang="en-US" i="1"/>
              <a:t>	versioning:</a:t>
            </a:r>
            <a:r>
              <a:rPr lang="en-US" altLang="en-US"/>
              <a:t> Selling the same good, but with different selection and delivery characteristics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>
            <a:extLst>
              <a:ext uri="{FF2B5EF4-FFF2-40B4-BE49-F238E27FC236}">
                <a16:creationId xmlns:a16="http://schemas.microsoft.com/office/drawing/2014/main" id="{25D82A2F-DFAA-450D-BD73-568DED43DC5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D4176-E0D5-48C3-B227-A26B51C9C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DBF01FBD-F035-4F6F-8E4B-268A4E7D3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Implementation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6491BC6B-866E-478B-AB8A-80D2271E0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Creating a Web team</a:t>
            </a:r>
          </a:p>
          <a:p>
            <a:pPr lvl="1">
              <a:buFontTx/>
              <a:buNone/>
            </a:pPr>
            <a:r>
              <a:rPr lang="en-US" altLang="en-US" b="1" i="1"/>
              <a:t>	Project champion:</a:t>
            </a:r>
            <a:r>
              <a:rPr lang="en-US" altLang="en-US" b="1"/>
              <a:t> The person who insures the EC project gets the time, attention, and resources required, as well as defending the project from detractors at all times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>
            <a:extLst>
              <a:ext uri="{FF2B5EF4-FFF2-40B4-BE49-F238E27FC236}">
                <a16:creationId xmlns:a16="http://schemas.microsoft.com/office/drawing/2014/main" id="{DB53D3E0-87AA-4E96-9BDA-E5E18B53F52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D2252-5657-44C5-AE61-A25D25AEDE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C9DD6053-04A2-40FD-A380-FBF3B0B4B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04801"/>
            <a:ext cx="81534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Implementation (cont.)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96AE5608-CBD3-457B-89C6-593072296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Starting a pilot project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/>
              <a:t>	Implementing EC often requires significant investments in infrastructure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 good way to start is to undertake one or a few small EC pilot projects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pilot projects help uncover problems early, when the plan can be easily modified before significant investments are made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>
            <a:extLst>
              <a:ext uri="{FF2B5EF4-FFF2-40B4-BE49-F238E27FC236}">
                <a16:creationId xmlns:a16="http://schemas.microsoft.com/office/drawing/2014/main" id="{7E888EA8-B7EC-49C4-9DB6-9C6639CDB59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5328-EF28-4B83-B2D4-42778B5608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686E2306-5CA4-4B11-BCAA-2FA254133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04801"/>
            <a:ext cx="81534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Implementation (cont.)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EFBB8890-F1FA-4131-B2A6-0C2173328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44196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Allocating resources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resources required for the EC projects depend on information requirements and capabilities of each project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Some resources will be new and unique to the project or application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Even more critical for the project’s success is effective allocation of infrastructure resources that are shared by many applications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2157E330-5269-4491-A70E-BF72C786790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D1B34-3647-4B8F-8157-6BD9F2601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58FD93C4-1BD7-4FA2-881C-CCDDA6ACA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Lonely Planet Travels from Place to Space </a:t>
            </a:r>
            <a:r>
              <a:rPr lang="en-US" altLang="en-US" sz="3600"/>
              <a:t>(cont.)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358F4923-EC8F-44FF-BB6D-77B91A75B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LP has been successful in the physical marketplace and is now migrating to the electronic marketspace, it must: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Apply electronic technologies to its vast library of travel information to reinvent the travel guide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>
            <a:extLst>
              <a:ext uri="{FF2B5EF4-FFF2-40B4-BE49-F238E27FC236}">
                <a16:creationId xmlns:a16="http://schemas.microsoft.com/office/drawing/2014/main" id="{FDEDED92-4C9F-41DB-BA2C-F6233DB2630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6DE0F-8C60-43F2-A44A-50C60AA75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7D9146E0-B802-4A98-960E-3BF683FC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304801"/>
            <a:ext cx="83058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Application Development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E82FCD81-8BFA-4E65-AAB6-FD55D7527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Application development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Should site development be done internally, externally, or in combination?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Should the software application be built or will commercially-available software be satisfactory?</a:t>
            </a:r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>
            <a:extLst>
              <a:ext uri="{FF2B5EF4-FFF2-40B4-BE49-F238E27FC236}">
                <a16:creationId xmlns:a16="http://schemas.microsoft.com/office/drawing/2014/main" id="{E5B1BDDF-5D90-4FC5-8D1A-94590E6891C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C3D2-C9D5-4763-AEC3-E6307E26B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A770EBDD-D7B6-4543-81D7-BC304DE91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81001"/>
            <a:ext cx="8229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Application Development </a:t>
            </a:r>
            <a:r>
              <a:rPr lang="en-US" altLang="en-US" sz="3600"/>
              <a:t>(cont.)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BF6CA3A2-3BF6-44AB-B055-C1DB627AE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If a commercial package will suit, should it be purchased from the vendor or rented from an ASP?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Will the company or an external ISP host the Web site?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If hosted externally, who will be  responsible for monitoring and maintaining the information and system?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>
            <a:extLst>
              <a:ext uri="{FF2B5EF4-FFF2-40B4-BE49-F238E27FC236}">
                <a16:creationId xmlns:a16="http://schemas.microsoft.com/office/drawing/2014/main" id="{D779A255-0806-4064-A333-48020C05A0F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EA125-C40C-4508-863D-10C8BAA89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3976A29C-8196-4CE1-8244-10687AB61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EC Strategy </a:t>
            </a:r>
            <a:br>
              <a:rPr lang="en-US" altLang="en-US"/>
            </a:br>
            <a:r>
              <a:rPr lang="en-US" altLang="en-US"/>
              <a:t>Implementation Issues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7AFB4053-9837-4420-A364-F93EC5921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Partners’ strategy</a:t>
            </a:r>
          </a:p>
          <a:p>
            <a:pPr lvl="1">
              <a:buFontTx/>
              <a:buNone/>
            </a:pPr>
            <a:r>
              <a:rPr lang="en-US" altLang="en-US" b="1" i="1"/>
              <a:t>	Outsourcing:</a:t>
            </a:r>
            <a:r>
              <a:rPr lang="en-US" altLang="en-US" b="1"/>
              <a:t> The use of a third-party vendor to provide all or part of the products and services that could be provided internally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>
            <a:extLst>
              <a:ext uri="{FF2B5EF4-FFF2-40B4-BE49-F238E27FC236}">
                <a16:creationId xmlns:a16="http://schemas.microsoft.com/office/drawing/2014/main" id="{BC488813-8863-4AA7-9558-F5C1B684F00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B794-2014-416A-8E9E-FDF3BDD4AC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B8E47A92-F548-4DA8-8A94-CB7BB0AE3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304801"/>
            <a:ext cx="83058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</a:t>
            </a:r>
            <a:br>
              <a:rPr lang="en-US" altLang="en-US"/>
            </a:br>
            <a:r>
              <a:rPr lang="en-US" altLang="en-US"/>
              <a:t>Implementation Issues </a:t>
            </a:r>
            <a:r>
              <a:rPr lang="en-US" altLang="en-US" sz="3600"/>
              <a:t>(cont.)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B070C37B-4156-42AF-B998-BF6FE46B4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Virtual corporation</a:t>
            </a:r>
          </a:p>
          <a:p>
            <a:pPr lvl="1">
              <a:buFontTx/>
              <a:buNone/>
            </a:pPr>
            <a:r>
              <a:rPr lang="en-US" altLang="en-US" b="1" i="1"/>
              <a:t>	Virtual corporation:</a:t>
            </a:r>
            <a:r>
              <a:rPr lang="en-US" altLang="en-US" b="1"/>
              <a:t> An organization composed of several business partners sharing costs and resources for the production or utilization of a product or service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>
            <a:extLst>
              <a:ext uri="{FF2B5EF4-FFF2-40B4-BE49-F238E27FC236}">
                <a16:creationId xmlns:a16="http://schemas.microsoft.com/office/drawing/2014/main" id="{EBC20F50-CF16-48EC-BAA8-FABDED9A01E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B817-2699-46EF-ABF5-F13AF13587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64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D7ABD85A-EE50-4F8A-AE4F-4469D22A6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304801"/>
            <a:ext cx="83058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</a:t>
            </a:r>
            <a:br>
              <a:rPr lang="en-US" altLang="en-US"/>
            </a:br>
            <a:r>
              <a:rPr lang="en-US" altLang="en-US"/>
              <a:t>Implementation Issues </a:t>
            </a:r>
            <a:r>
              <a:rPr lang="en-US" altLang="en-US" sz="3600"/>
              <a:t>(cont.)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1C0F746E-19F1-41AA-8ABB-EE72F513A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Major attributes of a VC: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Excellence</a:t>
            </a:r>
            <a:endParaRPr lang="en-US" altLang="en-US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Utilization</a:t>
            </a:r>
            <a:endParaRPr lang="en-US" altLang="en-US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Trust</a:t>
            </a:r>
            <a:endParaRPr lang="en-US" altLang="en-US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Lack of borders</a:t>
            </a:r>
            <a:endParaRPr lang="en-US" altLang="en-US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Opportunism</a:t>
            </a:r>
            <a:endParaRPr lang="en-US" altLang="en-US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Adaptability to change</a:t>
            </a:r>
            <a:endParaRPr lang="en-US" altLang="en-US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Technology</a:t>
            </a:r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>
            <a:extLst>
              <a:ext uri="{FF2B5EF4-FFF2-40B4-BE49-F238E27FC236}">
                <a16:creationId xmlns:a16="http://schemas.microsoft.com/office/drawing/2014/main" id="{206D5678-CAE4-4EA7-ADAE-00D8D086FFA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5C7DE-18C6-420A-9B15-183888FF5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65</a:t>
            </a:fld>
            <a:endParaRPr lang="en-US" altLang="en-U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E9BA44AD-C2C2-4975-8D61-6DAE7D045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04801"/>
            <a:ext cx="8229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</a:t>
            </a:r>
            <a:br>
              <a:rPr lang="en-US" altLang="en-US"/>
            </a:br>
            <a:r>
              <a:rPr lang="en-US" altLang="en-US"/>
              <a:t>Implementation Issues </a:t>
            </a:r>
            <a:r>
              <a:rPr lang="en-US" altLang="en-US" sz="3600"/>
              <a:t>(cont.)</a:t>
            </a: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36A3C1AB-1963-4AEE-A0B2-74BA34525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Alliances in e-commerce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Partners in different locations communicate and collaborate online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When EC initiatives are too large and complex for one company to undertake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A strategic partner should be one that has the ability to deliver and is willing to collaborate to provide a service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>
            <a:extLst>
              <a:ext uri="{FF2B5EF4-FFF2-40B4-BE49-F238E27FC236}">
                <a16:creationId xmlns:a16="http://schemas.microsoft.com/office/drawing/2014/main" id="{477FA9AD-4F4F-470D-8252-6B55A349376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6DDA7-ACAC-4D93-B3DF-F261610389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66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4BC931B6-3728-4718-9E9F-10B5A567C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81001"/>
            <a:ext cx="8610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</a:t>
            </a:r>
            <a:br>
              <a:rPr lang="en-US" altLang="en-US"/>
            </a:br>
            <a:r>
              <a:rPr lang="en-US" altLang="en-US"/>
              <a:t>Implementation Issues </a:t>
            </a:r>
            <a:r>
              <a:rPr lang="en-US" altLang="en-US" sz="3600"/>
              <a:t>(cont.)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8016DE8E-98C7-4D94-BE6B-96CB57B61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Redesigning business processes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Organizational transformation:</a:t>
            </a:r>
            <a:r>
              <a:rPr lang="en-US" altLang="en-US" b="1"/>
              <a:t> the process of changing an organization to a new mode of operation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 i="1"/>
              <a:t>Business process reengineering (BPR):</a:t>
            </a:r>
            <a:r>
              <a:rPr lang="en-US" altLang="en-US" b="1"/>
              <a:t> A methodology for conducting a comprehensive redesign of an enterprise’s processes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>
            <a:extLst>
              <a:ext uri="{FF2B5EF4-FFF2-40B4-BE49-F238E27FC236}">
                <a16:creationId xmlns:a16="http://schemas.microsoft.com/office/drawing/2014/main" id="{6FAE9991-2E22-4058-A56F-A008B0ABFC7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89762-AE14-492B-9A5B-9D0C4EF8E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67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F59A2967-F704-4CA7-9BC1-327D06BB8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04801"/>
            <a:ext cx="8229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 Strategy </a:t>
            </a:r>
            <a:br>
              <a:rPr lang="en-US" altLang="en-US"/>
            </a:br>
            <a:r>
              <a:rPr lang="en-US" altLang="en-US"/>
              <a:t>Implementation Issues </a:t>
            </a:r>
            <a:r>
              <a:rPr lang="en-US" altLang="en-US" sz="3600"/>
              <a:t>(cont.)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C1045112-1986-401A-9612-94E22FD94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44196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BPR may be needed: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To fix poorly designed processes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To change processes so that they will fit commercially available software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To produce a fit between systems and processes of different partner companies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To align procedures and processes with e-services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>
            <a:extLst>
              <a:ext uri="{FF2B5EF4-FFF2-40B4-BE49-F238E27FC236}">
                <a16:creationId xmlns:a16="http://schemas.microsoft.com/office/drawing/2014/main" id="{60638532-A3C7-4973-BFC2-58FE576A181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EBF5-D114-40CC-B0B3-516E6FBBCD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68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8F2AD36C-623E-46C2-8E23-CC46070F5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E-Strategy and </a:t>
            </a:r>
            <a:br>
              <a:rPr lang="en-US" altLang="en-US"/>
            </a:br>
            <a:r>
              <a:rPr lang="en-US" altLang="en-US"/>
              <a:t>Project Assessment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1231C591-7FDA-4C9D-A348-82FEF7755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Objectives of assessment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Measure the extent to which the EC strategy and ensuing projects are delivering what they were supposed to deliver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Determine if the EC strategy and projects are still viable in the current environment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>
            <a:extLst>
              <a:ext uri="{FF2B5EF4-FFF2-40B4-BE49-F238E27FC236}">
                <a16:creationId xmlns:a16="http://schemas.microsoft.com/office/drawing/2014/main" id="{88008886-8DE3-419E-A61C-BF5C98F4D16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F6101-8658-4717-84EF-906B192207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69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722682E3-C099-4A02-AECF-809B6994F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Project Assessment Objectives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819A888E-A815-40B1-995D-589427EC6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Reassess the initial strategy in order to learn from mistakes and improve future planning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Identify failing projects as soon as possible and determine why they failed to avoid the same problems on subsequent projects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A92F81D9-28AB-426C-AB6A-53FA2763617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D0B67-5A1C-4E0F-A4A0-B81DC7A86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27BB05F6-2429-437F-94E2-AF9B982EB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Lonely Planet Travels from Place to Space </a:t>
            </a:r>
            <a:r>
              <a:rPr lang="en-US" altLang="en-US" sz="3600"/>
              <a:t>(cont.)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A2246101-1AEF-4890-AC90-D967B15A8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27432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Sell its content electronically and not create channel conflicts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Make changes in the way it collects information, stores it, and uses it to publish travel guides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>
            <a:extLst>
              <a:ext uri="{FF2B5EF4-FFF2-40B4-BE49-F238E27FC236}">
                <a16:creationId xmlns:a16="http://schemas.microsoft.com/office/drawing/2014/main" id="{B7084648-D27B-48ED-82FC-BFB31290871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326A-F933-42BE-B70F-A83FCC2C0F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70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41C3E709-587B-488F-B265-A78CA8857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E-Strategy and </a:t>
            </a:r>
            <a:br>
              <a:rPr lang="en-US" altLang="en-US"/>
            </a:br>
            <a:r>
              <a:rPr lang="en-US" altLang="en-US"/>
              <a:t>Project Assessment </a:t>
            </a:r>
            <a:r>
              <a:rPr lang="en-US" altLang="en-US" sz="3600"/>
              <a:t>(cont.)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93CB73A3-F20A-4E51-B26B-CCA1C42D0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Measuring results and using metrics</a:t>
            </a:r>
          </a:p>
          <a:p>
            <a:pPr lvl="1">
              <a:buFontTx/>
              <a:buNone/>
            </a:pPr>
            <a:r>
              <a:rPr lang="en-US" altLang="en-US" b="1" i="1"/>
              <a:t>	Metric:</a:t>
            </a:r>
            <a:r>
              <a:rPr lang="en-US" altLang="en-US" b="1"/>
              <a:t> A specific, measurable standard against which actual performance is compared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>
            <a:extLst>
              <a:ext uri="{FF2B5EF4-FFF2-40B4-BE49-F238E27FC236}">
                <a16:creationId xmlns:a16="http://schemas.microsoft.com/office/drawing/2014/main" id="{71D3FE9C-DE26-413C-B381-9E1FC43667C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667D2-7597-4948-B983-757CD25B8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71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BDE7D058-B752-4E13-8451-475163B04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E-Strategy and </a:t>
            </a:r>
            <a:br>
              <a:rPr lang="en-US" altLang="en-US"/>
            </a:br>
            <a:r>
              <a:rPr lang="en-US" altLang="en-US"/>
              <a:t>Project Assessment </a:t>
            </a:r>
            <a:r>
              <a:rPr lang="en-US" altLang="en-US" sz="3600"/>
              <a:t>(cont.)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7F059B61-8F5E-43C1-897B-802735F71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/>
              <a:t>Metrics can: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Define the value proposition of the business model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Communicate the strategy to the workforce through performance targets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Increase accountability when metrics are linked to performance-appraisal programs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Align the objectives of individuals, departments, and divisions to the enterprise’s strategic objectives actual performance is compared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>
            <a:extLst>
              <a:ext uri="{FF2B5EF4-FFF2-40B4-BE49-F238E27FC236}">
                <a16:creationId xmlns:a16="http://schemas.microsoft.com/office/drawing/2014/main" id="{1BA5A6A2-409E-48C7-BF91-90E1857AC57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C1777-B58D-469C-BEC5-5E9CC4355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72</a:t>
            </a:fld>
            <a:endParaRPr lang="en-US" altLang="en-US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04BEAE83-F5E5-472E-A4DC-7F5BBC707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E-Strategy and </a:t>
            </a:r>
            <a:br>
              <a:rPr lang="en-US" altLang="en-US"/>
            </a:br>
            <a:r>
              <a:rPr lang="en-US" altLang="en-US"/>
              <a:t>Project Assessment </a:t>
            </a:r>
            <a:r>
              <a:rPr lang="en-US" altLang="en-US" sz="3600"/>
              <a:t>(cont.)</a:t>
            </a: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804214F-264F-4B0A-80B2-DF310449B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Axon metrics implementation obtained results in: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Revenue growth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Cost reduction—selling costs and expenditures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Cost avoidance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Customer fulfillment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Customer service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Customer communications</a:t>
            </a:r>
            <a:endParaRPr lang="en-US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>
            <a:extLst>
              <a:ext uri="{FF2B5EF4-FFF2-40B4-BE49-F238E27FC236}">
                <a16:creationId xmlns:a16="http://schemas.microsoft.com/office/drawing/2014/main" id="{9F5C3167-4AE5-472B-85E0-08F671EA7D8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6552-1B04-4A8C-82C2-7ABB58F501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73</a:t>
            </a:fld>
            <a:endParaRPr lang="en-US" altLang="en-US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B0AE947F-F4DE-4C9C-A76C-1F8B2963A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E-Strategy and </a:t>
            </a:r>
            <a:br>
              <a:rPr lang="en-US" altLang="en-US"/>
            </a:br>
            <a:r>
              <a:rPr lang="en-US" altLang="en-US"/>
              <a:t>Project Assessment </a:t>
            </a:r>
            <a:r>
              <a:rPr lang="en-US" altLang="en-US" sz="3600"/>
              <a:t>(cont.)</a:t>
            </a:r>
          </a:p>
        </p:txBody>
      </p:sp>
      <p:pic>
        <p:nvPicPr>
          <p:cNvPr id="81925" name="Picture 5">
            <a:extLst>
              <a:ext uri="{FF2B5EF4-FFF2-40B4-BE49-F238E27FC236}">
                <a16:creationId xmlns:a16="http://schemas.microsoft.com/office/drawing/2014/main" id="{7361B70F-53D6-4D75-BF40-85B267B50627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" t="3539" r="2861" b="2690"/>
          <a:stretch>
            <a:fillRect/>
          </a:stretch>
        </p:blipFill>
        <p:spPr>
          <a:xfrm>
            <a:off x="3816351" y="1589088"/>
            <a:ext cx="5649913" cy="44688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>
            <a:extLst>
              <a:ext uri="{FF2B5EF4-FFF2-40B4-BE49-F238E27FC236}">
                <a16:creationId xmlns:a16="http://schemas.microsoft.com/office/drawing/2014/main" id="{9DE9A6C7-8C18-452D-A650-A63E56CC9D4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152C8-E5AB-406B-8B3F-6216E70F7E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74</a:t>
            </a:fld>
            <a:endParaRPr lang="en-US" altLang="en-US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DAE90003-9F00-4A61-BF89-B07B5A476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Keys to EC Success</a:t>
            </a:r>
            <a:endParaRPr lang="en-US" altLang="en-US" sz="3600"/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E6969DB7-940D-4775-A8FD-C259DD1DA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E-commerce failures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Macro economic level: The technological revolution posed by the Internet should be expected to go through a boom-and-bust-and-consolidation cycle like the automobile and railroad industries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>
            <a:extLst>
              <a:ext uri="{FF2B5EF4-FFF2-40B4-BE49-F238E27FC236}">
                <a16:creationId xmlns:a16="http://schemas.microsoft.com/office/drawing/2014/main" id="{879E8646-7C34-48D8-9FB0-E91F89880D3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0EFA-A1B2-4CA8-A4E1-1FEB228C3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75</a:t>
            </a:fld>
            <a:endParaRPr lang="en-US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418D0C4E-D9A1-4ED0-BC40-BDAE23D89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Keys to EC Success </a:t>
            </a:r>
            <a:r>
              <a:rPr lang="en-US" altLang="en-US" sz="3600"/>
              <a:t>(cont.)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F2DBD44C-350D-4FE6-AE31-5C7743F70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05000"/>
            <a:ext cx="7543800" cy="31242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Mid-economic level, the bursting of the dot-com bubble in mid-2000 is consistent with economic downturns that have occurred in property, precious metals, currency, and stock markets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>
            <a:extLst>
              <a:ext uri="{FF2B5EF4-FFF2-40B4-BE49-F238E27FC236}">
                <a16:creationId xmlns:a16="http://schemas.microsoft.com/office/drawing/2014/main" id="{28C3C551-7010-41D4-B867-15C183941BF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56CBB-8EEC-4FF4-9081-C13B3EFD8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76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5610DBE7-F635-4EE8-909B-701E4D21A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Keys to EC Success </a:t>
            </a:r>
            <a:r>
              <a:rPr lang="en-US" altLang="en-US" sz="3600"/>
              <a:t>(cont.)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22EDB234-38DF-4C8B-8A95-3222B4402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Micro-economic level, the “Web rush” reflected an over allocation of scarce resources</a:t>
            </a:r>
          </a:p>
          <a:p>
            <a:pPr lvl="2"/>
            <a:r>
              <a:rPr lang="en-US" altLang="en-US"/>
              <a:t>venture capital</a:t>
            </a:r>
          </a:p>
          <a:p>
            <a:pPr lvl="2"/>
            <a:r>
              <a:rPr lang="en-US" altLang="en-US"/>
              <a:t>technical personnel</a:t>
            </a:r>
          </a:p>
          <a:p>
            <a:pPr lvl="2"/>
            <a:r>
              <a:rPr lang="en-US" altLang="en-US"/>
              <a:t>advertising-driven business models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>
            <a:extLst>
              <a:ext uri="{FF2B5EF4-FFF2-40B4-BE49-F238E27FC236}">
                <a16:creationId xmlns:a16="http://schemas.microsoft.com/office/drawing/2014/main" id="{4913FDF5-25D5-4758-9257-5B5CD2C062C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C8A1-2932-4795-BB6B-0DCC8DC69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77</a:t>
            </a:fld>
            <a:endParaRPr lang="en-US" altLang="en-US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FB1668A6-71C0-4983-82F3-4CB3D3E26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Keys to EC Success </a:t>
            </a:r>
            <a:r>
              <a:rPr lang="en-US" altLang="en-US" sz="3600"/>
              <a:t>(cont.)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7B4F80D2-C156-4FA6-9544-1248B3716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Financial reasons are lack of funding and incorrect revenue models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Lack of funding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Incorrect revenue model</a:t>
            </a:r>
            <a:endParaRPr lang="en-US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>
            <a:extLst>
              <a:ext uri="{FF2B5EF4-FFF2-40B4-BE49-F238E27FC236}">
                <a16:creationId xmlns:a16="http://schemas.microsoft.com/office/drawing/2014/main" id="{9A1FF3C8-A29A-4D9B-B01E-E4949E5EC14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00348-3FE9-4FCD-8CEC-05997908F1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78</a:t>
            </a:fld>
            <a:endParaRPr lang="en-US" altLang="en-US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A3221A3C-A942-44CF-8F02-FF8593FC2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Keys to EC Success </a:t>
            </a:r>
            <a:r>
              <a:rPr lang="en-US" altLang="en-US" sz="3600"/>
              <a:t>(cont.)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9BC78C4C-49DE-4EF0-B55F-4E8F7AFE7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851025"/>
            <a:ext cx="75438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E-commerce successes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Brick-and-mortar companies are adding online channels using use organizational knowledge, brand, infrastructure, and other strategic assets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Move to higher quality customers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Change products or services in existing market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Establish an off-line presence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>
            <a:extLst>
              <a:ext uri="{FF2B5EF4-FFF2-40B4-BE49-F238E27FC236}">
                <a16:creationId xmlns:a16="http://schemas.microsoft.com/office/drawing/2014/main" id="{92518863-0D4D-4A7D-8CF8-F4F9C2940A3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CD943-ED21-48E2-B5F3-F06415150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79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DCE86557-6CDC-470E-BFF5-75C71D7CF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Keys to EC Success </a:t>
            </a:r>
            <a:r>
              <a:rPr lang="en-US" altLang="en-US" sz="3600"/>
              <a:t>(cont.)</a:t>
            </a:r>
          </a:p>
        </p:txBody>
      </p:sp>
      <p:sp>
        <p:nvSpPr>
          <p:cNvPr id="88069" name="Rectangle 3">
            <a:extLst>
              <a:ext uri="{FF2B5EF4-FFF2-40B4-BE49-F238E27FC236}">
                <a16:creationId xmlns:a16="http://schemas.microsoft.com/office/drawing/2014/main" id="{215FC826-8539-4508-A8B1-E7091DB27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CSFs (as per Asian CEOs):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select robust business models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understand the dot-com future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foster e-innovation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carefully evaluate a spin-off strategy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co-brand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employ ex-dot-com staffers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focus on the e-generation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2C4B537F-03A9-4C3B-ABBA-D2B561AFDA8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6C53-E03C-46A8-8034-3852472E9F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CF056F5B-8371-4FD7-B939-BACC1324D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Lonely Planet Travels from Place to Space </a:t>
            </a:r>
            <a:r>
              <a:rPr lang="en-US" altLang="en-US" sz="3600"/>
              <a:t>(cont.)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6A9DABBD-95F0-4C5B-9EBE-F5F5CCF54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The Solution</a:t>
            </a:r>
          </a:p>
          <a:p>
            <a:pPr lvl="1">
              <a:buFontTx/>
              <a:buNone/>
            </a:pPr>
            <a:r>
              <a:rPr lang="en-US" altLang="en-US" b="1"/>
              <a:t>	LP’s current combination of business models that make up value proposition and revenue model:</a:t>
            </a:r>
          </a:p>
          <a:p>
            <a:pPr lvl="2"/>
            <a:r>
              <a:rPr lang="en-US" altLang="en-US"/>
              <a:t>Content provider</a:t>
            </a:r>
          </a:p>
          <a:p>
            <a:pPr lvl="2"/>
            <a:r>
              <a:rPr lang="en-US" altLang="en-US"/>
              <a:t>Virtual community</a:t>
            </a:r>
          </a:p>
          <a:p>
            <a:pPr lvl="2"/>
            <a:r>
              <a:rPr lang="en-US" altLang="en-US"/>
              <a:t>Direct to consumer</a:t>
            </a:r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>
            <a:extLst>
              <a:ext uri="{FF2B5EF4-FFF2-40B4-BE49-F238E27FC236}">
                <a16:creationId xmlns:a16="http://schemas.microsoft.com/office/drawing/2014/main" id="{0D58DE66-2C44-4115-8B52-461B6A76090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0B4DB-27C5-4691-8945-2D13051BE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80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E20DA0E3-33CB-4F65-BACB-13C4B5073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Keys to EC Success </a:t>
            </a:r>
            <a:r>
              <a:rPr lang="en-US" altLang="en-US" sz="3600"/>
              <a:t>(cont.)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EB34F683-45A9-4EC5-9269-96D2D33D7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The top three factors for successful B2C e-commerce: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effective marketing management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attractive Web site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building strong connections to customers</a:t>
            </a:r>
            <a:endParaRPr lang="en-US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3">
            <a:extLst>
              <a:ext uri="{FF2B5EF4-FFF2-40B4-BE49-F238E27FC236}">
                <a16:creationId xmlns:a16="http://schemas.microsoft.com/office/drawing/2014/main" id="{79700DAF-9322-4C30-9CF0-34EB9769467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0590E-E95C-4316-80EA-2916A14E0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81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5406517C-AEAF-4B2B-8E62-55D597D39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Keys to EC Success </a:t>
            </a:r>
            <a:r>
              <a:rPr lang="en-US" altLang="en-US" sz="3600"/>
              <a:t>(cont.)</a:t>
            </a:r>
          </a:p>
        </p:txBody>
      </p:sp>
      <p:sp>
        <p:nvSpPr>
          <p:cNvPr id="90117" name="Rectangle 3">
            <a:extLst>
              <a:ext uri="{FF2B5EF4-FFF2-40B4-BE49-F238E27FC236}">
                <a16:creationId xmlns:a16="http://schemas.microsoft.com/office/drawing/2014/main" id="{DB2FB187-E819-4E48-AB6C-4BF02631A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The top three factors for successful B2B e-commerce: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readiness of trading partners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information integration inside the company and in the supply chain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completeness of the application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>
            <a:extLst>
              <a:ext uri="{FF2B5EF4-FFF2-40B4-BE49-F238E27FC236}">
                <a16:creationId xmlns:a16="http://schemas.microsoft.com/office/drawing/2014/main" id="{AE384A3F-3A12-4549-9138-458C012B670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F85A-796F-4A01-95C1-6291849D02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82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187A7E67-387D-4B0F-A0FF-27A9EEBF8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Keys to EC Success </a:t>
            </a:r>
            <a:r>
              <a:rPr lang="en-US" altLang="en-US" sz="3600"/>
              <a:t>(cont.)</a:t>
            </a:r>
          </a:p>
        </p:txBody>
      </p:sp>
      <p:sp>
        <p:nvSpPr>
          <p:cNvPr id="91141" name="Rectangle 3">
            <a:extLst>
              <a:ext uri="{FF2B5EF4-FFF2-40B4-BE49-F238E27FC236}">
                <a16:creationId xmlns:a16="http://schemas.microsoft.com/office/drawing/2014/main" id="{C73B422B-D698-4DD8-BBE7-4A4869D62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The top three factors for overall, successful e-business: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proper business model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readiness of the firm to become an e-business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internal enterprise integration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>
            <a:extLst>
              <a:ext uri="{FF2B5EF4-FFF2-40B4-BE49-F238E27FC236}">
                <a16:creationId xmlns:a16="http://schemas.microsoft.com/office/drawing/2014/main" id="{4703D89F-B130-4E38-AF43-C20449431EB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169D-F4F5-49F2-A1FC-A1BB1626DF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83</a:t>
            </a:fld>
            <a:endParaRPr lang="en-US" altLang="en-US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7F7C1CBC-F8DF-48BA-8924-4A358BFDA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Going Global</a:t>
            </a:r>
            <a:endParaRPr lang="en-US" altLang="en-US" sz="3600"/>
          </a:p>
        </p:txBody>
      </p:sp>
      <p:sp>
        <p:nvSpPr>
          <p:cNvPr id="92165" name="Rectangle 3">
            <a:extLst>
              <a:ext uri="{FF2B5EF4-FFF2-40B4-BE49-F238E27FC236}">
                <a16:creationId xmlns:a16="http://schemas.microsoft.com/office/drawing/2014/main" id="{8E5D05EA-4FA7-4FEC-ABF3-B2D54D851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Benefits and extent of operations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The major advantage of EC is the ability to do business</a:t>
            </a:r>
          </a:p>
          <a:p>
            <a:pPr lvl="2"/>
            <a:r>
              <a:rPr lang="en-US" altLang="en-US"/>
              <a:t>at any time</a:t>
            </a:r>
          </a:p>
          <a:p>
            <a:pPr lvl="2"/>
            <a:r>
              <a:rPr lang="en-US" altLang="en-US"/>
              <a:t>from anywhere</a:t>
            </a:r>
          </a:p>
          <a:p>
            <a:pPr lvl="2"/>
            <a:r>
              <a:rPr lang="en-US" altLang="en-US"/>
              <a:t>at a reasonable cost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3">
            <a:extLst>
              <a:ext uri="{FF2B5EF4-FFF2-40B4-BE49-F238E27FC236}">
                <a16:creationId xmlns:a16="http://schemas.microsoft.com/office/drawing/2014/main" id="{5F85969A-3176-4D99-8DE5-6F9525002DE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1EC7D-9FA7-4959-80C2-8E3112710E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84</a:t>
            </a:fld>
            <a:endParaRPr lang="en-US" altLang="en-US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EA8F5FD2-BE86-4AEA-9505-D8322C84D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Going Global </a:t>
            </a:r>
            <a:r>
              <a:rPr lang="en-US" altLang="en-US" sz="3600"/>
              <a:t>(cont.)</a:t>
            </a:r>
          </a:p>
        </p:txBody>
      </p:sp>
      <p:sp>
        <p:nvSpPr>
          <p:cNvPr id="93189" name="Rectangle 3">
            <a:extLst>
              <a:ext uri="{FF2B5EF4-FFF2-40B4-BE49-F238E27FC236}">
                <a16:creationId xmlns:a16="http://schemas.microsoft.com/office/drawing/2014/main" id="{7FFCE296-8098-4308-8431-D5B5DC876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Barriers to global EC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authentication of buyers and sellers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generating and retaining trust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order fulfillment and delivery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security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domain names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 b="1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3">
            <a:extLst>
              <a:ext uri="{FF2B5EF4-FFF2-40B4-BE49-F238E27FC236}">
                <a16:creationId xmlns:a16="http://schemas.microsoft.com/office/drawing/2014/main" id="{23FBF783-AA59-40E9-A313-CFF04D49B16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2B75BEF-8453-4B79-8121-0D5563B1C8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85</a:t>
            </a:fld>
            <a:endParaRPr lang="en-US" altLang="en-US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12A32A44-4B2F-4D16-93F2-C63475BE3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Going Global </a:t>
            </a:r>
            <a:r>
              <a:rPr lang="en-US" altLang="en-US" sz="3600"/>
              <a:t>(cont.)</a:t>
            </a:r>
          </a:p>
        </p:txBody>
      </p:sp>
      <p:sp>
        <p:nvSpPr>
          <p:cNvPr id="94213" name="Rectangle 3">
            <a:extLst>
              <a:ext uri="{FF2B5EF4-FFF2-40B4-BE49-F238E27FC236}">
                <a16:creationId xmlns:a16="http://schemas.microsoft.com/office/drawing/2014/main" id="{BEAFA843-80C6-4E34-9BB8-948BB6306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Barriers to global EC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94214" name="WordArt 4">
            <a:extLst>
              <a:ext uri="{FF2B5EF4-FFF2-40B4-BE49-F238E27FC236}">
                <a16:creationId xmlns:a16="http://schemas.microsoft.com/office/drawing/2014/main" id="{C53C5170-C99E-4F36-A252-1416B9291AA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2133600" y="3810000"/>
            <a:ext cx="2895600" cy="12192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ID" sz="3600" kern="10">
                <a:ln w="12700">
                  <a:solidFill>
                    <a:srgbClr val="C4B596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3882" dir="2700000" algn="ctr" rotWithShape="0">
                    <a:srgbClr val="CBCBCB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  A  G  E</a:t>
            </a:r>
          </a:p>
        </p:txBody>
      </p:sp>
      <p:sp>
        <p:nvSpPr>
          <p:cNvPr id="94215" name="WordArt 5">
            <a:extLst>
              <a:ext uri="{FF2B5EF4-FFF2-40B4-BE49-F238E27FC236}">
                <a16:creationId xmlns:a16="http://schemas.microsoft.com/office/drawing/2014/main" id="{70A72B80-1CD2-411E-9B5E-F772FC05841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876800" y="2743200"/>
            <a:ext cx="17716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D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culture</a:t>
            </a:r>
          </a:p>
        </p:txBody>
      </p:sp>
      <p:sp>
        <p:nvSpPr>
          <p:cNvPr id="94216" name="WordArt 6">
            <a:extLst>
              <a:ext uri="{FF2B5EF4-FFF2-40B4-BE49-F238E27FC236}">
                <a16:creationId xmlns:a16="http://schemas.microsoft.com/office/drawing/2014/main" id="{DFBDDB59-8DE6-4560-880B-42FA2E4E509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34000" y="3657600"/>
            <a:ext cx="2800350" cy="571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D" sz="36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administration</a:t>
            </a:r>
          </a:p>
        </p:txBody>
      </p:sp>
      <p:sp>
        <p:nvSpPr>
          <p:cNvPr id="94217" name="WordArt 7">
            <a:extLst>
              <a:ext uri="{FF2B5EF4-FFF2-40B4-BE49-F238E27FC236}">
                <a16:creationId xmlns:a16="http://schemas.microsoft.com/office/drawing/2014/main" id="{6F8A9335-B942-4E1B-B267-7BCC6791EBA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477000" y="4495800"/>
            <a:ext cx="22860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D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  <a:t>geography</a:t>
            </a:r>
          </a:p>
        </p:txBody>
      </p:sp>
      <p:sp>
        <p:nvSpPr>
          <p:cNvPr id="94218" name="WordArt 8">
            <a:extLst>
              <a:ext uri="{FF2B5EF4-FFF2-40B4-BE49-F238E27FC236}">
                <a16:creationId xmlns:a16="http://schemas.microsoft.com/office/drawing/2014/main" id="{CE4C5402-64D6-4533-B83D-28FD3B1BE2F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391401" y="5257800"/>
            <a:ext cx="2714625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D" sz="3600" kern="10" spc="720"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economics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>
            <a:extLst>
              <a:ext uri="{FF2B5EF4-FFF2-40B4-BE49-F238E27FC236}">
                <a16:creationId xmlns:a16="http://schemas.microsoft.com/office/drawing/2014/main" id="{A43D83E7-9B47-4037-9B78-45B28ABCF4A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B732C-148F-4EEE-B094-5717E5707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86</a:t>
            </a:fld>
            <a:endParaRPr lang="en-US" altLang="en-U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745F009D-9343-4415-BB75-6FBD00546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Going Global </a:t>
            </a:r>
            <a:r>
              <a:rPr lang="en-US" altLang="en-US" sz="3600"/>
              <a:t>(cont.)</a:t>
            </a:r>
          </a:p>
        </p:txBody>
      </p:sp>
      <p:sp>
        <p:nvSpPr>
          <p:cNvPr id="95237" name="Rectangle 3">
            <a:extLst>
              <a:ext uri="{FF2B5EF4-FFF2-40B4-BE49-F238E27FC236}">
                <a16:creationId xmlns:a16="http://schemas.microsoft.com/office/drawing/2014/main" id="{BA9613DA-6E86-4EFC-828C-97207AB7E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8077200" cy="42672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Cultural issues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cultural attributes determine how people interact with companies, agencies, and each other based on:</a:t>
            </a:r>
          </a:p>
          <a:p>
            <a:pPr lvl="2"/>
            <a:r>
              <a:rPr lang="en-US" altLang="en-US"/>
              <a:t>social norms</a:t>
            </a:r>
          </a:p>
          <a:p>
            <a:pPr lvl="2"/>
            <a:r>
              <a:rPr lang="en-US" altLang="en-US"/>
              <a:t>local standards</a:t>
            </a:r>
          </a:p>
          <a:p>
            <a:pPr lvl="2"/>
            <a:r>
              <a:rPr lang="en-US" altLang="en-US"/>
              <a:t>religious beliefs</a:t>
            </a:r>
          </a:p>
          <a:p>
            <a:pPr lvl="2"/>
            <a:r>
              <a:rPr lang="en-US" altLang="en-US"/>
              <a:t>language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>
            <a:extLst>
              <a:ext uri="{FF2B5EF4-FFF2-40B4-BE49-F238E27FC236}">
                <a16:creationId xmlns:a16="http://schemas.microsoft.com/office/drawing/2014/main" id="{128F021A-173A-4115-BD94-1713E2657EE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6B2B9-6CE5-444E-B1AF-CB4414EB2A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87</a:t>
            </a:fld>
            <a:endParaRPr lang="en-US" altLang="en-US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453EFFF2-4FC0-4CBE-BB11-2531DD1D7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Going Global </a:t>
            </a:r>
            <a:r>
              <a:rPr lang="en-US" altLang="en-US" sz="3600"/>
              <a:t>(cont.)</a:t>
            </a:r>
          </a:p>
        </p:txBody>
      </p:sp>
      <p:sp>
        <p:nvSpPr>
          <p:cNvPr id="96261" name="Rectangle 3">
            <a:extLst>
              <a:ext uri="{FF2B5EF4-FFF2-40B4-BE49-F238E27FC236}">
                <a16:creationId xmlns:a16="http://schemas.microsoft.com/office/drawing/2014/main" id="{4D28A248-9C32-43E5-9647-69809CD54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Administrative issues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National governments and international organizations are working together to find ways to avoid uncoordinated actions and encourage uniform legal standards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>
            <a:extLst>
              <a:ext uri="{FF2B5EF4-FFF2-40B4-BE49-F238E27FC236}">
                <a16:creationId xmlns:a16="http://schemas.microsoft.com/office/drawing/2014/main" id="{2B99D8B8-3645-4876-A3EF-3EC62E713AF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99A3-C1EF-4D51-A8F6-A6287829D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88</a:t>
            </a:fld>
            <a:endParaRPr lang="en-US" altLang="en-US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7BA084EF-3F90-4909-BC14-721876D93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Going Global </a:t>
            </a:r>
            <a:r>
              <a:rPr lang="en-US" altLang="en-US" sz="3600"/>
              <a:t>(cont.)</a:t>
            </a:r>
          </a:p>
        </p:txBody>
      </p:sp>
      <p:sp>
        <p:nvSpPr>
          <p:cNvPr id="97285" name="Rectangle 3">
            <a:extLst>
              <a:ext uri="{FF2B5EF4-FFF2-40B4-BE49-F238E27FC236}">
                <a16:creationId xmlns:a16="http://schemas.microsoft.com/office/drawing/2014/main" id="{F7D32C72-8F03-47E9-9D9C-A46CC0BA3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International trade organizations are attempting to reduce EC trade barriers like:</a:t>
            </a:r>
          </a:p>
          <a:p>
            <a:pPr lvl="2"/>
            <a:r>
              <a:rPr lang="en-US" altLang="en-US"/>
              <a:t>pricing regulations</a:t>
            </a:r>
          </a:p>
          <a:p>
            <a:pPr lvl="2"/>
            <a:r>
              <a:rPr lang="en-US" altLang="en-US"/>
              <a:t>customs</a:t>
            </a:r>
          </a:p>
          <a:p>
            <a:pPr lvl="2"/>
            <a:r>
              <a:rPr lang="en-US" altLang="en-US"/>
              <a:t>import/export restrictions</a:t>
            </a:r>
          </a:p>
          <a:p>
            <a:pPr lvl="2"/>
            <a:r>
              <a:rPr lang="en-US" altLang="en-US"/>
              <a:t>tax issues</a:t>
            </a:r>
          </a:p>
          <a:p>
            <a:pPr lvl="2"/>
            <a:r>
              <a:rPr lang="en-US" altLang="en-US"/>
              <a:t>product specification regulations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Privacy protection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>
            <a:extLst>
              <a:ext uri="{FF2B5EF4-FFF2-40B4-BE49-F238E27FC236}">
                <a16:creationId xmlns:a16="http://schemas.microsoft.com/office/drawing/2014/main" id="{3E84E3D0-0CDA-41CE-A2FF-A97B1E889D2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58394-486C-4612-AA60-7855469C2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89</a:t>
            </a:fld>
            <a:endParaRPr lang="en-US" altLang="en-US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85C7804B-B9D0-49E8-A88B-9129E616E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Going Global </a:t>
            </a:r>
            <a:r>
              <a:rPr lang="en-US" altLang="en-US" sz="3600"/>
              <a:t>(cont.)</a:t>
            </a:r>
          </a:p>
        </p:txBody>
      </p:sp>
      <p:sp>
        <p:nvSpPr>
          <p:cNvPr id="98309" name="Rectangle 3">
            <a:extLst>
              <a:ext uri="{FF2B5EF4-FFF2-40B4-BE49-F238E27FC236}">
                <a16:creationId xmlns:a16="http://schemas.microsoft.com/office/drawing/2014/main" id="{AE7F153B-6E27-4B7C-A08E-905694766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/>
              <a:t>Geographical issues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Government tariffs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Customs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Taxation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Major US tax issue imposition by states and local authorities of sales taxes on goods purchased by their residents from out-of-state EC companies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C5097B65-710E-4875-8454-F59EB707C49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B153-8D69-429A-8470-2A755E33BA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449E840B-DB99-4630-8A7D-86046DC61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Lonely Planet Travels from Place to Space </a:t>
            </a:r>
            <a:r>
              <a:rPr lang="en-US" altLang="en-US" sz="3600"/>
              <a:t>(cont.)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9856AF0D-6B0F-45DB-8A18-A603A29ED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Online LP launched these initiatives: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online store (LP shop), access to brief destination overviews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free updates to currently published guides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various forms of travel news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a traveler’s bulletin board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links to related sites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>
            <a:extLst>
              <a:ext uri="{FF2B5EF4-FFF2-40B4-BE49-F238E27FC236}">
                <a16:creationId xmlns:a16="http://schemas.microsoft.com/office/drawing/2014/main" id="{CD5EBD6D-85E3-45A0-8F5A-ED4C4E1B81F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9032-0E19-4CD8-B120-FA84EBE45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90</a:t>
            </a:fld>
            <a:endParaRPr lang="en-US" alt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60B61822-8D23-4EB8-A298-9B2C83D2E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Going Global </a:t>
            </a:r>
            <a:r>
              <a:rPr lang="en-US" altLang="en-US" sz="3600"/>
              <a:t>(cont.)</a:t>
            </a:r>
          </a:p>
        </p:txBody>
      </p:sp>
      <p:sp>
        <p:nvSpPr>
          <p:cNvPr id="99333" name="Rectangle 3">
            <a:extLst>
              <a:ext uri="{FF2B5EF4-FFF2-40B4-BE49-F238E27FC236}">
                <a16:creationId xmlns:a16="http://schemas.microsoft.com/office/drawing/2014/main" id="{E34A9348-BC28-4EBD-B979-D45643C14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A major key financial barrier to global EC is electronic payment systems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Although credit cards are widely used in the U.S., many European and Asian customers prefer to complete online transactions with off-line payments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>
            <a:extLst>
              <a:ext uri="{FF2B5EF4-FFF2-40B4-BE49-F238E27FC236}">
                <a16:creationId xmlns:a16="http://schemas.microsoft.com/office/drawing/2014/main" id="{9793FB17-AE45-458F-90B0-18C05EE669B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547F3-4B36-429E-94F1-60913B76A6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91</a:t>
            </a:fld>
            <a:endParaRPr lang="en-US" altLang="en-US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FBF7EA78-46BC-4D70-95EF-5D8ED9D84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Going Global </a:t>
            </a:r>
            <a:r>
              <a:rPr lang="en-US" altLang="en-US" sz="3600"/>
              <a:t>(cont.)</a:t>
            </a:r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0B83432F-07EB-4949-ABDE-4AFCC02FB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397000"/>
            <a:ext cx="7543800" cy="43434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Breaking down the barriers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Be strategic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Know your audience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Localize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Think globally, act consistently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Value the human touch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Clarify, document, explain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Offer services that reduce barriers</a:t>
            </a:r>
            <a:endParaRPr lang="en-US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>
            <a:extLst>
              <a:ext uri="{FF2B5EF4-FFF2-40B4-BE49-F238E27FC236}">
                <a16:creationId xmlns:a16="http://schemas.microsoft.com/office/drawing/2014/main" id="{647CEA35-8A8B-4E33-AD3B-6DEB135505A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3FC7A-EFCD-4613-B64A-01ED19B6F6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92</a:t>
            </a:fld>
            <a:endParaRPr lang="en-US" alt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B7FA533D-D576-415E-9C90-C0664D217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EC in Small- and </a:t>
            </a:r>
            <a:br>
              <a:rPr lang="en-US" altLang="en-US"/>
            </a:br>
            <a:r>
              <a:rPr lang="en-US" altLang="en-US"/>
              <a:t>Medium-Sized Enterprises</a:t>
            </a:r>
            <a:endParaRPr lang="en-US" altLang="en-US" sz="3600"/>
          </a:p>
        </p:txBody>
      </p:sp>
      <p:sp>
        <p:nvSpPr>
          <p:cNvPr id="101381" name="Rectangle 3">
            <a:extLst>
              <a:ext uri="{FF2B5EF4-FFF2-40B4-BE49-F238E27FC236}">
                <a16:creationId xmlns:a16="http://schemas.microsoft.com/office/drawing/2014/main" id="{78EA881E-DE8E-45A7-A857-A078EE750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SMEs moved onto the Web because they realized there were opportunities in: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marketing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business expansion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business launches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cost cutting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tighter partner alliances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>
            <a:extLst>
              <a:ext uri="{FF2B5EF4-FFF2-40B4-BE49-F238E27FC236}">
                <a16:creationId xmlns:a16="http://schemas.microsoft.com/office/drawing/2014/main" id="{BB7F952B-1B6B-41C0-8F4D-7DBC2544193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057E4-BABC-4D93-BF96-A3BBF1D5AE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93</a:t>
            </a:fld>
            <a:endParaRPr lang="en-US" altLang="en-US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674799B5-9142-4978-909F-188EFA75E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EC in Small- and </a:t>
            </a:r>
            <a:br>
              <a:rPr lang="en-US" altLang="en-US"/>
            </a:br>
            <a:r>
              <a:rPr lang="en-US" altLang="en-US"/>
              <a:t>Medium-Sized Enterprises </a:t>
            </a:r>
            <a:r>
              <a:rPr lang="en-US" altLang="en-US" sz="3200"/>
              <a:t>(cont.)</a:t>
            </a:r>
          </a:p>
        </p:txBody>
      </p:sp>
      <p:sp>
        <p:nvSpPr>
          <p:cNvPr id="102405" name="Rectangle 3">
            <a:extLst>
              <a:ext uri="{FF2B5EF4-FFF2-40B4-BE49-F238E27FC236}">
                <a16:creationId xmlns:a16="http://schemas.microsoft.com/office/drawing/2014/main" id="{D47B4C27-8303-4C54-BE10-959E29A96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CSFs for SMEs: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Product is critical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Payment methods must be flexible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Electronic payments must be secure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Capital investment should be kept to a minimum</a:t>
            </a:r>
            <a:endParaRPr lang="en-US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>
            <a:extLst>
              <a:ext uri="{FF2B5EF4-FFF2-40B4-BE49-F238E27FC236}">
                <a16:creationId xmlns:a16="http://schemas.microsoft.com/office/drawing/2014/main" id="{3D62E136-CCBE-4038-9E59-CF493BB0CA3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A2547-F55C-4401-B268-8CD51D514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94</a:t>
            </a:fld>
            <a:endParaRPr lang="en-US" altLang="en-US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F6E2AFDF-AA91-491F-A4DB-3546BB6EC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EC in Small- and </a:t>
            </a:r>
            <a:br>
              <a:rPr lang="en-US" altLang="en-US"/>
            </a:br>
            <a:r>
              <a:rPr lang="en-US" altLang="en-US"/>
              <a:t>Medium-Sized Enterprises </a:t>
            </a:r>
            <a:r>
              <a:rPr lang="en-US" altLang="en-US" sz="3200"/>
              <a:t>(cont.)</a:t>
            </a:r>
          </a:p>
        </p:txBody>
      </p:sp>
      <p:sp>
        <p:nvSpPr>
          <p:cNvPr id="103429" name="Rectangle 3">
            <a:extLst>
              <a:ext uri="{FF2B5EF4-FFF2-40B4-BE49-F238E27FC236}">
                <a16:creationId xmlns:a16="http://schemas.microsoft.com/office/drawing/2014/main" id="{650B2F13-19B8-4AAC-9C0E-BF9606592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Inventory control is crucial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Logistical services must be quick and reliable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High visibility on the Internet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Join an online community</a:t>
            </a:r>
            <a:endParaRPr lang="en-US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A Web site should provide all the services needed by consumers</a:t>
            </a:r>
            <a:endParaRPr lang="en-US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>
            <a:extLst>
              <a:ext uri="{FF2B5EF4-FFF2-40B4-BE49-F238E27FC236}">
                <a16:creationId xmlns:a16="http://schemas.microsoft.com/office/drawing/2014/main" id="{F5E0AA98-333E-48AA-810D-91470B03DF1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BD84A-E7FB-4208-8483-FF75EEA37C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95</a:t>
            </a:fld>
            <a:endParaRPr lang="en-US" altLang="en-US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CC05C70C-1B5A-47FC-8A1F-41236AFAF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EC in Small- and </a:t>
            </a:r>
            <a:br>
              <a:rPr lang="en-US" altLang="en-US"/>
            </a:br>
            <a:r>
              <a:rPr lang="en-US" altLang="en-US"/>
              <a:t>Medium-Sized Enterprises </a:t>
            </a:r>
            <a:r>
              <a:rPr lang="en-US" altLang="en-US" sz="3200"/>
              <a:t>(cont.)</a:t>
            </a:r>
          </a:p>
        </p:txBody>
      </p:sp>
      <p:sp>
        <p:nvSpPr>
          <p:cNvPr id="104453" name="Rectangle 3">
            <a:extLst>
              <a:ext uri="{FF2B5EF4-FFF2-40B4-BE49-F238E27FC236}">
                <a16:creationId xmlns:a16="http://schemas.microsoft.com/office/drawing/2014/main" id="{5E0CBA3D-B9A0-410B-95EF-EE3A20959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Supporting SMEs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Most countries have a government agency devoted to helping SMEs become more aware of and able to participate in EC</a:t>
            </a:r>
          </a:p>
          <a:p>
            <a:pPr lvl="2"/>
            <a:r>
              <a:rPr lang="en-US" altLang="en-US"/>
              <a:t>sba.gov</a:t>
            </a:r>
          </a:p>
          <a:p>
            <a:pPr lvl="2"/>
            <a:r>
              <a:rPr lang="en-US" altLang="en-US"/>
              <a:t>business.gov.au</a:t>
            </a:r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>
            <a:extLst>
              <a:ext uri="{FF2B5EF4-FFF2-40B4-BE49-F238E27FC236}">
                <a16:creationId xmlns:a16="http://schemas.microsoft.com/office/drawing/2014/main" id="{F5FF84AC-3CA7-423D-892C-B9C870E5F46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7554-D5B2-449A-AF9A-95AF6B1DA0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96</a:t>
            </a:fld>
            <a:endParaRPr lang="en-US" altLang="en-US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AB26B5BC-B2D1-4204-8D34-500ED7239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EC in Small- and </a:t>
            </a:r>
            <a:br>
              <a:rPr lang="en-US" altLang="en-US"/>
            </a:br>
            <a:r>
              <a:rPr lang="en-US" altLang="en-US"/>
              <a:t>Medium-Sized Enterprises </a:t>
            </a:r>
            <a:r>
              <a:rPr lang="en-US" altLang="en-US" sz="3200"/>
              <a:t>(cont.)</a:t>
            </a:r>
          </a:p>
        </p:txBody>
      </p:sp>
      <p:sp>
        <p:nvSpPr>
          <p:cNvPr id="105477" name="Rectangle 3">
            <a:extLst>
              <a:ext uri="{FF2B5EF4-FFF2-40B4-BE49-F238E27FC236}">
                <a16:creationId xmlns:a16="http://schemas.microsoft.com/office/drawing/2014/main" id="{3F9E6FBE-7534-43E3-867F-84F874303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Vendors have set up a variety of service centers that typically offer a combination of free information and fee-based support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ibm.com/businesscenter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Microsoft’s bcentral.com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b="1"/>
              <a:t>Professional associations, Web resource services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smallbusiness.yahoo.com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workz.com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>
            <a:extLst>
              <a:ext uri="{FF2B5EF4-FFF2-40B4-BE49-F238E27FC236}">
                <a16:creationId xmlns:a16="http://schemas.microsoft.com/office/drawing/2014/main" id="{1C60C029-5E5F-4D2E-90BE-F01941EC131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493B-A6BF-4EE4-ADF5-CF33A80F5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97</a:t>
            </a:fld>
            <a:endParaRPr lang="en-US" altLang="en-US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2A3C7B6D-8EC2-4866-A645-5C6389C63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Managerial Issues</a:t>
            </a:r>
          </a:p>
        </p:txBody>
      </p:sp>
      <p:sp>
        <p:nvSpPr>
          <p:cNvPr id="106501" name="Rectangle 3">
            <a:extLst>
              <a:ext uri="{FF2B5EF4-FFF2-40B4-BE49-F238E27FC236}">
                <a16:creationId xmlns:a16="http://schemas.microsoft.com/office/drawing/2014/main" id="{96B5E1A8-B666-416A-AB55-7E996E148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What is the strategic value of EC to the organization?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What are the benefits and risks of EC?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What metrics should we use?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What staffing is required?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>
            <a:extLst>
              <a:ext uri="{FF2B5EF4-FFF2-40B4-BE49-F238E27FC236}">
                <a16:creationId xmlns:a16="http://schemas.microsoft.com/office/drawing/2014/main" id="{F4FB3663-7057-4C2E-9565-46B36CC7C3C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616AF-C4AF-4DFD-9EE3-079434C7D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98</a:t>
            </a:fld>
            <a:endParaRPr lang="en-US" altLang="en-US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74DA2F14-C36F-4EE7-A439-F82F7B891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Managerial Issues </a:t>
            </a:r>
            <a:r>
              <a:rPr lang="en-US" altLang="en-US" sz="3600"/>
              <a:t>(cont.)</a:t>
            </a:r>
          </a:p>
        </p:txBody>
      </p:sp>
      <p:sp>
        <p:nvSpPr>
          <p:cNvPr id="107525" name="Rectangle 3">
            <a:extLst>
              <a:ext uri="{FF2B5EF4-FFF2-40B4-BE49-F238E27FC236}">
                <a16:creationId xmlns:a16="http://schemas.microsoft.com/office/drawing/2014/main" id="{FC1EDC78-F762-46C6-9F2B-1088587BE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How can we go global?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Can we learn to love smallness?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Is e-business is always beneficial?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ate Placeholder 3">
            <a:extLst>
              <a:ext uri="{FF2B5EF4-FFF2-40B4-BE49-F238E27FC236}">
                <a16:creationId xmlns:a16="http://schemas.microsoft.com/office/drawing/2014/main" id="{7ECB1CEC-19C7-4A1E-BB49-60766C8CD16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A1637-41CA-4D93-9286-0C61539B66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F360E22-E03C-45C4-A957-C8A553CAF9E2}" type="slidenum">
              <a:rPr lang="en-US" altLang="id-ID" smtClean="0"/>
              <a:pPr>
                <a:defRPr/>
              </a:pPr>
              <a:t>99</a:t>
            </a:fld>
            <a:endParaRPr lang="en-US" altLang="en-US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82832AAF-B60C-4CF3-9F4B-176221E33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</a:t>
            </a:r>
          </a:p>
        </p:txBody>
      </p:sp>
      <p:sp>
        <p:nvSpPr>
          <p:cNvPr id="108549" name="Rectangle 3">
            <a:extLst>
              <a:ext uri="{FF2B5EF4-FFF2-40B4-BE49-F238E27FC236}">
                <a16:creationId xmlns:a16="http://schemas.microsoft.com/office/drawing/2014/main" id="{C557DF75-6F15-4443-AC90-797087BA3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The strategic planning process.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The EC strategic process.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E-strategy initiation and formulation.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E-strategy implementation and assessment.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4132</Words>
  <Application>Microsoft Office PowerPoint</Application>
  <PresentationFormat>Widescreen</PresentationFormat>
  <Paragraphs>684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12" baseType="lpstr">
      <vt:lpstr>Arial</vt:lpstr>
      <vt:lpstr>Arial Black</vt:lpstr>
      <vt:lpstr>Calibri</vt:lpstr>
      <vt:lpstr>Calibri Light</vt:lpstr>
      <vt:lpstr>Cambria</vt:lpstr>
      <vt:lpstr>Comic Sans MS</vt:lpstr>
      <vt:lpstr>Impact</vt:lpstr>
      <vt:lpstr>Times New Roman</vt:lpstr>
      <vt:lpstr>Wingdings</vt:lpstr>
      <vt:lpstr>Office Theme</vt:lpstr>
      <vt:lpstr>Custom Design</vt:lpstr>
      <vt:lpstr>SIC030 - PPT - SESI ke 10 Sistem Perdagangan Elektronik</vt:lpstr>
      <vt:lpstr>Learning Objectives</vt:lpstr>
      <vt:lpstr>Learning Objectives (cont.)</vt:lpstr>
      <vt:lpstr>Lonely Planet Travels from Place to Space</vt:lpstr>
      <vt:lpstr>Lonely Planet Travels from Place to Space (cont.)</vt:lpstr>
      <vt:lpstr>Lonely Planet Travels from Place to Space (cont.)</vt:lpstr>
      <vt:lpstr>Lonely Planet Travels from Place to Space (cont.)</vt:lpstr>
      <vt:lpstr>Lonely Planet Travels from Place to Space (cont.)</vt:lpstr>
      <vt:lpstr>Lonely Planet Travels from Place to Space (cont.)</vt:lpstr>
      <vt:lpstr>Lonely Planet Travels from Place to Space (cont.)</vt:lpstr>
      <vt:lpstr>Lonely Planet Travels from Place to Space (cont.)</vt:lpstr>
      <vt:lpstr>Lonely Planet Travels from Place to Space (cont.)</vt:lpstr>
      <vt:lpstr>Lonely Planet Travels from Place to Space (cont.)</vt:lpstr>
      <vt:lpstr>Lonely Planet Travels from Place to Space (cont.)</vt:lpstr>
      <vt:lpstr>Lonely Planet Travels from Place to Space (cont.)</vt:lpstr>
      <vt:lpstr>Organizational Strategy</vt:lpstr>
      <vt:lpstr>Organizational Strategy (cont.)</vt:lpstr>
      <vt:lpstr>Organizational Strategy (cont.)</vt:lpstr>
      <vt:lpstr>Organizational Strategy (cont.)</vt:lpstr>
      <vt:lpstr>Organizational Strategy (cont.)</vt:lpstr>
      <vt:lpstr>Organizational Strategy (cont.)</vt:lpstr>
      <vt:lpstr>Organizational Strategy (cont.)</vt:lpstr>
      <vt:lpstr>Organizational Strategy (cont.)</vt:lpstr>
      <vt:lpstr>Organizational Strategy (cont.)</vt:lpstr>
      <vt:lpstr>Organizational Strategy (cont.)</vt:lpstr>
      <vt:lpstr>Organizational Strategy (cont.)</vt:lpstr>
      <vt:lpstr>Organizational Strategy (cont.)</vt:lpstr>
      <vt:lpstr>Organizational Strategy (cont.)</vt:lpstr>
      <vt:lpstr>Organizational Strategy (cont.)</vt:lpstr>
      <vt:lpstr>Organizational Strategy (cont.)</vt:lpstr>
      <vt:lpstr>Organizational Strategy (cont.)</vt:lpstr>
      <vt:lpstr>EC Strategy:  Concepts and Overview</vt:lpstr>
      <vt:lpstr>EC Strategy (cont.)</vt:lpstr>
      <vt:lpstr>EC Strategy Initiation</vt:lpstr>
      <vt:lpstr>EC Strategy Initiation Issues</vt:lpstr>
      <vt:lpstr>EC Strategy  Initiation Issues (cont.)</vt:lpstr>
      <vt:lpstr>EC Strategy  Initiation Issues (cont.)</vt:lpstr>
      <vt:lpstr>EC Strategy Formulation</vt:lpstr>
      <vt:lpstr>EC Strategy Formulation (cont.)</vt:lpstr>
      <vt:lpstr>EC Strategy Formulation (cont.)</vt:lpstr>
      <vt:lpstr>EC Strategy Formulation (cont.)</vt:lpstr>
      <vt:lpstr>EC Strategy Formulation (cont.)</vt:lpstr>
      <vt:lpstr>EC Strategy Formulation (cont.)</vt:lpstr>
      <vt:lpstr>EC Strategy Formulation (cont.)</vt:lpstr>
      <vt:lpstr>EC Strategy Formulation (cont.)</vt:lpstr>
      <vt:lpstr>EC Strategy Formulation (cont.)</vt:lpstr>
      <vt:lpstr>EC Strategy Formulation (cont.)</vt:lpstr>
      <vt:lpstr>Cost-Benefit Analysis</vt:lpstr>
      <vt:lpstr>Cost-Benefit Analysis (cont.)</vt:lpstr>
      <vt:lpstr>Cost-Benefit Analysis (cont.)</vt:lpstr>
      <vt:lpstr>Risk Analysis</vt:lpstr>
      <vt:lpstr>Risk Analysis (cont.)</vt:lpstr>
      <vt:lpstr>Risk Analysis (cont.)</vt:lpstr>
      <vt:lpstr>Issues in  Strategy Formulation</vt:lpstr>
      <vt:lpstr>Issues in  Strategy Formulation (cont.)</vt:lpstr>
      <vt:lpstr>Issues in  Strategy Formulation (cont.)</vt:lpstr>
      <vt:lpstr>EC Strategy Implementation</vt:lpstr>
      <vt:lpstr>EC Strategy Implementation (cont.)</vt:lpstr>
      <vt:lpstr>EC Strategy Implementation (cont.)</vt:lpstr>
      <vt:lpstr>Application Development</vt:lpstr>
      <vt:lpstr>Application Development (cont.)</vt:lpstr>
      <vt:lpstr>EC Strategy  Implementation Issues</vt:lpstr>
      <vt:lpstr>EC Strategy  Implementation Issues (cont.)</vt:lpstr>
      <vt:lpstr>EC Strategy  Implementation Issues (cont.)</vt:lpstr>
      <vt:lpstr>EC Strategy  Implementation Issues (cont.)</vt:lpstr>
      <vt:lpstr>EC Strategy  Implementation Issues (cont.)</vt:lpstr>
      <vt:lpstr>EC Strategy  Implementation Issues (cont.)</vt:lpstr>
      <vt:lpstr>E-Strategy and  Project Assessment</vt:lpstr>
      <vt:lpstr>Project Assessment Objectives</vt:lpstr>
      <vt:lpstr>E-Strategy and  Project Assessment (cont.)</vt:lpstr>
      <vt:lpstr>E-Strategy and  Project Assessment (cont.)</vt:lpstr>
      <vt:lpstr>E-Strategy and  Project Assessment (cont.)</vt:lpstr>
      <vt:lpstr>E-Strategy and  Project Assessment (cont.)</vt:lpstr>
      <vt:lpstr>Keys to EC Success</vt:lpstr>
      <vt:lpstr>Keys to EC Success (cont.)</vt:lpstr>
      <vt:lpstr>Keys to EC Success (cont.)</vt:lpstr>
      <vt:lpstr>Keys to EC Success (cont.)</vt:lpstr>
      <vt:lpstr>Keys to EC Success (cont.)</vt:lpstr>
      <vt:lpstr>Keys to EC Success (cont.)</vt:lpstr>
      <vt:lpstr>Keys to EC Success (cont.)</vt:lpstr>
      <vt:lpstr>Keys to EC Success (cont.)</vt:lpstr>
      <vt:lpstr>Keys to EC Success (cont.)</vt:lpstr>
      <vt:lpstr>Going Global</vt:lpstr>
      <vt:lpstr>Going Global (cont.)</vt:lpstr>
      <vt:lpstr>Going Global (cont.)</vt:lpstr>
      <vt:lpstr>Going Global (cont.)</vt:lpstr>
      <vt:lpstr>Going Global (cont.)</vt:lpstr>
      <vt:lpstr>Going Global (cont.)</vt:lpstr>
      <vt:lpstr>Going Global (cont.)</vt:lpstr>
      <vt:lpstr>Going Global (cont.)</vt:lpstr>
      <vt:lpstr>Going Global (cont.)</vt:lpstr>
      <vt:lpstr>EC in Small- and  Medium-Sized Enterprises</vt:lpstr>
      <vt:lpstr>EC in Small- and  Medium-Sized Enterprises (cont.)</vt:lpstr>
      <vt:lpstr>EC in Small- and  Medium-Sized Enterprises (cont.)</vt:lpstr>
      <vt:lpstr>EC in Small- and  Medium-Sized Enterprises (cont.)</vt:lpstr>
      <vt:lpstr>EC in Small- and  Medium-Sized Enterprises (cont.)</vt:lpstr>
      <vt:lpstr>Managerial Issues</vt:lpstr>
      <vt:lpstr>Managerial Issues (cont.)</vt:lpstr>
      <vt:lpstr>Summary</vt:lpstr>
      <vt:lpstr>Summary (cont.)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24</cp:revision>
  <dcterms:created xsi:type="dcterms:W3CDTF">2021-08-03T05:39:13Z</dcterms:created>
  <dcterms:modified xsi:type="dcterms:W3CDTF">2022-05-17T00:08:33Z</dcterms:modified>
</cp:coreProperties>
</file>