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9" r:id="rId4"/>
    <p:sldId id="260" r:id="rId5"/>
    <p:sldId id="261" r:id="rId6"/>
    <p:sldId id="38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83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84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29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2400" y="41148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8E9B-2451-46D8-B300-FBEC2EAA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92CCF-C69A-4997-9B4E-DE6898C1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580F3-3360-4367-85F7-9F4AB747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47B55-EAF5-4EB9-B24B-8A6A486BF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35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2">
            <a:extLst>
              <a:ext uri="{FF2B5EF4-FFF2-40B4-BE49-F238E27FC236}">
                <a16:creationId xmlns:a16="http://schemas.microsoft.com/office/drawing/2014/main" id="{4B35AA4F-056E-4AAA-9B90-FD9342A8C2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985B5A-B0C1-4B18-9148-D3C0426D6E36}" type="slidenum">
              <a:rPr lang="en-US" altLang="id-ID" sz="1200">
                <a:solidFill>
                  <a:schemeClr val="bg1"/>
                </a:solidFill>
                <a:latin typeface="Cambria" panose="020405030504060302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D9DB01-3E26-42FC-B0C3-54E6E20E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770313"/>
            <a:ext cx="6858000" cy="18208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D" sz="2800" dirty="0"/>
              <a:t>Social Commerce </a:t>
            </a:r>
          </a:p>
          <a:p>
            <a:pPr>
              <a:defRPr/>
            </a:pPr>
            <a:r>
              <a:rPr lang="en-ID" sz="2800" dirty="0"/>
              <a:t>and Online Advertising</a:t>
            </a:r>
          </a:p>
          <a:p>
            <a:pPr>
              <a:defRPr/>
            </a:pPr>
            <a:endParaRPr lang="en-ID" sz="1400" dirty="0"/>
          </a:p>
          <a:p>
            <a:pPr>
              <a:defRPr/>
            </a:pPr>
            <a:r>
              <a:rPr lang="fi-FI" sz="1400" dirty="0"/>
              <a:t>M HANIF JUSUF ST MKOM</a:t>
            </a:r>
            <a:endParaRPr lang="en-US" sz="1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A66477-42A9-486D-9879-9018F8E53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92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9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D841124C-C65D-474F-B697-C035320F859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304B-C9BB-4FD4-B3F3-BC721C779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C4888D6-2D72-42E6-8A35-B4E72F7C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Web Advertising Strategy Helps P&amp;G Compete </a:t>
            </a:r>
            <a:r>
              <a:rPr lang="en-US" altLang="en-US" sz="3600"/>
              <a:t>(cont.)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53B7375-DDC0-415B-A472-A83CC3CF4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8077200" cy="4419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What we can learn…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Issues related to online advertising</a:t>
            </a:r>
          </a:p>
          <a:p>
            <a:pPr lvl="2"/>
            <a:r>
              <a:rPr lang="en-US" altLang="en-US" sz="1600"/>
              <a:t>advertising can be conducted in several different ways</a:t>
            </a:r>
          </a:p>
          <a:p>
            <a:pPr lvl="2"/>
            <a:r>
              <a:rPr lang="en-US" altLang="en-US" sz="1600"/>
              <a:t>there are many options of where and how to use such methods</a:t>
            </a:r>
          </a:p>
          <a:p>
            <a:pPr lvl="2"/>
            <a:r>
              <a:rPr lang="en-US" altLang="en-US" sz="1600"/>
              <a:t>It is difficult to measure quantitative results of online advertising as well as the relationship of advertising to market research online</a:t>
            </a:r>
          </a:p>
          <a:p>
            <a:pPr lvl="2"/>
            <a:r>
              <a:rPr lang="en-US" altLang="en-US" sz="1600"/>
              <a:t>the possibilities of one-to-one advertisement and product customization</a:t>
            </a:r>
          </a:p>
          <a:p>
            <a:pPr lvl="2"/>
            <a:r>
              <a:rPr lang="en-US" altLang="en-US" sz="1600"/>
              <a:t>possibility of relating advertising to direct sales online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5BE439F3-C3C5-4ACA-B16A-127E0C0C64D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8EF7-6D8F-4E0B-BD5D-41F2BE80E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FD86E32-9320-4ECA-9A07-1037933BA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Web Advertising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252B149-4B65-4043-9E73-A89AD1F60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Overview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Advertising </a:t>
            </a:r>
            <a:r>
              <a:rPr lang="en-US" altLang="en-US"/>
              <a:t>is an attempt to disseminate information in order to affect buyer-seller transactions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Interactive marketing:</a:t>
            </a:r>
            <a:r>
              <a:rPr lang="en-US" altLang="en-US" b="1"/>
              <a:t> </a:t>
            </a:r>
            <a:r>
              <a:rPr lang="en-US" altLang="en-US"/>
              <a:t>Online marketing, enabled by the Internet, in which advertisers can interact directly with customers and consumers can interact with advertisers/vendors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66E1BC59-C2FF-4F8F-BD22-DCDD70F2966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2586-3CB0-46DC-A0DF-CBF6A9954D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4E36D14-9B2E-4B6B-8BA7-AE34AB0AC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Web Advertising </a:t>
            </a:r>
            <a:r>
              <a:rPr lang="en-US" altLang="en-US" sz="36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55923AC-8DBD-4003-BDF9-74FA8FB72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Internet advertising terminology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i="1"/>
              <a:t>ad views:</a:t>
            </a:r>
            <a:r>
              <a:rPr lang="en-US" altLang="en-US"/>
              <a:t> The number of times users call up a page that has a banner on it during a specific time period; known as </a:t>
            </a:r>
            <a:r>
              <a:rPr lang="en-US" altLang="en-US" i="1"/>
              <a:t>impressions </a:t>
            </a:r>
            <a:r>
              <a:rPr lang="en-US" altLang="en-US"/>
              <a:t>or </a:t>
            </a:r>
            <a:r>
              <a:rPr lang="en-US" altLang="en-US" i="1"/>
              <a:t>page views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button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page</a:t>
            </a:r>
            <a:endParaRPr lang="en-US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F91F96B0-FEB7-4E68-B1D0-49A9E459AAD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06FE-3334-461B-918C-BEB79045A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D7E62770-39FC-4459-93B8-474A29FFD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Web Advertising </a:t>
            </a:r>
            <a:r>
              <a:rPr lang="en-US" altLang="en-US" sz="3600"/>
              <a:t>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3C40316-7BB2-4D24-9B9D-B11457EB9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i="1"/>
              <a:t>Click (click-through or ad click):</a:t>
            </a:r>
            <a:r>
              <a:rPr lang="en-US" altLang="en-US"/>
              <a:t> A count made each time a visitor clicks on an advertising banner to access the advertiser‘s Web site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i="1"/>
              <a:t>CPM (cost per thousand impressions):</a:t>
            </a:r>
            <a:r>
              <a:rPr lang="en-US" altLang="en-US" b="1"/>
              <a:t> </a:t>
            </a:r>
            <a:r>
              <a:rPr lang="en-US" altLang="en-US"/>
              <a:t>The fee an advertiser pays for each 1,000 times a page with a banner ad is shown</a:t>
            </a:r>
            <a:endParaRPr lang="en-US" altLang="en-US" i="1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i="1"/>
              <a:t>Hit: </a:t>
            </a:r>
            <a:r>
              <a:rPr lang="en-US" altLang="en-US"/>
              <a:t>Request for data from a Web page or file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4F694B9D-9B92-4C9D-8F6D-DC298DB3447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439B-51F2-40D9-AD1B-3B910672B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810B13C-768B-48C9-AAD9-F263B6B40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Web Advertising </a:t>
            </a:r>
            <a:r>
              <a:rPr lang="en-US" altLang="en-US" sz="3600"/>
              <a:t>(cont.)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0E9469F2-8768-47CE-965F-35574841D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Visit:</a:t>
            </a:r>
            <a:r>
              <a:rPr lang="en-US" altLang="en-US" b="1"/>
              <a:t> </a:t>
            </a:r>
            <a:r>
              <a:rPr lang="en-US" altLang="en-US"/>
              <a:t>A series of requests during one navigation of a Web site; a pause of request for a certain length of time ends a visit</a:t>
            </a:r>
            <a:endParaRPr lang="en-US" altLang="en-US" i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Unique isit:</a:t>
            </a:r>
            <a:r>
              <a:rPr lang="en-US" altLang="en-US" b="1"/>
              <a:t> </a:t>
            </a:r>
            <a:r>
              <a:rPr lang="en-US" altLang="en-US"/>
              <a:t>A count of the number of visitors to a site, regardless of how many pages are viewed per visit</a:t>
            </a:r>
            <a:endParaRPr lang="en-US" altLang="en-US" i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Stickiness</a:t>
            </a:r>
            <a:r>
              <a:rPr lang="en-US" altLang="en-US" b="1"/>
              <a:t> </a:t>
            </a:r>
            <a:r>
              <a:rPr lang="en-US" altLang="en-US"/>
              <a:t>Characteristic that influences the average length of time a visitor stays in a site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77BBEC30-4F92-4A92-B25F-03DD497D9CC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5516-7311-4A3E-BE26-046901DED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8E01420-DA0F-4885-BC0C-ECC6FEB7F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Web Advertising </a:t>
            </a:r>
            <a:r>
              <a:rPr lang="en-US" altLang="en-US" sz="3600"/>
              <a:t>(cont.)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1FD16197-2804-45CC-9C50-0B2BA524A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Why Internet advertising?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Television viewers are migrating to the Internet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Statistics are not readily available on ads in a print publication or on TV 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Cost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Richness of format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Personalization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Timeliness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Participation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Location-basis</a:t>
            </a:r>
          </a:p>
          <a:p>
            <a:pPr lvl="1">
              <a:lnSpc>
                <a:spcPct val="8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Digital branding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FD78B919-106E-4C96-B69B-D62D5829E4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01F7-1E95-40A5-8FAE-8960BF2B78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33147F7-1392-4477-821C-6F294E1BD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Web Advertising </a:t>
            </a:r>
            <a:r>
              <a:rPr lang="en-US" altLang="en-US" sz="3600"/>
              <a:t>(cont.)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A07C8862-A58B-4401-9000-F30E6229F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Advertising networks</a:t>
            </a:r>
          </a:p>
          <a:p>
            <a:pPr lvl="1">
              <a:buFontTx/>
              <a:buNone/>
            </a:pPr>
            <a:r>
              <a:rPr lang="en-US" altLang="en-US" i="1"/>
              <a:t>	advertising networks:</a:t>
            </a:r>
            <a:r>
              <a:rPr lang="en-US" altLang="en-US" b="1"/>
              <a:t> </a:t>
            </a:r>
            <a:r>
              <a:rPr lang="en-US" altLang="en-US"/>
              <a:t>Specialized firms that offer customized Web advertising, such as brokering ads and helping target ads to selected groups of consumers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One-to-one targeted advertising and marketing can be expensive, but it can also be very rewarding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81BB96A8-C47E-4610-9737-CEAF7791688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32AF-6CC3-42B0-9DE1-DF99B0E90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F5BFBFE-D3E5-48A4-80AA-62CDFD214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Banner Ads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A4F1A54-25B5-4101-AD9A-DE28E5F8E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Banner:</a:t>
            </a:r>
            <a:r>
              <a:rPr lang="en-US" altLang="en-US" b="1"/>
              <a:t> </a:t>
            </a:r>
            <a:r>
              <a:rPr lang="en-US" altLang="en-US"/>
              <a:t>On a Web page, a graphic advertising display linked to the advertiser’s Web page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Keyword banners:</a:t>
            </a:r>
            <a:r>
              <a:rPr lang="en-US" altLang="en-US" b="1"/>
              <a:t> </a:t>
            </a:r>
            <a:r>
              <a:rPr lang="en-US" altLang="en-US"/>
              <a:t>Banner ads that appear when a predetermined word is queried from a search engine</a:t>
            </a:r>
            <a:endParaRPr lang="en-US" altLang="en-US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Random banners</a:t>
            </a:r>
            <a:r>
              <a:rPr lang="en-US" altLang="en-US" b="1"/>
              <a:t>: </a:t>
            </a:r>
            <a:r>
              <a:rPr lang="en-US" altLang="en-US"/>
              <a:t>Banner ads that appear at random, not as the result of the viewer’s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B00411E0-0B40-40BF-A476-14A1FF3E032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B095-75D8-462D-954E-9FEAA4537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8CF4927-FBF3-4B79-A7EF-413E81031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Banner Ads </a:t>
            </a:r>
            <a:r>
              <a:rPr lang="en-US" altLang="en-US" sz="3600"/>
              <a:t>(cont.)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4BD7E835-94F3-4E95-AFE4-BDD00A116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962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Benefits of banner ads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users are transferred to an advertiser’s site, and frequently directly to the shopping page of that site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the ability to customize some of them to the targeted individual surfer or market segment of surfers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“forced advertising”—customers must view ads while waiting for a  page to load before they can get free information or entertainment that they want to see (a strategy called)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banners may include attention-grabbing multimedia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780CD649-D293-4CF1-9ED0-0E0EA07FCD6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2BB5-D9B5-4F17-A73C-E3B452E31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572CC1A-C2BF-408B-B3F4-FA6C3F6DA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Banner Ads </a:t>
            </a:r>
            <a:r>
              <a:rPr lang="en-US" altLang="en-US" sz="3600"/>
              <a:t>(cont.)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B316B285-5DF5-4EED-97EC-D3EDE180D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Limitations of banner ads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High cost of placing ads on high-volume sites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Limited amount of information can be placed on the banner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Click ratio:</a:t>
            </a:r>
            <a:r>
              <a:rPr lang="en-US" altLang="en-US" sz="2400" b="1"/>
              <a:t> </a:t>
            </a:r>
            <a:r>
              <a:rPr lang="en-US" altLang="en-US" sz="2400"/>
              <a:t>ratio between the number of clicks on a banner ad and the number of times it is seen by viewers; measures the success of a banner in attracting visitors to click on the 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CFD36DC2-CAD2-40CC-80D8-45FCF691DF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8806-33D6-42DF-9590-B646B027B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EA6C8F9-67CA-4DBA-86C6-AF99C732B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1A02938-F75C-4A44-8BA2-30679A90A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objectives of Social Commerce and Web advertising and also its characteristics.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major advertising methods used on the Web.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various online advertising strategies and types of promotions.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issues involved in measuring the success of Web advertising as it relates to different pricing methods.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6E1FE976-6ED3-4B95-BF84-D64CB15F314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B1EE-7B81-4D29-AF5B-4C9A33BBB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CE60F76-90F7-45D2-A590-A7FDF1855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Banner Ads </a:t>
            </a:r>
            <a:r>
              <a:rPr lang="en-US" altLang="en-US" sz="3600"/>
              <a:t>(cont.)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86C178F6-F6D2-4F0D-BB64-C10909B13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Banner swapping:</a:t>
            </a:r>
            <a:r>
              <a:rPr lang="en-US" altLang="en-US" b="1"/>
              <a:t> </a:t>
            </a:r>
            <a:r>
              <a:rPr lang="en-US" altLang="en-US"/>
              <a:t>An agreement between two companies to each display the other’s banner ad on its Web site</a:t>
            </a:r>
            <a:endParaRPr lang="en-US" altLang="en-US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Banner exchanges:</a:t>
            </a:r>
            <a:r>
              <a:rPr lang="en-US" altLang="en-US" b="1"/>
              <a:t> </a:t>
            </a:r>
            <a:r>
              <a:rPr lang="en-US" altLang="en-US"/>
              <a:t>Markets in which companies can trade or exchange placement of banner ads on each other’s Web sites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D5A59B69-4EDF-4FFC-B17F-179F4AA42DC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C6A4-80E3-40E8-A52D-4F0180135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850402B-0C1E-4A76-B680-D07C7720F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4168578A-5E12-4EFC-868C-C659980EB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Pop-up ad:</a:t>
            </a:r>
            <a:r>
              <a:rPr lang="en-US" altLang="en-US" b="1"/>
              <a:t> </a:t>
            </a:r>
            <a:r>
              <a:rPr lang="en-US" altLang="en-US"/>
              <a:t>An ad that appears before, after, or during Internet surfing or when reading e-mail</a:t>
            </a:r>
            <a:endParaRPr lang="en-US" altLang="en-US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Pop-under ad:</a:t>
            </a:r>
            <a:r>
              <a:rPr lang="en-US" altLang="en-US" b="1"/>
              <a:t> </a:t>
            </a:r>
            <a:r>
              <a:rPr lang="en-US" altLang="en-US"/>
              <a:t>An ad that appears underneath the current browser window, so when the  user closes the active window, they see the 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89ADB3E3-5990-483F-82FB-12D4EB7C619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86B4-EFEC-482D-BD56-E6304C7AC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3676A7D-2850-4021-B09A-14FAACEF5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9B4DE08-0658-46DC-98EA-6316062B5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Other intrusive advertising methods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Mouse-trapping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Typo-piracy and cyber-squatting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Unauthorized software downloads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Visible seeding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Invisible seeding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Changing homepage or favorites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Framing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Spoof or magnet pages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Mislabeling links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B472691D-0E4F-412A-AA4B-4C4FE3C4421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88F8-D925-44EA-9598-AD73808EC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10E3BD7-52ED-4026-A35E-5B52AD3E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EB4B05D-4853-4F2B-B6AF-C1C30D5B8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Interstitial:</a:t>
            </a:r>
            <a:r>
              <a:rPr lang="en-US" altLang="en-US" b="1"/>
              <a:t> </a:t>
            </a:r>
            <a:r>
              <a:rPr lang="en-US" altLang="en-US"/>
              <a:t>An initial Web page or a portion of it that is used to capture the user’s attention for a short time while other content is loading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Users can remove these ads by simply closing them or by installing software to block them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AFDEBC9E-E103-42A8-8490-536BBB3AD11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9250-F527-4671-8E44-65C34F68C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33EB3D2-1848-4B8E-B869-828190F20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68DCFEF-E1A0-4AE8-A75E-CBCD14536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E-mail advertising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mailing lists via e-mail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advantages</a:t>
            </a:r>
          </a:p>
          <a:p>
            <a:pPr lvl="2"/>
            <a:r>
              <a:rPr lang="en-US" altLang="en-US"/>
              <a:t>low cost </a:t>
            </a:r>
          </a:p>
          <a:p>
            <a:pPr lvl="2"/>
            <a:r>
              <a:rPr lang="en-US" altLang="en-US"/>
              <a:t>the ability to reach a wide variety of targeted audiences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information on how to create a mailing list, consult groups.yahoo.com (the service is free), emailfactory.com, or topica.com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B58B9B61-05C1-4829-9549-1BAFED9B295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80ED-62DE-41F1-80A6-CF75CEF99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237237A0-9FDB-446C-A746-E760E9132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E-Mail Advertising </a:t>
            </a:r>
            <a:r>
              <a:rPr lang="en-US" altLang="en-US" sz="3600"/>
              <a:t>(cont.)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D4935DB2-7952-4ABF-A4FE-F476ED3D5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E-mail advertising management includes: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preparing mailing lists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Deciding on content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measuring the results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Companies that help with e-mail advertising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worldata.com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emailresults.com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B77E29D3-0894-4D13-B26E-02A8CD5EC05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A0BA-F585-4CBE-99C3-E0D061101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B62D6B8-6F09-412F-AD15-2EF4BF2EE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E-Mail Advertising </a:t>
            </a:r>
            <a:r>
              <a:rPr lang="en-US" altLang="en-US" sz="3600"/>
              <a:t>(cont.)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F6CA68E-9A42-4B8B-81BA-964A02B54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E-mail advertising methods and successes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E-mail promotions—E-Greetings Network (egreetings.com)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Discussion lists—Internet Security Systems (ISS)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E-mail list management—L-Soft’s Listserv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BFA88-1E02-4F67-9300-10F0BF705A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34819" name="Slide Number Placeholder 6">
            <a:extLst>
              <a:ext uri="{FF2B5EF4-FFF2-40B4-BE49-F238E27FC236}">
                <a16:creationId xmlns:a16="http://schemas.microsoft.com/office/drawing/2014/main" id="{F35ECA47-E1C5-490E-863C-E9E05052F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A528A20-F6D6-4E59-B54F-A67B748CCBC8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BF4A876B-E3F4-49FF-9E53-5EE07E0AA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24136A7B-2C42-47C9-A60D-9C315A64F1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Newspaper-like standardized ads</a:t>
            </a:r>
          </a:p>
          <a:p>
            <a:pPr lvl="1"/>
            <a:r>
              <a:rPr lang="en-US" altLang="en-US"/>
              <a:t>standardized ads are larger and more noticeable than banner ads</a:t>
            </a:r>
          </a:p>
          <a:p>
            <a:pPr lvl="1"/>
            <a:r>
              <a:rPr lang="en-US" altLang="en-US"/>
              <a:t>look like the ads in a newspaper or magazine</a:t>
            </a:r>
          </a:p>
        </p:txBody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762070AC-E7E4-449A-8A72-4590E59CC0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Classified ads</a:t>
            </a:r>
          </a:p>
          <a:p>
            <a:pPr lvl="1"/>
            <a:r>
              <a:rPr lang="en-US" altLang="en-US"/>
              <a:t>special sites</a:t>
            </a:r>
          </a:p>
          <a:p>
            <a:pPr lvl="1"/>
            <a:r>
              <a:rPr lang="en-US" altLang="en-US"/>
              <a:t>online newspapers</a:t>
            </a:r>
          </a:p>
          <a:p>
            <a:pPr lvl="1"/>
            <a:r>
              <a:rPr lang="en-US" altLang="en-US"/>
              <a:t>exchanges</a:t>
            </a:r>
          </a:p>
          <a:p>
            <a:pPr lvl="1"/>
            <a:r>
              <a:rPr lang="en-US" altLang="en-US"/>
              <a:t>portals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58953F96-FE6C-49F3-85FC-0239707ADA9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B57B-4758-4355-ABB4-DBB6250AD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E6E3B8A-B231-4B72-A881-8AE282AD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4BFCB04-DD2D-43B5-AA13-B36743FE1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URLs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Universal Resource Locators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Search engines allow companies to submit URLs for free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Difficult to make the top of several lists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Improve ranking in the search engine by simply adding, removing, or changing a few sentences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Paid search engine inclusion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2D44CE84-2757-4FD1-B9A4-0E0237A1311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433C-D022-4272-92D0-0024A32F7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EE5B5D4-D849-433A-B598-551868559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E8440B9-FE16-40ED-BB8F-68A578BC4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Advertising in chat rooms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vendors frequently sponsor chat rooms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advertisers cycle through messages and target the chatters again and again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advertising can become more thematic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used as one-to-one connections between a company and its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E4AB2B77-B81D-417C-910F-101066362DD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CA24-F43A-41A8-8B63-FB201DAB3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68959AAB-8ABD-4D80-A0BF-E6C54705B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F512AB5-71C6-4BD7-A620-383A6871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permission marketing, ad management, localization, and other advertising-related issues.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Understand the role of intelligent agents in consumer issues and advertising applications.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Understand the problem of unsolicited ads and possible solutions.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A939C5FF-29F2-4E2C-B819-6D40F613C6A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22A7-8684-4758-ADAC-211527E30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F927857-FF41-4AC4-9568-04901B88C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Advertising Methods </a:t>
            </a:r>
            <a:r>
              <a:rPr lang="en-US" altLang="en-US" sz="3600"/>
              <a:t>(cont.)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C84A49BE-C859-4820-9A9F-5327D84CE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Advertorial:</a:t>
            </a:r>
            <a:r>
              <a:rPr lang="en-US" altLang="en-US" b="1"/>
              <a:t> </a:t>
            </a:r>
            <a:r>
              <a:rPr lang="en-US" altLang="en-US"/>
              <a:t>An advertisement “disguised” to look like an editorial or general information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0B4A421E-76C9-4BE3-BCEE-7B4268D4801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9FC6-5354-4AEB-B6DF-FCBACA026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965D4EA-3E51-4672-A2DA-81744A2C7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Advertising Strategies </a:t>
            </a:r>
            <a:br>
              <a:rPr lang="en-US" altLang="en-US"/>
            </a:br>
            <a:r>
              <a:rPr lang="en-US" altLang="en-US"/>
              <a:t>and Promotions</a:t>
            </a:r>
            <a:endParaRPr lang="en-US" altLang="en-US" sz="3600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CBAA4DB-B05A-49C5-ABF9-FD9D25158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Associated ad display (text links):</a:t>
            </a:r>
            <a:r>
              <a:rPr lang="en-US" altLang="en-US" b="1"/>
              <a:t> </a:t>
            </a:r>
            <a:r>
              <a:rPr lang="en-US" altLang="en-US"/>
              <a:t>An advertising strategy that displays a banner ad related to a term entered in a search engine</a:t>
            </a:r>
            <a:endParaRPr lang="en-US" altLang="en-US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Affiliate marketing:</a:t>
            </a:r>
            <a:r>
              <a:rPr lang="en-US" altLang="en-US" b="1"/>
              <a:t> </a:t>
            </a:r>
            <a:r>
              <a:rPr lang="en-US" altLang="en-US"/>
              <a:t>A marketing arrangement by which an organization refers consumers to the selling company’s Web site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545F54F9-33FF-48B7-BAAE-56EEDB90F55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E393-0E92-463D-95A9-9425B033E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648FDD8-F796-4E8F-BFF5-728CA9C9A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Advertising Strategies </a:t>
            </a:r>
            <a:br>
              <a:rPr lang="en-US" altLang="en-US"/>
            </a:br>
            <a:r>
              <a:rPr lang="en-US" altLang="en-US"/>
              <a:t>and Promotions </a:t>
            </a:r>
            <a:r>
              <a:rPr lang="en-US" altLang="en-US" sz="3600"/>
              <a:t>(cont.)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34542C5C-B121-4B29-A829-DE1CDA4C3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Ads-as-a-commodity—</a:t>
            </a:r>
            <a:r>
              <a:rPr lang="en-US" altLang="en-US"/>
              <a:t>people paid for the time that is spent viewing an ad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mypoints.com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clickrewards.com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Viral marketing:</a:t>
            </a:r>
            <a:r>
              <a:rPr lang="en-US" altLang="en-US" b="1"/>
              <a:t> </a:t>
            </a:r>
            <a:r>
              <a:rPr lang="en-US" altLang="en-US"/>
              <a:t>Word-of-mouth marketing by which customers promote a product or service by telling others about it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034C2DEA-B1F4-4BFC-AA96-3F4A7AA4A55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C279-0A43-4597-B4DB-267A79562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688A0D1-732A-4F78-A9DE-F9D5A4D8F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Advertising Strategies </a:t>
            </a:r>
            <a:br>
              <a:rPr lang="en-US" altLang="en-US"/>
            </a:br>
            <a:r>
              <a:rPr lang="en-US" altLang="en-US"/>
              <a:t>and Promotions </a:t>
            </a:r>
            <a:r>
              <a:rPr lang="en-US" altLang="en-US" sz="3600"/>
              <a:t>(cont.)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FBB80B89-2184-40FA-9E6E-CF61FA630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Customizing ads</a:t>
            </a:r>
          </a:p>
          <a:p>
            <a:pPr lvl="1">
              <a:buFontTx/>
              <a:buNone/>
            </a:pPr>
            <a:r>
              <a:rPr lang="en-US" altLang="en-US"/>
              <a:t>	filtering irrelevant information by providing consumers with customized ads can reduce this information overload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Webcasting:</a:t>
            </a:r>
            <a:r>
              <a:rPr lang="en-US" altLang="en-US" b="1"/>
              <a:t> </a:t>
            </a:r>
            <a:r>
              <a:rPr lang="en-US" altLang="en-US"/>
              <a:t>A free Internet news service that broadcasts personalized news and information in categories selected by the user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9EF7B274-CF3E-4CBA-834D-20CCE0C7DB3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E23C-6DBC-48FE-AE67-085CF16EC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B100028-2F50-43E6-93B9-94661543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Advertising Strategies </a:t>
            </a:r>
            <a:br>
              <a:rPr lang="en-US" altLang="en-US"/>
            </a:br>
            <a:r>
              <a:rPr lang="en-US" altLang="en-US"/>
              <a:t>and Promotions </a:t>
            </a:r>
            <a:r>
              <a:rPr lang="en-US" altLang="en-US" sz="3600"/>
              <a:t>(cont.)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B985DB93-C697-4E16-9A45-771BE9B59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Online events, promotions, and attractions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Live Web events</a:t>
            </a:r>
          </a:p>
          <a:p>
            <a:pPr lvl="2"/>
            <a:r>
              <a:rPr lang="en-US" altLang="en-US"/>
              <a:t>Careful planning of content, audience, interactivity level, preproduction, and schedule</a:t>
            </a:r>
          </a:p>
          <a:p>
            <a:pPr lvl="2"/>
            <a:r>
              <a:rPr lang="en-US" altLang="en-US"/>
              <a:t>Executing the production with rich media</a:t>
            </a:r>
          </a:p>
          <a:p>
            <a:pPr lvl="2"/>
            <a:r>
              <a:rPr lang="en-US" altLang="en-US"/>
              <a:t>Conducting appropriate promotion</a:t>
            </a:r>
          </a:p>
          <a:p>
            <a:pPr lvl="2"/>
            <a:r>
              <a:rPr lang="en-US" altLang="en-US"/>
              <a:t>Preparing for quality delivery</a:t>
            </a:r>
          </a:p>
          <a:p>
            <a:pPr lvl="2"/>
            <a:r>
              <a:rPr lang="en-US" altLang="en-US"/>
              <a:t>Capturing data and analyzing audience response for improvement purposes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D7DD5B6D-F816-41D0-BC48-0AC1E7A4261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0AA3-072A-49DB-A38E-9240D9BDF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DEB9CF3-19A1-467C-BB1E-C0405D4E8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Advertising Strategies </a:t>
            </a:r>
            <a:br>
              <a:rPr lang="en-US" altLang="en-US"/>
            </a:br>
            <a:r>
              <a:rPr lang="en-US" altLang="en-US"/>
              <a:t>and Promotions </a:t>
            </a:r>
            <a:r>
              <a:rPr lang="en-US" altLang="en-US" sz="3600"/>
              <a:t>(cont.)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28FA5163-E023-4275-BE06-E4545180A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Admediaries:</a:t>
            </a:r>
            <a:r>
              <a:rPr lang="en-US" altLang="en-US" b="1"/>
              <a:t> </a:t>
            </a:r>
            <a:r>
              <a:rPr lang="en-US" altLang="en-US"/>
              <a:t>Third-party vendors that conduct promotions, especially large scale ones 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25226C8B-40F9-4CCB-96E0-BFEC2C83B25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6D99-0135-428D-AACC-5D649C613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D92B399-990D-4D89-ADE2-0E98AC00E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Advertising Strategies </a:t>
            </a:r>
            <a:br>
              <a:rPr lang="en-US" altLang="en-US"/>
            </a:br>
            <a:r>
              <a:rPr lang="en-US" altLang="en-US"/>
              <a:t>and Promotions </a:t>
            </a:r>
            <a:r>
              <a:rPr lang="en-US" altLang="en-US" sz="3600"/>
              <a:t>(cont.)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5F0C8AA9-69D1-4E08-BB81-FAA7AB797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Major considerations when implementing an online ad campaign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target audience of online surfers should  be clearly understood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powerful enough server must be prepared to handle the expected volume of traffic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assessment of success is necessary to evaluate the budget and promotion strategy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cobranding—many promotions succeed because they bring together two or ore powerful partners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A7CD2B66-B4CF-4D3B-9BDD-CA2FC247183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E5F5-A695-4992-9AD6-84E061B20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D54FB5FD-B653-4707-B6FB-D70C4F7E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Advertising Strategies </a:t>
            </a:r>
            <a:br>
              <a:rPr lang="en-US" altLang="en-US"/>
            </a:br>
            <a:r>
              <a:rPr lang="en-US" altLang="en-US"/>
              <a:t>and Promotions </a:t>
            </a:r>
            <a:r>
              <a:rPr lang="en-US" altLang="en-US" sz="3600"/>
              <a:t>(cont.)</a:t>
            </a:r>
          </a:p>
        </p:txBody>
      </p:sp>
      <p:pic>
        <p:nvPicPr>
          <p:cNvPr id="45061" name="Picture 6">
            <a:extLst>
              <a:ext uri="{FF2B5EF4-FFF2-40B4-BE49-F238E27FC236}">
                <a16:creationId xmlns:a16="http://schemas.microsoft.com/office/drawing/2014/main" id="{773C63BB-73D5-4675-9F65-D0A095C7906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5556" r="1796" b="1852"/>
          <a:stretch>
            <a:fillRect/>
          </a:stretch>
        </p:blipFill>
        <p:spPr>
          <a:xfrm>
            <a:off x="2808289" y="1860551"/>
            <a:ext cx="7292975" cy="43418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2C1954D2-8A74-446D-BB10-4C7DCCC292D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F607-A4E6-49AB-81AD-E3EEC1FEB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963C10D-6E75-4A9A-A57C-CC967458D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Economics of Advertising</a:t>
            </a:r>
            <a:endParaRPr lang="en-US" altLang="en-US" sz="3600"/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DCA13925-9F05-476B-A0E8-07B020F8F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Pricing of advertising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Pricing based on ad views, using CPM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Pricing based on click-through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Payment based on interactivity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Payment based on actual purchase: affiliate programs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4E513CFD-429B-4502-938B-76FAC10650D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CC1F-21E5-4511-BB40-FE61E090F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AF67AD57-393B-43A0-8655-3BF45462A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Economics of Advertising</a:t>
            </a:r>
            <a:r>
              <a:rPr lang="en-US" altLang="en-US"/>
              <a:t> </a:t>
            </a:r>
            <a:r>
              <a:rPr lang="en-US" altLang="en-US" sz="3600"/>
              <a:t>(cont.)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885429D-61D1-4552-9523-1E6FDBEE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Advertising as a revenue model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many dot-com failures were caused by using advertising income as the major or the only revenue source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 small site can survive by concentrating on a niche area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playfootball.com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C52E3566-E7BE-4293-8F75-8940081438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6909-1484-4A5A-8667-6F2E7BE3F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2D24962-21E2-40F0-A471-C53502C1D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Web Advertising Strategy Helps P&amp;G Compete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DD628E2-53D9-4CE3-A560-028EEE9A0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19238"/>
            <a:ext cx="7772400" cy="4114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The Problem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To survive, consumer goods companies must constantly research the markets, develop new products, advertise, advertise, and advertise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Proper advertising strategy, including Web advertising, is critical to the welfare of any company in the consumer goods industry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P&amp;G’s business problem is how to best use its advertising budget to get the most marketing “bang for its bucks”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C52AA32F-3626-48C0-8222-559FB1C29B0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68F2A-93D3-45CD-AE47-6B563E69E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0D70EDA-F1F7-4DF7-B7CB-5528CF87E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Economics of Advertising</a:t>
            </a:r>
            <a:r>
              <a:rPr lang="en-US" altLang="en-US"/>
              <a:t> </a:t>
            </a:r>
            <a:r>
              <a:rPr lang="en-US" altLang="en-US" sz="3600"/>
              <a:t>(cont.)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BA8D81AC-2452-4810-866E-0C321DA17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Measuring advertising effectiveness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Return on investment is used to measure the benefits received from their online advertising campaigns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Measuring, auditing, and analyzing Web traffic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Audience tracking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30E22A6F-0D48-43E6-968D-3165C1EA575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DDC-38AB-4C41-822A-DC67631AE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4637E63-F342-48B0-9945-ABA2686BA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Special Advertising Topics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17C4687C-E0D1-418D-BAD8-DF7B02A7B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Permission advertising (permission marketing):</a:t>
            </a:r>
            <a:r>
              <a:rPr lang="en-US" altLang="en-US" sz="2400" b="1"/>
              <a:t> </a:t>
            </a:r>
            <a:r>
              <a:rPr lang="en-US" altLang="en-US" sz="2400"/>
              <a:t>Advertising (marketing) strategy in which customers agree to accept advertising and marketing materials</a:t>
            </a:r>
            <a:endParaRPr lang="en-US" altLang="en-US" sz="2400" i="1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Ad management:</a:t>
            </a:r>
            <a:r>
              <a:rPr lang="en-US" altLang="en-US" sz="2400" b="1"/>
              <a:t> </a:t>
            </a:r>
            <a:r>
              <a:rPr lang="en-US" altLang="en-US" sz="2400"/>
              <a:t>Methodology and software that enable organizations to perform a variety of activities involved in Web advertising (e.g., tracking viewers, rotating ads)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D32C3F0F-E509-4177-B5F6-9DF8B272E1F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A519-9766-45E4-AB60-E7FB5A5AA5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D67FA4B-1752-4C5A-A940-6FD2930FC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Special Advertising Topics</a:t>
            </a:r>
            <a:r>
              <a:rPr lang="en-US" altLang="en-US" sz="3600"/>
              <a:t> (cont.)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1B243EAF-665D-4399-87D0-C578925BE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Features that optimize the ability to advertise online: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The ability to match ads to specific content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Tracking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Rotation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Spacing impressions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B1C7249F-60EC-4178-ABCA-EFA2626D573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58CF-C85F-45AC-81C0-F2A63707A9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75A6F9B-31DE-4D12-8B17-ECAB80A3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77724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Special Advertising Topics</a:t>
            </a:r>
            <a:r>
              <a:rPr lang="en-US" altLang="en-US" sz="3600"/>
              <a:t> (cont.)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FE3A12F1-6AFA-4621-9720-9A2CF0B1D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Localization:</a:t>
            </a:r>
            <a:r>
              <a:rPr lang="en-US" altLang="en-US" sz="2400" b="1"/>
              <a:t> </a:t>
            </a:r>
            <a:r>
              <a:rPr lang="en-US" altLang="en-US" sz="2400"/>
              <a:t>The process of converting media products developed in one country to a form culturally and linguistically acceptable in countries outside the original target market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 i="1"/>
              <a:t>Internet radio:</a:t>
            </a:r>
            <a:r>
              <a:rPr lang="en-US" altLang="en-US" sz="2400" b="1"/>
              <a:t> </a:t>
            </a:r>
            <a:r>
              <a:rPr lang="en-US" altLang="en-US" sz="2400"/>
              <a:t>A Web site that provides music, talk, and other entertainment, both live and stored, from a variety of radio stations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C006-DBBC-469D-9E5E-B3CF75D4D3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2004</a:t>
            </a:r>
          </a:p>
        </p:txBody>
      </p:sp>
      <p:sp>
        <p:nvSpPr>
          <p:cNvPr id="52227" name="Slide Number Placeholder 6">
            <a:extLst>
              <a:ext uri="{FF2B5EF4-FFF2-40B4-BE49-F238E27FC236}">
                <a16:creationId xmlns:a16="http://schemas.microsoft.com/office/drawing/2014/main" id="{16004303-8EBB-4DDC-95D0-A64B63A93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197BD0C-AADE-42EC-8069-F3C536D1AF49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41478992-C32C-40DD-A45C-5E706026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8001000" cy="1431925"/>
          </a:xfrm>
        </p:spPr>
        <p:txBody>
          <a:bodyPr/>
          <a:lstStyle/>
          <a:p>
            <a:r>
              <a:rPr lang="en-US" altLang="en-US" sz="4000"/>
              <a:t>Special Advertising Topics</a:t>
            </a:r>
            <a:r>
              <a:rPr lang="en-US" altLang="en-US" sz="3600"/>
              <a:t> (cont.)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6CA8D848-78AC-43E4-BC71-DB66860E30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Wireless advertising: content is changed based on the location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52230" name="Picture 6">
            <a:extLst>
              <a:ext uri="{FF2B5EF4-FFF2-40B4-BE49-F238E27FC236}">
                <a16:creationId xmlns:a16="http://schemas.microsoft.com/office/drawing/2014/main" id="{9CA6F58D-04D7-4F5C-86C0-2DCE49FCBC1C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" t="3958" r="1732" b="6712"/>
          <a:stretch>
            <a:fillRect/>
          </a:stretch>
        </p:blipFill>
        <p:spPr>
          <a:xfrm>
            <a:off x="2743201" y="3124200"/>
            <a:ext cx="7521575" cy="30670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D9C329C9-E344-4F42-9051-6B654B1CEF0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7B84-AAA5-4E0E-B65A-4716DC5FD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D1CE58B1-92A0-4D25-8AD6-8DF4A5C02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77724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Special Advertising Topics</a:t>
            </a:r>
            <a:r>
              <a:rPr lang="en-US" altLang="en-US" sz="3600"/>
              <a:t> (cont.)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85E72DBF-6A00-45E0-84BC-1A5AADA2B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Ad content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content of ads is extremely important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companies use ad agencies to help in content creation for the Web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Akamai Technologies, Inc. (akamai.com)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writing and editing of the advertising content itself is of course important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ebookeditingservices.com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EB58E7E8-FDDD-426D-83B8-2C0158EEABA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4A42-6317-44CE-A186-74F897FEE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37A8052-ECE4-43F2-8982-EC7FF439A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8575" y="282576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Software Agents in Customer-Related and Advertising Shopping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B55B6D55-0D2C-49FA-8017-289EE45707A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2122" r="4546" b="2663"/>
          <a:stretch>
            <a:fillRect/>
          </a:stretch>
        </p:blipFill>
        <p:spPr>
          <a:xfrm>
            <a:off x="5562600" y="1785939"/>
            <a:ext cx="185578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974C3D3F-E62F-48F7-8D32-0318ADE4D69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B790-C6FF-4A19-A287-FD1E9573A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B4CDB747-F07D-41E6-B96A-A0C2BE6C5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04801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Software Agents in Customer-Related and Advertising Shopping </a:t>
            </a:r>
            <a:r>
              <a:rPr lang="en-US" altLang="en-US" sz="3200"/>
              <a:t>(cont.)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E5C6A16F-D644-4BF4-94F8-3B740150C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Framework for classifying EC agents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Agents that support need identification (what to buy)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Agents that support product brokering (from whom to buy)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Agents that support merchant brokering and comparisons</a:t>
            </a:r>
          </a:p>
          <a:p>
            <a:pPr lvl="3">
              <a:buFontTx/>
              <a:buNone/>
            </a:pPr>
            <a:r>
              <a:rPr lang="en-US" altLang="en-US" sz="2000"/>
              <a:t>Comparison agents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1813F94F-79A5-4323-BD97-CD556F0334C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AE34-10BD-46B7-8556-C60E494E5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BE98D34-3C75-4808-A62E-8A505BD65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9225" y="304801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Software Agents in Customer-Related and Advertising Shopping </a:t>
            </a:r>
            <a:r>
              <a:rPr lang="en-US" altLang="en-US" sz="3200"/>
              <a:t>(cont.)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04247945-58D6-4216-BBFB-51A51049A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2193925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Agents that support buyer–seller negotiation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Agents that support purchase and delivery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Agents that support after-sale service and evaluation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C1E5F49A-51D9-48B1-8028-405EBC60F8B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B14B-0946-4FA3-B599-BB60AFD32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D30D243C-E537-4749-B264-E9065D6C7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8113" y="239714"/>
            <a:ext cx="78486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Software Agents in Customer-Related and Advertising Shopping </a:t>
            </a:r>
            <a:r>
              <a:rPr lang="en-US" altLang="en-US" sz="3200"/>
              <a:t>(cont.)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EBA6DD07-BDF9-4C77-AEF6-AF00B4B3B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Character-based animated interactive agents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Avatars:</a:t>
            </a:r>
            <a:r>
              <a:rPr lang="en-US" altLang="en-US" b="1"/>
              <a:t> </a:t>
            </a:r>
            <a:r>
              <a:rPr lang="en-US" altLang="en-US"/>
              <a:t>Animated computer characters that exhibit humanlike movements and behaviors</a:t>
            </a:r>
            <a:endParaRPr lang="en-US" altLang="en-US" i="1"/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Social computing:</a:t>
            </a:r>
            <a:r>
              <a:rPr lang="en-US" altLang="en-US" b="1"/>
              <a:t> </a:t>
            </a:r>
            <a:r>
              <a:rPr lang="en-US" altLang="en-US"/>
              <a:t>An approach aimed at making the human–computer interface more natural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 i="1"/>
              <a:t>Chatterbots:</a:t>
            </a:r>
            <a:r>
              <a:rPr lang="en-US" altLang="en-US" b="1"/>
              <a:t> </a:t>
            </a:r>
            <a:r>
              <a:rPr lang="en-US" altLang="en-US"/>
              <a:t>Animation characters that can talk (chat)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8199E553-D1F9-4C0A-9483-3C5885D260A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4599-FB4C-467C-BCD1-995ABFDB5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339221B-C902-4164-92A4-46CD2F551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Web Advertising Strategy Helps P&amp;G Compete </a:t>
            </a:r>
            <a:r>
              <a:rPr lang="en-US" altLang="en-US" sz="3600"/>
              <a:t>(cont.)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9A0ADF01-9169-4241-8D29-FCABAD500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The Solution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P&amp;G started to advertise on the Internet in the late 1990s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By 2000, it had 72 active sites, mostly one site for each product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P&amp;G’s major objective is to build around each major product a community of users on the Web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D840EE8A-F8CA-49CD-A0A1-E441D9A06E2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10F3-AFC9-456F-82A2-B9ACCFBB8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9E14CE8C-1595-47CF-8CE9-DFF0331AF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0163" y="261939"/>
            <a:ext cx="8001000" cy="1431925"/>
          </a:xfrm>
        </p:spPr>
        <p:txBody>
          <a:bodyPr/>
          <a:lstStyle/>
          <a:p>
            <a:pPr>
              <a:defRPr/>
            </a:pPr>
            <a:r>
              <a:rPr lang="en-US" altLang="en-US" sz="3600"/>
              <a:t>Software Agents in Customer-Related and Advertising Shopping </a:t>
            </a:r>
            <a:r>
              <a:rPr lang="en-US" altLang="en-US" sz="3200"/>
              <a:t>(cont.)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0054BD28-6CA3-4C93-B997-8ECE54A82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Agents that support auctions</a:t>
            </a:r>
          </a:p>
          <a:p>
            <a:pPr lvl="1">
              <a:buFontTx/>
              <a:buNone/>
            </a:pPr>
            <a:r>
              <a:rPr lang="en-US" altLang="en-US"/>
              <a:t>	act as auction aggregators, which tell consumers where and when certain items will be auctioned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Other EC agents</a:t>
            </a:r>
          </a:p>
          <a:p>
            <a:pPr lvl="1">
              <a:buFontTx/>
              <a:buNone/>
            </a:pPr>
            <a:r>
              <a:rPr lang="en-US" altLang="en-US"/>
              <a:t>	support consumer behavior, customer service, and advertising activities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B492FA58-A66C-4C0C-8C45-FBD82966C0D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7858-49E8-4200-9082-E5A9313C0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EDAEE1AA-F23D-47F3-BFBC-682C83FBF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Unsolicited Electronic Ads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37199771-5161-4DD9-808E-E4D59AF5C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UCE (unsolicited commercial e-mail)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Spamming:</a:t>
            </a:r>
            <a:r>
              <a:rPr lang="en-US" altLang="en-US" b="1"/>
              <a:t> </a:t>
            </a:r>
            <a:r>
              <a:rPr lang="en-US" altLang="en-US"/>
              <a:t>Using e-mail to send unwanted ads (sometimes floods of ads)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What drives UCE?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80 percent of spammers are just trying to get people’s financial information—credit card or bank account numbers—to defraud them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C9688F86-53FF-4B3B-9612-C8BCC8A9D9A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E2A2-BF1A-439A-B087-A461BFAA8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51B8CA-1B7C-430C-A4AD-70A5E6CF9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Unsolicited Electronic Ads </a:t>
            </a:r>
            <a:r>
              <a:rPr lang="en-US" altLang="en-US" sz="3600"/>
              <a:t>(cont.)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B2F9CA42-CA64-421F-A87A-CAC415D47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563688"/>
            <a:ext cx="7543800" cy="4419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Why is it difficult to control spamming?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spammers send millions of e-mails, shifting Internet accounts to avoid detection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use cloaking, they strip away clues (name and address) about where spam originates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server substitutes fake addresses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many spam messages are sent undetected through unregulated Asian e-mail routes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spamming is done from outside the U. S.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9BFF322D-4BE4-4849-AF0B-9D6A676C010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F667-410D-4383-A358-D6F942CD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7EA56A8A-8C5C-4832-A9A1-6A4D02A07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Unsolicited Electronic Ads </a:t>
            </a:r>
            <a:r>
              <a:rPr lang="en-US" altLang="en-US" sz="3600"/>
              <a:t>(cont.)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A94F7B1A-DDD1-47C2-AE31-00C5A77CF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516063"/>
            <a:ext cx="75438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Solutions to spamming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antispam legislation is underway in many countries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ISPs and e-mail providers (Yahoo, MSN, AOL)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junk-mail filters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automatic junk-mail deleters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blockers of certain URLs and e-mail addresses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Spam-filtering site for a country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A00D8FFF-67B5-4E2D-9DE5-6A978A980F2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E206-6DFE-49C9-ACFE-BA8AB7415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32B7A514-10B9-469A-971B-85ECB21F9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682AF7B5-E2D6-49F5-8248-5CEC5C636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Should we advertise anywhere but our own site?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What is our commitment to Web advertising, and how will we coordinate Web and traditional advertising?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Should we integrate our Internet and non-Internet marketing campaigns?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F1C5C4C5-DF63-4368-825D-7FEFE7D3A78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65E9-D30A-43D2-A2C4-49CBDA08B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6067D5ED-A28C-4E70-9C0E-2C859C853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 </a:t>
            </a:r>
            <a:r>
              <a:rPr lang="en-US" altLang="en-US" sz="3600"/>
              <a:t>(cont.)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F40508F1-FD21-4567-A32D-2D3D8121F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8077200" cy="41148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What ethical issues should we consider?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Have we integrated advertising with ordering and other business processes?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How important is branding?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What is the right amount of advertising?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Are any metrics available to guide advertisers?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0E7A99BF-4BE1-4F5E-8251-F205FC4BA44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424E-94EE-42E5-94B7-F7D42CD66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6461669F-3223-40BE-9CE3-F30A96808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03D62A78-2713-4592-9763-8AE5A6FBC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Objectives and characteristics of Web advertising.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Major online advertising methods.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Various advertising strategies and types of promotions.</a:t>
            </a:r>
          </a:p>
          <a:p>
            <a:pPr marL="609600" indent="-609600">
              <a:buFont typeface="Calibri Light" panose="020F0302020204030204" pitchFamily="34" charset="0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4494B498-59CC-44F3-A334-7B684114328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1772-F83D-45B2-AC9F-89C821789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BF562661-D68E-4A59-B8F8-49ECA84E2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4003E255-9034-4118-B9D9-EB883C21D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Measuring advertising success and pricing ads.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Permission marketing, ad management, and localization.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Intelligent agents.</a:t>
            </a:r>
          </a:p>
          <a:p>
            <a:pPr marL="609600" indent="-609600">
              <a:buClr>
                <a:srgbClr val="FFFF00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Stopping unsolicited ads.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B508EE5F-B084-4E3D-B4DB-F16CF3CD66D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A4D1-DC27-49C2-BF81-C9350DB84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206B19B-1F1C-45FA-A731-EF25F7FDA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Web Advertising Strategy Helps P&amp;G Compete </a:t>
            </a:r>
            <a:r>
              <a:rPr lang="en-US" altLang="en-US" sz="3600"/>
              <a:t>(cont.)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21611A1-FFD5-4458-BBD4-867D30BEB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Objectives in building and maintaining these sites: </a:t>
            </a:r>
          </a:p>
          <a:p>
            <a:pPr lvl="2"/>
            <a:r>
              <a:rPr lang="en-US" altLang="en-US"/>
              <a:t>developing brand awareness and recognition (brand equity)</a:t>
            </a:r>
          </a:p>
          <a:p>
            <a:pPr lvl="2"/>
            <a:r>
              <a:rPr lang="en-US" altLang="en-US"/>
              <a:t>collecting valuable data from consumers</a:t>
            </a:r>
          </a:p>
          <a:p>
            <a:pPr lvl="2"/>
            <a:r>
              <a:rPr lang="en-US" altLang="en-US"/>
              <a:t>cutting down on advertising costs</a:t>
            </a:r>
          </a:p>
          <a:p>
            <a:pPr lvl="2"/>
            <a:r>
              <a:rPr lang="en-US" altLang="en-US"/>
              <a:t>conducting one-to-one advertisement</a:t>
            </a:r>
          </a:p>
          <a:p>
            <a:pPr lvl="2"/>
            <a:r>
              <a:rPr lang="en-US" altLang="en-US"/>
              <a:t>experimenting with direct sales of commodity-type products</a:t>
            </a:r>
          </a:p>
          <a:p>
            <a:pPr lvl="2"/>
            <a:r>
              <a:rPr lang="en-US" altLang="en-US"/>
              <a:t>selling customized beauty products to individuals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7900EC0A-6C03-4C65-A2EB-25C4BE71919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1E19-9E8D-4F88-A8B2-BE0415AC5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8D15DE0-AE1E-4712-A595-5143AC8DF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Web Advertising Strategy Helps P&amp;G Compete </a:t>
            </a:r>
            <a:r>
              <a:rPr lang="en-US" altLang="en-US" sz="3600"/>
              <a:t>(cont.)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2DA5488-B60B-4B5B-A791-280F1CAA6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Approach includes:</a:t>
            </a:r>
          </a:p>
          <a:p>
            <a:pPr lvl="2"/>
            <a:r>
              <a:rPr lang="en-US" altLang="en-US"/>
              <a:t>research</a:t>
            </a:r>
          </a:p>
          <a:p>
            <a:pPr lvl="2"/>
            <a:r>
              <a:rPr lang="en-US" altLang="en-US"/>
              <a:t>development</a:t>
            </a:r>
          </a:p>
          <a:p>
            <a:pPr lvl="2"/>
            <a:r>
              <a:rPr lang="en-US" altLang="en-US"/>
              <a:t>investment in hundreds of products simultaneously</a:t>
            </a:r>
          </a:p>
          <a:p>
            <a:pPr lvl="2"/>
            <a:r>
              <a:rPr lang="en-US" altLang="en-US"/>
              <a:t>developing marketing partnerships </a:t>
            </a:r>
          </a:p>
          <a:p>
            <a:pPr lvl="2"/>
            <a:r>
              <a:rPr lang="en-US" altLang="en-US"/>
              <a:t>investing in promising start-ups </a:t>
            </a:r>
          </a:p>
          <a:p>
            <a:pPr lvl="2"/>
            <a:r>
              <a:rPr lang="en-US" altLang="en-US"/>
              <a:t>joining Transora.com, a B2B marketplace consortium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4D916150-E18E-4E85-809D-775573CC2A4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4FA-1002-4E50-B544-4F2AB907A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7245451-E88B-4C7F-8D48-4124E668E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Web Advertising Strategy Helps P&amp;G Compete </a:t>
            </a:r>
            <a:r>
              <a:rPr lang="en-US" altLang="en-US" sz="3600"/>
              <a:t>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5225B28-895F-4CD4-BE4C-1BE9FBFF2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20000" cy="4419600"/>
          </a:xfrm>
        </p:spPr>
        <p:txBody>
          <a:bodyPr/>
          <a:lstStyle/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Uses interactive sites to conduct data mining on Web data </a:t>
            </a:r>
          </a:p>
          <a:p>
            <a:pPr lvl="2"/>
            <a:r>
              <a:rPr lang="en-US" altLang="en-US"/>
              <a:t>build brand equity and awareness</a:t>
            </a:r>
          </a:p>
          <a:p>
            <a:pPr lvl="2"/>
            <a:r>
              <a:rPr lang="en-US" altLang="en-US"/>
              <a:t>test the waters for direct sales to customers</a:t>
            </a:r>
          </a:p>
          <a:p>
            <a:pPr lvl="2"/>
            <a:r>
              <a:rPr lang="en-US" altLang="en-US"/>
              <a:t>collect valuable data from consumers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Information helps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/>
              <a:t>	curtail marketing and advertising expenses by enabling the company to target consumers more precisely and economically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CB7048CE-4B8A-4CC5-A94E-BA866B2BE4D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A4A5-D273-4D3D-9780-2B2E465E3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67EA00-469F-4240-BC0F-B7A3C5C26685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3D2E9D3-1EBE-492D-90F5-97D1AD656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Web Advertising Strategy Helps P&amp;G Compete </a:t>
            </a:r>
            <a:r>
              <a:rPr lang="en-US" altLang="en-US" sz="3600"/>
              <a:t>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6740A61-C7C4-4B3B-9EB8-43FF2DFD3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The Results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most improvements achieved by its Web advertising strategy are qualitative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P&amp;G also did extremely well during the economic downturn of 2000–2003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Its stock price climbed about 50%, whereas the average stock price on the New York Stock Exchange dropped over 30%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2837</Words>
  <Application>Microsoft Office PowerPoint</Application>
  <PresentationFormat>Widescreen</PresentationFormat>
  <Paragraphs>412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Wingdings</vt:lpstr>
      <vt:lpstr>Office Theme</vt:lpstr>
      <vt:lpstr>Custom Design</vt:lpstr>
      <vt:lpstr>SIC030 - PPT - SESI ke 9 Sistem Perdagangan Elektronik</vt:lpstr>
      <vt:lpstr>Learning Objectives</vt:lpstr>
      <vt:lpstr>Learning Objectives (cont.)</vt:lpstr>
      <vt:lpstr>Web Advertising Strategy Helps P&amp;G Compete</vt:lpstr>
      <vt:lpstr>Web Advertising Strategy Helps P&amp;G Compete (cont.)</vt:lpstr>
      <vt:lpstr>Web Advertising Strategy Helps P&amp;G Compete (cont.)</vt:lpstr>
      <vt:lpstr>Web Advertising Strategy Helps P&amp;G Compete (cont.)</vt:lpstr>
      <vt:lpstr>Web Advertising Strategy Helps P&amp;G Compete (cont.)</vt:lpstr>
      <vt:lpstr>Web Advertising Strategy Helps P&amp;G Compete (cont.)</vt:lpstr>
      <vt:lpstr>Web Advertising Strategy Helps P&amp;G Compete (cont.)</vt:lpstr>
      <vt:lpstr>Web Advertising</vt:lpstr>
      <vt:lpstr>Web Advertising (cont.)</vt:lpstr>
      <vt:lpstr>Web Advertising (cont.)</vt:lpstr>
      <vt:lpstr>Web Advertising (cont.)</vt:lpstr>
      <vt:lpstr>Web Advertising (cont.)</vt:lpstr>
      <vt:lpstr>Web Advertising (cont.)</vt:lpstr>
      <vt:lpstr>Banner Ads</vt:lpstr>
      <vt:lpstr>Banner Ads (cont.)</vt:lpstr>
      <vt:lpstr>Banner Ads (cont.)</vt:lpstr>
      <vt:lpstr>Banner Ads (cont.)</vt:lpstr>
      <vt:lpstr>Advertising Methods (cont.)</vt:lpstr>
      <vt:lpstr>Advertising Methods (cont.)</vt:lpstr>
      <vt:lpstr>Advertising Methods (cont.)</vt:lpstr>
      <vt:lpstr>Advertising Methods (cont.)</vt:lpstr>
      <vt:lpstr>E-Mail Advertising (cont.)</vt:lpstr>
      <vt:lpstr>E-Mail Advertising (cont.)</vt:lpstr>
      <vt:lpstr>Advertising Methods (cont.)</vt:lpstr>
      <vt:lpstr>Advertising Methods (cont.)</vt:lpstr>
      <vt:lpstr>Advertising Methods (cont.)</vt:lpstr>
      <vt:lpstr>Advertising Methods (cont.)</vt:lpstr>
      <vt:lpstr>Advertising Strategies  and Promotions</vt:lpstr>
      <vt:lpstr>Advertising Strategies  and Promotions (cont.)</vt:lpstr>
      <vt:lpstr>Advertising Strategies  and Promotions (cont.)</vt:lpstr>
      <vt:lpstr>Advertising Strategies  and Promotions (cont.)</vt:lpstr>
      <vt:lpstr>Advertising Strategies  and Promotions (cont.)</vt:lpstr>
      <vt:lpstr>Advertising Strategies  and Promotions (cont.)</vt:lpstr>
      <vt:lpstr>Advertising Strategies  and Promotions (cont.)</vt:lpstr>
      <vt:lpstr>Economics of Advertising</vt:lpstr>
      <vt:lpstr>Economics of Advertising (cont.)</vt:lpstr>
      <vt:lpstr>Economics of Advertising (cont.)</vt:lpstr>
      <vt:lpstr>Special Advertising Topics</vt:lpstr>
      <vt:lpstr>Special Advertising Topics (cont.)</vt:lpstr>
      <vt:lpstr>Special Advertising Topics (cont.)</vt:lpstr>
      <vt:lpstr>Special Advertising Topics (cont.)</vt:lpstr>
      <vt:lpstr>Special Advertising Topics (cont.)</vt:lpstr>
      <vt:lpstr>Software Agents in Customer-Related and Advertising Shopping</vt:lpstr>
      <vt:lpstr>Software Agents in Customer-Related and Advertising Shopping (cont.)</vt:lpstr>
      <vt:lpstr>Software Agents in Customer-Related and Advertising Shopping (cont.)</vt:lpstr>
      <vt:lpstr>Software Agents in Customer-Related and Advertising Shopping (cont.)</vt:lpstr>
      <vt:lpstr>Software Agents in Customer-Related and Advertising Shopping (cont.)</vt:lpstr>
      <vt:lpstr>Unsolicited Electronic Ads</vt:lpstr>
      <vt:lpstr>Unsolicited Electronic Ads (cont.)</vt:lpstr>
      <vt:lpstr>Unsolicited Electronic Ads (cont.)</vt:lpstr>
      <vt:lpstr>Managerial Issues</vt:lpstr>
      <vt:lpstr>Managerial Issues (cont.)</vt:lpstr>
      <vt:lpstr>Summary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23</cp:revision>
  <dcterms:created xsi:type="dcterms:W3CDTF">2021-08-03T05:39:13Z</dcterms:created>
  <dcterms:modified xsi:type="dcterms:W3CDTF">2022-05-17T00:07:18Z</dcterms:modified>
</cp:coreProperties>
</file>