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328" r:id="rId4"/>
    <p:sldId id="329" r:id="rId5"/>
    <p:sldId id="330" r:id="rId6"/>
    <p:sldId id="331" r:id="rId7"/>
    <p:sldId id="332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56" r:id="rId31"/>
    <p:sldId id="357" r:id="rId32"/>
    <p:sldId id="327" r:id="rId33"/>
    <p:sldId id="30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54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29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EB2ED-8103-429B-862E-733EE9335A4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5C9A053-B088-43CF-AAA8-860CCC9BD88D}">
      <dgm:prSet phldrT="[Text]" custT="1"/>
      <dgm:spPr/>
      <dgm:t>
        <a:bodyPr/>
        <a:lstStyle/>
        <a:p>
          <a:pPr algn="ctr"/>
          <a:r>
            <a:rPr lang="id-ID" sz="1600" noProof="0" dirty="0"/>
            <a:t>Koordinasi yang semakin baik antar stakeholders</a:t>
          </a:r>
        </a:p>
      </dgm:t>
    </dgm:pt>
    <dgm:pt modelId="{2D375D6A-512D-40CD-A183-3A6158249394}" type="parTrans" cxnId="{1C6FDE8F-A332-4932-A8E1-5410ABB335E7}">
      <dgm:prSet/>
      <dgm:spPr/>
      <dgm:t>
        <a:bodyPr/>
        <a:lstStyle/>
        <a:p>
          <a:endParaRPr lang="id-ID"/>
        </a:p>
      </dgm:t>
    </dgm:pt>
    <dgm:pt modelId="{F1EE24B3-DE5B-4F60-80A9-B496245688FC}" type="sibTrans" cxnId="{1C6FDE8F-A332-4932-A8E1-5410ABB335E7}">
      <dgm:prSet/>
      <dgm:spPr/>
      <dgm:t>
        <a:bodyPr/>
        <a:lstStyle/>
        <a:p>
          <a:endParaRPr lang="id-ID"/>
        </a:p>
      </dgm:t>
    </dgm:pt>
    <dgm:pt modelId="{D378B8F3-738F-47BC-99B1-99271EBFA028}">
      <dgm:prSet phldrT="[Text]" custT="1"/>
      <dgm:spPr/>
      <dgm:t>
        <a:bodyPr/>
        <a:lstStyle/>
        <a:p>
          <a:pPr algn="ctr"/>
          <a:r>
            <a:rPr lang="id-ID" sz="1600" noProof="0" dirty="0"/>
            <a:t>Sarana dan Prasarana yang memadai dan berkualitas</a:t>
          </a:r>
        </a:p>
      </dgm:t>
    </dgm:pt>
    <dgm:pt modelId="{1BBC2817-88FA-44A8-B6B3-257DA8EB36E2}" type="parTrans" cxnId="{1EE7C0FF-BC00-4041-B4AA-1A7CD2500014}">
      <dgm:prSet/>
      <dgm:spPr/>
      <dgm:t>
        <a:bodyPr/>
        <a:lstStyle/>
        <a:p>
          <a:endParaRPr lang="id-ID"/>
        </a:p>
      </dgm:t>
    </dgm:pt>
    <dgm:pt modelId="{AB20A7CC-4A8F-4DCA-8E1A-FCE17A5AB509}" type="sibTrans" cxnId="{1EE7C0FF-BC00-4041-B4AA-1A7CD2500014}">
      <dgm:prSet/>
      <dgm:spPr/>
      <dgm:t>
        <a:bodyPr/>
        <a:lstStyle/>
        <a:p>
          <a:endParaRPr lang="id-ID"/>
        </a:p>
      </dgm:t>
    </dgm:pt>
    <dgm:pt modelId="{F1B36BC7-0031-4FB5-813B-ECEE6DB1FE9D}">
      <dgm:prSet phldrT="[Text]" custT="1"/>
      <dgm:spPr/>
      <dgm:t>
        <a:bodyPr/>
        <a:lstStyle/>
        <a:p>
          <a:pPr algn="ctr"/>
          <a:r>
            <a:rPr lang="id-ID" sz="1600" noProof="0" dirty="0"/>
            <a:t>Pemanfaatan </a:t>
          </a:r>
          <a:r>
            <a:rPr lang="en-US" sz="1600" noProof="0" dirty="0"/>
            <a:t>s</a:t>
          </a:r>
          <a:r>
            <a:rPr lang="id-ID" sz="1600" noProof="0" dirty="0"/>
            <a:t>umber </a:t>
          </a:r>
          <a:r>
            <a:rPr lang="en-US" sz="1600" noProof="0" dirty="0"/>
            <a:t>d</a:t>
          </a:r>
          <a:r>
            <a:rPr lang="id-ID" sz="1600" noProof="0" dirty="0"/>
            <a:t>aya secara berkualitas</a:t>
          </a:r>
        </a:p>
      </dgm:t>
    </dgm:pt>
    <dgm:pt modelId="{69731B07-0628-4073-AC95-DCABABB12B8F}" type="parTrans" cxnId="{9B1DC522-F3E7-4DE9-96F2-5FFF08E04D6A}">
      <dgm:prSet/>
      <dgm:spPr/>
      <dgm:t>
        <a:bodyPr/>
        <a:lstStyle/>
        <a:p>
          <a:endParaRPr lang="id-ID"/>
        </a:p>
      </dgm:t>
    </dgm:pt>
    <dgm:pt modelId="{24559261-9242-4D44-B61D-00F9C394A0E1}" type="sibTrans" cxnId="{9B1DC522-F3E7-4DE9-96F2-5FFF08E04D6A}">
      <dgm:prSet/>
      <dgm:spPr/>
      <dgm:t>
        <a:bodyPr/>
        <a:lstStyle/>
        <a:p>
          <a:endParaRPr lang="id-ID"/>
        </a:p>
      </dgm:t>
    </dgm:pt>
    <dgm:pt modelId="{D21E92C8-87EB-4C52-B5FD-5FEC6E69955D}" type="pres">
      <dgm:prSet presAssocID="{03CEB2ED-8103-429B-862E-733EE9335A4C}" presName="arrowDiagram" presStyleCnt="0">
        <dgm:presLayoutVars>
          <dgm:chMax val="5"/>
          <dgm:dir/>
          <dgm:resizeHandles val="exact"/>
        </dgm:presLayoutVars>
      </dgm:prSet>
      <dgm:spPr/>
    </dgm:pt>
    <dgm:pt modelId="{D2CD717A-AA42-45C2-BA32-BCDE205639C8}" type="pres">
      <dgm:prSet presAssocID="{03CEB2ED-8103-429B-862E-733EE9335A4C}" presName="arrow" presStyleLbl="bgShp" presStyleIdx="0" presStyleCnt="1" custScaleX="87986" custScaleY="89874"/>
      <dgm:spPr>
        <a:solidFill>
          <a:schemeClr val="accent2">
            <a:lumMod val="75000"/>
          </a:schemeClr>
        </a:solidFill>
      </dgm:spPr>
    </dgm:pt>
    <dgm:pt modelId="{82C648A8-EF76-408B-B404-A9D0B5BA1CD6}" type="pres">
      <dgm:prSet presAssocID="{03CEB2ED-8103-429B-862E-733EE9335A4C}" presName="arrowDiagram3" presStyleCnt="0"/>
      <dgm:spPr/>
    </dgm:pt>
    <dgm:pt modelId="{9B5165ED-95E2-4F93-834D-B51061F4E666}" type="pres">
      <dgm:prSet presAssocID="{45C9A053-B088-43CF-AAA8-860CCC9BD88D}" presName="bullet3a" presStyleLbl="node1" presStyleIdx="0" presStyleCnt="3" custScaleX="217823" custScaleY="214726" custLinFactX="100000" custLinFactNeighborX="193984" custLinFactNeighborY="-1"/>
      <dgm:spPr>
        <a:solidFill>
          <a:srgbClr val="FF0000"/>
        </a:solidFill>
      </dgm:spPr>
    </dgm:pt>
    <dgm:pt modelId="{7648E652-FE00-49BD-9B72-F6B464AD8F3C}" type="pres">
      <dgm:prSet presAssocID="{45C9A053-B088-43CF-AAA8-860CCC9BD88D}" presName="textBox3a" presStyleLbl="revTx" presStyleIdx="0" presStyleCnt="3" custScaleX="119264" custScaleY="53483" custLinFactNeighborX="35666" custLinFactNeighborY="-17648">
        <dgm:presLayoutVars>
          <dgm:bulletEnabled val="1"/>
        </dgm:presLayoutVars>
      </dgm:prSet>
      <dgm:spPr/>
    </dgm:pt>
    <dgm:pt modelId="{5A182B8E-0EF2-4A9F-BABE-3BFB88FC3F40}" type="pres">
      <dgm:prSet presAssocID="{D378B8F3-738F-47BC-99B1-99271EBFA028}" presName="bullet3b" presStyleLbl="node1" presStyleIdx="1" presStyleCnt="3" custScaleX="213576" custScaleY="214616" custLinFactNeighborX="-27613" custLinFactNeighborY="92088"/>
      <dgm:spPr>
        <a:solidFill>
          <a:srgbClr val="FF0000"/>
        </a:solidFill>
      </dgm:spPr>
    </dgm:pt>
    <dgm:pt modelId="{1BF33A5F-FB97-4FB9-B389-6E9596D0978A}" type="pres">
      <dgm:prSet presAssocID="{D378B8F3-738F-47BC-99B1-99271EBFA028}" presName="textBox3b" presStyleLbl="revTx" presStyleIdx="1" presStyleCnt="3" custScaleX="97657" custScaleY="35503" custLinFactY="-16836" custLinFactNeighborX="-5490" custLinFactNeighborY="-100000">
        <dgm:presLayoutVars>
          <dgm:bulletEnabled val="1"/>
        </dgm:presLayoutVars>
      </dgm:prSet>
      <dgm:spPr/>
    </dgm:pt>
    <dgm:pt modelId="{4D55B892-8438-4484-80C9-1375D9636A5B}" type="pres">
      <dgm:prSet presAssocID="{F1B36BC7-0031-4FB5-813B-ECEE6DB1FE9D}" presName="bullet3c" presStyleLbl="node1" presStyleIdx="2" presStyleCnt="3" custScaleX="155728" custScaleY="157576" custLinFactX="-100000" custLinFactNeighborX="-159760" custLinFactNeighborY="-30742"/>
      <dgm:spPr>
        <a:solidFill>
          <a:srgbClr val="FF0000"/>
        </a:solidFill>
      </dgm:spPr>
    </dgm:pt>
    <dgm:pt modelId="{BC2294A4-2E77-49D1-ABAB-51D96124E254}" type="pres">
      <dgm:prSet presAssocID="{F1B36BC7-0031-4FB5-813B-ECEE6DB1FE9D}" presName="textBox3c" presStyleLbl="revTx" presStyleIdx="2" presStyleCnt="3" custScaleX="122001" custScaleY="23801" custLinFactX="-24059" custLinFactNeighborX="-100000" custLinFactNeighborY="-3736">
        <dgm:presLayoutVars>
          <dgm:bulletEnabled val="1"/>
        </dgm:presLayoutVars>
      </dgm:prSet>
      <dgm:spPr/>
    </dgm:pt>
  </dgm:ptLst>
  <dgm:cxnLst>
    <dgm:cxn modelId="{92D3AE0B-3266-42E9-98BA-A079F534B2B2}" type="presOf" srcId="{F1B36BC7-0031-4FB5-813B-ECEE6DB1FE9D}" destId="{BC2294A4-2E77-49D1-ABAB-51D96124E254}" srcOrd="0" destOrd="0" presId="urn:microsoft.com/office/officeart/2005/8/layout/arrow2"/>
    <dgm:cxn modelId="{9B1DC522-F3E7-4DE9-96F2-5FFF08E04D6A}" srcId="{03CEB2ED-8103-429B-862E-733EE9335A4C}" destId="{F1B36BC7-0031-4FB5-813B-ECEE6DB1FE9D}" srcOrd="2" destOrd="0" parTransId="{69731B07-0628-4073-AC95-DCABABB12B8F}" sibTransId="{24559261-9242-4D44-B61D-00F9C394A0E1}"/>
    <dgm:cxn modelId="{2CDDCE6B-F629-43A6-BDC0-C021A367AA3F}" type="presOf" srcId="{D378B8F3-738F-47BC-99B1-99271EBFA028}" destId="{1BF33A5F-FB97-4FB9-B389-6E9596D0978A}" srcOrd="0" destOrd="0" presId="urn:microsoft.com/office/officeart/2005/8/layout/arrow2"/>
    <dgm:cxn modelId="{1C6FDE8F-A332-4932-A8E1-5410ABB335E7}" srcId="{03CEB2ED-8103-429B-862E-733EE9335A4C}" destId="{45C9A053-B088-43CF-AAA8-860CCC9BD88D}" srcOrd="0" destOrd="0" parTransId="{2D375D6A-512D-40CD-A183-3A6158249394}" sibTransId="{F1EE24B3-DE5B-4F60-80A9-B496245688FC}"/>
    <dgm:cxn modelId="{593A92AF-EDA8-4ABB-B43B-FDDEDFB0FDF0}" type="presOf" srcId="{03CEB2ED-8103-429B-862E-733EE9335A4C}" destId="{D21E92C8-87EB-4C52-B5FD-5FEC6E69955D}" srcOrd="0" destOrd="0" presId="urn:microsoft.com/office/officeart/2005/8/layout/arrow2"/>
    <dgm:cxn modelId="{E2D373B9-08FA-4D6A-B3FD-670DCE5AE4D7}" type="presOf" srcId="{45C9A053-B088-43CF-AAA8-860CCC9BD88D}" destId="{7648E652-FE00-49BD-9B72-F6B464AD8F3C}" srcOrd="0" destOrd="0" presId="urn:microsoft.com/office/officeart/2005/8/layout/arrow2"/>
    <dgm:cxn modelId="{1EE7C0FF-BC00-4041-B4AA-1A7CD2500014}" srcId="{03CEB2ED-8103-429B-862E-733EE9335A4C}" destId="{D378B8F3-738F-47BC-99B1-99271EBFA028}" srcOrd="1" destOrd="0" parTransId="{1BBC2817-88FA-44A8-B6B3-257DA8EB36E2}" sibTransId="{AB20A7CC-4A8F-4DCA-8E1A-FCE17A5AB509}"/>
    <dgm:cxn modelId="{EB507FE2-CF63-4597-8740-4665D90BB20D}" type="presParOf" srcId="{D21E92C8-87EB-4C52-B5FD-5FEC6E69955D}" destId="{D2CD717A-AA42-45C2-BA32-BCDE205639C8}" srcOrd="0" destOrd="0" presId="urn:microsoft.com/office/officeart/2005/8/layout/arrow2"/>
    <dgm:cxn modelId="{34FC092C-BE0B-4CA1-A73B-A5DBDD2E50C1}" type="presParOf" srcId="{D21E92C8-87EB-4C52-B5FD-5FEC6E69955D}" destId="{82C648A8-EF76-408B-B404-A9D0B5BA1CD6}" srcOrd="1" destOrd="0" presId="urn:microsoft.com/office/officeart/2005/8/layout/arrow2"/>
    <dgm:cxn modelId="{6B6651E7-D26F-445E-8AFB-FEB015C32E21}" type="presParOf" srcId="{82C648A8-EF76-408B-B404-A9D0B5BA1CD6}" destId="{9B5165ED-95E2-4F93-834D-B51061F4E666}" srcOrd="0" destOrd="0" presId="urn:microsoft.com/office/officeart/2005/8/layout/arrow2"/>
    <dgm:cxn modelId="{8BB547C0-C88E-41A7-9DB1-A013089BF429}" type="presParOf" srcId="{82C648A8-EF76-408B-B404-A9D0B5BA1CD6}" destId="{7648E652-FE00-49BD-9B72-F6B464AD8F3C}" srcOrd="1" destOrd="0" presId="urn:microsoft.com/office/officeart/2005/8/layout/arrow2"/>
    <dgm:cxn modelId="{37A0BE30-8642-4145-8D36-AB4E9CA7C739}" type="presParOf" srcId="{82C648A8-EF76-408B-B404-A9D0B5BA1CD6}" destId="{5A182B8E-0EF2-4A9F-BABE-3BFB88FC3F40}" srcOrd="2" destOrd="0" presId="urn:microsoft.com/office/officeart/2005/8/layout/arrow2"/>
    <dgm:cxn modelId="{B85A4C63-5B64-408C-BF86-71A60C0E572C}" type="presParOf" srcId="{82C648A8-EF76-408B-B404-A9D0B5BA1CD6}" destId="{1BF33A5F-FB97-4FB9-B389-6E9596D0978A}" srcOrd="3" destOrd="0" presId="urn:microsoft.com/office/officeart/2005/8/layout/arrow2"/>
    <dgm:cxn modelId="{9531AC91-E7F5-4DE3-B1EE-FFF36E4B7A6E}" type="presParOf" srcId="{82C648A8-EF76-408B-B404-A9D0B5BA1CD6}" destId="{4D55B892-8438-4484-80C9-1375D9636A5B}" srcOrd="4" destOrd="0" presId="urn:microsoft.com/office/officeart/2005/8/layout/arrow2"/>
    <dgm:cxn modelId="{F42C0182-5CE8-440E-AD9E-756DE37F3DF0}" type="presParOf" srcId="{82C648A8-EF76-408B-B404-A9D0B5BA1CD6}" destId="{BC2294A4-2E77-49D1-ABAB-51D96124E25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30E9D-A30D-4C6B-806E-467400413E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6684AF-8C6F-485B-A6E1-9BC6B102BDB9}">
      <dgm:prSet phldrT="[Text]"/>
      <dgm:spPr>
        <a:solidFill>
          <a:srgbClr val="0000CC"/>
        </a:solidFill>
      </dgm:spPr>
      <dgm:t>
        <a:bodyPr/>
        <a:lstStyle/>
        <a:p>
          <a:r>
            <a:rPr lang="en-US"/>
            <a:t>Analisis kondisi saat ini</a:t>
          </a:r>
        </a:p>
      </dgm:t>
    </dgm:pt>
    <dgm:pt modelId="{D4784CAA-01AD-4D11-BE38-CD9F5266EE22}" type="parTrans" cxnId="{41274D21-AE52-4BDD-A138-AFF05344822A}">
      <dgm:prSet/>
      <dgm:spPr/>
      <dgm:t>
        <a:bodyPr/>
        <a:lstStyle/>
        <a:p>
          <a:endParaRPr lang="en-US"/>
        </a:p>
      </dgm:t>
    </dgm:pt>
    <dgm:pt modelId="{C764D7C3-8C40-42F4-917A-06E58B601D8C}" type="sibTrans" cxnId="{41274D21-AE52-4BDD-A138-AFF05344822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ED68A63-81C1-4D62-9682-F783C9F0F84E}">
      <dgm:prSet phldrT="[Text]"/>
      <dgm:spPr>
        <a:solidFill>
          <a:srgbClr val="0000CC"/>
        </a:solidFill>
      </dgm:spPr>
      <dgm:t>
        <a:bodyPr/>
        <a:lstStyle/>
        <a:p>
          <a:r>
            <a:rPr lang="en-US"/>
            <a:t>Indikator dan sasaran</a:t>
          </a:r>
        </a:p>
      </dgm:t>
    </dgm:pt>
    <dgm:pt modelId="{B3476B2D-F6A0-48A8-9428-32F10C0CFD22}" type="parTrans" cxnId="{1D97BC8A-8363-4774-9F3B-68DC39ACF04F}">
      <dgm:prSet/>
      <dgm:spPr/>
      <dgm:t>
        <a:bodyPr/>
        <a:lstStyle/>
        <a:p>
          <a:endParaRPr lang="en-US"/>
        </a:p>
      </dgm:t>
    </dgm:pt>
    <dgm:pt modelId="{826A27BB-37CE-4921-A278-1CBC7D2FF365}" type="sibTrans" cxnId="{1D97BC8A-8363-4774-9F3B-68DC39ACF04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64D1E53-CB47-49C1-A149-EAAF377FCC20}">
      <dgm:prSet phldrT="[Text]"/>
      <dgm:spPr>
        <a:solidFill>
          <a:srgbClr val="0000CC"/>
        </a:solidFill>
      </dgm:spPr>
      <dgm:t>
        <a:bodyPr/>
        <a:lstStyle/>
        <a:p>
          <a:r>
            <a:rPr lang="en-US"/>
            <a:t>Program dan kegiatan</a:t>
          </a:r>
        </a:p>
      </dgm:t>
    </dgm:pt>
    <dgm:pt modelId="{BAF8E0ED-01AE-4F24-89B0-A2960AED64D9}" type="parTrans" cxnId="{67FA34BC-00D2-4D77-A535-A6E481CD3407}">
      <dgm:prSet/>
      <dgm:spPr/>
      <dgm:t>
        <a:bodyPr/>
        <a:lstStyle/>
        <a:p>
          <a:endParaRPr lang="en-US"/>
        </a:p>
      </dgm:t>
    </dgm:pt>
    <dgm:pt modelId="{F4F4FCE3-BEF9-4793-8271-6239BD0CDD00}" type="sibTrans" cxnId="{67FA34BC-00D2-4D77-A535-A6E481CD3407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2739A721-9B30-4F08-B70D-CC7B139E6B30}">
      <dgm:prSet/>
      <dgm:spPr>
        <a:solidFill>
          <a:srgbClr val="0000CC"/>
        </a:solidFill>
      </dgm:spPr>
      <dgm:t>
        <a:bodyPr/>
        <a:lstStyle/>
        <a:p>
          <a:r>
            <a:rPr lang="en-US"/>
            <a:t>Tujuan TIK</a:t>
          </a:r>
        </a:p>
      </dgm:t>
    </dgm:pt>
    <dgm:pt modelId="{2E668362-15A1-4AD8-88D5-70CC23D848A0}" type="parTrans" cxnId="{F396D526-46C4-41F5-8743-310CB179ED90}">
      <dgm:prSet/>
      <dgm:spPr/>
      <dgm:t>
        <a:bodyPr/>
        <a:lstStyle/>
        <a:p>
          <a:endParaRPr lang="en-US"/>
        </a:p>
      </dgm:t>
    </dgm:pt>
    <dgm:pt modelId="{F887C86D-0BF8-4823-952D-F07DD7CF85F9}" type="sibTrans" cxnId="{F396D526-46C4-41F5-8743-310CB179ED90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C8187D8-5C23-485A-8404-31D23117CC64}">
      <dgm:prSet/>
      <dgm:spPr>
        <a:solidFill>
          <a:srgbClr val="0000CC"/>
        </a:solidFill>
      </dgm:spPr>
      <dgm:t>
        <a:bodyPr/>
        <a:lstStyle/>
        <a:p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organisasi</a:t>
          </a:r>
          <a:endParaRPr lang="en-US" dirty="0"/>
        </a:p>
      </dgm:t>
    </dgm:pt>
    <dgm:pt modelId="{AB254EDC-1133-4D4F-96E1-13D331EB2C3B}" type="parTrans" cxnId="{314AF0BB-709C-4E30-A646-FA57E72358A2}">
      <dgm:prSet/>
      <dgm:spPr/>
      <dgm:t>
        <a:bodyPr/>
        <a:lstStyle/>
        <a:p>
          <a:endParaRPr lang="en-US"/>
        </a:p>
      </dgm:t>
    </dgm:pt>
    <dgm:pt modelId="{0B522CF6-2C67-47CC-BF88-5C9423AF0C91}" type="sibTrans" cxnId="{314AF0BB-709C-4E30-A646-FA57E72358A2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3B2AD872-F4FA-4C1C-9FB3-B951959FC8F4}">
      <dgm:prSet/>
      <dgm:spPr>
        <a:solidFill>
          <a:srgbClr val="0000CC"/>
        </a:solidFill>
      </dgm:spPr>
      <dgm:t>
        <a:bodyPr/>
        <a:lstStyle/>
        <a:p>
          <a:r>
            <a:rPr lang="en-US" i="1"/>
            <a:t>Timeline </a:t>
          </a:r>
          <a:r>
            <a:rPr lang="en-US"/>
            <a:t>dan alokasi sumber daya</a:t>
          </a:r>
        </a:p>
      </dgm:t>
    </dgm:pt>
    <dgm:pt modelId="{F83A7A62-2CA2-483A-A65C-6C03E97B23CB}" type="parTrans" cxnId="{A0F6CEEC-A5E5-4E37-B364-41B686CA9EF0}">
      <dgm:prSet/>
      <dgm:spPr/>
      <dgm:t>
        <a:bodyPr/>
        <a:lstStyle/>
        <a:p>
          <a:endParaRPr lang="en-US"/>
        </a:p>
      </dgm:t>
    </dgm:pt>
    <dgm:pt modelId="{468B0EF1-69B0-4029-ACD9-FF4407D289BE}" type="sibTrans" cxnId="{A0F6CEEC-A5E5-4E37-B364-41B686CA9EF0}">
      <dgm:prSet/>
      <dgm:spPr/>
      <dgm:t>
        <a:bodyPr/>
        <a:lstStyle/>
        <a:p>
          <a:endParaRPr lang="en-US"/>
        </a:p>
      </dgm:t>
    </dgm:pt>
    <dgm:pt modelId="{055AAC01-902C-4704-B9C6-B183A099FAB9}" type="pres">
      <dgm:prSet presAssocID="{7A930E9D-A30D-4C6B-806E-467400413EBE}" presName="Name0" presStyleCnt="0">
        <dgm:presLayoutVars>
          <dgm:dir/>
          <dgm:resizeHandles val="exact"/>
        </dgm:presLayoutVars>
      </dgm:prSet>
      <dgm:spPr/>
    </dgm:pt>
    <dgm:pt modelId="{36962386-8638-4AD5-B432-F328091E7BEE}" type="pres">
      <dgm:prSet presAssocID="{EC8187D8-5C23-485A-8404-31D23117CC64}" presName="node" presStyleLbl="node1" presStyleIdx="0" presStyleCnt="6">
        <dgm:presLayoutVars>
          <dgm:bulletEnabled val="1"/>
        </dgm:presLayoutVars>
      </dgm:prSet>
      <dgm:spPr/>
    </dgm:pt>
    <dgm:pt modelId="{3986098E-698E-4D5F-B60D-640D854B16C4}" type="pres">
      <dgm:prSet presAssocID="{0B522CF6-2C67-47CC-BF88-5C9423AF0C91}" presName="sibTrans" presStyleLbl="sibTrans2D1" presStyleIdx="0" presStyleCnt="5"/>
      <dgm:spPr/>
    </dgm:pt>
    <dgm:pt modelId="{18427A07-6944-40E3-8FD9-FF8BCF416FED}" type="pres">
      <dgm:prSet presAssocID="{0B522CF6-2C67-47CC-BF88-5C9423AF0C91}" presName="connectorText" presStyleLbl="sibTrans2D1" presStyleIdx="0" presStyleCnt="5"/>
      <dgm:spPr/>
    </dgm:pt>
    <dgm:pt modelId="{29A01F24-7664-47E3-851B-F2B8BF7D3F3E}" type="pres">
      <dgm:prSet presAssocID="{2739A721-9B30-4F08-B70D-CC7B139E6B30}" presName="node" presStyleLbl="node1" presStyleIdx="1" presStyleCnt="6">
        <dgm:presLayoutVars>
          <dgm:bulletEnabled val="1"/>
        </dgm:presLayoutVars>
      </dgm:prSet>
      <dgm:spPr/>
    </dgm:pt>
    <dgm:pt modelId="{0DAA21D6-575D-46C3-B40D-D48F71F1EA51}" type="pres">
      <dgm:prSet presAssocID="{F887C86D-0BF8-4823-952D-F07DD7CF85F9}" presName="sibTrans" presStyleLbl="sibTrans2D1" presStyleIdx="1" presStyleCnt="5"/>
      <dgm:spPr/>
    </dgm:pt>
    <dgm:pt modelId="{D68C28F7-6A24-41F6-B0C3-5CF0C2C49D20}" type="pres">
      <dgm:prSet presAssocID="{F887C86D-0BF8-4823-952D-F07DD7CF85F9}" presName="connectorText" presStyleLbl="sibTrans2D1" presStyleIdx="1" presStyleCnt="5"/>
      <dgm:spPr/>
    </dgm:pt>
    <dgm:pt modelId="{A27C888E-F462-4CAC-B5AB-9A1CA91A6ABC}" type="pres">
      <dgm:prSet presAssocID="{7A6684AF-8C6F-485B-A6E1-9BC6B102BDB9}" presName="node" presStyleLbl="node1" presStyleIdx="2" presStyleCnt="6">
        <dgm:presLayoutVars>
          <dgm:bulletEnabled val="1"/>
        </dgm:presLayoutVars>
      </dgm:prSet>
      <dgm:spPr/>
    </dgm:pt>
    <dgm:pt modelId="{A979771B-E3E7-4663-9E93-30646DF28DB9}" type="pres">
      <dgm:prSet presAssocID="{C764D7C3-8C40-42F4-917A-06E58B601D8C}" presName="sibTrans" presStyleLbl="sibTrans2D1" presStyleIdx="2" presStyleCnt="5"/>
      <dgm:spPr/>
    </dgm:pt>
    <dgm:pt modelId="{97B8CECD-E850-4EF1-BD23-8704285AAB60}" type="pres">
      <dgm:prSet presAssocID="{C764D7C3-8C40-42F4-917A-06E58B601D8C}" presName="connectorText" presStyleLbl="sibTrans2D1" presStyleIdx="2" presStyleCnt="5"/>
      <dgm:spPr/>
    </dgm:pt>
    <dgm:pt modelId="{DDD76A41-6EAC-44EC-A509-E78D41F3C09C}" type="pres">
      <dgm:prSet presAssocID="{5ED68A63-81C1-4D62-9682-F783C9F0F84E}" presName="node" presStyleLbl="node1" presStyleIdx="3" presStyleCnt="6">
        <dgm:presLayoutVars>
          <dgm:bulletEnabled val="1"/>
        </dgm:presLayoutVars>
      </dgm:prSet>
      <dgm:spPr/>
    </dgm:pt>
    <dgm:pt modelId="{8CD09DD6-A035-427D-93D1-306451962BFA}" type="pres">
      <dgm:prSet presAssocID="{826A27BB-37CE-4921-A278-1CBC7D2FF365}" presName="sibTrans" presStyleLbl="sibTrans2D1" presStyleIdx="3" presStyleCnt="5"/>
      <dgm:spPr/>
    </dgm:pt>
    <dgm:pt modelId="{704A641C-126B-4C85-87C1-C0BFECA0097D}" type="pres">
      <dgm:prSet presAssocID="{826A27BB-37CE-4921-A278-1CBC7D2FF365}" presName="connectorText" presStyleLbl="sibTrans2D1" presStyleIdx="3" presStyleCnt="5"/>
      <dgm:spPr/>
    </dgm:pt>
    <dgm:pt modelId="{08242179-0313-4E6D-8B34-8B416F573BBE}" type="pres">
      <dgm:prSet presAssocID="{F64D1E53-CB47-49C1-A149-EAAF377FCC20}" presName="node" presStyleLbl="node1" presStyleIdx="4" presStyleCnt="6">
        <dgm:presLayoutVars>
          <dgm:bulletEnabled val="1"/>
        </dgm:presLayoutVars>
      </dgm:prSet>
      <dgm:spPr/>
    </dgm:pt>
    <dgm:pt modelId="{53D622ED-4666-45DF-9CF6-ECA8D55593F7}" type="pres">
      <dgm:prSet presAssocID="{F4F4FCE3-BEF9-4793-8271-6239BD0CDD00}" presName="sibTrans" presStyleLbl="sibTrans2D1" presStyleIdx="4" presStyleCnt="5"/>
      <dgm:spPr/>
    </dgm:pt>
    <dgm:pt modelId="{DDB8C8A8-1614-4426-87E8-42C5F6BDA71D}" type="pres">
      <dgm:prSet presAssocID="{F4F4FCE3-BEF9-4793-8271-6239BD0CDD00}" presName="connectorText" presStyleLbl="sibTrans2D1" presStyleIdx="4" presStyleCnt="5"/>
      <dgm:spPr/>
    </dgm:pt>
    <dgm:pt modelId="{9C991113-891D-4766-A95C-9A802A9113D5}" type="pres">
      <dgm:prSet presAssocID="{3B2AD872-F4FA-4C1C-9FB3-B951959FC8F4}" presName="node" presStyleLbl="node1" presStyleIdx="5" presStyleCnt="6">
        <dgm:presLayoutVars>
          <dgm:bulletEnabled val="1"/>
        </dgm:presLayoutVars>
      </dgm:prSet>
      <dgm:spPr/>
    </dgm:pt>
  </dgm:ptLst>
  <dgm:cxnLst>
    <dgm:cxn modelId="{14910108-AB99-4064-94F6-D284BA499056}" type="presOf" srcId="{0B522CF6-2C67-47CC-BF88-5C9423AF0C91}" destId="{18427A07-6944-40E3-8FD9-FF8BCF416FED}" srcOrd="1" destOrd="0" presId="urn:microsoft.com/office/officeart/2005/8/layout/process1"/>
    <dgm:cxn modelId="{18EA4608-E208-4A52-94AD-B38140D546A3}" type="presOf" srcId="{F887C86D-0BF8-4823-952D-F07DD7CF85F9}" destId="{D68C28F7-6A24-41F6-B0C3-5CF0C2C49D20}" srcOrd="1" destOrd="0" presId="urn:microsoft.com/office/officeart/2005/8/layout/process1"/>
    <dgm:cxn modelId="{C5393C0E-9AFE-418A-B9AD-5672DBA12C0C}" type="presOf" srcId="{EC8187D8-5C23-485A-8404-31D23117CC64}" destId="{36962386-8638-4AD5-B432-F328091E7BEE}" srcOrd="0" destOrd="0" presId="urn:microsoft.com/office/officeart/2005/8/layout/process1"/>
    <dgm:cxn modelId="{41274D21-AE52-4BDD-A138-AFF05344822A}" srcId="{7A930E9D-A30D-4C6B-806E-467400413EBE}" destId="{7A6684AF-8C6F-485B-A6E1-9BC6B102BDB9}" srcOrd="2" destOrd="0" parTransId="{D4784CAA-01AD-4D11-BE38-CD9F5266EE22}" sibTransId="{C764D7C3-8C40-42F4-917A-06E58B601D8C}"/>
    <dgm:cxn modelId="{F396D526-46C4-41F5-8743-310CB179ED90}" srcId="{7A930E9D-A30D-4C6B-806E-467400413EBE}" destId="{2739A721-9B30-4F08-B70D-CC7B139E6B30}" srcOrd="1" destOrd="0" parTransId="{2E668362-15A1-4AD8-88D5-70CC23D848A0}" sibTransId="{F887C86D-0BF8-4823-952D-F07DD7CF85F9}"/>
    <dgm:cxn modelId="{C856AC2D-BB23-49C2-925C-C705CA1359DC}" type="presOf" srcId="{F887C86D-0BF8-4823-952D-F07DD7CF85F9}" destId="{0DAA21D6-575D-46C3-B40D-D48F71F1EA51}" srcOrd="0" destOrd="0" presId="urn:microsoft.com/office/officeart/2005/8/layout/process1"/>
    <dgm:cxn modelId="{2CEA463C-C697-4E41-B2A1-EFE60B5F60F1}" type="presOf" srcId="{F4F4FCE3-BEF9-4793-8271-6239BD0CDD00}" destId="{53D622ED-4666-45DF-9CF6-ECA8D55593F7}" srcOrd="0" destOrd="0" presId="urn:microsoft.com/office/officeart/2005/8/layout/process1"/>
    <dgm:cxn modelId="{4300753C-6A3C-4033-AC92-BA3BD3FE1886}" type="presOf" srcId="{7A6684AF-8C6F-485B-A6E1-9BC6B102BDB9}" destId="{A27C888E-F462-4CAC-B5AB-9A1CA91A6ABC}" srcOrd="0" destOrd="0" presId="urn:microsoft.com/office/officeart/2005/8/layout/process1"/>
    <dgm:cxn modelId="{D8CB8B3D-D3B9-4A46-9715-8A9FD32034BB}" type="presOf" srcId="{2739A721-9B30-4F08-B70D-CC7B139E6B30}" destId="{29A01F24-7664-47E3-851B-F2B8BF7D3F3E}" srcOrd="0" destOrd="0" presId="urn:microsoft.com/office/officeart/2005/8/layout/process1"/>
    <dgm:cxn modelId="{B7290B6C-C21A-444E-986B-C9608D746519}" type="presOf" srcId="{826A27BB-37CE-4921-A278-1CBC7D2FF365}" destId="{8CD09DD6-A035-427D-93D1-306451962BFA}" srcOrd="0" destOrd="0" presId="urn:microsoft.com/office/officeart/2005/8/layout/process1"/>
    <dgm:cxn modelId="{2101BD6C-4B07-4AD7-9ED8-7ECA462ACCF4}" type="presOf" srcId="{5ED68A63-81C1-4D62-9682-F783C9F0F84E}" destId="{DDD76A41-6EAC-44EC-A509-E78D41F3C09C}" srcOrd="0" destOrd="0" presId="urn:microsoft.com/office/officeart/2005/8/layout/process1"/>
    <dgm:cxn modelId="{6532057C-C111-4EE6-8DF3-AFBF09FD41E3}" type="presOf" srcId="{C764D7C3-8C40-42F4-917A-06E58B601D8C}" destId="{A979771B-E3E7-4663-9E93-30646DF28DB9}" srcOrd="0" destOrd="0" presId="urn:microsoft.com/office/officeart/2005/8/layout/process1"/>
    <dgm:cxn modelId="{1D97BC8A-8363-4774-9F3B-68DC39ACF04F}" srcId="{7A930E9D-A30D-4C6B-806E-467400413EBE}" destId="{5ED68A63-81C1-4D62-9682-F783C9F0F84E}" srcOrd="3" destOrd="0" parTransId="{B3476B2D-F6A0-48A8-9428-32F10C0CFD22}" sibTransId="{826A27BB-37CE-4921-A278-1CBC7D2FF365}"/>
    <dgm:cxn modelId="{7E605692-FA29-4519-B1F6-4B2D5E57C61C}" type="presOf" srcId="{826A27BB-37CE-4921-A278-1CBC7D2FF365}" destId="{704A641C-126B-4C85-87C1-C0BFECA0097D}" srcOrd="1" destOrd="0" presId="urn:microsoft.com/office/officeart/2005/8/layout/process1"/>
    <dgm:cxn modelId="{248F0B93-F153-4D4A-BE2F-069F49D6321C}" type="presOf" srcId="{0B522CF6-2C67-47CC-BF88-5C9423AF0C91}" destId="{3986098E-698E-4D5F-B60D-640D854B16C4}" srcOrd="0" destOrd="0" presId="urn:microsoft.com/office/officeart/2005/8/layout/process1"/>
    <dgm:cxn modelId="{52C0529E-BEAA-473B-9E95-141ADBCB8803}" type="presOf" srcId="{F4F4FCE3-BEF9-4793-8271-6239BD0CDD00}" destId="{DDB8C8A8-1614-4426-87E8-42C5F6BDA71D}" srcOrd="1" destOrd="0" presId="urn:microsoft.com/office/officeart/2005/8/layout/process1"/>
    <dgm:cxn modelId="{68E349AF-D31B-4112-AE7D-429A9DD78325}" type="presOf" srcId="{3B2AD872-F4FA-4C1C-9FB3-B951959FC8F4}" destId="{9C991113-891D-4766-A95C-9A802A9113D5}" srcOrd="0" destOrd="0" presId="urn:microsoft.com/office/officeart/2005/8/layout/process1"/>
    <dgm:cxn modelId="{D05A61B2-B505-4C5D-9F03-508906B8BE1F}" type="presOf" srcId="{7A930E9D-A30D-4C6B-806E-467400413EBE}" destId="{055AAC01-902C-4704-B9C6-B183A099FAB9}" srcOrd="0" destOrd="0" presId="urn:microsoft.com/office/officeart/2005/8/layout/process1"/>
    <dgm:cxn modelId="{314AF0BB-709C-4E30-A646-FA57E72358A2}" srcId="{7A930E9D-A30D-4C6B-806E-467400413EBE}" destId="{EC8187D8-5C23-485A-8404-31D23117CC64}" srcOrd="0" destOrd="0" parTransId="{AB254EDC-1133-4D4F-96E1-13D331EB2C3B}" sibTransId="{0B522CF6-2C67-47CC-BF88-5C9423AF0C91}"/>
    <dgm:cxn modelId="{67FA34BC-00D2-4D77-A535-A6E481CD3407}" srcId="{7A930E9D-A30D-4C6B-806E-467400413EBE}" destId="{F64D1E53-CB47-49C1-A149-EAAF377FCC20}" srcOrd="4" destOrd="0" parTransId="{BAF8E0ED-01AE-4F24-89B0-A2960AED64D9}" sibTransId="{F4F4FCE3-BEF9-4793-8271-6239BD0CDD00}"/>
    <dgm:cxn modelId="{A0F6CEEC-A5E5-4E37-B364-41B686CA9EF0}" srcId="{7A930E9D-A30D-4C6B-806E-467400413EBE}" destId="{3B2AD872-F4FA-4C1C-9FB3-B951959FC8F4}" srcOrd="5" destOrd="0" parTransId="{F83A7A62-2CA2-483A-A65C-6C03E97B23CB}" sibTransId="{468B0EF1-69B0-4029-ACD9-FF4407D289BE}"/>
    <dgm:cxn modelId="{2CD7FDF9-9163-436D-89FA-F479A8756495}" type="presOf" srcId="{F64D1E53-CB47-49C1-A149-EAAF377FCC20}" destId="{08242179-0313-4E6D-8B34-8B416F573BBE}" srcOrd="0" destOrd="0" presId="urn:microsoft.com/office/officeart/2005/8/layout/process1"/>
    <dgm:cxn modelId="{898CADFA-31FB-4AEF-B18B-DC0775102E6C}" type="presOf" srcId="{C764D7C3-8C40-42F4-917A-06E58B601D8C}" destId="{97B8CECD-E850-4EF1-BD23-8704285AAB60}" srcOrd="1" destOrd="0" presId="urn:microsoft.com/office/officeart/2005/8/layout/process1"/>
    <dgm:cxn modelId="{19E34D7B-FC8C-40CE-AB49-44D1CA5BD898}" type="presParOf" srcId="{055AAC01-902C-4704-B9C6-B183A099FAB9}" destId="{36962386-8638-4AD5-B432-F328091E7BEE}" srcOrd="0" destOrd="0" presId="urn:microsoft.com/office/officeart/2005/8/layout/process1"/>
    <dgm:cxn modelId="{993F8B31-404D-48B7-AF7D-BC31649E484C}" type="presParOf" srcId="{055AAC01-902C-4704-B9C6-B183A099FAB9}" destId="{3986098E-698E-4D5F-B60D-640D854B16C4}" srcOrd="1" destOrd="0" presId="urn:microsoft.com/office/officeart/2005/8/layout/process1"/>
    <dgm:cxn modelId="{0B7AF1B8-A6B1-4B08-8D8A-B8F407299231}" type="presParOf" srcId="{3986098E-698E-4D5F-B60D-640D854B16C4}" destId="{18427A07-6944-40E3-8FD9-FF8BCF416FED}" srcOrd="0" destOrd="0" presId="urn:microsoft.com/office/officeart/2005/8/layout/process1"/>
    <dgm:cxn modelId="{6DF6D89F-117A-4636-A4C0-C633D3B5685D}" type="presParOf" srcId="{055AAC01-902C-4704-B9C6-B183A099FAB9}" destId="{29A01F24-7664-47E3-851B-F2B8BF7D3F3E}" srcOrd="2" destOrd="0" presId="urn:microsoft.com/office/officeart/2005/8/layout/process1"/>
    <dgm:cxn modelId="{97FDB795-5795-453B-BD40-5346E4490ACB}" type="presParOf" srcId="{055AAC01-902C-4704-B9C6-B183A099FAB9}" destId="{0DAA21D6-575D-46C3-B40D-D48F71F1EA51}" srcOrd="3" destOrd="0" presId="urn:microsoft.com/office/officeart/2005/8/layout/process1"/>
    <dgm:cxn modelId="{7BE5FCCB-F85F-46AB-BD26-1D4283AC7E3F}" type="presParOf" srcId="{0DAA21D6-575D-46C3-B40D-D48F71F1EA51}" destId="{D68C28F7-6A24-41F6-B0C3-5CF0C2C49D20}" srcOrd="0" destOrd="0" presId="urn:microsoft.com/office/officeart/2005/8/layout/process1"/>
    <dgm:cxn modelId="{1B32EE45-2B9C-49ED-A94D-D7D3F42F5358}" type="presParOf" srcId="{055AAC01-902C-4704-B9C6-B183A099FAB9}" destId="{A27C888E-F462-4CAC-B5AB-9A1CA91A6ABC}" srcOrd="4" destOrd="0" presId="urn:microsoft.com/office/officeart/2005/8/layout/process1"/>
    <dgm:cxn modelId="{69E3C514-B4E8-4776-9F20-BC09BC7F187B}" type="presParOf" srcId="{055AAC01-902C-4704-B9C6-B183A099FAB9}" destId="{A979771B-E3E7-4663-9E93-30646DF28DB9}" srcOrd="5" destOrd="0" presId="urn:microsoft.com/office/officeart/2005/8/layout/process1"/>
    <dgm:cxn modelId="{E70B972C-BEFF-4E18-A17C-C9E738F2CC24}" type="presParOf" srcId="{A979771B-E3E7-4663-9E93-30646DF28DB9}" destId="{97B8CECD-E850-4EF1-BD23-8704285AAB60}" srcOrd="0" destOrd="0" presId="urn:microsoft.com/office/officeart/2005/8/layout/process1"/>
    <dgm:cxn modelId="{BCCC9336-5CB1-49E5-97D3-0D3DC4BEF956}" type="presParOf" srcId="{055AAC01-902C-4704-B9C6-B183A099FAB9}" destId="{DDD76A41-6EAC-44EC-A509-E78D41F3C09C}" srcOrd="6" destOrd="0" presId="urn:microsoft.com/office/officeart/2005/8/layout/process1"/>
    <dgm:cxn modelId="{85447DE5-B689-4F1B-8D1E-93BDFB5A02CD}" type="presParOf" srcId="{055AAC01-902C-4704-B9C6-B183A099FAB9}" destId="{8CD09DD6-A035-427D-93D1-306451962BFA}" srcOrd="7" destOrd="0" presId="urn:microsoft.com/office/officeart/2005/8/layout/process1"/>
    <dgm:cxn modelId="{1CDE553B-AD40-41C7-AB0F-23FB34779005}" type="presParOf" srcId="{8CD09DD6-A035-427D-93D1-306451962BFA}" destId="{704A641C-126B-4C85-87C1-C0BFECA0097D}" srcOrd="0" destOrd="0" presId="urn:microsoft.com/office/officeart/2005/8/layout/process1"/>
    <dgm:cxn modelId="{49B967A0-40AA-4A61-9ECF-BAC86C8FA8F6}" type="presParOf" srcId="{055AAC01-902C-4704-B9C6-B183A099FAB9}" destId="{08242179-0313-4E6D-8B34-8B416F573BBE}" srcOrd="8" destOrd="0" presId="urn:microsoft.com/office/officeart/2005/8/layout/process1"/>
    <dgm:cxn modelId="{EAFBCFF9-CCFF-4303-BB28-CC6139591793}" type="presParOf" srcId="{055AAC01-902C-4704-B9C6-B183A099FAB9}" destId="{53D622ED-4666-45DF-9CF6-ECA8D55593F7}" srcOrd="9" destOrd="0" presId="urn:microsoft.com/office/officeart/2005/8/layout/process1"/>
    <dgm:cxn modelId="{7FE423C2-A4DA-44F2-8F38-7A512E37D12A}" type="presParOf" srcId="{53D622ED-4666-45DF-9CF6-ECA8D55593F7}" destId="{DDB8C8A8-1614-4426-87E8-42C5F6BDA71D}" srcOrd="0" destOrd="0" presId="urn:microsoft.com/office/officeart/2005/8/layout/process1"/>
    <dgm:cxn modelId="{3B1C5E27-F862-4C37-934D-909E0A993A49}" type="presParOf" srcId="{055AAC01-902C-4704-B9C6-B183A099FAB9}" destId="{9C991113-891D-4766-A95C-9A802A9113D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30E9D-A30D-4C6B-806E-467400413E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6684AF-8C6F-485B-A6E1-9BC6B102BDB9}">
      <dgm:prSet phldrT="[Text]"/>
      <dgm:spPr>
        <a:solidFill>
          <a:srgbClr val="0000CC"/>
        </a:solidFill>
      </dgm:spPr>
      <dgm:t>
        <a:bodyPr/>
        <a:lstStyle/>
        <a:p>
          <a:r>
            <a:rPr lang="en-US"/>
            <a:t>Analisis kondisi saat ini</a:t>
          </a:r>
        </a:p>
      </dgm:t>
    </dgm:pt>
    <dgm:pt modelId="{D4784CAA-01AD-4D11-BE38-CD9F5266EE22}" type="parTrans" cxnId="{41274D21-AE52-4BDD-A138-AFF05344822A}">
      <dgm:prSet/>
      <dgm:spPr/>
      <dgm:t>
        <a:bodyPr/>
        <a:lstStyle/>
        <a:p>
          <a:endParaRPr lang="en-US"/>
        </a:p>
      </dgm:t>
    </dgm:pt>
    <dgm:pt modelId="{C764D7C3-8C40-42F4-917A-06E58B601D8C}" type="sibTrans" cxnId="{41274D21-AE52-4BDD-A138-AFF05344822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ED68A63-81C1-4D62-9682-F783C9F0F84E}">
      <dgm:prSet phldrT="[Text]"/>
      <dgm:spPr>
        <a:solidFill>
          <a:srgbClr val="0000CC"/>
        </a:solidFill>
      </dgm:spPr>
      <dgm:t>
        <a:bodyPr/>
        <a:lstStyle/>
        <a:p>
          <a:r>
            <a:rPr lang="en-US"/>
            <a:t>Indikator dan sasaran</a:t>
          </a:r>
        </a:p>
      </dgm:t>
    </dgm:pt>
    <dgm:pt modelId="{B3476B2D-F6A0-48A8-9428-32F10C0CFD22}" type="parTrans" cxnId="{1D97BC8A-8363-4774-9F3B-68DC39ACF04F}">
      <dgm:prSet/>
      <dgm:spPr/>
      <dgm:t>
        <a:bodyPr/>
        <a:lstStyle/>
        <a:p>
          <a:endParaRPr lang="en-US"/>
        </a:p>
      </dgm:t>
    </dgm:pt>
    <dgm:pt modelId="{826A27BB-37CE-4921-A278-1CBC7D2FF365}" type="sibTrans" cxnId="{1D97BC8A-8363-4774-9F3B-68DC39ACF04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64D1E53-CB47-49C1-A149-EAAF377FCC20}">
      <dgm:prSet phldrT="[Text]"/>
      <dgm:spPr>
        <a:solidFill>
          <a:srgbClr val="0000CC"/>
        </a:solidFill>
      </dgm:spPr>
      <dgm:t>
        <a:bodyPr/>
        <a:lstStyle/>
        <a:p>
          <a:r>
            <a:rPr lang="en-US"/>
            <a:t>Program dan kegiatan</a:t>
          </a:r>
        </a:p>
      </dgm:t>
    </dgm:pt>
    <dgm:pt modelId="{BAF8E0ED-01AE-4F24-89B0-A2960AED64D9}" type="parTrans" cxnId="{67FA34BC-00D2-4D77-A535-A6E481CD3407}">
      <dgm:prSet/>
      <dgm:spPr/>
      <dgm:t>
        <a:bodyPr/>
        <a:lstStyle/>
        <a:p>
          <a:endParaRPr lang="en-US"/>
        </a:p>
      </dgm:t>
    </dgm:pt>
    <dgm:pt modelId="{F4F4FCE3-BEF9-4793-8271-6239BD0CDD00}" type="sibTrans" cxnId="{67FA34BC-00D2-4D77-A535-A6E481CD3407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2739A721-9B30-4F08-B70D-CC7B139E6B30}">
      <dgm:prSet/>
      <dgm:spPr>
        <a:solidFill>
          <a:srgbClr val="0000CC"/>
        </a:solidFill>
      </dgm:spPr>
      <dgm:t>
        <a:bodyPr/>
        <a:lstStyle/>
        <a:p>
          <a:r>
            <a:rPr lang="en-US"/>
            <a:t>Tujuan TIK</a:t>
          </a:r>
        </a:p>
      </dgm:t>
    </dgm:pt>
    <dgm:pt modelId="{2E668362-15A1-4AD8-88D5-70CC23D848A0}" type="parTrans" cxnId="{F396D526-46C4-41F5-8743-310CB179ED90}">
      <dgm:prSet/>
      <dgm:spPr/>
      <dgm:t>
        <a:bodyPr/>
        <a:lstStyle/>
        <a:p>
          <a:endParaRPr lang="en-US"/>
        </a:p>
      </dgm:t>
    </dgm:pt>
    <dgm:pt modelId="{F887C86D-0BF8-4823-952D-F07DD7CF85F9}" type="sibTrans" cxnId="{F396D526-46C4-41F5-8743-310CB179ED90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C8187D8-5C23-485A-8404-31D23117CC64}">
      <dgm:prSet/>
      <dgm:spPr>
        <a:solidFill>
          <a:srgbClr val="0000CC"/>
        </a:solidFill>
      </dgm:spPr>
      <dgm:t>
        <a:bodyPr/>
        <a:lstStyle/>
        <a:p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organisasi</a:t>
          </a:r>
          <a:endParaRPr lang="en-US" dirty="0"/>
        </a:p>
      </dgm:t>
    </dgm:pt>
    <dgm:pt modelId="{AB254EDC-1133-4D4F-96E1-13D331EB2C3B}" type="parTrans" cxnId="{314AF0BB-709C-4E30-A646-FA57E72358A2}">
      <dgm:prSet/>
      <dgm:spPr/>
      <dgm:t>
        <a:bodyPr/>
        <a:lstStyle/>
        <a:p>
          <a:endParaRPr lang="en-US"/>
        </a:p>
      </dgm:t>
    </dgm:pt>
    <dgm:pt modelId="{0B522CF6-2C67-47CC-BF88-5C9423AF0C91}" type="sibTrans" cxnId="{314AF0BB-709C-4E30-A646-FA57E72358A2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3B2AD872-F4FA-4C1C-9FB3-B951959FC8F4}">
      <dgm:prSet/>
      <dgm:spPr>
        <a:solidFill>
          <a:srgbClr val="0000CC"/>
        </a:solidFill>
      </dgm:spPr>
      <dgm:t>
        <a:bodyPr/>
        <a:lstStyle/>
        <a:p>
          <a:r>
            <a:rPr lang="en-US" i="1"/>
            <a:t>Timeline </a:t>
          </a:r>
          <a:r>
            <a:rPr lang="en-US"/>
            <a:t>dan alokasi sumber daya</a:t>
          </a:r>
        </a:p>
      </dgm:t>
    </dgm:pt>
    <dgm:pt modelId="{F83A7A62-2CA2-483A-A65C-6C03E97B23CB}" type="parTrans" cxnId="{A0F6CEEC-A5E5-4E37-B364-41B686CA9EF0}">
      <dgm:prSet/>
      <dgm:spPr/>
      <dgm:t>
        <a:bodyPr/>
        <a:lstStyle/>
        <a:p>
          <a:endParaRPr lang="en-US"/>
        </a:p>
      </dgm:t>
    </dgm:pt>
    <dgm:pt modelId="{468B0EF1-69B0-4029-ACD9-FF4407D289BE}" type="sibTrans" cxnId="{A0F6CEEC-A5E5-4E37-B364-41B686CA9EF0}">
      <dgm:prSet/>
      <dgm:spPr/>
      <dgm:t>
        <a:bodyPr/>
        <a:lstStyle/>
        <a:p>
          <a:endParaRPr lang="en-US"/>
        </a:p>
      </dgm:t>
    </dgm:pt>
    <dgm:pt modelId="{055AAC01-902C-4704-B9C6-B183A099FAB9}" type="pres">
      <dgm:prSet presAssocID="{7A930E9D-A30D-4C6B-806E-467400413EBE}" presName="Name0" presStyleCnt="0">
        <dgm:presLayoutVars>
          <dgm:dir/>
          <dgm:resizeHandles val="exact"/>
        </dgm:presLayoutVars>
      </dgm:prSet>
      <dgm:spPr/>
    </dgm:pt>
    <dgm:pt modelId="{36962386-8638-4AD5-B432-F328091E7BEE}" type="pres">
      <dgm:prSet presAssocID="{EC8187D8-5C23-485A-8404-31D23117CC64}" presName="node" presStyleLbl="node1" presStyleIdx="0" presStyleCnt="6">
        <dgm:presLayoutVars>
          <dgm:bulletEnabled val="1"/>
        </dgm:presLayoutVars>
      </dgm:prSet>
      <dgm:spPr/>
    </dgm:pt>
    <dgm:pt modelId="{3986098E-698E-4D5F-B60D-640D854B16C4}" type="pres">
      <dgm:prSet presAssocID="{0B522CF6-2C67-47CC-BF88-5C9423AF0C91}" presName="sibTrans" presStyleLbl="sibTrans2D1" presStyleIdx="0" presStyleCnt="5"/>
      <dgm:spPr/>
    </dgm:pt>
    <dgm:pt modelId="{18427A07-6944-40E3-8FD9-FF8BCF416FED}" type="pres">
      <dgm:prSet presAssocID="{0B522CF6-2C67-47CC-BF88-5C9423AF0C91}" presName="connectorText" presStyleLbl="sibTrans2D1" presStyleIdx="0" presStyleCnt="5"/>
      <dgm:spPr/>
    </dgm:pt>
    <dgm:pt modelId="{29A01F24-7664-47E3-851B-F2B8BF7D3F3E}" type="pres">
      <dgm:prSet presAssocID="{2739A721-9B30-4F08-B70D-CC7B139E6B30}" presName="node" presStyleLbl="node1" presStyleIdx="1" presStyleCnt="6">
        <dgm:presLayoutVars>
          <dgm:bulletEnabled val="1"/>
        </dgm:presLayoutVars>
      </dgm:prSet>
      <dgm:spPr/>
    </dgm:pt>
    <dgm:pt modelId="{0DAA21D6-575D-46C3-B40D-D48F71F1EA51}" type="pres">
      <dgm:prSet presAssocID="{F887C86D-0BF8-4823-952D-F07DD7CF85F9}" presName="sibTrans" presStyleLbl="sibTrans2D1" presStyleIdx="1" presStyleCnt="5"/>
      <dgm:spPr/>
    </dgm:pt>
    <dgm:pt modelId="{D68C28F7-6A24-41F6-B0C3-5CF0C2C49D20}" type="pres">
      <dgm:prSet presAssocID="{F887C86D-0BF8-4823-952D-F07DD7CF85F9}" presName="connectorText" presStyleLbl="sibTrans2D1" presStyleIdx="1" presStyleCnt="5"/>
      <dgm:spPr/>
    </dgm:pt>
    <dgm:pt modelId="{A27C888E-F462-4CAC-B5AB-9A1CA91A6ABC}" type="pres">
      <dgm:prSet presAssocID="{7A6684AF-8C6F-485B-A6E1-9BC6B102BDB9}" presName="node" presStyleLbl="node1" presStyleIdx="2" presStyleCnt="6">
        <dgm:presLayoutVars>
          <dgm:bulletEnabled val="1"/>
        </dgm:presLayoutVars>
      </dgm:prSet>
      <dgm:spPr/>
    </dgm:pt>
    <dgm:pt modelId="{A979771B-E3E7-4663-9E93-30646DF28DB9}" type="pres">
      <dgm:prSet presAssocID="{C764D7C3-8C40-42F4-917A-06E58B601D8C}" presName="sibTrans" presStyleLbl="sibTrans2D1" presStyleIdx="2" presStyleCnt="5"/>
      <dgm:spPr/>
    </dgm:pt>
    <dgm:pt modelId="{97B8CECD-E850-4EF1-BD23-8704285AAB60}" type="pres">
      <dgm:prSet presAssocID="{C764D7C3-8C40-42F4-917A-06E58B601D8C}" presName="connectorText" presStyleLbl="sibTrans2D1" presStyleIdx="2" presStyleCnt="5"/>
      <dgm:spPr/>
    </dgm:pt>
    <dgm:pt modelId="{DDD76A41-6EAC-44EC-A509-E78D41F3C09C}" type="pres">
      <dgm:prSet presAssocID="{5ED68A63-81C1-4D62-9682-F783C9F0F84E}" presName="node" presStyleLbl="node1" presStyleIdx="3" presStyleCnt="6">
        <dgm:presLayoutVars>
          <dgm:bulletEnabled val="1"/>
        </dgm:presLayoutVars>
      </dgm:prSet>
      <dgm:spPr/>
    </dgm:pt>
    <dgm:pt modelId="{8CD09DD6-A035-427D-93D1-306451962BFA}" type="pres">
      <dgm:prSet presAssocID="{826A27BB-37CE-4921-A278-1CBC7D2FF365}" presName="sibTrans" presStyleLbl="sibTrans2D1" presStyleIdx="3" presStyleCnt="5"/>
      <dgm:spPr/>
    </dgm:pt>
    <dgm:pt modelId="{704A641C-126B-4C85-87C1-C0BFECA0097D}" type="pres">
      <dgm:prSet presAssocID="{826A27BB-37CE-4921-A278-1CBC7D2FF365}" presName="connectorText" presStyleLbl="sibTrans2D1" presStyleIdx="3" presStyleCnt="5"/>
      <dgm:spPr/>
    </dgm:pt>
    <dgm:pt modelId="{08242179-0313-4E6D-8B34-8B416F573BBE}" type="pres">
      <dgm:prSet presAssocID="{F64D1E53-CB47-49C1-A149-EAAF377FCC20}" presName="node" presStyleLbl="node1" presStyleIdx="4" presStyleCnt="6">
        <dgm:presLayoutVars>
          <dgm:bulletEnabled val="1"/>
        </dgm:presLayoutVars>
      </dgm:prSet>
      <dgm:spPr/>
    </dgm:pt>
    <dgm:pt modelId="{53D622ED-4666-45DF-9CF6-ECA8D55593F7}" type="pres">
      <dgm:prSet presAssocID="{F4F4FCE3-BEF9-4793-8271-6239BD0CDD00}" presName="sibTrans" presStyleLbl="sibTrans2D1" presStyleIdx="4" presStyleCnt="5"/>
      <dgm:spPr/>
    </dgm:pt>
    <dgm:pt modelId="{DDB8C8A8-1614-4426-87E8-42C5F6BDA71D}" type="pres">
      <dgm:prSet presAssocID="{F4F4FCE3-BEF9-4793-8271-6239BD0CDD00}" presName="connectorText" presStyleLbl="sibTrans2D1" presStyleIdx="4" presStyleCnt="5"/>
      <dgm:spPr/>
    </dgm:pt>
    <dgm:pt modelId="{9C991113-891D-4766-A95C-9A802A9113D5}" type="pres">
      <dgm:prSet presAssocID="{3B2AD872-F4FA-4C1C-9FB3-B951959FC8F4}" presName="node" presStyleLbl="node1" presStyleIdx="5" presStyleCnt="6">
        <dgm:presLayoutVars>
          <dgm:bulletEnabled val="1"/>
        </dgm:presLayoutVars>
      </dgm:prSet>
      <dgm:spPr/>
    </dgm:pt>
  </dgm:ptLst>
  <dgm:cxnLst>
    <dgm:cxn modelId="{A3587010-D3D2-4B6C-82E5-A8560E23B98D}" type="presOf" srcId="{F887C86D-0BF8-4823-952D-F07DD7CF85F9}" destId="{0DAA21D6-575D-46C3-B40D-D48F71F1EA51}" srcOrd="0" destOrd="0" presId="urn:microsoft.com/office/officeart/2005/8/layout/process1"/>
    <dgm:cxn modelId="{9A73321A-E05A-4253-A683-4C49FD15E419}" type="presOf" srcId="{2739A721-9B30-4F08-B70D-CC7B139E6B30}" destId="{29A01F24-7664-47E3-851B-F2B8BF7D3F3E}" srcOrd="0" destOrd="0" presId="urn:microsoft.com/office/officeart/2005/8/layout/process1"/>
    <dgm:cxn modelId="{41274D21-AE52-4BDD-A138-AFF05344822A}" srcId="{7A930E9D-A30D-4C6B-806E-467400413EBE}" destId="{7A6684AF-8C6F-485B-A6E1-9BC6B102BDB9}" srcOrd="2" destOrd="0" parTransId="{D4784CAA-01AD-4D11-BE38-CD9F5266EE22}" sibTransId="{C764D7C3-8C40-42F4-917A-06E58B601D8C}"/>
    <dgm:cxn modelId="{F396D526-46C4-41F5-8743-310CB179ED90}" srcId="{7A930E9D-A30D-4C6B-806E-467400413EBE}" destId="{2739A721-9B30-4F08-B70D-CC7B139E6B30}" srcOrd="1" destOrd="0" parTransId="{2E668362-15A1-4AD8-88D5-70CC23D848A0}" sibTransId="{F887C86D-0BF8-4823-952D-F07DD7CF85F9}"/>
    <dgm:cxn modelId="{93B95A2E-4038-4E72-9B86-5525C8378404}" type="presOf" srcId="{F4F4FCE3-BEF9-4793-8271-6239BD0CDD00}" destId="{53D622ED-4666-45DF-9CF6-ECA8D55593F7}" srcOrd="0" destOrd="0" presId="urn:microsoft.com/office/officeart/2005/8/layout/process1"/>
    <dgm:cxn modelId="{30145636-FDA4-4407-85C7-01F034851614}" type="presOf" srcId="{EC8187D8-5C23-485A-8404-31D23117CC64}" destId="{36962386-8638-4AD5-B432-F328091E7BEE}" srcOrd="0" destOrd="0" presId="urn:microsoft.com/office/officeart/2005/8/layout/process1"/>
    <dgm:cxn modelId="{234C925F-1A1A-4CA1-A6C1-DBB8993FD7DA}" type="presOf" srcId="{0B522CF6-2C67-47CC-BF88-5C9423AF0C91}" destId="{18427A07-6944-40E3-8FD9-FF8BCF416FED}" srcOrd="1" destOrd="0" presId="urn:microsoft.com/office/officeart/2005/8/layout/process1"/>
    <dgm:cxn modelId="{BA89BF71-0E7D-4556-8847-44F34EA41593}" type="presOf" srcId="{F887C86D-0BF8-4823-952D-F07DD7CF85F9}" destId="{D68C28F7-6A24-41F6-B0C3-5CF0C2C49D20}" srcOrd="1" destOrd="0" presId="urn:microsoft.com/office/officeart/2005/8/layout/process1"/>
    <dgm:cxn modelId="{C8F1045A-F322-4E47-AB54-6FCA936ABDB6}" type="presOf" srcId="{0B522CF6-2C67-47CC-BF88-5C9423AF0C91}" destId="{3986098E-698E-4D5F-B60D-640D854B16C4}" srcOrd="0" destOrd="0" presId="urn:microsoft.com/office/officeart/2005/8/layout/process1"/>
    <dgm:cxn modelId="{AE369C7B-6A89-4993-A918-99251AB3A4DA}" type="presOf" srcId="{3B2AD872-F4FA-4C1C-9FB3-B951959FC8F4}" destId="{9C991113-891D-4766-A95C-9A802A9113D5}" srcOrd="0" destOrd="0" presId="urn:microsoft.com/office/officeart/2005/8/layout/process1"/>
    <dgm:cxn modelId="{1D97BC8A-8363-4774-9F3B-68DC39ACF04F}" srcId="{7A930E9D-A30D-4C6B-806E-467400413EBE}" destId="{5ED68A63-81C1-4D62-9682-F783C9F0F84E}" srcOrd="3" destOrd="0" parTransId="{B3476B2D-F6A0-48A8-9428-32F10C0CFD22}" sibTransId="{826A27BB-37CE-4921-A278-1CBC7D2FF365}"/>
    <dgm:cxn modelId="{4410A09E-8791-4416-AAF2-077C627EAE7E}" type="presOf" srcId="{C764D7C3-8C40-42F4-917A-06E58B601D8C}" destId="{97B8CECD-E850-4EF1-BD23-8704285AAB60}" srcOrd="1" destOrd="0" presId="urn:microsoft.com/office/officeart/2005/8/layout/process1"/>
    <dgm:cxn modelId="{EBBF36A1-7468-4AFC-8882-68F0B75128DC}" type="presOf" srcId="{5ED68A63-81C1-4D62-9682-F783C9F0F84E}" destId="{DDD76A41-6EAC-44EC-A509-E78D41F3C09C}" srcOrd="0" destOrd="0" presId="urn:microsoft.com/office/officeart/2005/8/layout/process1"/>
    <dgm:cxn modelId="{2DD259A2-D7FD-4C29-8697-1B51C9384EF3}" type="presOf" srcId="{F4F4FCE3-BEF9-4793-8271-6239BD0CDD00}" destId="{DDB8C8A8-1614-4426-87E8-42C5F6BDA71D}" srcOrd="1" destOrd="0" presId="urn:microsoft.com/office/officeart/2005/8/layout/process1"/>
    <dgm:cxn modelId="{C23E80A5-DC19-415E-AC28-7E7822BE4B78}" type="presOf" srcId="{C764D7C3-8C40-42F4-917A-06E58B601D8C}" destId="{A979771B-E3E7-4663-9E93-30646DF28DB9}" srcOrd="0" destOrd="0" presId="urn:microsoft.com/office/officeart/2005/8/layout/process1"/>
    <dgm:cxn modelId="{6A4AB3A8-9E97-4DD0-916A-69F47D44E3AA}" type="presOf" srcId="{7A6684AF-8C6F-485B-A6E1-9BC6B102BDB9}" destId="{A27C888E-F462-4CAC-B5AB-9A1CA91A6ABC}" srcOrd="0" destOrd="0" presId="urn:microsoft.com/office/officeart/2005/8/layout/process1"/>
    <dgm:cxn modelId="{57E709AC-DD18-4721-A7EB-6D0C5531C8F8}" type="presOf" srcId="{7A930E9D-A30D-4C6B-806E-467400413EBE}" destId="{055AAC01-902C-4704-B9C6-B183A099FAB9}" srcOrd="0" destOrd="0" presId="urn:microsoft.com/office/officeart/2005/8/layout/process1"/>
    <dgm:cxn modelId="{314AF0BB-709C-4E30-A646-FA57E72358A2}" srcId="{7A930E9D-A30D-4C6B-806E-467400413EBE}" destId="{EC8187D8-5C23-485A-8404-31D23117CC64}" srcOrd="0" destOrd="0" parTransId="{AB254EDC-1133-4D4F-96E1-13D331EB2C3B}" sibTransId="{0B522CF6-2C67-47CC-BF88-5C9423AF0C91}"/>
    <dgm:cxn modelId="{67FA34BC-00D2-4D77-A535-A6E481CD3407}" srcId="{7A930E9D-A30D-4C6B-806E-467400413EBE}" destId="{F64D1E53-CB47-49C1-A149-EAAF377FCC20}" srcOrd="4" destOrd="0" parTransId="{BAF8E0ED-01AE-4F24-89B0-A2960AED64D9}" sibTransId="{F4F4FCE3-BEF9-4793-8271-6239BD0CDD00}"/>
    <dgm:cxn modelId="{87F21EDC-F037-4FAA-A613-D790AA95CA39}" type="presOf" srcId="{826A27BB-37CE-4921-A278-1CBC7D2FF365}" destId="{8CD09DD6-A035-427D-93D1-306451962BFA}" srcOrd="0" destOrd="0" presId="urn:microsoft.com/office/officeart/2005/8/layout/process1"/>
    <dgm:cxn modelId="{C707EEEA-53E8-4B7A-855A-ED04051F048B}" type="presOf" srcId="{F64D1E53-CB47-49C1-A149-EAAF377FCC20}" destId="{08242179-0313-4E6D-8B34-8B416F573BBE}" srcOrd="0" destOrd="0" presId="urn:microsoft.com/office/officeart/2005/8/layout/process1"/>
    <dgm:cxn modelId="{ADAC06EB-23F8-4BB7-8643-23798AD4CD0A}" type="presOf" srcId="{826A27BB-37CE-4921-A278-1CBC7D2FF365}" destId="{704A641C-126B-4C85-87C1-C0BFECA0097D}" srcOrd="1" destOrd="0" presId="urn:microsoft.com/office/officeart/2005/8/layout/process1"/>
    <dgm:cxn modelId="{A0F6CEEC-A5E5-4E37-B364-41B686CA9EF0}" srcId="{7A930E9D-A30D-4C6B-806E-467400413EBE}" destId="{3B2AD872-F4FA-4C1C-9FB3-B951959FC8F4}" srcOrd="5" destOrd="0" parTransId="{F83A7A62-2CA2-483A-A65C-6C03E97B23CB}" sibTransId="{468B0EF1-69B0-4029-ACD9-FF4407D289BE}"/>
    <dgm:cxn modelId="{9E2F61CC-2734-4EA8-AED0-CE75767708A3}" type="presParOf" srcId="{055AAC01-902C-4704-B9C6-B183A099FAB9}" destId="{36962386-8638-4AD5-B432-F328091E7BEE}" srcOrd="0" destOrd="0" presId="urn:microsoft.com/office/officeart/2005/8/layout/process1"/>
    <dgm:cxn modelId="{708C8AEF-3F67-4D5A-A99E-333CA65E096A}" type="presParOf" srcId="{055AAC01-902C-4704-B9C6-B183A099FAB9}" destId="{3986098E-698E-4D5F-B60D-640D854B16C4}" srcOrd="1" destOrd="0" presId="urn:microsoft.com/office/officeart/2005/8/layout/process1"/>
    <dgm:cxn modelId="{05CB65D4-9B13-4A35-B23F-F7281B93B824}" type="presParOf" srcId="{3986098E-698E-4D5F-B60D-640D854B16C4}" destId="{18427A07-6944-40E3-8FD9-FF8BCF416FED}" srcOrd="0" destOrd="0" presId="urn:microsoft.com/office/officeart/2005/8/layout/process1"/>
    <dgm:cxn modelId="{670A21DE-85F2-4AB6-97FD-948064671D07}" type="presParOf" srcId="{055AAC01-902C-4704-B9C6-B183A099FAB9}" destId="{29A01F24-7664-47E3-851B-F2B8BF7D3F3E}" srcOrd="2" destOrd="0" presId="urn:microsoft.com/office/officeart/2005/8/layout/process1"/>
    <dgm:cxn modelId="{8BBAE11F-9304-4D26-9F02-26C8B61A73DB}" type="presParOf" srcId="{055AAC01-902C-4704-B9C6-B183A099FAB9}" destId="{0DAA21D6-575D-46C3-B40D-D48F71F1EA51}" srcOrd="3" destOrd="0" presId="urn:microsoft.com/office/officeart/2005/8/layout/process1"/>
    <dgm:cxn modelId="{B731AC58-68F5-41B6-BF07-1E2721338355}" type="presParOf" srcId="{0DAA21D6-575D-46C3-B40D-D48F71F1EA51}" destId="{D68C28F7-6A24-41F6-B0C3-5CF0C2C49D20}" srcOrd="0" destOrd="0" presId="urn:microsoft.com/office/officeart/2005/8/layout/process1"/>
    <dgm:cxn modelId="{50A012E3-1857-454F-A01A-9508D827A76F}" type="presParOf" srcId="{055AAC01-902C-4704-B9C6-B183A099FAB9}" destId="{A27C888E-F462-4CAC-B5AB-9A1CA91A6ABC}" srcOrd="4" destOrd="0" presId="urn:microsoft.com/office/officeart/2005/8/layout/process1"/>
    <dgm:cxn modelId="{94496C4B-DA27-43B2-8448-F47BBE73DB74}" type="presParOf" srcId="{055AAC01-902C-4704-B9C6-B183A099FAB9}" destId="{A979771B-E3E7-4663-9E93-30646DF28DB9}" srcOrd="5" destOrd="0" presId="urn:microsoft.com/office/officeart/2005/8/layout/process1"/>
    <dgm:cxn modelId="{4CB887E3-C402-4727-BE4A-805C3A2B796B}" type="presParOf" srcId="{A979771B-E3E7-4663-9E93-30646DF28DB9}" destId="{97B8CECD-E850-4EF1-BD23-8704285AAB60}" srcOrd="0" destOrd="0" presId="urn:microsoft.com/office/officeart/2005/8/layout/process1"/>
    <dgm:cxn modelId="{B9EB3F60-4266-49E5-B521-4EE41DBB39DF}" type="presParOf" srcId="{055AAC01-902C-4704-B9C6-B183A099FAB9}" destId="{DDD76A41-6EAC-44EC-A509-E78D41F3C09C}" srcOrd="6" destOrd="0" presId="urn:microsoft.com/office/officeart/2005/8/layout/process1"/>
    <dgm:cxn modelId="{775CBBFA-D125-4C97-835A-9FB18C3810B9}" type="presParOf" srcId="{055AAC01-902C-4704-B9C6-B183A099FAB9}" destId="{8CD09DD6-A035-427D-93D1-306451962BFA}" srcOrd="7" destOrd="0" presId="urn:microsoft.com/office/officeart/2005/8/layout/process1"/>
    <dgm:cxn modelId="{D9F86C6A-9C6E-432A-AF5F-4AED3277A8D7}" type="presParOf" srcId="{8CD09DD6-A035-427D-93D1-306451962BFA}" destId="{704A641C-126B-4C85-87C1-C0BFECA0097D}" srcOrd="0" destOrd="0" presId="urn:microsoft.com/office/officeart/2005/8/layout/process1"/>
    <dgm:cxn modelId="{A0D589CD-5334-47BB-AB05-262EE4462CD1}" type="presParOf" srcId="{055AAC01-902C-4704-B9C6-B183A099FAB9}" destId="{08242179-0313-4E6D-8B34-8B416F573BBE}" srcOrd="8" destOrd="0" presId="urn:microsoft.com/office/officeart/2005/8/layout/process1"/>
    <dgm:cxn modelId="{6DCF241D-4C90-4F0D-9A18-8C887BCEB3A1}" type="presParOf" srcId="{055AAC01-902C-4704-B9C6-B183A099FAB9}" destId="{53D622ED-4666-45DF-9CF6-ECA8D55593F7}" srcOrd="9" destOrd="0" presId="urn:microsoft.com/office/officeart/2005/8/layout/process1"/>
    <dgm:cxn modelId="{D710E7DB-9BA7-475C-8572-B7746901A86D}" type="presParOf" srcId="{53D622ED-4666-45DF-9CF6-ECA8D55593F7}" destId="{DDB8C8A8-1614-4426-87E8-42C5F6BDA71D}" srcOrd="0" destOrd="0" presId="urn:microsoft.com/office/officeart/2005/8/layout/process1"/>
    <dgm:cxn modelId="{4891A5DF-3600-41D4-B430-DFB6DCD6566A}" type="presParOf" srcId="{055AAC01-902C-4704-B9C6-B183A099FAB9}" destId="{9C991113-891D-4766-A95C-9A802A9113D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D717A-AA42-45C2-BA32-BCDE205639C8}">
      <dsp:nvSpPr>
        <dsp:cNvPr id="0" name=""/>
        <dsp:cNvSpPr/>
      </dsp:nvSpPr>
      <dsp:spPr>
        <a:xfrm>
          <a:off x="433419" y="581042"/>
          <a:ext cx="6348399" cy="405288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165ED-95E2-4F93-834D-B51061F4E666}">
      <dsp:nvSpPr>
        <dsp:cNvPr id="0" name=""/>
        <dsp:cNvSpPr/>
      </dsp:nvSpPr>
      <dsp:spPr>
        <a:xfrm>
          <a:off x="1357322" y="3357585"/>
          <a:ext cx="408627" cy="40281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8E652-FE00-49BD-9B72-F6B464AD8F3C}">
      <dsp:nvSpPr>
        <dsp:cNvPr id="0" name=""/>
        <dsp:cNvSpPr/>
      </dsp:nvSpPr>
      <dsp:spPr>
        <a:xfrm>
          <a:off x="1447804" y="3632115"/>
          <a:ext cx="2005007" cy="697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03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noProof="0" dirty="0"/>
            <a:t>Koordinasi yang semakin baik antar stakeholders</a:t>
          </a:r>
        </a:p>
      </dsp:txBody>
      <dsp:txXfrm>
        <a:off x="1447804" y="3632115"/>
        <a:ext cx="2005007" cy="697018"/>
      </dsp:txXfrm>
    </dsp:sp>
    <dsp:sp modelId="{5A182B8E-0EF2-4A9F-BABE-3BFB88FC3F40}">
      <dsp:nvSpPr>
        <dsp:cNvPr id="0" name=""/>
        <dsp:cNvSpPr/>
      </dsp:nvSpPr>
      <dsp:spPr>
        <a:xfrm>
          <a:off x="2286014" y="2357454"/>
          <a:ext cx="724270" cy="72779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33A5F-FB97-4FB9-B389-6E9596D0978A}">
      <dsp:nvSpPr>
        <dsp:cNvPr id="0" name=""/>
        <dsp:cNvSpPr/>
      </dsp:nvSpPr>
      <dsp:spPr>
        <a:xfrm>
          <a:off x="2667008" y="333983"/>
          <a:ext cx="1691084" cy="87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91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noProof="0" dirty="0"/>
            <a:t>Sarana dan Prasarana yang memadai dan berkualitas</a:t>
          </a:r>
        </a:p>
      </dsp:txBody>
      <dsp:txXfrm>
        <a:off x="2667008" y="333983"/>
        <a:ext cx="1691084" cy="870952"/>
      </dsp:txXfrm>
    </dsp:sp>
    <dsp:sp modelId="{4D55B892-8438-4484-80C9-1375D9636A5B}">
      <dsp:nvSpPr>
        <dsp:cNvPr id="0" name=""/>
        <dsp:cNvSpPr/>
      </dsp:nvSpPr>
      <dsp:spPr>
        <a:xfrm>
          <a:off x="3214708" y="1214444"/>
          <a:ext cx="730349" cy="73901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294A4-2E77-49D1-ABAB-51D96124E254}">
      <dsp:nvSpPr>
        <dsp:cNvPr id="0" name=""/>
        <dsp:cNvSpPr/>
      </dsp:nvSpPr>
      <dsp:spPr>
        <a:xfrm>
          <a:off x="2459365" y="2805122"/>
          <a:ext cx="2112639" cy="745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508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noProof="0" dirty="0"/>
            <a:t>Pemanfaatan </a:t>
          </a:r>
          <a:r>
            <a:rPr lang="en-US" sz="1600" kern="1200" noProof="0" dirty="0"/>
            <a:t>s</a:t>
          </a:r>
          <a:r>
            <a:rPr lang="id-ID" sz="1600" kern="1200" noProof="0" dirty="0"/>
            <a:t>umber </a:t>
          </a:r>
          <a:r>
            <a:rPr lang="en-US" sz="1600" kern="1200" noProof="0" dirty="0"/>
            <a:t>d</a:t>
          </a:r>
          <a:r>
            <a:rPr lang="id-ID" sz="1600" kern="1200" noProof="0" dirty="0"/>
            <a:t>aya secara berkualitas</a:t>
          </a:r>
        </a:p>
      </dsp:txBody>
      <dsp:txXfrm>
        <a:off x="2459365" y="2805122"/>
        <a:ext cx="2112639" cy="745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62386-8638-4AD5-B432-F328091E7BEE}">
      <dsp:nvSpPr>
        <dsp:cNvPr id="0" name=""/>
        <dsp:cNvSpPr/>
      </dsp:nvSpPr>
      <dsp:spPr>
        <a:xfrm>
          <a:off x="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Tujuan</a:t>
          </a:r>
          <a:r>
            <a:rPr lang="en-US" sz="1600" kern="1200" dirty="0"/>
            <a:t> </a:t>
          </a:r>
          <a:r>
            <a:rPr lang="en-US" sz="1600" kern="1200" dirty="0" err="1"/>
            <a:t>organisasi</a:t>
          </a:r>
          <a:endParaRPr lang="en-US" sz="1600" kern="1200" dirty="0"/>
        </a:p>
      </dsp:txBody>
      <dsp:txXfrm>
        <a:off x="29572" y="1410821"/>
        <a:ext cx="950506" cy="1242357"/>
      </dsp:txXfrm>
    </dsp:sp>
    <dsp:sp modelId="{3986098E-698E-4D5F-B60D-640D854B16C4}">
      <dsp:nvSpPr>
        <dsp:cNvPr id="0" name=""/>
        <dsp:cNvSpPr/>
      </dsp:nvSpPr>
      <dsp:spPr>
        <a:xfrm>
          <a:off x="1110615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10615" y="1956882"/>
        <a:ext cx="149832" cy="150235"/>
      </dsp:txXfrm>
    </dsp:sp>
    <dsp:sp modelId="{29A01F24-7664-47E3-851B-F2B8BF7D3F3E}">
      <dsp:nvSpPr>
        <dsp:cNvPr id="0" name=""/>
        <dsp:cNvSpPr/>
      </dsp:nvSpPr>
      <dsp:spPr>
        <a:xfrm>
          <a:off x="141351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Tujuan TIK</a:t>
          </a:r>
        </a:p>
      </dsp:txBody>
      <dsp:txXfrm>
        <a:off x="1443082" y="1410821"/>
        <a:ext cx="950506" cy="1242357"/>
      </dsp:txXfrm>
    </dsp:sp>
    <dsp:sp modelId="{0DAA21D6-575D-46C3-B40D-D48F71F1EA51}">
      <dsp:nvSpPr>
        <dsp:cNvPr id="0" name=""/>
        <dsp:cNvSpPr/>
      </dsp:nvSpPr>
      <dsp:spPr>
        <a:xfrm>
          <a:off x="2524125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24125" y="1956882"/>
        <a:ext cx="149832" cy="150235"/>
      </dsp:txXfrm>
    </dsp:sp>
    <dsp:sp modelId="{A27C888E-F462-4CAC-B5AB-9A1CA91A6ABC}">
      <dsp:nvSpPr>
        <dsp:cNvPr id="0" name=""/>
        <dsp:cNvSpPr/>
      </dsp:nvSpPr>
      <dsp:spPr>
        <a:xfrm>
          <a:off x="282702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Analisis kondisi saat ini</a:t>
          </a:r>
        </a:p>
      </dsp:txBody>
      <dsp:txXfrm>
        <a:off x="2856592" y="1410821"/>
        <a:ext cx="950506" cy="1242357"/>
      </dsp:txXfrm>
    </dsp:sp>
    <dsp:sp modelId="{A979771B-E3E7-4663-9E93-30646DF28DB9}">
      <dsp:nvSpPr>
        <dsp:cNvPr id="0" name=""/>
        <dsp:cNvSpPr/>
      </dsp:nvSpPr>
      <dsp:spPr>
        <a:xfrm>
          <a:off x="3937635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37635" y="1956882"/>
        <a:ext cx="149832" cy="150235"/>
      </dsp:txXfrm>
    </dsp:sp>
    <dsp:sp modelId="{DDD76A41-6EAC-44EC-A509-E78D41F3C09C}">
      <dsp:nvSpPr>
        <dsp:cNvPr id="0" name=""/>
        <dsp:cNvSpPr/>
      </dsp:nvSpPr>
      <dsp:spPr>
        <a:xfrm>
          <a:off x="424053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Indikator dan sasaran</a:t>
          </a:r>
        </a:p>
      </dsp:txBody>
      <dsp:txXfrm>
        <a:off x="4270102" y="1410821"/>
        <a:ext cx="950506" cy="1242357"/>
      </dsp:txXfrm>
    </dsp:sp>
    <dsp:sp modelId="{8CD09DD6-A035-427D-93D1-306451962BFA}">
      <dsp:nvSpPr>
        <dsp:cNvPr id="0" name=""/>
        <dsp:cNvSpPr/>
      </dsp:nvSpPr>
      <dsp:spPr>
        <a:xfrm>
          <a:off x="5351144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51144" y="1956882"/>
        <a:ext cx="149832" cy="150235"/>
      </dsp:txXfrm>
    </dsp:sp>
    <dsp:sp modelId="{08242179-0313-4E6D-8B34-8B416F573BBE}">
      <dsp:nvSpPr>
        <dsp:cNvPr id="0" name=""/>
        <dsp:cNvSpPr/>
      </dsp:nvSpPr>
      <dsp:spPr>
        <a:xfrm>
          <a:off x="565404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Program dan kegiatan</a:t>
          </a:r>
        </a:p>
      </dsp:txBody>
      <dsp:txXfrm>
        <a:off x="5683612" y="1410821"/>
        <a:ext cx="950506" cy="1242357"/>
      </dsp:txXfrm>
    </dsp:sp>
    <dsp:sp modelId="{53D622ED-4666-45DF-9CF6-ECA8D55593F7}">
      <dsp:nvSpPr>
        <dsp:cNvPr id="0" name=""/>
        <dsp:cNvSpPr/>
      </dsp:nvSpPr>
      <dsp:spPr>
        <a:xfrm>
          <a:off x="6764655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764655" y="1956882"/>
        <a:ext cx="149832" cy="150235"/>
      </dsp:txXfrm>
    </dsp:sp>
    <dsp:sp modelId="{9C991113-891D-4766-A95C-9A802A9113D5}">
      <dsp:nvSpPr>
        <dsp:cNvPr id="0" name=""/>
        <dsp:cNvSpPr/>
      </dsp:nvSpPr>
      <dsp:spPr>
        <a:xfrm>
          <a:off x="706755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Timeline </a:t>
          </a:r>
          <a:r>
            <a:rPr lang="en-US" sz="1600" kern="1200"/>
            <a:t>dan alokasi sumber daya</a:t>
          </a:r>
        </a:p>
      </dsp:txBody>
      <dsp:txXfrm>
        <a:off x="7097122" y="1410821"/>
        <a:ext cx="950506" cy="1242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62386-8638-4AD5-B432-F328091E7BEE}">
      <dsp:nvSpPr>
        <dsp:cNvPr id="0" name=""/>
        <dsp:cNvSpPr/>
      </dsp:nvSpPr>
      <dsp:spPr>
        <a:xfrm>
          <a:off x="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Tujuan</a:t>
          </a:r>
          <a:r>
            <a:rPr lang="en-US" sz="1600" kern="1200" dirty="0"/>
            <a:t> </a:t>
          </a:r>
          <a:r>
            <a:rPr lang="en-US" sz="1600" kern="1200" dirty="0" err="1"/>
            <a:t>organisasi</a:t>
          </a:r>
          <a:endParaRPr lang="en-US" sz="1600" kern="1200" dirty="0"/>
        </a:p>
      </dsp:txBody>
      <dsp:txXfrm>
        <a:off x="29572" y="1410821"/>
        <a:ext cx="950506" cy="1242357"/>
      </dsp:txXfrm>
    </dsp:sp>
    <dsp:sp modelId="{3986098E-698E-4D5F-B60D-640D854B16C4}">
      <dsp:nvSpPr>
        <dsp:cNvPr id="0" name=""/>
        <dsp:cNvSpPr/>
      </dsp:nvSpPr>
      <dsp:spPr>
        <a:xfrm>
          <a:off x="1110615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10615" y="1956882"/>
        <a:ext cx="149832" cy="150235"/>
      </dsp:txXfrm>
    </dsp:sp>
    <dsp:sp modelId="{29A01F24-7664-47E3-851B-F2B8BF7D3F3E}">
      <dsp:nvSpPr>
        <dsp:cNvPr id="0" name=""/>
        <dsp:cNvSpPr/>
      </dsp:nvSpPr>
      <dsp:spPr>
        <a:xfrm>
          <a:off x="141351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Tujuan TIK</a:t>
          </a:r>
        </a:p>
      </dsp:txBody>
      <dsp:txXfrm>
        <a:off x="1443082" y="1410821"/>
        <a:ext cx="950506" cy="1242357"/>
      </dsp:txXfrm>
    </dsp:sp>
    <dsp:sp modelId="{0DAA21D6-575D-46C3-B40D-D48F71F1EA51}">
      <dsp:nvSpPr>
        <dsp:cNvPr id="0" name=""/>
        <dsp:cNvSpPr/>
      </dsp:nvSpPr>
      <dsp:spPr>
        <a:xfrm>
          <a:off x="2524125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24125" y="1956882"/>
        <a:ext cx="149832" cy="150235"/>
      </dsp:txXfrm>
    </dsp:sp>
    <dsp:sp modelId="{A27C888E-F462-4CAC-B5AB-9A1CA91A6ABC}">
      <dsp:nvSpPr>
        <dsp:cNvPr id="0" name=""/>
        <dsp:cNvSpPr/>
      </dsp:nvSpPr>
      <dsp:spPr>
        <a:xfrm>
          <a:off x="282702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Analisis kondisi saat ini</a:t>
          </a:r>
        </a:p>
      </dsp:txBody>
      <dsp:txXfrm>
        <a:off x="2856592" y="1410821"/>
        <a:ext cx="950506" cy="1242357"/>
      </dsp:txXfrm>
    </dsp:sp>
    <dsp:sp modelId="{A979771B-E3E7-4663-9E93-30646DF28DB9}">
      <dsp:nvSpPr>
        <dsp:cNvPr id="0" name=""/>
        <dsp:cNvSpPr/>
      </dsp:nvSpPr>
      <dsp:spPr>
        <a:xfrm>
          <a:off x="3937635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37635" y="1956882"/>
        <a:ext cx="149832" cy="150235"/>
      </dsp:txXfrm>
    </dsp:sp>
    <dsp:sp modelId="{DDD76A41-6EAC-44EC-A509-E78D41F3C09C}">
      <dsp:nvSpPr>
        <dsp:cNvPr id="0" name=""/>
        <dsp:cNvSpPr/>
      </dsp:nvSpPr>
      <dsp:spPr>
        <a:xfrm>
          <a:off x="424053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Indikator dan sasaran</a:t>
          </a:r>
        </a:p>
      </dsp:txBody>
      <dsp:txXfrm>
        <a:off x="4270102" y="1410821"/>
        <a:ext cx="950506" cy="1242357"/>
      </dsp:txXfrm>
    </dsp:sp>
    <dsp:sp modelId="{8CD09DD6-A035-427D-93D1-306451962BFA}">
      <dsp:nvSpPr>
        <dsp:cNvPr id="0" name=""/>
        <dsp:cNvSpPr/>
      </dsp:nvSpPr>
      <dsp:spPr>
        <a:xfrm>
          <a:off x="5351144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51144" y="1956882"/>
        <a:ext cx="149832" cy="150235"/>
      </dsp:txXfrm>
    </dsp:sp>
    <dsp:sp modelId="{08242179-0313-4E6D-8B34-8B416F573BBE}">
      <dsp:nvSpPr>
        <dsp:cNvPr id="0" name=""/>
        <dsp:cNvSpPr/>
      </dsp:nvSpPr>
      <dsp:spPr>
        <a:xfrm>
          <a:off x="565404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Program dan kegiatan</a:t>
          </a:r>
        </a:p>
      </dsp:txBody>
      <dsp:txXfrm>
        <a:off x="5683612" y="1410821"/>
        <a:ext cx="950506" cy="1242357"/>
      </dsp:txXfrm>
    </dsp:sp>
    <dsp:sp modelId="{53D622ED-4666-45DF-9CF6-ECA8D55593F7}">
      <dsp:nvSpPr>
        <dsp:cNvPr id="0" name=""/>
        <dsp:cNvSpPr/>
      </dsp:nvSpPr>
      <dsp:spPr>
        <a:xfrm>
          <a:off x="6764655" y="1906803"/>
          <a:ext cx="214045" cy="250393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764655" y="1956882"/>
        <a:ext cx="149832" cy="150235"/>
      </dsp:txXfrm>
    </dsp:sp>
    <dsp:sp modelId="{9C991113-891D-4766-A95C-9A802A9113D5}">
      <dsp:nvSpPr>
        <dsp:cNvPr id="0" name=""/>
        <dsp:cNvSpPr/>
      </dsp:nvSpPr>
      <dsp:spPr>
        <a:xfrm>
          <a:off x="7067550" y="1381249"/>
          <a:ext cx="1009650" cy="1301501"/>
        </a:xfrm>
        <a:prstGeom prst="roundRect">
          <a:avLst>
            <a:gd name="adj" fmla="val 10000"/>
          </a:avLst>
        </a:prstGeom>
        <a:solidFill>
          <a:srgbClr val="00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Timeline </a:t>
          </a:r>
          <a:r>
            <a:rPr lang="en-US" sz="1600" kern="1200"/>
            <a:t>dan alokasi sumber daya</a:t>
          </a:r>
        </a:p>
      </dsp:txBody>
      <dsp:txXfrm>
        <a:off x="7097122" y="1410821"/>
        <a:ext cx="950506" cy="1242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CA17-394A-448D-B88E-942076AE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0" y="1793876"/>
            <a:ext cx="8121650" cy="1976437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en-US" sz="3500" dirty="0" err="1"/>
              <a:t>Pertemuan</a:t>
            </a:r>
            <a:r>
              <a:rPr lang="en-US" sz="3500" dirty="0"/>
              <a:t> </a:t>
            </a:r>
            <a:r>
              <a:rPr lang="en-ID" sz="3500" dirty="0"/>
              <a:t>10</a:t>
            </a:r>
            <a:br>
              <a:rPr lang="en-US" sz="3500" dirty="0"/>
            </a:br>
            <a:r>
              <a:rPr lang="id-ID" sz="3600" dirty="0">
                <a:solidFill>
                  <a:schemeClr val="accent1"/>
                </a:solidFill>
              </a:rPr>
              <a:t>E-Government dan perencanaan pembangunan</a:t>
            </a:r>
            <a:endParaRPr lang="en-US" sz="3500" dirty="0">
              <a:solidFill>
                <a:schemeClr val="accent1"/>
              </a:solidFill>
            </a:endParaRPr>
          </a:p>
        </p:txBody>
      </p:sp>
      <p:sp>
        <p:nvSpPr>
          <p:cNvPr id="6147" name="Slide Number Placeholder 2">
            <a:extLst>
              <a:ext uri="{FF2B5EF4-FFF2-40B4-BE49-F238E27FC236}">
                <a16:creationId xmlns:a16="http://schemas.microsoft.com/office/drawing/2014/main" id="{9A901487-ABD1-4356-92D9-C3FAC54829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63673A7-2AB0-4A0F-8C82-73F70FF7E72D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15E0BD-827F-4838-A9EE-BD54F7C5C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770313"/>
            <a:ext cx="6858000" cy="99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id-ID" dirty="0"/>
              <a:t>Tujuan dan </a:t>
            </a:r>
            <a:br>
              <a:rPr lang="id-ID" dirty="0"/>
            </a:br>
            <a:r>
              <a:rPr lang="id-ID" dirty="0"/>
              <a:t>Permasalahan Pembangunan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465C1-C62C-4EBD-861C-0F94AE4718F6}"/>
              </a:ext>
            </a:extLst>
          </p:cNvPr>
          <p:cNvSpPr txBox="1"/>
          <p:nvPr/>
        </p:nvSpPr>
        <p:spPr>
          <a:xfrm>
            <a:off x="3160713" y="48895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dirty="0"/>
              <a:t>M HANIF JUSUF ST MKOM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B371-0D5A-4D20-8DBC-F7BF0BE6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Hirarki dari Visi ke Program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361C82E-4499-449F-BFFD-2D86F5162B1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1" y="1576389"/>
            <a:ext cx="7580313" cy="4217987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810FB-58F0-4106-B860-4A077CE376FB}"/>
              </a:ext>
            </a:extLst>
          </p:cNvPr>
          <p:cNvSpPr/>
          <p:nvPr/>
        </p:nvSpPr>
        <p:spPr>
          <a:xfrm>
            <a:off x="1809750" y="1628800"/>
            <a:ext cx="1714500" cy="571500"/>
          </a:xfrm>
          <a:prstGeom prst="rect">
            <a:avLst/>
          </a:prstGeom>
          <a:solidFill>
            <a:srgbClr val="CCFFFF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b="1" dirty="0">
                <a:solidFill>
                  <a:schemeClr val="tx1"/>
                </a:solidFill>
              </a:rPr>
              <a:t>Visi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7C201-83CE-44AE-8B3D-18685371E6BC}"/>
              </a:ext>
            </a:extLst>
          </p:cNvPr>
          <p:cNvSpPr/>
          <p:nvPr/>
        </p:nvSpPr>
        <p:spPr>
          <a:xfrm>
            <a:off x="1809750" y="2328887"/>
            <a:ext cx="1714500" cy="571500"/>
          </a:xfrm>
          <a:prstGeom prst="rect">
            <a:avLst/>
          </a:prstGeom>
          <a:solidFill>
            <a:srgbClr val="CCFFCC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b="1" dirty="0">
                <a:solidFill>
                  <a:schemeClr val="tx1"/>
                </a:solidFill>
              </a:rPr>
              <a:t>Misi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10917-BAFC-443A-9A61-8E971BF76C78}"/>
              </a:ext>
            </a:extLst>
          </p:cNvPr>
          <p:cNvSpPr/>
          <p:nvPr/>
        </p:nvSpPr>
        <p:spPr>
          <a:xfrm>
            <a:off x="1809750" y="3852887"/>
            <a:ext cx="1714500" cy="571500"/>
          </a:xfrm>
          <a:prstGeom prst="rect">
            <a:avLst/>
          </a:prstGeom>
          <a:solidFill>
            <a:srgbClr val="FFCCFF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b="1" dirty="0">
                <a:solidFill>
                  <a:schemeClr val="tx1"/>
                </a:solidFill>
              </a:rPr>
              <a:t>Strategi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23D3F-5A12-4F95-B7E3-B6FBD963EBFD}"/>
              </a:ext>
            </a:extLst>
          </p:cNvPr>
          <p:cNvSpPr/>
          <p:nvPr/>
        </p:nvSpPr>
        <p:spPr>
          <a:xfrm>
            <a:off x="1809750" y="4581550"/>
            <a:ext cx="1714500" cy="571500"/>
          </a:xfrm>
          <a:prstGeom prst="rect">
            <a:avLst/>
          </a:prstGeom>
          <a:solidFill>
            <a:srgbClr val="CCFFFF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b="1" dirty="0">
                <a:solidFill>
                  <a:schemeClr val="tx1"/>
                </a:solidFill>
              </a:rPr>
              <a:t>Kebijakan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B5E8E-42A2-4B2B-9CBC-29B180EDB224}"/>
              </a:ext>
            </a:extLst>
          </p:cNvPr>
          <p:cNvSpPr/>
          <p:nvPr/>
        </p:nvSpPr>
        <p:spPr>
          <a:xfrm>
            <a:off x="1809750" y="5300687"/>
            <a:ext cx="1714500" cy="571500"/>
          </a:xfrm>
          <a:prstGeom prst="rect">
            <a:avLst/>
          </a:prstGeom>
          <a:solidFill>
            <a:srgbClr val="FFCC99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b="1" dirty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3F56E-02B2-4DE4-84FF-1A075A270BC6}"/>
              </a:ext>
            </a:extLst>
          </p:cNvPr>
          <p:cNvCxnSpPr/>
          <p:nvPr/>
        </p:nvCxnSpPr>
        <p:spPr>
          <a:xfrm rot="5400000">
            <a:off x="2524919" y="4566444"/>
            <a:ext cx="28575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9D8D5-CB2D-49B8-B552-B44E417E3AAC}"/>
              </a:ext>
            </a:extLst>
          </p:cNvPr>
          <p:cNvCxnSpPr/>
          <p:nvPr/>
        </p:nvCxnSpPr>
        <p:spPr>
          <a:xfrm rot="5400000">
            <a:off x="2524919" y="5233194"/>
            <a:ext cx="28575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1D604-2B2D-4B61-9E55-C634C95505B4}"/>
              </a:ext>
            </a:extLst>
          </p:cNvPr>
          <p:cNvSpPr/>
          <p:nvPr/>
        </p:nvSpPr>
        <p:spPr>
          <a:xfrm>
            <a:off x="3662363" y="1628800"/>
            <a:ext cx="6791326" cy="571500"/>
          </a:xfrm>
          <a:prstGeom prst="rect">
            <a:avLst/>
          </a:prstGeom>
          <a:solidFill>
            <a:srgbClr val="CCFFFF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id-ID" sz="1600" dirty="0">
                <a:solidFill>
                  <a:schemeClr val="tx1"/>
                </a:solidFill>
              </a:rPr>
              <a:t>Rumusan umum mengenai keadaan yang diinginkan pada akhir periode perencanaan.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62C63-4550-41DD-A6D1-6573EBF45176}"/>
              </a:ext>
            </a:extLst>
          </p:cNvPr>
          <p:cNvSpPr/>
          <p:nvPr/>
        </p:nvSpPr>
        <p:spPr>
          <a:xfrm>
            <a:off x="3662363" y="2328887"/>
            <a:ext cx="6791326" cy="571500"/>
          </a:xfrm>
          <a:prstGeom prst="rect">
            <a:avLst/>
          </a:prstGeom>
          <a:solidFill>
            <a:srgbClr val="CCFFCC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id-ID" sz="1600" dirty="0">
                <a:solidFill>
                  <a:schemeClr val="tx1"/>
                </a:solidFill>
              </a:rPr>
              <a:t>Rumusan umum mengenai upaya-upaya yang akan dilaksanakan untuk mewujudkan visi.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F1B7D-2441-4C74-80B9-5153A39C21C3}"/>
              </a:ext>
            </a:extLst>
          </p:cNvPr>
          <p:cNvSpPr/>
          <p:nvPr/>
        </p:nvSpPr>
        <p:spPr>
          <a:xfrm>
            <a:off x="3662363" y="3852887"/>
            <a:ext cx="6791326" cy="571500"/>
          </a:xfrm>
          <a:prstGeom prst="rect">
            <a:avLst/>
          </a:prstGeom>
          <a:solidFill>
            <a:srgbClr val="FFCCFF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id-ID" sz="1600" dirty="0">
                <a:solidFill>
                  <a:schemeClr val="tx1"/>
                </a:solidFill>
              </a:rPr>
              <a:t>Langkah-langkah berisikan program-program indikatif untuk mewujudkan visi dan misi.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0EACF-E428-4034-ABB5-FBD6DDE6751B}"/>
              </a:ext>
            </a:extLst>
          </p:cNvPr>
          <p:cNvSpPr/>
          <p:nvPr/>
        </p:nvSpPr>
        <p:spPr>
          <a:xfrm>
            <a:off x="3662364" y="4581550"/>
            <a:ext cx="6719887" cy="571500"/>
          </a:xfrm>
          <a:prstGeom prst="rect">
            <a:avLst/>
          </a:prstGeom>
          <a:solidFill>
            <a:srgbClr val="CCFFFF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id-ID" sz="1600" dirty="0">
                <a:solidFill>
                  <a:schemeClr val="tx1"/>
                </a:solidFill>
              </a:rPr>
              <a:t>Arah/tindakan yang diambil oleh Pemerintah Pusat/Daerah untuk mencapai tujuan.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26EA8-BB8C-4665-822F-8796C789DAAD}"/>
              </a:ext>
            </a:extLst>
          </p:cNvPr>
          <p:cNvSpPr/>
          <p:nvPr/>
        </p:nvSpPr>
        <p:spPr>
          <a:xfrm>
            <a:off x="3662364" y="5300687"/>
            <a:ext cx="6719887" cy="1143000"/>
          </a:xfrm>
          <a:prstGeom prst="rect">
            <a:avLst/>
          </a:prstGeom>
          <a:solidFill>
            <a:srgbClr val="FFCC99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id-ID" sz="1600" dirty="0">
                <a:solidFill>
                  <a:schemeClr val="tx1"/>
                </a:solidFill>
              </a:rPr>
              <a:t>Instrumen kebijakan yang berisi satu atau lebih kegiatan yang dilaksanakan oleh instansi pemerintah/lembaga untuk mencapai sasaran dan tujuan serta memperoleh alokasi anggaran, atau kegiatan masyarakat yang dikoordinasikan oleh instansi pemerintah.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5D6E0-DC31-4706-AD4B-35E1A1A3E8D6}"/>
              </a:ext>
            </a:extLst>
          </p:cNvPr>
          <p:cNvSpPr/>
          <p:nvPr/>
        </p:nvSpPr>
        <p:spPr>
          <a:xfrm>
            <a:off x="1809750" y="3095650"/>
            <a:ext cx="1714500" cy="571500"/>
          </a:xfrm>
          <a:prstGeom prst="rect">
            <a:avLst/>
          </a:prstGeom>
          <a:solidFill>
            <a:srgbClr val="CCFFFF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b="1" dirty="0">
                <a:solidFill>
                  <a:schemeClr val="tx1"/>
                </a:solidFill>
              </a:rPr>
              <a:t>Tujuan/ Sasaran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686B6-3392-4DD5-A792-2E6D8F2F5BFA}"/>
              </a:ext>
            </a:extLst>
          </p:cNvPr>
          <p:cNvSpPr/>
          <p:nvPr/>
        </p:nvSpPr>
        <p:spPr>
          <a:xfrm>
            <a:off x="3662364" y="3095650"/>
            <a:ext cx="6719887" cy="571500"/>
          </a:xfrm>
          <a:prstGeom prst="rect">
            <a:avLst/>
          </a:prstGeom>
          <a:solidFill>
            <a:srgbClr val="CCFFFF"/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MS PGothic" pitchFamily="34" charset="-128"/>
                <a:cs typeface="ＭＳ Ｐゴシック" charset="0"/>
              </a:rPr>
              <a:t>P</a:t>
            </a:r>
            <a:r>
              <a:rPr lang="sv-SE" sz="1600" dirty="0">
                <a:solidFill>
                  <a:schemeClr val="tx1"/>
                </a:solidFill>
                <a:ea typeface="MS PGothic" pitchFamily="34" charset="-128"/>
                <a:cs typeface="ＭＳ Ｐゴシック" charset="0"/>
              </a:rPr>
              <a:t>enjabaran visi yang lebih spesifik dan terukur sebagai upaya mewujudkan visi dan misi</a:t>
            </a:r>
            <a:endParaRPr lang="id-ID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9D1E-80E9-4C94-A9DA-E1751453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Apa itu SPPN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5E57034-FFF5-4220-AB13-4DDD4665EE1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id-ID" altLang="en-US" b="1">
                <a:cs typeface="Times New Roman" panose="02020603050405020304" pitchFamily="18" charset="0"/>
              </a:rPr>
              <a:t>SPPN adalah </a:t>
            </a:r>
            <a:endParaRPr lang="en-US" altLang="en-US" b="1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id-ID" altLang="en-US" sz="1800">
                <a:cs typeface="Times New Roman" panose="02020603050405020304" pitchFamily="18" charset="0"/>
              </a:rPr>
              <a:t>Satu kesatuan tata cara perencanaan pembangunan 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id-ID" altLang="en-US" sz="1800">
                <a:cs typeface="Times New Roman" panose="02020603050405020304" pitchFamily="18" charset="0"/>
              </a:rPr>
              <a:t>Untuk menghasilkan rencana-rencana pembangunan dalam jangka panjang, jangka menengah, dan tahunan 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id-ID" altLang="en-US" sz="1800">
                <a:cs typeface="Times New Roman" panose="02020603050405020304" pitchFamily="18" charset="0"/>
              </a:rPr>
              <a:t>Yang dilaksanakan oleh unsur penyelenggara negara dan masyarakat di tingkat pusat dan daerah</a:t>
            </a:r>
            <a:r>
              <a:rPr lang="id-ID" altLang="en-US">
                <a:cs typeface="Times New Roman" panose="02020603050405020304" pitchFamily="18" charset="0"/>
              </a:rPr>
              <a:t>.</a:t>
            </a:r>
            <a:endParaRPr lang="en-US" altLang="en-US">
              <a:cs typeface="Times New Roman" panose="02020603050405020304" pitchFamily="18" charset="0"/>
            </a:endParaRPr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F81B2287-6172-4299-BBDF-C4B4F98618F4}"/>
              </a:ext>
            </a:extLst>
          </p:cNvPr>
          <p:cNvGrpSpPr>
            <a:grpSpLocks/>
          </p:cNvGrpSpPr>
          <p:nvPr/>
        </p:nvGrpSpPr>
        <p:grpSpPr bwMode="auto">
          <a:xfrm>
            <a:off x="8328026" y="3213101"/>
            <a:ext cx="2339975" cy="3224213"/>
            <a:chOff x="3107" y="1117"/>
            <a:chExt cx="2125" cy="2711"/>
          </a:xfrm>
        </p:grpSpPr>
        <p:pic>
          <p:nvPicPr>
            <p:cNvPr id="16390" name="Picture 5" descr="g0502405">
              <a:extLst>
                <a:ext uri="{FF2B5EF4-FFF2-40B4-BE49-F238E27FC236}">
                  <a16:creationId xmlns:a16="http://schemas.microsoft.com/office/drawing/2014/main" id="{DB5CD298-4E56-443C-AA7F-2B55F4E53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1117"/>
              <a:ext cx="2125" cy="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6">
              <a:extLst>
                <a:ext uri="{FF2B5EF4-FFF2-40B4-BE49-F238E27FC236}">
                  <a16:creationId xmlns:a16="http://schemas.microsoft.com/office/drawing/2014/main" id="{3DC05D07-CF72-4471-A330-9111959058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0322">
              <a:off x="3198" y="2205"/>
              <a:ext cx="90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</a:rPr>
                <a:t>SPPN</a:t>
              </a:r>
              <a:endParaRPr lang="id-ID" altLang="en-US" sz="2000" b="1">
                <a:solidFill>
                  <a:srgbClr val="000000"/>
                </a:solidFill>
              </a:endParaRPr>
            </a:p>
          </p:txBody>
        </p:sp>
      </p:grpSp>
      <p:sp>
        <p:nvSpPr>
          <p:cNvPr id="16389" name="TextBox 6">
            <a:extLst>
              <a:ext uri="{FF2B5EF4-FFF2-40B4-BE49-F238E27FC236}">
                <a16:creationId xmlns:a16="http://schemas.microsoft.com/office/drawing/2014/main" id="{261B094D-E00E-4EF3-B6AE-1CC07CCEC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229226"/>
            <a:ext cx="2496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en-US" sz="1000"/>
              <a:t>Sistem Perencanaan Pembangunan Nasional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0E3E-4EF3-4B64-80C9-489C0680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ujuan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SPPN</a:t>
            </a: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AA274DE-55AF-4C1F-B009-0223FEACFA0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7EBB009-5B15-41AD-9B52-7880E5E67E3F}"/>
              </a:ext>
            </a:extLst>
          </p:cNvPr>
          <p:cNvSpPr/>
          <p:nvPr/>
        </p:nvSpPr>
        <p:spPr>
          <a:xfrm>
            <a:off x="5316538" y="981075"/>
            <a:ext cx="838200" cy="5715000"/>
          </a:xfrm>
          <a:prstGeom prst="cube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D0ED3B8F-587F-4722-8DDE-0F6722DC7CF2}"/>
              </a:ext>
            </a:extLst>
          </p:cNvPr>
          <p:cNvSpPr/>
          <p:nvPr/>
        </p:nvSpPr>
        <p:spPr>
          <a:xfrm>
            <a:off x="3791744" y="1361728"/>
            <a:ext cx="6781800" cy="533400"/>
          </a:xfrm>
          <a:prstGeom prst="homePlate">
            <a:avLst/>
          </a:prstGeom>
          <a:solidFill>
            <a:srgbClr val="EEB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9250" indent="-349250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id-ID" dirty="0">
                <a:solidFill>
                  <a:schemeClr val="tx1"/>
                </a:solidFill>
              </a:rPr>
              <a:t>endukung koordinasi antar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id-ID" dirty="0">
                <a:solidFill>
                  <a:schemeClr val="tx1"/>
                </a:solidFill>
              </a:rPr>
              <a:t>pelaku pembangunan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1B158ED6-0459-4C7C-8114-F1CC42ACBFCC}"/>
              </a:ext>
            </a:extLst>
          </p:cNvPr>
          <p:cNvSpPr/>
          <p:nvPr/>
        </p:nvSpPr>
        <p:spPr>
          <a:xfrm>
            <a:off x="3791744" y="3190528"/>
            <a:ext cx="6781800" cy="762000"/>
          </a:xfrm>
          <a:prstGeom prst="homePlate">
            <a:avLst/>
          </a:prstGeom>
          <a:solidFill>
            <a:srgbClr val="EEB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4488" indent="-344488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id-ID" dirty="0">
                <a:solidFill>
                  <a:schemeClr val="tx1"/>
                </a:solidFill>
              </a:rPr>
              <a:t>enjamin keterkaitan dan konsistensi antara perencanaan, penganggaran, pelaksanaan, dan pengawasan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738DEFF-7B1F-4702-B3FA-EE103AD38572}"/>
              </a:ext>
            </a:extLst>
          </p:cNvPr>
          <p:cNvSpPr/>
          <p:nvPr/>
        </p:nvSpPr>
        <p:spPr>
          <a:xfrm>
            <a:off x="3791744" y="2047528"/>
            <a:ext cx="6781800" cy="990600"/>
          </a:xfrm>
          <a:prstGeom prst="homePlate">
            <a:avLst/>
          </a:prstGeom>
          <a:solidFill>
            <a:srgbClr val="EEB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4488" indent="-344488">
              <a:spcBef>
                <a:spcPts val="600"/>
              </a:spcBef>
              <a:buFont typeface="+mj-lt"/>
              <a:buAutoNum type="arabicPeriod" startAt="2"/>
              <a:defRPr/>
            </a:pP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id-ID" dirty="0">
                <a:solidFill>
                  <a:srgbClr val="000000"/>
                </a:solidFill>
              </a:rPr>
              <a:t>enjamin terciptanya integrasi, sinkronisasi, dan sinergi baik antar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id-ID" dirty="0">
                <a:solidFill>
                  <a:srgbClr val="000000"/>
                </a:solidFill>
              </a:rPr>
              <a:t>Daerah, antar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id-ID" dirty="0">
                <a:solidFill>
                  <a:srgbClr val="000000"/>
                </a:solidFill>
              </a:rPr>
              <a:t>ruang, antar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id-ID" dirty="0">
                <a:solidFill>
                  <a:srgbClr val="000000"/>
                </a:solidFill>
              </a:rPr>
              <a:t>waktu, antar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id-ID" dirty="0">
                <a:solidFill>
                  <a:srgbClr val="000000"/>
                </a:solidFill>
              </a:rPr>
              <a:t>fungsi pemerintah maupun antara Pusat dan Daerah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24FC56AB-397C-4BB8-978C-B19C0D715085}"/>
              </a:ext>
            </a:extLst>
          </p:cNvPr>
          <p:cNvSpPr/>
          <p:nvPr/>
        </p:nvSpPr>
        <p:spPr>
          <a:xfrm>
            <a:off x="3791744" y="4104928"/>
            <a:ext cx="6781800" cy="533400"/>
          </a:xfrm>
          <a:prstGeom prst="homePlate">
            <a:avLst/>
          </a:prstGeom>
          <a:solidFill>
            <a:srgbClr val="EEB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4488" indent="-344488">
              <a:spcBef>
                <a:spcPts val="600"/>
              </a:spcBef>
              <a:buFont typeface="+mj-lt"/>
              <a:buAutoNum type="arabicPeriod" startAt="4"/>
              <a:defRPr/>
            </a:pP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id-ID" dirty="0">
                <a:solidFill>
                  <a:srgbClr val="000000"/>
                </a:solidFill>
              </a:rPr>
              <a:t>engoptimalkan partisipasi masyarakat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0C5460CF-2CAF-4465-9652-6545905107B1}"/>
              </a:ext>
            </a:extLst>
          </p:cNvPr>
          <p:cNvSpPr/>
          <p:nvPr/>
        </p:nvSpPr>
        <p:spPr>
          <a:xfrm>
            <a:off x="3791744" y="4790728"/>
            <a:ext cx="6781800" cy="762000"/>
          </a:xfrm>
          <a:prstGeom prst="homePlate">
            <a:avLst/>
          </a:prstGeom>
          <a:solidFill>
            <a:srgbClr val="EEB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4488" indent="-344488">
              <a:spcBef>
                <a:spcPts val="600"/>
              </a:spcBef>
              <a:buFont typeface="+mj-lt"/>
              <a:buAutoNum type="arabicPeriod" startAt="5"/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id-ID" dirty="0">
                <a:solidFill>
                  <a:schemeClr val="tx1"/>
                </a:solidFill>
              </a:rPr>
              <a:t>enjamin tercapainya penggunaan sumber daya secara efisien, efektif,  berkeadilan, dan berkelanjutan.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8DF6-6442-4DB9-BD38-C14765C5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 Perencanaan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8435" name="Content Placeholder 8">
            <a:extLst>
              <a:ext uri="{FF2B5EF4-FFF2-40B4-BE49-F238E27FC236}">
                <a16:creationId xmlns:a16="http://schemas.microsoft.com/office/drawing/2014/main" id="{67AD7130-E46B-4558-9E75-A023CC465F7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1747838"/>
            <a:ext cx="7029450" cy="432911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EC71-B92B-49D2-AFD0-D5A9B2F0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Hukum Dokumen Perencanaan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9459" name="Content Placeholder 3">
            <a:extLst>
              <a:ext uri="{FF2B5EF4-FFF2-40B4-BE49-F238E27FC236}">
                <a16:creationId xmlns:a16="http://schemas.microsoft.com/office/drawing/2014/main" id="{23A0B1AA-D680-49E7-93BE-11598A859EB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1466851"/>
            <a:ext cx="7200900" cy="45180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ED4C-FD1E-4AFA-BA71-EFA13D94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Persyaratan Dokumen Perencanaan: SMART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620D212-AAAB-454F-8344-5D66B4E56C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d-ID" altLang="en-US" sz="2400">
                <a:solidFill>
                  <a:srgbClr val="FF0000"/>
                </a:solidFill>
                <a:cs typeface="Arial" panose="020B0604020202020204" pitchFamily="34" charset="0"/>
              </a:rPr>
              <a:t>SPECIFIC</a:t>
            </a:r>
            <a:r>
              <a:rPr lang="id-ID" altLang="en-US" sz="2400">
                <a:cs typeface="Arial" panose="020B0604020202020204" pitchFamily="34" charset="0"/>
              </a:rPr>
              <a:t>-jelas, tidak mengundang multi interpretasi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d-ID" altLang="en-US" sz="2400">
                <a:solidFill>
                  <a:srgbClr val="FF0000"/>
                </a:solidFill>
                <a:cs typeface="Arial" panose="020B0604020202020204" pitchFamily="34" charset="0"/>
              </a:rPr>
              <a:t>MEASUREABLE</a:t>
            </a:r>
            <a:r>
              <a:rPr lang="id-ID" altLang="en-US" sz="2400">
                <a:cs typeface="Arial" panose="020B0604020202020204" pitchFamily="34" charset="0"/>
              </a:rPr>
              <a:t>-dapat diukur (“What gets measured gets managed”)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d-ID" altLang="en-US" sz="2400">
                <a:solidFill>
                  <a:srgbClr val="FF0000"/>
                </a:solidFill>
                <a:cs typeface="Arial" panose="020B0604020202020204" pitchFamily="34" charset="0"/>
              </a:rPr>
              <a:t>ACHIEVABLE</a:t>
            </a:r>
            <a:r>
              <a:rPr lang="id-ID" altLang="en-US" sz="2400">
                <a:cs typeface="Arial" panose="020B0604020202020204" pitchFamily="34" charset="0"/>
              </a:rPr>
              <a:t>-dapat dicapai (reasonable cost using and appropriate collection method)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d-ID" altLang="en-US" sz="2400">
                <a:solidFill>
                  <a:srgbClr val="FF0000"/>
                </a:solidFill>
                <a:cs typeface="Arial" panose="020B0604020202020204" pitchFamily="34" charset="0"/>
              </a:rPr>
              <a:t>RELEVANT</a:t>
            </a:r>
            <a:r>
              <a:rPr lang="id-ID" altLang="en-US" sz="2400">
                <a:cs typeface="Arial" panose="020B0604020202020204" pitchFamily="34" charset="0"/>
              </a:rPr>
              <a:t> (information needs of the people who will use the data)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d-ID" altLang="en-US" sz="2400">
                <a:solidFill>
                  <a:srgbClr val="FF0000"/>
                </a:solidFill>
                <a:cs typeface="Arial" panose="020B0604020202020204" pitchFamily="34" charset="0"/>
              </a:rPr>
              <a:t>TIMELY</a:t>
            </a:r>
            <a:r>
              <a:rPr lang="id-ID" altLang="en-US" sz="2400">
                <a:cs typeface="Arial" panose="020B0604020202020204" pitchFamily="34" charset="0"/>
              </a:rPr>
              <a:t>-tepat waktu (collected and reported at the right time to influence many manage decision)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6E0A-DC39-41CE-B507-378154C8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Syarat Perencanaan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BD1A-F033-43D0-9098-8DF7B562C6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463550" indent="-463550">
              <a:spcBef>
                <a:spcPct val="40000"/>
              </a:spcBef>
              <a:buNone/>
              <a:defRPr/>
            </a:pPr>
            <a:r>
              <a:rPr lang="id-ID" b="1" dirty="0">
                <a:cs typeface="Arial" charset="0"/>
              </a:rPr>
              <a:t>Harus memiliki, mengetahui, dan memperhitungkan:</a:t>
            </a:r>
          </a:p>
          <a:p>
            <a:pPr marL="463550" indent="-463550">
              <a:spcBef>
                <a:spcPct val="40000"/>
              </a:spcBef>
              <a:buFont typeface="Wingdings" pitchFamily="2" charset="2"/>
              <a:buAutoNum type="arabicPeriod"/>
              <a:defRPr/>
            </a:pPr>
            <a:r>
              <a:rPr lang="id-ID" dirty="0">
                <a:cs typeface="Arial" charset="0"/>
              </a:rPr>
              <a:t>Tujuan akhir yang dikehendaki.</a:t>
            </a:r>
          </a:p>
          <a:p>
            <a:pPr marL="463550" indent="-463550">
              <a:spcBef>
                <a:spcPct val="40000"/>
              </a:spcBef>
              <a:buFont typeface="Wingdings" pitchFamily="2" charset="2"/>
              <a:buAutoNum type="arabicPeriod"/>
              <a:defRPr/>
            </a:pPr>
            <a:r>
              <a:rPr lang="id-ID" dirty="0">
                <a:cs typeface="Arial" charset="0"/>
              </a:rPr>
              <a:t>Sasaran-sasaran dan prioritas untuk mewujudkannya (yang mencerminkan pemilihan dari berbagai alternatif). </a:t>
            </a:r>
          </a:p>
          <a:p>
            <a:pPr marL="463550" indent="-463550">
              <a:spcBef>
                <a:spcPct val="40000"/>
              </a:spcBef>
              <a:buFont typeface="Wingdings" pitchFamily="2" charset="2"/>
              <a:buAutoNum type="arabicPeriod"/>
              <a:defRPr/>
            </a:pPr>
            <a:r>
              <a:rPr lang="id-ID" dirty="0">
                <a:cs typeface="Arial" charset="0"/>
              </a:rPr>
              <a:t>Jangka waktu mencapai sasaran-sasaran tersebut.</a:t>
            </a:r>
          </a:p>
          <a:p>
            <a:pPr marL="463550" indent="-463550">
              <a:spcBef>
                <a:spcPct val="40000"/>
              </a:spcBef>
              <a:buFont typeface="Wingdings" pitchFamily="2" charset="2"/>
              <a:buAutoNum type="arabicPeriod"/>
              <a:defRPr/>
            </a:pPr>
            <a:r>
              <a:rPr lang="id-ID" dirty="0">
                <a:cs typeface="Arial" charset="0"/>
              </a:rPr>
              <a:t>Masalah-masalah yang dihadapi.</a:t>
            </a:r>
          </a:p>
          <a:p>
            <a:pPr marL="463550" indent="-463550">
              <a:spcBef>
                <a:spcPct val="40000"/>
              </a:spcBef>
              <a:buFont typeface="Wingdings" pitchFamily="2" charset="2"/>
              <a:buAutoNum type="arabicPeriod"/>
              <a:defRPr/>
            </a:pPr>
            <a:r>
              <a:rPr lang="id-ID" dirty="0">
                <a:cs typeface="Arial" charset="0"/>
              </a:rPr>
              <a:t>Modal atau sumber daya yang akan digunakan serta pengalokasiannya.</a:t>
            </a:r>
          </a:p>
          <a:p>
            <a:pPr marL="463550" indent="-463550">
              <a:spcBef>
                <a:spcPct val="40000"/>
              </a:spcBef>
              <a:buFont typeface="Wingdings" pitchFamily="2" charset="2"/>
              <a:buAutoNum type="arabicPeriod"/>
              <a:defRPr/>
            </a:pPr>
            <a:r>
              <a:rPr lang="id-ID" dirty="0">
                <a:cs typeface="Arial" charset="0"/>
              </a:rPr>
              <a:t>kebijakan-kebijakan untuk melaksanakannya.</a:t>
            </a:r>
          </a:p>
          <a:p>
            <a:pPr marL="463550" indent="-463550">
              <a:spcBef>
                <a:spcPct val="40000"/>
              </a:spcBef>
              <a:buFont typeface="Wingdings" pitchFamily="2" charset="2"/>
              <a:buAutoNum type="arabicPeriod"/>
              <a:defRPr/>
            </a:pPr>
            <a:r>
              <a:rPr lang="id-ID" dirty="0">
                <a:cs typeface="Arial" charset="0"/>
              </a:rPr>
              <a:t>Orang, organisasi, atau badan pelaksananya.</a:t>
            </a:r>
          </a:p>
          <a:p>
            <a:pPr marL="463550" indent="-463550">
              <a:spcBef>
                <a:spcPct val="40000"/>
              </a:spcBef>
              <a:buFont typeface="Wingdings" pitchFamily="2" charset="2"/>
              <a:buAutoNum type="arabicPeriod"/>
              <a:defRPr/>
            </a:pPr>
            <a:r>
              <a:rPr lang="id-ID" dirty="0">
                <a:cs typeface="Arial" charset="0"/>
              </a:rPr>
              <a:t>Mekanisme pemantauan, evaluasi, dan pengawasan pelaksanaannya.</a:t>
            </a:r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4B8B-5521-43EB-BE9A-93B781F2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Perencanaan yang Ideal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3480-4CAE-4A48-B2C9-33DF4D8936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  <a:defRPr/>
            </a:pPr>
            <a:r>
              <a:rPr lang="id-ID" b="1" dirty="0"/>
              <a:t>Prinsip partisipatif:</a:t>
            </a:r>
            <a:r>
              <a:rPr lang="id-ID" dirty="0"/>
              <a:t> masyarakat yang akan memperoleh manfaat dari perencanaan harus turut serta dalam prosesnya. </a:t>
            </a:r>
          </a:p>
          <a:p>
            <a:pPr>
              <a:spcBef>
                <a:spcPts val="600"/>
              </a:spcBef>
              <a:defRPr/>
            </a:pPr>
            <a:r>
              <a:rPr lang="id-ID" b="1" dirty="0"/>
              <a:t>Prinsip kesinambungan:</a:t>
            </a:r>
            <a:r>
              <a:rPr lang="id-ID" dirty="0"/>
              <a:t> perencanaan tidak hanya berhenti pada satu tahap; tetapi harus berlanjut sehingga menjamin adanya kemajuan terus-menerus dalam kesejahteraan, dan jangan sampai terjadi kemunduran. </a:t>
            </a:r>
          </a:p>
          <a:p>
            <a:pPr>
              <a:spcBef>
                <a:spcPts val="600"/>
              </a:spcBef>
              <a:defRPr/>
            </a:pPr>
            <a:r>
              <a:rPr lang="id-ID" b="1" dirty="0"/>
              <a:t>Prinsip holistik:</a:t>
            </a:r>
            <a:r>
              <a:rPr lang="id-ID" dirty="0"/>
              <a:t> masalah dalam perencanaan dan pelaksanaannya tidak dapat hanya dilihat dari satu sisi (atau sektor) tetapi harus dilihat dari berbagai aspek, dan dalam keutuhan konsep secara keseluruhan.</a:t>
            </a:r>
          </a:p>
          <a:p>
            <a:pPr>
              <a:spcBef>
                <a:spcPts val="600"/>
              </a:spcBef>
              <a:defRPr/>
            </a:pPr>
            <a:r>
              <a:rPr lang="id-ID" dirty="0"/>
              <a:t>Mengandung sistem yang dapat berkembang </a:t>
            </a:r>
            <a:r>
              <a:rPr lang="id-ID" i="1" dirty="0"/>
              <a:t>(a learning and adaptive system).</a:t>
            </a:r>
            <a:endParaRPr lang="id-ID" dirty="0"/>
          </a:p>
          <a:p>
            <a:pPr>
              <a:spcBef>
                <a:spcPts val="600"/>
              </a:spcBef>
              <a:defRPr/>
            </a:pPr>
            <a:r>
              <a:rPr lang="id-ID" dirty="0"/>
              <a:t>Terbuka dan demokratis (</a:t>
            </a:r>
            <a:r>
              <a:rPr lang="id-ID" i="1" dirty="0"/>
              <a:t>a pluralistic social setting).</a:t>
            </a:r>
          </a:p>
          <a:p>
            <a:pPr>
              <a:defRPr/>
            </a:pPr>
            <a:endParaRPr lang="id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4A50B9-5BCA-423C-8F7E-01F54BE12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025" y="304800"/>
            <a:ext cx="11430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7A9F-EEEC-4D24-BC6E-0D7E16A7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Fungsi/Manfaat Perencanaan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0B56-ABFA-4C7B-A1A4-36E3D95E2C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0" y="1628776"/>
            <a:ext cx="3729038" cy="30194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d-ID" dirty="0"/>
              <a:t>Sebagai alat koordinasi seluruh stakeholders</a:t>
            </a:r>
          </a:p>
          <a:p>
            <a:pPr>
              <a:defRPr/>
            </a:pPr>
            <a:r>
              <a:rPr lang="id-ID" dirty="0"/>
              <a:t>Sebagai penuntun arah</a:t>
            </a:r>
          </a:p>
          <a:p>
            <a:pPr>
              <a:defRPr/>
            </a:pPr>
            <a:r>
              <a:rPr lang="id-ID" dirty="0"/>
              <a:t>Minimalisasi ketidakpastian</a:t>
            </a:r>
          </a:p>
          <a:p>
            <a:pPr>
              <a:defRPr/>
            </a:pPr>
            <a:r>
              <a:rPr lang="id-ID" dirty="0"/>
              <a:t>Minimalisasi inefisiensi sumberdaya</a:t>
            </a:r>
          </a:p>
          <a:p>
            <a:pPr>
              <a:defRPr/>
            </a:pPr>
            <a:r>
              <a:rPr lang="id-ID" dirty="0"/>
              <a:t>Penetapan standar dan pengawasan kualitas</a:t>
            </a:r>
          </a:p>
          <a:p>
            <a:pPr>
              <a:defRPr/>
            </a:pPr>
            <a:endParaRPr lang="id-ID" dirty="0"/>
          </a:p>
        </p:txBody>
      </p:sp>
      <p:pic>
        <p:nvPicPr>
          <p:cNvPr id="5" name="Picture 2" descr="C:\Documents and Settings\Dadang Solihin\My Documents\planning.jpg">
            <a:extLst>
              <a:ext uri="{FF2B5EF4-FFF2-40B4-BE49-F238E27FC236}">
                <a16:creationId xmlns:a16="http://schemas.microsoft.com/office/drawing/2014/main" id="{6839B10A-0A47-40F0-AF30-4C16D9F0D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426" y="1581150"/>
            <a:ext cx="3635375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A3EF-A2C6-4021-B14D-3C4B4297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Konsep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e-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goverment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A7D-DAD1-4A6D-828F-01B4BBA4CD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FontTx/>
              <a:buChar char="•"/>
              <a:defRPr/>
            </a:pPr>
            <a:r>
              <a:rPr lang="en-US" sz="2400" dirty="0"/>
              <a:t>E-</a:t>
            </a:r>
            <a:r>
              <a:rPr lang="en-US" sz="2400" dirty="0" err="1"/>
              <a:t>gov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(</a:t>
            </a:r>
            <a:r>
              <a:rPr lang="en-US" sz="2400" dirty="0" err="1"/>
              <a:t>moderen</a:t>
            </a:r>
            <a:r>
              <a:rPr lang="en-US" sz="2400" dirty="0"/>
              <a:t>)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kalangan</a:t>
            </a:r>
            <a:r>
              <a:rPr lang="en-US" sz="2400" dirty="0"/>
              <a:t> lain yang </a:t>
            </a:r>
            <a:r>
              <a:rPr lang="en-US" sz="2400" dirty="0" err="1"/>
              <a:t>berkepentingan</a:t>
            </a:r>
            <a:r>
              <a:rPr lang="en-US" sz="2400" dirty="0"/>
              <a:t> (</a:t>
            </a:r>
            <a:r>
              <a:rPr lang="en-US" sz="2400" i="1" dirty="0"/>
              <a:t>stakeholder); yang</a:t>
            </a:r>
          </a:p>
          <a:p>
            <a:pPr marL="347663" indent="-347663">
              <a:spcBef>
                <a:spcPts val="600"/>
              </a:spcBef>
              <a:buFontTx/>
              <a:buChar char="•"/>
              <a:defRPr/>
            </a:pPr>
            <a:r>
              <a:rPr lang="sv-SE" sz="2400" dirty="0"/>
              <a:t>Melibatkan penggunaan teknologi informasi (terutama internet); </a:t>
            </a:r>
            <a:r>
              <a:rPr lang="sv-SE" sz="2400" i="1" dirty="0"/>
              <a:t>dengan tujuan</a:t>
            </a:r>
          </a:p>
          <a:p>
            <a:pPr marL="347663" indent="-347663">
              <a:spcBef>
                <a:spcPts val="600"/>
              </a:spcBef>
              <a:buFontTx/>
              <a:buChar char="•"/>
              <a:defRPr/>
            </a:pPr>
            <a:r>
              <a:rPr lang="en-US" sz="2400" dirty="0" err="1"/>
              <a:t>Memperbaiki</a:t>
            </a:r>
            <a:r>
              <a:rPr lang="en-US" sz="2400" dirty="0"/>
              <a:t> </a:t>
            </a:r>
            <a:r>
              <a:rPr lang="en-US" sz="2400" dirty="0" err="1"/>
              <a:t>mutu</a:t>
            </a:r>
            <a:r>
              <a:rPr lang="en-US" sz="2400" dirty="0"/>
              <a:t> (</a:t>
            </a:r>
            <a:r>
              <a:rPr lang="en-US" sz="2400" dirty="0" err="1"/>
              <a:t>kualitas</a:t>
            </a:r>
            <a:r>
              <a:rPr lang="en-US" sz="2400" dirty="0"/>
              <a:t>) </a:t>
            </a:r>
            <a:r>
              <a:rPr lang="en-US" sz="2400" dirty="0" err="1"/>
              <a:t>pelayanan</a:t>
            </a:r>
            <a:r>
              <a:rPr lang="en-US" sz="2400" dirty="0"/>
              <a:t>.</a:t>
            </a:r>
          </a:p>
          <a:p>
            <a:pPr>
              <a:defRPr/>
            </a:pPr>
            <a:endParaRPr lang="id-ID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9C13-1AE1-478B-9AE9-894A3227F59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id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 Itu Pembangunan? </a:t>
            </a:r>
            <a:endParaRPr lang="id-ID" sz="3200" dirty="0">
              <a:ln w="19050">
                <a:solidFill>
                  <a:srgbClr val="0000CC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496FEF1-BF64-4219-B55D-7FD33FDFF68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A6928523-BE5A-4600-8946-AD5D07EF2A07}"/>
              </a:ext>
            </a:extLst>
          </p:cNvPr>
          <p:cNvSpPr/>
          <p:nvPr/>
        </p:nvSpPr>
        <p:spPr>
          <a:xfrm>
            <a:off x="1981200" y="1600200"/>
            <a:ext cx="3505200" cy="2667000"/>
          </a:xfrm>
          <a:prstGeom prst="homePlate">
            <a:avLst>
              <a:gd name="adj" fmla="val 18512"/>
            </a:avLst>
          </a:prstGeom>
          <a:solidFill>
            <a:srgbClr val="0000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anchor="ctr"/>
          <a:lstStyle/>
          <a:p>
            <a:pPr>
              <a:spcBef>
                <a:spcPts val="600"/>
              </a:spcBef>
              <a:defRPr/>
            </a:pPr>
            <a:r>
              <a:rPr lang="id-ID" sz="2000" b="1" dirty="0"/>
              <a:t>Pembangunan</a:t>
            </a:r>
            <a:r>
              <a:rPr lang="id-ID" sz="2000" dirty="0"/>
              <a:t> adalah</a:t>
            </a:r>
            <a:r>
              <a:rPr lang="en-US" sz="2000" dirty="0"/>
              <a:t>:</a:t>
            </a:r>
          </a:p>
          <a:p>
            <a:pPr marL="228600" indent="-22860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id-ID" sz="2000" dirty="0"/>
              <a:t>proses perubahan ke arah kondisi yang lebih baik </a:t>
            </a:r>
            <a:endParaRPr lang="en-US" sz="2000" dirty="0"/>
          </a:p>
          <a:p>
            <a:pPr marL="228600" indent="-22860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id-ID" sz="2000" dirty="0"/>
              <a:t>melalui upaya yang dilakukan secara terencana</a:t>
            </a:r>
            <a:r>
              <a:rPr lang="en-US" sz="2000" dirty="0"/>
              <a:t>.</a:t>
            </a:r>
            <a:endParaRPr lang="id-ID" sz="2000" dirty="0"/>
          </a:p>
          <a:p>
            <a:pPr marL="228600" indent="-228600" algn="ctr">
              <a:spcBef>
                <a:spcPts val="600"/>
              </a:spcBef>
              <a:defRPr/>
            </a:pPr>
            <a:r>
              <a:rPr lang="id-ID" dirty="0"/>
              <a:t>(Kartasasmita, 1997)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06B3E-1685-4118-9F10-D70F88E9B8E8}"/>
              </a:ext>
            </a:extLst>
          </p:cNvPr>
          <p:cNvSpPr/>
          <p:nvPr/>
        </p:nvSpPr>
        <p:spPr>
          <a:xfrm>
            <a:off x="5638800" y="1600200"/>
            <a:ext cx="4495800" cy="4191000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Tujuan Pembangunan: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id-ID" b="1" dirty="0">
                <a:solidFill>
                  <a:schemeClr val="tx1"/>
                </a:solidFill>
                <a:cs typeface="Arial" charset="0"/>
              </a:rPr>
              <a:t>Peningkatan standar hidup</a:t>
            </a:r>
            <a:r>
              <a:rPr lang="id-ID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id-ID" b="1" i="1" dirty="0">
                <a:solidFill>
                  <a:schemeClr val="tx1"/>
                </a:solidFill>
                <a:cs typeface="Arial" charset="0"/>
              </a:rPr>
              <a:t>(levels of living)</a:t>
            </a:r>
            <a:r>
              <a:rPr lang="id-ID" dirty="0">
                <a:solidFill>
                  <a:schemeClr val="tx1"/>
                </a:solidFill>
                <a:cs typeface="Arial" charset="0"/>
              </a:rPr>
              <a:t> setiap orang, baik pendapatannya, tingkat konsumsi pangan, sandang, papan, pelayanan kesehatan, pendidikan, dll.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id-ID" dirty="0">
                <a:solidFill>
                  <a:schemeClr val="tx1"/>
                </a:solidFill>
                <a:cs typeface="Arial" charset="0"/>
              </a:rPr>
              <a:t>Penciptaan berbagai kondisi yang memungkinkan </a:t>
            </a:r>
            <a:r>
              <a:rPr lang="id-ID" b="1" dirty="0">
                <a:solidFill>
                  <a:schemeClr val="tx1"/>
                </a:solidFill>
                <a:cs typeface="Arial" charset="0"/>
              </a:rPr>
              <a:t>tumbuhnya rasa percaya diri</a:t>
            </a:r>
            <a:r>
              <a:rPr lang="id-ID" i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id-ID" b="1" i="1" dirty="0">
                <a:solidFill>
                  <a:schemeClr val="tx1"/>
                </a:solidFill>
                <a:cs typeface="Arial" charset="0"/>
              </a:rPr>
              <a:t>(self-esteem)</a:t>
            </a:r>
            <a:r>
              <a:rPr lang="id-ID" dirty="0">
                <a:solidFill>
                  <a:schemeClr val="tx1"/>
                </a:solidFill>
                <a:cs typeface="Arial" charset="0"/>
              </a:rPr>
              <a:t> setiap orang.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id-ID" b="1" dirty="0">
                <a:solidFill>
                  <a:schemeClr val="tx1"/>
                </a:solidFill>
                <a:cs typeface="Arial" charset="0"/>
              </a:rPr>
              <a:t>Peningkatan kebebasan</a:t>
            </a:r>
            <a:r>
              <a:rPr lang="id-ID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id-ID" b="1" i="1" dirty="0">
                <a:solidFill>
                  <a:schemeClr val="tx1"/>
                </a:solidFill>
                <a:cs typeface="Arial" charset="0"/>
              </a:rPr>
              <a:t>(freedom/democracy)</a:t>
            </a:r>
            <a:r>
              <a:rPr lang="id-ID" dirty="0">
                <a:solidFill>
                  <a:schemeClr val="tx1"/>
                </a:solidFill>
                <a:cs typeface="Arial" charset="0"/>
              </a:rPr>
              <a:t> setiap orang.</a:t>
            </a:r>
          </a:p>
          <a:p>
            <a:pPr marL="457200" indent="-457200" algn="r">
              <a:spcBef>
                <a:spcPts val="600"/>
              </a:spcBef>
              <a:defRPr/>
            </a:pPr>
            <a:r>
              <a:rPr lang="id-ID" dirty="0">
                <a:solidFill>
                  <a:schemeClr val="tx1"/>
                </a:solidFill>
                <a:cs typeface="Arial" pitchFamily="34" charset="0"/>
              </a:rPr>
              <a:t>(Todaro, 2000)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7552-D3E4-4F95-82ED-82F7D98B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B6D8-C3DF-4419-9D98-D08BEF81E7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100" b="1" dirty="0" err="1"/>
              <a:t>Penyediaan</a:t>
            </a:r>
            <a:r>
              <a:rPr lang="en-US" sz="1100" b="1" dirty="0"/>
              <a:t> </a:t>
            </a:r>
            <a:r>
              <a:rPr lang="en-US" sz="1100" b="1" dirty="0" err="1"/>
              <a:t>sumber</a:t>
            </a:r>
            <a:r>
              <a:rPr lang="en-US" sz="1100" b="1" dirty="0"/>
              <a:t> </a:t>
            </a:r>
            <a:r>
              <a:rPr lang="en-US" sz="1100" b="1" dirty="0" err="1"/>
              <a:t>informasi</a:t>
            </a:r>
            <a:endParaRPr lang="en-US" sz="1100" b="1" dirty="0"/>
          </a:p>
          <a:p>
            <a:pPr lvl="1">
              <a:defRPr/>
            </a:pPr>
            <a:r>
              <a:rPr lang="en-US" sz="1100" dirty="0" err="1"/>
              <a:t>Sangat</a:t>
            </a:r>
            <a:r>
              <a:rPr lang="en-US" sz="1100" dirty="0"/>
              <a:t> </a:t>
            </a:r>
            <a:r>
              <a:rPr lang="en-US" sz="1100" dirty="0" err="1"/>
              <a:t>penting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otonomi</a:t>
            </a:r>
            <a:r>
              <a:rPr lang="en-US" sz="1100" dirty="0"/>
              <a:t> </a:t>
            </a:r>
            <a:r>
              <a:rPr lang="en-US" sz="1100" dirty="0" err="1"/>
              <a:t>daerah</a:t>
            </a:r>
            <a:endParaRPr lang="en-US" sz="1100" dirty="0"/>
          </a:p>
          <a:p>
            <a:pPr lvl="1">
              <a:defRPr/>
            </a:pPr>
            <a:r>
              <a:rPr lang="en-US" sz="1100" dirty="0" err="1"/>
              <a:t>Memberi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investor</a:t>
            </a:r>
          </a:p>
          <a:p>
            <a:pPr lvl="1">
              <a:defRPr/>
            </a:pPr>
            <a:r>
              <a:rPr lang="en-US" sz="1100" dirty="0" err="1"/>
              <a:t>Apa</a:t>
            </a:r>
            <a:r>
              <a:rPr lang="en-US" sz="1100" dirty="0"/>
              <a:t> </a:t>
            </a:r>
            <a:r>
              <a:rPr lang="en-US" sz="1100" dirty="0" err="1"/>
              <a:t>potensi</a:t>
            </a:r>
            <a:r>
              <a:rPr lang="en-US" sz="1100" dirty="0"/>
              <a:t> </a:t>
            </a:r>
            <a:r>
              <a:rPr lang="en-US" sz="1100" dirty="0" err="1"/>
              <a:t>daerah</a:t>
            </a:r>
            <a:r>
              <a:rPr lang="en-US" sz="1100" dirty="0"/>
              <a:t> </a:t>
            </a:r>
            <a:r>
              <a:rPr lang="en-US" sz="1100" dirty="0" err="1"/>
              <a:t>anda</a:t>
            </a:r>
            <a:r>
              <a:rPr lang="en-US" sz="1100" dirty="0"/>
              <a:t>? </a:t>
            </a:r>
            <a:r>
              <a:rPr lang="en-US" sz="1100" dirty="0" err="1"/>
              <a:t>Komoditas</a:t>
            </a:r>
            <a:r>
              <a:rPr lang="en-US" sz="1100" dirty="0"/>
              <a:t>? </a:t>
            </a:r>
            <a:r>
              <a:rPr lang="en-US" sz="1100" dirty="0" err="1"/>
              <a:t>Fasilitas</a:t>
            </a:r>
            <a:r>
              <a:rPr lang="en-US" sz="1100" dirty="0"/>
              <a:t>? </a:t>
            </a:r>
            <a:r>
              <a:rPr lang="en-US" sz="1100" dirty="0" err="1"/>
              <a:t>Kemudahan</a:t>
            </a:r>
            <a:r>
              <a:rPr lang="en-US" sz="1100" dirty="0"/>
              <a:t>?</a:t>
            </a:r>
          </a:p>
          <a:p>
            <a:pPr lvl="1">
              <a:defRPr/>
            </a:pPr>
            <a:r>
              <a:rPr lang="en-US" sz="1100" dirty="0" err="1"/>
              <a:t>Berapa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SMU, </a:t>
            </a:r>
            <a:r>
              <a:rPr lang="en-US" sz="1100" dirty="0" err="1"/>
              <a:t>Perguruan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 </a:t>
            </a:r>
            <a:r>
              <a:rPr lang="en-US" sz="1100" dirty="0" err="1"/>
              <a:t>beserta</a:t>
            </a:r>
            <a:r>
              <a:rPr lang="en-US" sz="1100" dirty="0"/>
              <a:t> </a:t>
            </a:r>
            <a:r>
              <a:rPr lang="en-US" sz="1100" dirty="0" err="1"/>
              <a:t>rangkingnya</a:t>
            </a:r>
            <a:r>
              <a:rPr lang="en-US" sz="1100" dirty="0"/>
              <a:t>? </a:t>
            </a:r>
            <a:r>
              <a:rPr lang="en-US" sz="1100" dirty="0" err="1"/>
              <a:t>Bagaimana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i="1" dirty="0"/>
              <a:t>continuing education</a:t>
            </a:r>
            <a:r>
              <a:rPr lang="en-US" sz="1100" dirty="0"/>
              <a:t>? </a:t>
            </a:r>
            <a:r>
              <a:rPr lang="en-US" sz="1100" i="1" dirty="0"/>
              <a:t>Training center</a:t>
            </a:r>
            <a:r>
              <a:rPr lang="en-US" sz="1100" dirty="0"/>
              <a:t>?</a:t>
            </a:r>
          </a:p>
          <a:p>
            <a:pPr>
              <a:defRPr/>
            </a:pPr>
            <a:r>
              <a:rPr lang="en-US" sz="1100" b="1" dirty="0" err="1"/>
              <a:t>Penyediaan</a:t>
            </a:r>
            <a:r>
              <a:rPr lang="en-US" sz="1100" b="1" dirty="0"/>
              <a:t> </a:t>
            </a:r>
            <a:r>
              <a:rPr lang="en-US" sz="1100" b="1" dirty="0" err="1"/>
              <a:t>mekanisme</a:t>
            </a:r>
            <a:r>
              <a:rPr lang="en-US" sz="1100" b="1" dirty="0"/>
              <a:t> </a:t>
            </a:r>
            <a:r>
              <a:rPr lang="en-US" sz="1100" b="1" dirty="0" err="1"/>
              <a:t>akses</a:t>
            </a:r>
            <a:endParaRPr lang="en-US" sz="1100" b="1" dirty="0"/>
          </a:p>
          <a:p>
            <a:pPr lvl="1">
              <a:defRPr/>
            </a:pPr>
            <a:r>
              <a:rPr lang="en-US" sz="1100" dirty="0" err="1"/>
              <a:t>Penetrasi</a:t>
            </a:r>
            <a:r>
              <a:rPr lang="en-US" sz="1100" dirty="0"/>
              <a:t> </a:t>
            </a:r>
            <a:r>
              <a:rPr lang="en-US" sz="1100" dirty="0" err="1"/>
              <a:t>komputer</a:t>
            </a:r>
            <a:r>
              <a:rPr lang="en-US" sz="1100" dirty="0"/>
              <a:t> (PC) &amp; </a:t>
            </a:r>
            <a:r>
              <a:rPr lang="en-US" sz="1100" dirty="0" err="1"/>
              <a:t>telepon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rendah</a:t>
            </a:r>
            <a:r>
              <a:rPr lang="en-US" sz="1100" dirty="0"/>
              <a:t>, </a:t>
            </a:r>
            <a:r>
              <a:rPr lang="en-US" sz="1100" dirty="0" err="1"/>
              <a:t>biaya</a:t>
            </a:r>
            <a:r>
              <a:rPr lang="en-US" sz="1100" dirty="0"/>
              <a:t>/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mahal</a:t>
            </a:r>
            <a:r>
              <a:rPr lang="en-US" sz="1100" dirty="0"/>
              <a:t>, </a:t>
            </a:r>
            <a:r>
              <a:rPr lang="en-US" sz="1100" dirty="0" err="1"/>
              <a:t>daya</a:t>
            </a:r>
            <a:r>
              <a:rPr lang="en-US" sz="1100" dirty="0"/>
              <a:t> </a:t>
            </a:r>
            <a:r>
              <a:rPr lang="en-US" sz="1100" dirty="0" err="1"/>
              <a:t>beli</a:t>
            </a:r>
            <a:r>
              <a:rPr lang="en-US" sz="1100" dirty="0"/>
              <a:t> </a:t>
            </a:r>
            <a:r>
              <a:rPr lang="en-US" sz="1100" dirty="0" err="1"/>
              <a:t>rendah</a:t>
            </a:r>
            <a:endParaRPr lang="en-US" sz="1100" dirty="0"/>
          </a:p>
          <a:p>
            <a:pPr lvl="1">
              <a:defRPr/>
            </a:pP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kios</a:t>
            </a:r>
            <a:r>
              <a:rPr lang="en-US" sz="1100" dirty="0"/>
              <a:t> info di </a:t>
            </a:r>
            <a:r>
              <a:rPr lang="en-US" sz="1100" dirty="0" err="1"/>
              <a:t>kantor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tempat</a:t>
            </a:r>
            <a:r>
              <a:rPr lang="en-US" sz="1100" dirty="0"/>
              <a:t> </a:t>
            </a:r>
            <a:r>
              <a:rPr lang="en-US" sz="1100" dirty="0" err="1"/>
              <a:t>umum</a:t>
            </a:r>
            <a:endParaRPr lang="en-US" sz="1100" dirty="0"/>
          </a:p>
          <a:p>
            <a:pPr>
              <a:defRPr/>
            </a:pPr>
            <a:r>
              <a:rPr lang="en-US" sz="1100" b="1" dirty="0"/>
              <a:t>E-procurement (G2B)</a:t>
            </a:r>
          </a:p>
          <a:p>
            <a:pPr lvl="1">
              <a:defRPr/>
            </a:pPr>
            <a:r>
              <a:rPr lang="en-US" sz="1100" dirty="0" err="1"/>
              <a:t>Transparansi</a:t>
            </a:r>
            <a:endParaRPr lang="en-US" sz="1100" dirty="0"/>
          </a:p>
          <a:p>
            <a:pPr lvl="1">
              <a:defRPr/>
            </a:pPr>
            <a:r>
              <a:rPr lang="en-US" sz="1100" dirty="0" err="1"/>
              <a:t>Koordinasi</a:t>
            </a:r>
            <a:r>
              <a:rPr lang="en-US" sz="1100" dirty="0"/>
              <a:t> </a:t>
            </a:r>
            <a:r>
              <a:rPr lang="en-US" sz="1100" dirty="0" err="1"/>
              <a:t>antar</a:t>
            </a:r>
            <a:r>
              <a:rPr lang="en-US" sz="1100" dirty="0"/>
              <a:t> </a:t>
            </a:r>
            <a:r>
              <a:rPr lang="en-US" sz="1100" dirty="0" err="1"/>
              <a:t>institusi</a:t>
            </a:r>
            <a:endParaRPr lang="en-US" sz="1100" dirty="0"/>
          </a:p>
          <a:p>
            <a:pPr lvl="1">
              <a:defRPr/>
            </a:pPr>
            <a:r>
              <a:rPr lang="en-US" sz="1100" dirty="0"/>
              <a:t>Teleconference </a:t>
            </a:r>
            <a:r>
              <a:rPr lang="en-US" sz="1100" dirty="0" err="1"/>
              <a:t>menghilangkan</a:t>
            </a:r>
            <a:r>
              <a:rPr lang="en-US" sz="1100" dirty="0"/>
              <a:t> </a:t>
            </a:r>
            <a:r>
              <a:rPr lang="en-US" sz="1100" dirty="0" err="1"/>
              <a:t>batas</a:t>
            </a:r>
            <a:r>
              <a:rPr lang="en-US" sz="1100" dirty="0"/>
              <a:t> </a:t>
            </a:r>
            <a:r>
              <a:rPr lang="en-US" sz="1100" dirty="0" err="1"/>
              <a:t>ruang</a:t>
            </a:r>
            <a:endParaRPr lang="en-US" sz="1100" dirty="0"/>
          </a:p>
          <a:p>
            <a:pPr lvl="1">
              <a:defRPr/>
            </a:pPr>
            <a:r>
              <a:rPr lang="en-US" sz="1100" dirty="0" err="1"/>
              <a:t>Rapat</a:t>
            </a:r>
            <a:r>
              <a:rPr lang="en-US" sz="1100" dirty="0"/>
              <a:t> regional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dilangsungkan</a:t>
            </a:r>
            <a:r>
              <a:rPr lang="en-US" sz="1100" dirty="0"/>
              <a:t> via teleconferencing</a:t>
            </a:r>
          </a:p>
          <a:p>
            <a:pPr>
              <a:defRPr/>
            </a:pPr>
            <a:endParaRPr lang="id-ID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AE5B-CC92-4200-9D1F-45BA50DC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E_Govt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7469-2142-4B67-85DC-1339365690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kern="0" dirty="0" err="1"/>
              <a:t>Peningkatan</a:t>
            </a:r>
            <a:r>
              <a:rPr lang="en-US" sz="1600" kern="0" dirty="0"/>
              <a:t> </a:t>
            </a:r>
            <a:r>
              <a:rPr lang="en-US" sz="1600" kern="0" dirty="0" err="1"/>
              <a:t>pelayanan</a:t>
            </a:r>
            <a:r>
              <a:rPr lang="en-US" sz="1600" kern="0" dirty="0"/>
              <a:t> </a:t>
            </a:r>
            <a:r>
              <a:rPr lang="en-US" sz="1600" kern="0" dirty="0" err="1"/>
              <a:t>dan</a:t>
            </a:r>
            <a:r>
              <a:rPr lang="en-US" sz="1600" kern="0" dirty="0"/>
              <a:t> </a:t>
            </a:r>
            <a:r>
              <a:rPr lang="en-US" sz="1600" kern="0" dirty="0" err="1"/>
              <a:t>hubungan</a:t>
            </a:r>
            <a:r>
              <a:rPr lang="en-US" sz="1600" kern="0" dirty="0"/>
              <a:t> </a:t>
            </a:r>
            <a:r>
              <a:rPr lang="en-US" sz="1600" kern="0" dirty="0" err="1"/>
              <a:t>antara</a:t>
            </a:r>
            <a:r>
              <a:rPr lang="en-US" sz="1600" kern="0" dirty="0"/>
              <a:t> </a:t>
            </a:r>
            <a:r>
              <a:rPr lang="en-US" sz="1600" kern="0" dirty="0" err="1"/>
              <a:t>pemerintah</a:t>
            </a:r>
            <a:r>
              <a:rPr lang="en-US" sz="1600" kern="0" dirty="0"/>
              <a:t> </a:t>
            </a:r>
            <a:r>
              <a:rPr lang="en-US" sz="1600" kern="0" dirty="0" err="1"/>
              <a:t>dan</a:t>
            </a:r>
            <a:r>
              <a:rPr lang="en-US" sz="1600" kern="0" dirty="0"/>
              <a:t> </a:t>
            </a:r>
            <a:r>
              <a:rPr lang="en-US" sz="1600" kern="0" dirty="0" err="1"/>
              <a:t>masyarakat</a:t>
            </a:r>
            <a:endParaRPr lang="en-US" sz="1600" kern="0" dirty="0"/>
          </a:p>
          <a:p>
            <a:pPr>
              <a:defRPr/>
            </a:pPr>
            <a:r>
              <a:rPr lang="en-US" sz="1600" kern="0" dirty="0" err="1"/>
              <a:t>Pemberdayaan</a:t>
            </a:r>
            <a:r>
              <a:rPr lang="en-US" sz="1600" kern="0" dirty="0"/>
              <a:t> </a:t>
            </a:r>
            <a:r>
              <a:rPr lang="en-US" sz="1600" kern="0" dirty="0" err="1"/>
              <a:t>masyarakat</a:t>
            </a:r>
            <a:endParaRPr lang="en-US" sz="1600" kern="0" dirty="0"/>
          </a:p>
          <a:p>
            <a:pPr>
              <a:defRPr/>
            </a:pPr>
            <a:r>
              <a:rPr lang="en-US" sz="1600" kern="0" dirty="0" err="1"/>
              <a:t>Pelaksanaan</a:t>
            </a:r>
            <a:r>
              <a:rPr lang="en-US" sz="1600" kern="0" dirty="0"/>
              <a:t> </a:t>
            </a:r>
            <a:r>
              <a:rPr lang="en-US" sz="1600" kern="0" dirty="0" err="1"/>
              <a:t>pemerintahan</a:t>
            </a:r>
            <a:r>
              <a:rPr lang="en-US" sz="1600" kern="0" dirty="0"/>
              <a:t> yang </a:t>
            </a:r>
            <a:r>
              <a:rPr lang="en-US" sz="1600" kern="0" dirty="0" err="1"/>
              <a:t>lebih</a:t>
            </a:r>
            <a:r>
              <a:rPr lang="en-US" sz="1600" kern="0" dirty="0"/>
              <a:t> </a:t>
            </a:r>
            <a:r>
              <a:rPr lang="en-US" sz="1600" kern="0" dirty="0" err="1"/>
              <a:t>efisien</a:t>
            </a:r>
            <a:endParaRPr lang="en-GB" sz="1600" kern="0" dirty="0"/>
          </a:p>
          <a:p>
            <a:pPr>
              <a:defRPr/>
            </a:pPr>
            <a:endParaRPr lang="id-ID" sz="1800" dirty="0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0A00674D-4363-4A69-81FB-FA301566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8" t="37054" r="6364" b="19643"/>
          <a:stretch>
            <a:fillRect/>
          </a:stretch>
        </p:blipFill>
        <p:spPr bwMode="auto">
          <a:xfrm>
            <a:off x="5829300" y="3300414"/>
            <a:ext cx="48387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 descr="C:\WINDOWS\Application Data\Microsoft\Media Catalog\Downloaded Clips\cl0\ph02039k.jpg">
            <a:extLst>
              <a:ext uri="{FF2B5EF4-FFF2-40B4-BE49-F238E27FC236}">
                <a16:creationId xmlns:a16="http://schemas.microsoft.com/office/drawing/2014/main" id="{3328CC5E-2AE1-4134-BC89-CC7D9123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3208338"/>
            <a:ext cx="2413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4" descr="infokiosk.gif">
            <a:extLst>
              <a:ext uri="{FF2B5EF4-FFF2-40B4-BE49-F238E27FC236}">
                <a16:creationId xmlns:a16="http://schemas.microsoft.com/office/drawing/2014/main" id="{93CB1261-7963-41F0-B258-E9C05A17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824288"/>
            <a:ext cx="1719263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2260-F705-4605-99C9-8E5FB49C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TIK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E-Government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7651" name="Content Placeholder 3">
            <a:extLst>
              <a:ext uri="{FF2B5EF4-FFF2-40B4-BE49-F238E27FC236}">
                <a16:creationId xmlns:a16="http://schemas.microsoft.com/office/drawing/2014/main" id="{8DFF214D-183F-48EE-BB42-D7F37C361B3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575" y="2233614"/>
            <a:ext cx="5734050" cy="300037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6EA-D4B4-419E-A9A0-F1A168C7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TIK: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Automasi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C9F1F08-12DF-4607-A808-0613C1C847B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F56A5-8F58-4FA0-86AC-3EB9C22CD248}"/>
              </a:ext>
            </a:extLst>
          </p:cNvPr>
          <p:cNvSpPr/>
          <p:nvPr/>
        </p:nvSpPr>
        <p:spPr>
          <a:xfrm>
            <a:off x="2590800" y="1981200"/>
            <a:ext cx="3124200" cy="1600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7" name="Picture 3" descr="C:\Documents and Settings\Lukito\My Documents\Images&amp;Drawings\Icon Collections\IMO Two Of The Best Sets\Icon Experience\iconexperience.com_collection2_objects_and_people\48x48\plain\calculator.png">
            <a:extLst>
              <a:ext uri="{FF2B5EF4-FFF2-40B4-BE49-F238E27FC236}">
                <a16:creationId xmlns:a16="http://schemas.microsoft.com/office/drawing/2014/main" id="{87B2A974-A8A9-44A2-B2A5-535A3F55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9800"/>
            <a:ext cx="6175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4" descr="C:\Documents and Settings\Lukito\My Documents\Images&amp;Drawings\Icon Collections\IMO Two Of The Best Sets\Icon Experience\iconexperience.com_collection3_business_and_data\48x48\plain\businessman.png">
            <a:extLst>
              <a:ext uri="{FF2B5EF4-FFF2-40B4-BE49-F238E27FC236}">
                <a16:creationId xmlns:a16="http://schemas.microsoft.com/office/drawing/2014/main" id="{74CCBA0A-AA6E-4ECE-8CA6-DED1B501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5" descr="C:\Documents and Settings\Lukito\My Documents\Images&amp;Drawings\Icon Collections\IMO Two Of The Best Sets\Icon Experience\iconexperience.com_collection3_business_and_data\48x48\plain\data.png">
            <a:extLst>
              <a:ext uri="{FF2B5EF4-FFF2-40B4-BE49-F238E27FC236}">
                <a16:creationId xmlns:a16="http://schemas.microsoft.com/office/drawing/2014/main" id="{9B113CC7-E724-4F0C-A183-889EDAD8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6" descr="C:\Documents and Settings\Lukito\My Documents\Images&amp;Drawings\Icon Collections\IMO Two Of The Best Sets\Icon Experience\iconexperience.com_collection3_business_and_data\48x48\plain\note_edit.png">
            <a:extLst>
              <a:ext uri="{FF2B5EF4-FFF2-40B4-BE49-F238E27FC236}">
                <a16:creationId xmlns:a16="http://schemas.microsoft.com/office/drawing/2014/main" id="{5B5C147E-5714-4E3A-AE61-BC8CA83B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6175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1FDCB72-9863-482A-86A6-FCF9712A728F}"/>
              </a:ext>
            </a:extLst>
          </p:cNvPr>
          <p:cNvSpPr/>
          <p:nvPr/>
        </p:nvSpPr>
        <p:spPr>
          <a:xfrm>
            <a:off x="3581400" y="2667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82" name="TextBox 10">
            <a:extLst>
              <a:ext uri="{FF2B5EF4-FFF2-40B4-BE49-F238E27FC236}">
                <a16:creationId xmlns:a16="http://schemas.microsoft.com/office/drawing/2014/main" id="{BCA0AA7F-9672-42C0-99A0-1A790395D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60600"/>
            <a:ext cx="2978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Pemakai melaksanakan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tugas-tugasnya secara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2486AB-5AB6-42AF-B9C3-C9147ADE2D1D}"/>
              </a:ext>
            </a:extLst>
          </p:cNvPr>
          <p:cNvSpPr/>
          <p:nvPr/>
        </p:nvSpPr>
        <p:spPr>
          <a:xfrm>
            <a:off x="3733800" y="4114800"/>
            <a:ext cx="3276600" cy="1600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84" name="Picture 3" descr="C:\Documents and Settings\Lukito\My Documents\Images&amp;Drawings\Icon Collections\IMO Two Of The Best Sets\Icon Experience\iconexperience.com_collection2_objects_and_people\48x48\plain\calculator.png">
            <a:extLst>
              <a:ext uri="{FF2B5EF4-FFF2-40B4-BE49-F238E27FC236}">
                <a16:creationId xmlns:a16="http://schemas.microsoft.com/office/drawing/2014/main" id="{C3509FA6-EEA8-4CFA-A3BF-54C2A60E2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6175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Picture 4" descr="C:\Documents and Settings\Lukito\My Documents\Images&amp;Drawings\Icon Collections\IMO Two Of The Best Sets\Icon Experience\iconexperience.com_collection3_business_and_data\48x48\plain\businessman.png">
            <a:extLst>
              <a:ext uri="{FF2B5EF4-FFF2-40B4-BE49-F238E27FC236}">
                <a16:creationId xmlns:a16="http://schemas.microsoft.com/office/drawing/2014/main" id="{640CA9A9-5DCD-42A0-954D-C802F20A1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48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5" descr="C:\Documents and Settings\Lukito\My Documents\Images&amp;Drawings\Icon Collections\IMO Two Of The Best Sets\Icon Experience\iconexperience.com_collection3_business_and_data\48x48\plain\data.png">
            <a:extLst>
              <a:ext uri="{FF2B5EF4-FFF2-40B4-BE49-F238E27FC236}">
                <a16:creationId xmlns:a16="http://schemas.microsoft.com/office/drawing/2014/main" id="{FB7996E5-8E22-4016-AA75-A08E591C7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48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7" name="Picture 6" descr="C:\Documents and Settings\Lukito\My Documents\Images&amp;Drawings\Icon Collections\IMO Two Of The Best Sets\Icon Experience\iconexperience.com_collection3_business_and_data\48x48\plain\note_edit.png">
            <a:extLst>
              <a:ext uri="{FF2B5EF4-FFF2-40B4-BE49-F238E27FC236}">
                <a16:creationId xmlns:a16="http://schemas.microsoft.com/office/drawing/2014/main" id="{885C465F-B904-46E8-A1DD-57A8E7E5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6175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2924F55E-A8B7-4E48-B92E-BBA5229A2DE5}"/>
              </a:ext>
            </a:extLst>
          </p:cNvPr>
          <p:cNvSpPr/>
          <p:nvPr/>
        </p:nvSpPr>
        <p:spPr>
          <a:xfrm>
            <a:off x="3124200" y="48006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00D2448-9F26-4A6C-AF94-AB231070E811}"/>
              </a:ext>
            </a:extLst>
          </p:cNvPr>
          <p:cNvSpPr/>
          <p:nvPr/>
        </p:nvSpPr>
        <p:spPr>
          <a:xfrm>
            <a:off x="4876800" y="48006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90" name="Picture 7" descr="C:\Documents and Settings\Lukito\My Documents\Images&amp;Drawings\Icon Collections\IMO Two Of The Best Sets\Icon Experience\iconexperience.com_collection2_objects_and_people\48x48\plain\workstation1.png">
            <a:extLst>
              <a:ext uri="{FF2B5EF4-FFF2-40B4-BE49-F238E27FC236}">
                <a16:creationId xmlns:a16="http://schemas.microsoft.com/office/drawing/2014/main" id="{62A9AE5D-FDE3-4A81-BB90-7C4D575D6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48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1" name="TextBox 19">
            <a:extLst>
              <a:ext uri="{FF2B5EF4-FFF2-40B4-BE49-F238E27FC236}">
                <a16:creationId xmlns:a16="http://schemas.microsoft.com/office/drawing/2014/main" id="{417902CB-44E3-4FB3-A86A-0E8766504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1" y="4394200"/>
            <a:ext cx="2949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Komputer membantu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pemakai melaksanakan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tugas-tugasnya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FC9B-9814-4EBE-B772-4F6C00DA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Integrasi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Pemakaian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Bersama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9699" name="Content Placeholder 3">
            <a:extLst>
              <a:ext uri="{FF2B5EF4-FFF2-40B4-BE49-F238E27FC236}">
                <a16:creationId xmlns:a16="http://schemas.microsoft.com/office/drawing/2014/main" id="{156DB812-7365-485C-9FFF-4361878297B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3" y="1492250"/>
            <a:ext cx="6551612" cy="45085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02C-16DE-41A0-9CA8-9226BA43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Integrasi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Komunikasi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F54DDA2-0B5A-48C7-945C-698005F5CD9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D606A8-8DD0-48DB-92A0-095A6CA0CD81}"/>
              </a:ext>
            </a:extLst>
          </p:cNvPr>
          <p:cNvSpPr/>
          <p:nvPr/>
        </p:nvSpPr>
        <p:spPr>
          <a:xfrm>
            <a:off x="2514600" y="2057400"/>
            <a:ext cx="1600200" cy="990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5" name="Picture 2" descr="C:\Documents and Settings\Lukito\My Documents\Images&amp;Drawings\Icon Collections\IMO Two Of The Best Sets\Icon Experience\iconexperience.com_collection3_business_and_data\48x48\plain\data.png">
            <a:extLst>
              <a:ext uri="{FF2B5EF4-FFF2-40B4-BE49-F238E27FC236}">
                <a16:creationId xmlns:a16="http://schemas.microsoft.com/office/drawing/2014/main" id="{40FE6BF0-092B-41E2-A21D-A07A7FA5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4114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3" descr="C:\Documents and Settings\Lukito\My Documents\Images&amp;Drawings\Icon Collections\IMO Two Of The Best Sets\Icon Experience\iconexperience.com_collection2_objects_and_people\48x48\plain\workstation1.png">
            <a:extLst>
              <a:ext uri="{FF2B5EF4-FFF2-40B4-BE49-F238E27FC236}">
                <a16:creationId xmlns:a16="http://schemas.microsoft.com/office/drawing/2014/main" id="{3CC8B067-A7CD-4388-8778-AF2B96DE3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735870-0D2E-4979-B6B7-79EDBCB4E3D9}"/>
              </a:ext>
            </a:extLst>
          </p:cNvPr>
          <p:cNvSpPr/>
          <p:nvPr/>
        </p:nvSpPr>
        <p:spPr>
          <a:xfrm>
            <a:off x="2514600" y="3962400"/>
            <a:ext cx="1600200" cy="990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8" name="Picture 2" descr="C:\Documents and Settings\Lukito\My Documents\Images&amp;Drawings\Icon Collections\IMO Two Of The Best Sets\Icon Experience\iconexperience.com_collection3_business_and_data\48x48\plain\data.png">
            <a:extLst>
              <a:ext uri="{FF2B5EF4-FFF2-40B4-BE49-F238E27FC236}">
                <a16:creationId xmlns:a16="http://schemas.microsoft.com/office/drawing/2014/main" id="{E7D800A3-D440-4DBA-A8E9-7161375D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164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3" descr="C:\Documents and Settings\Lukito\My Documents\Images&amp;Drawings\Icon Collections\IMO Two Of The Best Sets\Icon Experience\iconexperience.com_collection2_objects_and_people\48x48\plain\workstation1.png">
            <a:extLst>
              <a:ext uri="{FF2B5EF4-FFF2-40B4-BE49-F238E27FC236}">
                <a16:creationId xmlns:a16="http://schemas.microsoft.com/office/drawing/2014/main" id="{E37434ED-9DE2-44AC-A521-92BCB45F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386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EEF085-5F02-488F-89E8-6B3B755B2581}"/>
              </a:ext>
            </a:extLst>
          </p:cNvPr>
          <p:cNvSpPr/>
          <p:nvPr/>
        </p:nvSpPr>
        <p:spPr>
          <a:xfrm>
            <a:off x="5638800" y="2057400"/>
            <a:ext cx="16002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31" name="Picture 2" descr="C:\Documents and Settings\Lukito\My Documents\Images&amp;Drawings\Icon Collections\IMO Two Of The Best Sets\Icon Experience\iconexperience.com_collection3_business_and_data\48x48\plain\data.png">
            <a:extLst>
              <a:ext uri="{FF2B5EF4-FFF2-40B4-BE49-F238E27FC236}">
                <a16:creationId xmlns:a16="http://schemas.microsoft.com/office/drawing/2014/main" id="{62A4343D-17C3-4B32-99AE-155DB4F54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114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3" descr="C:\Documents and Settings\Lukito\My Documents\Images&amp;Drawings\Icon Collections\IMO Two Of The Best Sets\Icon Experience\iconexperience.com_collection2_objects_and_people\48x48\plain\workstation1.png">
            <a:extLst>
              <a:ext uri="{FF2B5EF4-FFF2-40B4-BE49-F238E27FC236}">
                <a16:creationId xmlns:a16="http://schemas.microsoft.com/office/drawing/2014/main" id="{F9FFA02B-8018-489B-A4E8-714CC0C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5038C8-74D3-483F-AD67-1A6420A4BEDE}"/>
              </a:ext>
            </a:extLst>
          </p:cNvPr>
          <p:cNvSpPr/>
          <p:nvPr/>
        </p:nvSpPr>
        <p:spPr>
          <a:xfrm>
            <a:off x="5638800" y="3962400"/>
            <a:ext cx="1600200" cy="990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34" name="Picture 2" descr="C:\Documents and Settings\Lukito\My Documents\Images&amp;Drawings\Icon Collections\IMO Two Of The Best Sets\Icon Experience\iconexperience.com_collection3_business_and_data\48x48\plain\data.png">
            <a:extLst>
              <a:ext uri="{FF2B5EF4-FFF2-40B4-BE49-F238E27FC236}">
                <a16:creationId xmlns:a16="http://schemas.microsoft.com/office/drawing/2014/main" id="{4AF62FA7-6B4B-497E-8EA3-930A74270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164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3" descr="C:\Documents and Settings\Lukito\My Documents\Images&amp;Drawings\Icon Collections\IMO Two Of The Best Sets\Icon Experience\iconexperience.com_collection2_objects_and_people\48x48\plain\workstation1.png">
            <a:extLst>
              <a:ext uri="{FF2B5EF4-FFF2-40B4-BE49-F238E27FC236}">
                <a16:creationId xmlns:a16="http://schemas.microsoft.com/office/drawing/2014/main" id="{71B62DC0-4845-47E1-BD78-8210FAFA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BDCE23DB-0829-4D04-A09C-4E003EA5E045}"/>
              </a:ext>
            </a:extLst>
          </p:cNvPr>
          <p:cNvSpPr/>
          <p:nvPr/>
        </p:nvSpPr>
        <p:spPr>
          <a:xfrm>
            <a:off x="4370388" y="2362200"/>
            <a:ext cx="990600" cy="4572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32B69B93-3327-4158-B66B-6F046620BABB}"/>
              </a:ext>
            </a:extLst>
          </p:cNvPr>
          <p:cNvSpPr/>
          <p:nvPr/>
        </p:nvSpPr>
        <p:spPr>
          <a:xfrm>
            <a:off x="4370388" y="4267200"/>
            <a:ext cx="990600" cy="4572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D926BF0E-EF76-4476-A16B-05F58DA3D4EE}"/>
              </a:ext>
            </a:extLst>
          </p:cNvPr>
          <p:cNvSpPr/>
          <p:nvPr/>
        </p:nvSpPr>
        <p:spPr>
          <a:xfrm rot="16200000">
            <a:off x="2990850" y="3281363"/>
            <a:ext cx="723900" cy="4572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33366BD7-9398-4866-9E8B-576F2730BDFD}"/>
              </a:ext>
            </a:extLst>
          </p:cNvPr>
          <p:cNvSpPr/>
          <p:nvPr/>
        </p:nvSpPr>
        <p:spPr>
          <a:xfrm rot="16200000">
            <a:off x="6115050" y="3279775"/>
            <a:ext cx="723900" cy="4572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0" name="TextBox 18">
            <a:extLst>
              <a:ext uri="{FF2B5EF4-FFF2-40B4-BE49-F238E27FC236}">
                <a16:creationId xmlns:a16="http://schemas.microsoft.com/office/drawing/2014/main" id="{78E23EFE-F835-465E-BEF6-94E8F47F1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667000"/>
            <a:ext cx="27193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Sistem dan aplikasi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dengan platform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(hardware, sistem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operasi, dan software)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yang berbeda-beda</a:t>
            </a:r>
          </a:p>
        </p:txBody>
      </p:sp>
      <p:sp>
        <p:nvSpPr>
          <p:cNvPr id="30741" name="TextBox 19">
            <a:extLst>
              <a:ext uri="{FF2B5EF4-FFF2-40B4-BE49-F238E27FC236}">
                <a16:creationId xmlns:a16="http://schemas.microsoft.com/office/drawing/2014/main" id="{FFEB2D4C-C005-42C2-8C91-F9E24BE0C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334001"/>
            <a:ext cx="7534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Isu pokok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: kebutuhan untuk saling berkomunikasi tanpa harus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mengetahui aspek internal dan memaksakan kesamaan platform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93BA-A310-4300-90DF-BEEEFB1E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Teknologi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Integrasi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1747" name="TextBox 33">
            <a:extLst>
              <a:ext uri="{FF2B5EF4-FFF2-40B4-BE49-F238E27FC236}">
                <a16:creationId xmlns:a16="http://schemas.microsoft.com/office/drawing/2014/main" id="{920CF447-61EF-4743-9C14-7D0108982EE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627188"/>
            <a:ext cx="6686702" cy="1179810"/>
          </a:xfrm>
        </p:spPr>
        <p:txBody>
          <a:bodyPr wrap="none">
            <a:spAutoFit/>
          </a:bodyPr>
          <a:lstStyle/>
          <a:p>
            <a:pPr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Aplikasi client tidak harus sama dengan aplikasi server.</a:t>
            </a:r>
          </a:p>
          <a:p>
            <a:pPr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Untuk mengkomunikasikan keduanya tidak perlu harus</a:t>
            </a:r>
          </a:p>
          <a:p>
            <a:pPr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mengetahui detil desain internal masing-masing.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506F14-47E1-449F-92ED-6228471EC20D}"/>
              </a:ext>
            </a:extLst>
          </p:cNvPr>
          <p:cNvCxnSpPr/>
          <p:nvPr/>
        </p:nvCxnSpPr>
        <p:spPr>
          <a:xfrm rot="5400000">
            <a:off x="6400007" y="4618832"/>
            <a:ext cx="1066800" cy="1587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40B7AD-CD3A-48C1-9F5F-68EF59985DF8}"/>
              </a:ext>
            </a:extLst>
          </p:cNvPr>
          <p:cNvCxnSpPr/>
          <p:nvPr/>
        </p:nvCxnSpPr>
        <p:spPr>
          <a:xfrm>
            <a:off x="6478588" y="5140325"/>
            <a:ext cx="455612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B95D5B-5783-4C08-99BD-5E35A30D23D4}"/>
              </a:ext>
            </a:extLst>
          </p:cNvPr>
          <p:cNvCxnSpPr/>
          <p:nvPr/>
        </p:nvCxnSpPr>
        <p:spPr>
          <a:xfrm>
            <a:off x="6477001" y="5519739"/>
            <a:ext cx="455613" cy="158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323A3D-7D7C-4FE6-A0A1-30C94A776A79}"/>
              </a:ext>
            </a:extLst>
          </p:cNvPr>
          <p:cNvCxnSpPr/>
          <p:nvPr/>
        </p:nvCxnSpPr>
        <p:spPr>
          <a:xfrm>
            <a:off x="6477001" y="5853114"/>
            <a:ext cx="455613" cy="158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36E574-95BD-463C-AEF3-47CD18DAC3BB}"/>
              </a:ext>
            </a:extLst>
          </p:cNvPr>
          <p:cNvCxnSpPr/>
          <p:nvPr/>
        </p:nvCxnSpPr>
        <p:spPr>
          <a:xfrm rot="5400000">
            <a:off x="6746876" y="3554413"/>
            <a:ext cx="382587" cy="7938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3" name="TextBox 12">
            <a:extLst>
              <a:ext uri="{FF2B5EF4-FFF2-40B4-BE49-F238E27FC236}">
                <a16:creationId xmlns:a16="http://schemas.microsoft.com/office/drawing/2014/main" id="{65EB7F1E-2829-4229-B1DD-53FE3F4F3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202113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1754" name="TextBox 13">
            <a:extLst>
              <a:ext uri="{FF2B5EF4-FFF2-40B4-BE49-F238E27FC236}">
                <a16:creationId xmlns:a16="http://schemas.microsoft.com/office/drawing/2014/main" id="{B75E6FF6-C156-4376-BA06-226278225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332413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1755" name="TextBox 14">
            <a:extLst>
              <a:ext uri="{FF2B5EF4-FFF2-40B4-BE49-F238E27FC236}">
                <a16:creationId xmlns:a16="http://schemas.microsoft.com/office/drawing/2014/main" id="{03456837-A37E-4937-AB08-D90D0923D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22838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1286D4-EAF0-4112-870B-12DE5E403686}"/>
              </a:ext>
            </a:extLst>
          </p:cNvPr>
          <p:cNvSpPr/>
          <p:nvPr/>
        </p:nvSpPr>
        <p:spPr>
          <a:xfrm>
            <a:off x="5867400" y="4987925"/>
            <a:ext cx="152400" cy="990600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57" name="TextBox 16">
            <a:extLst>
              <a:ext uri="{FF2B5EF4-FFF2-40B4-BE49-F238E27FC236}">
                <a16:creationId xmlns:a16="http://schemas.microsoft.com/office/drawing/2014/main" id="{A43655E2-7475-4406-A3C8-AADF8DB98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292725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pic>
        <p:nvPicPr>
          <p:cNvPr id="31758" name="Picture 17" descr="text.png">
            <a:extLst>
              <a:ext uri="{FF2B5EF4-FFF2-40B4-BE49-F238E27FC236}">
                <a16:creationId xmlns:a16="http://schemas.microsoft.com/office/drawing/2014/main" id="{5E9385F9-5D91-4462-AE7B-771970A4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835525"/>
            <a:ext cx="6175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18" descr="text_binary.png">
            <a:extLst>
              <a:ext uri="{FF2B5EF4-FFF2-40B4-BE49-F238E27FC236}">
                <a16:creationId xmlns:a16="http://schemas.microsoft.com/office/drawing/2014/main" id="{10D9C498-0C22-4536-9B38-504C8AA11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40325"/>
            <a:ext cx="6175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19" descr="text_marked.png">
            <a:extLst>
              <a:ext uri="{FF2B5EF4-FFF2-40B4-BE49-F238E27FC236}">
                <a16:creationId xmlns:a16="http://schemas.microsoft.com/office/drawing/2014/main" id="{48BD7B2B-8473-4093-875D-E762AE490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445125"/>
            <a:ext cx="6175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1" name="TextBox 20">
            <a:extLst>
              <a:ext uri="{FF2B5EF4-FFF2-40B4-BE49-F238E27FC236}">
                <a16:creationId xmlns:a16="http://schemas.microsoft.com/office/drawing/2014/main" id="{6C1D489A-845B-4CB2-B199-78AEB0E9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392738"/>
            <a:ext cx="165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</a:p>
        </p:txBody>
      </p:sp>
      <p:sp>
        <p:nvSpPr>
          <p:cNvPr id="31762" name="TextBox 23">
            <a:extLst>
              <a:ext uri="{FF2B5EF4-FFF2-40B4-BE49-F238E27FC236}">
                <a16:creationId xmlns:a16="http://schemas.microsoft.com/office/drawing/2014/main" id="{AFD80993-AA3C-4B8D-921F-220419DEB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3844926"/>
            <a:ext cx="164306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(service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implementation)</a:t>
            </a:r>
          </a:p>
        </p:txBody>
      </p:sp>
      <p:sp>
        <p:nvSpPr>
          <p:cNvPr id="31763" name="TextBox 24">
            <a:extLst>
              <a:ext uri="{FF2B5EF4-FFF2-40B4-BE49-F238E27FC236}">
                <a16:creationId xmlns:a16="http://schemas.microsoft.com/office/drawing/2014/main" id="{AE70E7E5-882C-419C-BBE0-2346830D6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6" y="4816475"/>
            <a:ext cx="78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3348F52-A50F-4483-A607-FBEA6BA499F7}"/>
              </a:ext>
            </a:extLst>
          </p:cNvPr>
          <p:cNvSpPr/>
          <p:nvPr/>
        </p:nvSpPr>
        <p:spPr>
          <a:xfrm>
            <a:off x="4724400" y="4149725"/>
            <a:ext cx="1371600" cy="30638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52D9EFF-2C66-406C-A37B-16B31F2A21EF}"/>
              </a:ext>
            </a:extLst>
          </p:cNvPr>
          <p:cNvSpPr/>
          <p:nvPr/>
        </p:nvSpPr>
        <p:spPr>
          <a:xfrm>
            <a:off x="2971800" y="3795713"/>
            <a:ext cx="1600200" cy="990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766" name="Picture 2" descr="C:\Documents and Settings\Lukito\My Documents\Images&amp;Drawings\Icon Collections\IMO Two Of The Best Sets\Icon Experience\iconexperience.com_collection3_business_and_data\48x48\plain\data.png">
            <a:extLst>
              <a:ext uri="{FF2B5EF4-FFF2-40B4-BE49-F238E27FC236}">
                <a16:creationId xmlns:a16="http://schemas.microsoft.com/office/drawing/2014/main" id="{87C5B3F6-182F-4DC4-ABAE-CDE118E2E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02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7" name="Picture 3" descr="C:\Documents and Settings\Lukito\My Documents\Images&amp;Drawings\Icon Collections\IMO Two Of The Best Sets\Icon Experience\iconexperience.com_collection2_objects_and_people\48x48\plain\workstation1.png">
            <a:extLst>
              <a:ext uri="{FF2B5EF4-FFF2-40B4-BE49-F238E27FC236}">
                <a16:creationId xmlns:a16="http://schemas.microsoft.com/office/drawing/2014/main" id="{264113CD-10D7-48AB-A03C-535500D7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71913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F508B7D-4DEC-4470-840B-F8B5DEAC80CA}"/>
              </a:ext>
            </a:extLst>
          </p:cNvPr>
          <p:cNvSpPr/>
          <p:nvPr/>
        </p:nvSpPr>
        <p:spPr>
          <a:xfrm>
            <a:off x="6248400" y="3784600"/>
            <a:ext cx="16002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769" name="Picture 2" descr="C:\Documents and Settings\Lukito\My Documents\Images&amp;Drawings\Icon Collections\IMO Two Of The Best Sets\Icon Experience\iconexperience.com_collection3_business_and_data\48x48\plain\data.png">
            <a:extLst>
              <a:ext uri="{FF2B5EF4-FFF2-40B4-BE49-F238E27FC236}">
                <a16:creationId xmlns:a16="http://schemas.microsoft.com/office/drawing/2014/main" id="{D25777D9-8894-4C0A-98BC-5590F9652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1894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0" name="Picture 3" descr="C:\Documents and Settings\Lukito\My Documents\Images&amp;Drawings\Icon Collections\IMO Two Of The Best Sets\Icon Experience\iconexperience.com_collection2_objects_and_people\48x48\plain\workstation1.png">
            <a:extLst>
              <a:ext uri="{FF2B5EF4-FFF2-40B4-BE49-F238E27FC236}">
                <a16:creationId xmlns:a16="http://schemas.microsoft.com/office/drawing/2014/main" id="{5583FB47-4F37-460E-B576-A30FF87A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7985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1" name="TextBox 16">
            <a:extLst>
              <a:ext uri="{FF2B5EF4-FFF2-40B4-BE49-F238E27FC236}">
                <a16:creationId xmlns:a16="http://schemas.microsoft.com/office/drawing/2014/main" id="{052A800A-2396-4708-B9F3-F3E80A6A5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368935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akses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7E0C-0D74-46D6-903F-B267D79F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Isu-Isu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Integrasi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FF18336-A61F-439B-A4A9-707F153F624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Hak akses (siapa boleh mengakses apa)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Keamanan sistem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Format data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Kepemilikan dan kewenangan terhadap data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Koordinasi dan kesepakatan dalam integrasi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B8F7-EA56-416D-B24B-162D4C7F8F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0801" y="3573464"/>
            <a:ext cx="2468563" cy="185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A5C1-FF89-4784-80EB-9A3696D9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Perencanaan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TIK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8960-A955-4A12-A2C4-1B5CD65674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defRPr/>
            </a:pP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If you fail to plan, you plan to fail</a:t>
            </a:r>
            <a:endParaRPr lang="id-ID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id-ID" dirty="0"/>
          </a:p>
          <a:p>
            <a:pPr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tercapainya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TIK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pendukung</a:t>
            </a:r>
            <a:endParaRPr lang="id-ID" dirty="0"/>
          </a:p>
          <a:p>
            <a:pPr>
              <a:defRPr/>
            </a:pPr>
            <a:r>
              <a:rPr lang="en-US" dirty="0" err="1"/>
              <a:t>tugas</a:t>
            </a:r>
            <a:r>
              <a:rPr lang="en-US" dirty="0"/>
              <a:t>/</a:t>
            </a:r>
            <a:r>
              <a:rPr lang="en-US" dirty="0" err="1"/>
              <a:t>kegiatan</a:t>
            </a:r>
            <a:r>
              <a:rPr lang="en-US" dirty="0"/>
              <a:t>,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&amp; </a:t>
            </a:r>
            <a:r>
              <a:rPr lang="en-US" dirty="0" err="1"/>
              <a:t>pemborosan</a:t>
            </a:r>
            <a:endParaRPr lang="id-ID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2918-EF8C-4B54-9076-E73BB58A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Perencanaan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TIK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4166EE8-77E7-4CBD-95E2-3222E81EFA4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BDE51F-980F-494E-823B-88701050AD66}"/>
              </a:ext>
            </a:extLst>
          </p:cNvPr>
          <p:cNvGraphicFramePr/>
          <p:nvPr/>
        </p:nvGraphicFramePr>
        <p:xfrm>
          <a:off x="2057400" y="2101304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Up Arrow 4">
            <a:extLst>
              <a:ext uri="{FF2B5EF4-FFF2-40B4-BE49-F238E27FC236}">
                <a16:creationId xmlns:a16="http://schemas.microsoft.com/office/drawing/2014/main" id="{3CACD749-35A5-486A-B771-9CC655BF5B96}"/>
              </a:ext>
            </a:extLst>
          </p:cNvPr>
          <p:cNvSpPr/>
          <p:nvPr/>
        </p:nvSpPr>
        <p:spPr>
          <a:xfrm flipH="1" flipV="1">
            <a:off x="2667000" y="2965450"/>
            <a:ext cx="1219200" cy="45720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822" name="TextBox 12">
            <a:extLst>
              <a:ext uri="{FF2B5EF4-FFF2-40B4-BE49-F238E27FC236}">
                <a16:creationId xmlns:a16="http://schemas.microsoft.com/office/drawing/2014/main" id="{98E32C22-19BF-440D-95F2-7DF62EF9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822451"/>
            <a:ext cx="19161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mencerminkan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peran strategis TIK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dalam mencapai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tujuan organisasi</a:t>
            </a:r>
          </a:p>
        </p:txBody>
      </p:sp>
      <p:sp>
        <p:nvSpPr>
          <p:cNvPr id="34823" name="TextBox 13">
            <a:extLst>
              <a:ext uri="{FF2B5EF4-FFF2-40B4-BE49-F238E27FC236}">
                <a16:creationId xmlns:a16="http://schemas.microsoft.com/office/drawing/2014/main" id="{A284BDB7-14DA-494D-98A4-9DCD8C2D4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6" y="2344738"/>
            <a:ext cx="13811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dasar bagi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program-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program TIK</a:t>
            </a:r>
          </a:p>
        </p:txBody>
      </p:sp>
      <p:sp>
        <p:nvSpPr>
          <p:cNvPr id="34824" name="TextBox 16">
            <a:extLst>
              <a:ext uri="{FF2B5EF4-FFF2-40B4-BE49-F238E27FC236}">
                <a16:creationId xmlns:a16="http://schemas.microsoft.com/office/drawing/2014/main" id="{998C0B5B-AB57-4D4E-A06E-09124F15C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289" y="2355851"/>
            <a:ext cx="13922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cara-cara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pencapaian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tujuan TIK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A11AF33-9D03-4367-B39D-31F451DAF7D5}"/>
              </a:ext>
            </a:extLst>
          </p:cNvPr>
          <p:cNvGraphicFramePr/>
          <p:nvPr/>
        </p:nvGraphicFramePr>
        <p:xfrm>
          <a:off x="2057400" y="1865372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4826" name="TextBox 14">
            <a:extLst>
              <a:ext uri="{FF2B5EF4-FFF2-40B4-BE49-F238E27FC236}">
                <a16:creationId xmlns:a16="http://schemas.microsoft.com/office/drawing/2014/main" id="{E57F34AB-6BAE-4CBD-BAAB-6568DF3F1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72075"/>
            <a:ext cx="320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cara untuk mengetahui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keberhasilan pencapaian tujuan</a:t>
            </a: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3C20160F-A0F3-433D-9286-7DA3142BCD9D}"/>
              </a:ext>
            </a:extLst>
          </p:cNvPr>
          <p:cNvSpPr/>
          <p:nvPr/>
        </p:nvSpPr>
        <p:spPr>
          <a:xfrm flipH="1">
            <a:off x="3886200" y="4613275"/>
            <a:ext cx="2819400" cy="53340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828" name="TextBox 17">
            <a:extLst>
              <a:ext uri="{FF2B5EF4-FFF2-40B4-BE49-F238E27FC236}">
                <a16:creationId xmlns:a16="http://schemas.microsoft.com/office/drawing/2014/main" id="{C26F3EAB-5556-48FB-8E0A-AAD3A357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6" y="5230813"/>
            <a:ext cx="1643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untuk keperluan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evaluasi dan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pemantauan</a:t>
            </a:r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DDB4EF1E-DBBF-4764-A9DC-583C3331829C}"/>
              </a:ext>
            </a:extLst>
          </p:cNvPr>
          <p:cNvSpPr/>
          <p:nvPr/>
        </p:nvSpPr>
        <p:spPr>
          <a:xfrm flipH="1">
            <a:off x="8153400" y="4613275"/>
            <a:ext cx="1524000" cy="53340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356-8578-476C-A651-267A5E22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2649-5754-48BF-8856-494FEE2D03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442913" indent="-442913">
              <a:spcBef>
                <a:spcPts val="600"/>
              </a:spcBef>
              <a:buFontTx/>
              <a:buAutoNum type="arabicPeriod"/>
              <a:defRPr/>
            </a:pPr>
            <a:r>
              <a:rPr lang="id-ID" sz="1600" dirty="0"/>
              <a:t>Mengurangi disparitas atau ketimpangan pembangunan</a:t>
            </a:r>
            <a:endParaRPr lang="en-US" sz="1600" dirty="0"/>
          </a:p>
          <a:p>
            <a:pPr marL="984250" lvl="1" indent="-3619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id-ID" sz="1600" dirty="0"/>
              <a:t>antar daerah </a:t>
            </a:r>
            <a:endParaRPr lang="en-US" sz="1600" dirty="0"/>
          </a:p>
          <a:p>
            <a:pPr marL="984250" lvl="1" indent="-3619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id-ID" sz="1600" dirty="0"/>
              <a:t>antar sub daerah </a:t>
            </a:r>
            <a:endParaRPr lang="en-US" sz="1600" dirty="0"/>
          </a:p>
          <a:p>
            <a:pPr marL="984250" lvl="1" indent="-3619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id-ID" sz="1600" dirty="0"/>
              <a:t>antar warga masyarakat (pemerataan dan keadilan).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  <a:defRPr/>
            </a:pPr>
            <a:r>
              <a:rPr lang="id-ID" sz="1600" dirty="0"/>
              <a:t>Memberdayakan masyarakat dan mengentaskan kemiskinan.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  <a:defRPr/>
            </a:pPr>
            <a:r>
              <a:rPr lang="id-ID" sz="1600" dirty="0"/>
              <a:t>Menciptakan atau menambah lapangan kerja.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  <a:defRPr/>
            </a:pPr>
            <a:r>
              <a:rPr lang="id-ID" sz="1600" dirty="0"/>
              <a:t>Meningkatkan pendapatan dan kesejahteraan masyarakat daerah.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  <a:defRPr/>
            </a:pPr>
            <a:r>
              <a:rPr lang="id-ID" sz="1600" dirty="0"/>
              <a:t>Mempertahankan atau menjaga kelestarian sumber daya alam agar bermanfaat bagi generasi sekarang dan generasi masa datang (berkelanjutan).</a:t>
            </a:r>
            <a:endParaRPr lang="en-US" sz="1600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B3FF-AB76-47CF-B0E8-1551692E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Prinsip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Desain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TIK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43B2AFB-2612-4339-A1C1-AA23BAEA35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Efektifitas – menuju pada sasaran pencapaian tujuan 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>
                <a:solidFill>
                  <a:srgbClr val="C00000"/>
                </a:solidFill>
                <a:sym typeface="Wingdings" panose="05000000000000000000" pitchFamily="2" charset="2"/>
              </a:rPr>
              <a:t>spesifikasi </a:t>
            </a:r>
            <a:r>
              <a:rPr lang="en-US" altLang="en-US" sz="2000">
                <a:sym typeface="Wingdings" panose="05000000000000000000" pitchFamily="2" charset="2"/>
              </a:rPr>
              <a:t>harus jelas</a:t>
            </a:r>
            <a:endParaRPr lang="en-US" altLang="en-US" sz="2000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Efisiensi – sumber dana yang tersedia selalu tidak tak terbatas 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>
                <a:solidFill>
                  <a:srgbClr val="C00000"/>
                </a:solidFill>
                <a:sym typeface="Wingdings" panose="05000000000000000000" pitchFamily="2" charset="2"/>
              </a:rPr>
              <a:t>alokasi</a:t>
            </a:r>
            <a:r>
              <a:rPr lang="en-US" altLang="en-US" sz="2000">
                <a:sym typeface="Wingdings" panose="05000000000000000000" pitchFamily="2" charset="2"/>
              </a:rPr>
              <a:t> yang optimal</a:t>
            </a:r>
            <a:endParaRPr lang="en-US" altLang="en-US" sz="2000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Kontinuitas – umumnya program-program TIK saling terkait 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>
                <a:solidFill>
                  <a:srgbClr val="C00000"/>
                </a:solidFill>
                <a:sym typeface="Wingdings" panose="05000000000000000000" pitchFamily="2" charset="2"/>
              </a:rPr>
              <a:t>konsistensi urutan </a:t>
            </a:r>
            <a:r>
              <a:rPr lang="en-US" altLang="en-US" sz="2000">
                <a:sym typeface="Wingdings" panose="05000000000000000000" pitchFamily="2" charset="2"/>
              </a:rPr>
              <a:t>implementasi program</a:t>
            </a:r>
            <a:endParaRPr lang="en-US" altLang="en-US" sz="2000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Keberlanjutan – terutama terkait dengan program-program berjangka panjang 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>
                <a:solidFill>
                  <a:srgbClr val="C00000"/>
                </a:solidFill>
                <a:sym typeface="Wingdings" panose="05000000000000000000" pitchFamily="2" charset="2"/>
              </a:rPr>
              <a:t>kepastian</a:t>
            </a:r>
            <a:r>
              <a:rPr lang="en-US" altLang="en-US" sz="2000">
                <a:sym typeface="Wingdings" panose="05000000000000000000" pitchFamily="2" charset="2"/>
              </a:rPr>
              <a:t> anggaran dan sumber daya lainnya</a:t>
            </a:r>
            <a:endParaRPr lang="en-US" altLang="en-US" sz="2000"/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5B489A1-ED43-40D5-AD54-5799B9864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Referensi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1A2F-E736-4413-94A8-5A353E9187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Anwar, M. </a:t>
            </a:r>
            <a:r>
              <a:rPr lang="en-US" dirty="0" err="1"/>
              <a:t>Khoirul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Asianti</a:t>
            </a:r>
            <a:r>
              <a:rPr lang="en-US" dirty="0"/>
              <a:t> </a:t>
            </a:r>
            <a:r>
              <a:rPr lang="en-US" dirty="0" err="1"/>
              <a:t>Oetojo</a:t>
            </a:r>
            <a:r>
              <a:rPr lang="en-US" dirty="0"/>
              <a:t>. 2004. </a:t>
            </a:r>
            <a:r>
              <a:rPr lang="en-US" i="1" dirty="0"/>
              <a:t>SIMDA: </a:t>
            </a:r>
            <a:r>
              <a:rPr lang="en-US" i="1" dirty="0" err="1"/>
              <a:t>Aplikasi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</a:t>
            </a:r>
            <a:r>
              <a:rPr lang="en-US" i="1" dirty="0" err="1"/>
              <a:t>Manajemen</a:t>
            </a:r>
            <a:r>
              <a:rPr lang="en-US" i="1" dirty="0"/>
              <a:t> </a:t>
            </a:r>
            <a:r>
              <a:rPr lang="en-US" i="1" dirty="0" err="1"/>
              <a:t>bagi</a:t>
            </a:r>
            <a:r>
              <a:rPr lang="en-US" i="1" dirty="0"/>
              <a:t> </a:t>
            </a:r>
            <a:r>
              <a:rPr lang="en-US" i="1" dirty="0" err="1"/>
              <a:t>Pemerintahan</a:t>
            </a:r>
            <a:r>
              <a:rPr lang="en-US" i="1" dirty="0"/>
              <a:t> di Era </a:t>
            </a:r>
            <a:r>
              <a:rPr lang="en-US" i="1" dirty="0" err="1"/>
              <a:t>Otonomi</a:t>
            </a:r>
            <a:r>
              <a:rPr lang="en-US" i="1" dirty="0"/>
              <a:t> Daerah</a:t>
            </a:r>
            <a:r>
              <a:rPr lang="en-US" dirty="0"/>
              <a:t>. Yogyakarta: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.</a:t>
            </a:r>
            <a:endParaRPr lang="id-ID" dirty="0"/>
          </a:p>
          <a:p>
            <a:pPr>
              <a:defRPr/>
            </a:pPr>
            <a:r>
              <a:rPr lang="id-ID" dirty="0"/>
              <a:t>Holmes, Douglas. 2002. E-Governance, e-Business</a:t>
            </a:r>
            <a:r>
              <a:rPr lang="id-ID" i="1" dirty="0"/>
              <a:t> Strategies for Government</a:t>
            </a:r>
            <a:r>
              <a:rPr lang="id-ID" dirty="0"/>
              <a:t>. USA: Nicholas Brealey Publishing.</a:t>
            </a:r>
          </a:p>
          <a:p>
            <a:pPr>
              <a:defRPr/>
            </a:pPr>
            <a:r>
              <a:rPr lang="id-ID" dirty="0"/>
              <a:t>Indrajit, Richardus Eko. 2003. E-Government</a:t>
            </a:r>
            <a:r>
              <a:rPr lang="id-ID" i="1" dirty="0"/>
              <a:t> Strategi Pembangunan dan Pengembangan Sistem Pelayanan Publik berbasis Teknologi Digital</a:t>
            </a:r>
            <a:r>
              <a:rPr lang="id-ID" dirty="0"/>
              <a:t>. Yogyakarta: Penerbit ANDI.</a:t>
            </a:r>
          </a:p>
          <a:p>
            <a:pPr>
              <a:defRPr/>
            </a:pP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Negara. 2001. </a:t>
            </a:r>
            <a:r>
              <a:rPr lang="en-US" i="1" dirty="0" err="1"/>
              <a:t>Menguak</a:t>
            </a:r>
            <a:r>
              <a:rPr lang="en-US" i="1" dirty="0"/>
              <a:t> </a:t>
            </a:r>
            <a:r>
              <a:rPr lang="en-US" i="1" dirty="0" err="1"/>
              <a:t>Peluang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Tantangan</a:t>
            </a:r>
            <a:r>
              <a:rPr lang="en-US" i="1" dirty="0"/>
              <a:t> </a:t>
            </a:r>
            <a:r>
              <a:rPr lang="en-US" i="1" dirty="0" err="1"/>
              <a:t>Administrasi</a:t>
            </a:r>
            <a:r>
              <a:rPr lang="en-US" i="1" dirty="0"/>
              <a:t> </a:t>
            </a:r>
            <a:r>
              <a:rPr lang="en-US" i="1" dirty="0" err="1"/>
              <a:t>Publik</a:t>
            </a:r>
            <a:r>
              <a:rPr lang="en-US" dirty="0"/>
              <a:t>. Jakarta : LAN.</a:t>
            </a:r>
            <a:endParaRPr lang="id-ID" dirty="0"/>
          </a:p>
          <a:p>
            <a:pPr>
              <a:defRPr/>
            </a:pPr>
            <a:r>
              <a:rPr lang="en-US" dirty="0"/>
              <a:t>Young, S.L. 2003. </a:t>
            </a:r>
            <a:r>
              <a:rPr lang="en-US" i="1" dirty="0"/>
              <a:t>E-Government in Asia: Enabling Public Service Innovation in the 21</a:t>
            </a:r>
            <a:r>
              <a:rPr lang="en-US" i="1" baseline="30000" dirty="0"/>
              <a:t>st</a:t>
            </a:r>
            <a:r>
              <a:rPr lang="en-US" i="1" dirty="0"/>
              <a:t> Century</a:t>
            </a:r>
            <a:r>
              <a:rPr lang="en-US" dirty="0"/>
              <a:t>. Singapore : Times Media.</a:t>
            </a:r>
            <a:endParaRPr lang="id-ID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7359-AF0B-4A31-8073-7366C8D2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37891" name="Content Placeholder 3" descr="thankyou.jpg">
            <a:extLst>
              <a:ext uri="{FF2B5EF4-FFF2-40B4-BE49-F238E27FC236}">
                <a16:creationId xmlns:a16="http://schemas.microsoft.com/office/drawing/2014/main" id="{AE9115BB-87CD-4C47-8D47-02732566CBC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5051" y="1844675"/>
            <a:ext cx="4765675" cy="3240088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84E6-5DA0-43DE-A8AE-8735CE0B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/>
              <a:t>Agenda</a:t>
            </a:r>
            <a:endParaRPr 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1ED0EC1-0ED3-4867-BF5F-93DDF85B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r>
              <a:rPr lang="id-ID" altLang="en-US"/>
              <a:t>Sistem Pemerintahan Berbasis Elektronik Berdasarkan Perpres No. 95 Tahun 2018</a:t>
            </a:r>
            <a:endParaRPr lang="en-ID" altLang="en-US"/>
          </a:p>
          <a:p>
            <a:pPr marL="9525" indent="0">
              <a:buNone/>
            </a:pPr>
            <a:r>
              <a:rPr lang="en-ID" altLang="en-US">
                <a:latin typeface="Open Sans" panose="020B0606030504020204" pitchFamily="34" charset="0"/>
              </a:rPr>
              <a:t>Tentang Sistem Pemerintahan Berbasis Elektronik (SPBE)</a:t>
            </a:r>
          </a:p>
          <a:p>
            <a:pPr marL="9525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45B8-F295-4118-B6D5-DD725833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Latar Belakang Perpres No. 95 Tahun 2018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9098-FB71-42EA-A758-DF4F76F7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/>
              <a:t>Inpres Nomor 3 Tahun 2003 tentang Kebijakan dan Strategi Nasional Pengembangan E-Government</a:t>
            </a:r>
          </a:p>
          <a:p>
            <a:pPr>
              <a:defRPr/>
            </a:pPr>
            <a:r>
              <a:rPr lang="id-ID" dirty="0"/>
              <a:t>Pemeringkatan </a:t>
            </a:r>
            <a:r>
              <a:rPr lang="id-ID" i="1" dirty="0"/>
              <a:t>e-Government</a:t>
            </a:r>
            <a:r>
              <a:rPr lang="id-ID" dirty="0"/>
              <a:t> Indonesia (PEGI) Tahun 2015 di dapat rata-rata: Instansi Pusat  mendapatkan nilai indeks 2,7 (Baik) dan Instansi Daerah mendapatkan nilai indeks 2,5 (Kurang)</a:t>
            </a:r>
          </a:p>
          <a:p>
            <a:pPr>
              <a:defRPr/>
            </a:pPr>
            <a:r>
              <a:rPr lang="id-ID" dirty="0"/>
              <a:t>Hasil PEGI mengindikasikan adanya permasalahan dalam pengembangan SPBE secara Nasional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FBD-45C0-4698-A054-1AF5FCF6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F50-8DE8-4AB8-A554-5802A151B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/>
              <a:t>Belum adanya Tata Kelola SPBE yang terpadu secara Nasional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Total Belanja Hardware dan Software 2014 – 2016 + 12 Triliun 700 Miliar Rupiah. Dengar rata2 pertahunnya + 4 Triliun 230 Miliar Rupiah dan terus meningkat tiap tahunnya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65 % Dipakai untuk belanja aplikasi + Lisensi perangkat lunak untuk membangun aplikasi sejenis (Duplikasi Aplikasi)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8C47-25C2-4658-9DA4-ED362B0C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D715-572A-4412-86F8-F07913A7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dirty="0"/>
              <a:t>SPBE belum diterapkan pada penyelenggaraan administrasi pemerintahan dan pelayanan publik secara menyeluruh dan optimal. Masih terdapat permasalahan kinerja pada pengelolaan keuangan negara, akuntabilitas kinerja, persepsi korupsi, dan pelayanan publik</a:t>
            </a:r>
          </a:p>
          <a:p>
            <a:pPr lvl="1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D6A8-3C0D-428A-9906-3793BB46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6D1D-C721-42EF-A028-B3E10D4A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/>
          </a:bodyPr>
          <a:lstStyle/>
          <a:p>
            <a:pPr lvl="1" algn="just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  <a:p>
            <a:pPr lvl="1" algn="just">
              <a:defRPr/>
            </a:pPr>
            <a:r>
              <a:rPr lang="id-ID" dirty="0"/>
              <a:t> Berdasarkan rilis </a:t>
            </a:r>
            <a:r>
              <a:rPr lang="id-ID" b="1" dirty="0"/>
              <a:t>indeks persepsi korupsi</a:t>
            </a:r>
            <a:r>
              <a:rPr lang="id-ID" dirty="0"/>
              <a:t> oleh Transparency International tahun 2017, Indonesia mendapat nilai </a:t>
            </a:r>
            <a:r>
              <a:rPr lang="id-ID" b="1" dirty="0"/>
              <a:t>37 dari 100 </a:t>
            </a:r>
            <a:r>
              <a:rPr lang="id-ID" dirty="0"/>
              <a:t>serta berada pada </a:t>
            </a:r>
            <a:r>
              <a:rPr lang="id-ID" b="1" dirty="0"/>
              <a:t>peringkat ke-96 di antara negara-negara di dunia</a:t>
            </a:r>
            <a:r>
              <a:rPr lang="id-ID" dirty="0"/>
              <a:t>. Hal ini menunjukkan </a:t>
            </a:r>
            <a:r>
              <a:rPr lang="id-ID" b="1" dirty="0"/>
              <a:t>belum adanya perkembangan atas persepsi korupsi</a:t>
            </a:r>
            <a:r>
              <a:rPr lang="id-ID" dirty="0"/>
              <a:t> dimana pada tahun 2016 Indonesia mendapat nilai yang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285D-F908-4694-A288-5C5A47F5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50" y="222250"/>
            <a:ext cx="85852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B2BD-9EEE-489C-BC4E-E876AFFA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14350" indent="-457200" algn="just">
              <a:defRPr/>
            </a:pPr>
            <a:r>
              <a:rPr lang="id-ID" b="1" dirty="0"/>
              <a:t>Birokrasi yang integratif mengutamakan kolaborasi strategis antar instansi pemerintah dan para pemangku kepentingan</a:t>
            </a:r>
            <a:r>
              <a:rPr lang="id-ID" dirty="0"/>
              <a:t> lainnya untuk berbagi sumber daya dan membangun kekuatan dalam melaksanakan urusan dan tugas pemerintahan</a:t>
            </a:r>
          </a:p>
          <a:p>
            <a:pPr marL="514350" indent="-457200" algn="just">
              <a:defRPr/>
            </a:pPr>
            <a:r>
              <a:rPr lang="id-ID" b="1" dirty="0"/>
              <a:t>Birokrasi yang dinamis mampu merespon dengan cepat perubahan kondisi lingkungan strategis </a:t>
            </a:r>
            <a:r>
              <a:rPr lang="id-ID" dirty="0"/>
              <a:t>dengan membangun proses bisnis pemerintahan secara dinamis di dalam maupun antar instansi pemerintah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9919-0A82-4A52-8C2E-4F90A41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6" y="222250"/>
            <a:ext cx="856932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F01A-4FEB-4B20-8F67-0A8EFB00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14350" indent="-457200" algn="just">
              <a:defRPr/>
            </a:pPr>
            <a:r>
              <a:rPr lang="id-ID" b="1" dirty="0"/>
              <a:t>Birokrasi yang transparan </a:t>
            </a:r>
            <a:r>
              <a:rPr lang="id-ID" dirty="0"/>
              <a:t>merupakan suatu keharusan untuk </a:t>
            </a:r>
            <a:r>
              <a:rPr lang="id-ID" b="1" dirty="0"/>
              <a:t>membangun kepercayaan dan legitimasi di mata publik</a:t>
            </a:r>
            <a:r>
              <a:rPr lang="id-ID" dirty="0"/>
              <a:t>. Dengan birokrasi yang transparan pemerintah menunjukkan keseriusannya dalam bekerja untuk kepentingan masyarakat, memahami kebutuhan masyarakat untuk pelayanan publik, serta melakukan pemantauan dan evaluasi kinerja pemerintah</a:t>
            </a:r>
          </a:p>
          <a:p>
            <a:pPr marL="514350" indent="-457200" algn="just">
              <a:defRPr/>
            </a:pPr>
            <a:r>
              <a:rPr lang="id-ID" b="1" dirty="0"/>
              <a:t>Birokrasi yang inovatif </a:t>
            </a:r>
            <a:r>
              <a:rPr lang="id-ID" dirty="0"/>
              <a:t>mampu memberikan ruang gerak untuk </a:t>
            </a:r>
            <a:r>
              <a:rPr lang="id-ID" b="1" dirty="0"/>
              <a:t>mengembangkan pelayanan yang lebih cepat, mudah, dan murah </a:t>
            </a:r>
            <a:r>
              <a:rPr lang="id-ID" dirty="0"/>
              <a:t>sehingga membawa dampak yang besar bagi pertumbuhan ekonomi, pelestarian lingkungan, dan sosial budaya.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2DE7-F429-4A34-A31D-886047F8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Tantangan dalam Pembangunan Daerah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0CB861A-46F9-420F-B451-917037DC01A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514720-07B4-43D0-8F4F-58B67B191143}"/>
              </a:ext>
            </a:extLst>
          </p:cNvPr>
          <p:cNvGraphicFramePr/>
          <p:nvPr/>
        </p:nvGraphicFramePr>
        <p:xfrm>
          <a:off x="1600200" y="1772816"/>
          <a:ext cx="7215238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82F80-62C1-4E82-84E1-7C4B9F3CCF78}"/>
              </a:ext>
            </a:extLst>
          </p:cNvPr>
          <p:cNvSpPr txBox="1">
            <a:spLocks/>
          </p:cNvSpPr>
          <p:nvPr/>
        </p:nvSpPr>
        <p:spPr>
          <a:xfrm>
            <a:off x="8305800" y="1910946"/>
            <a:ext cx="2286000" cy="2895600"/>
          </a:xfrm>
          <a:prstGeom prst="rect">
            <a:avLst/>
          </a:prstGeom>
          <a:solidFill>
            <a:srgbClr val="66FFFF">
              <a:alpha val="5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177800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id-ID" sz="1600" kern="0" dirty="0"/>
              <a:t>Mengurangi ketimpangan</a:t>
            </a:r>
            <a:endParaRPr lang="en-US" sz="1600" kern="0" dirty="0"/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id-ID" sz="1600" kern="0" dirty="0"/>
              <a:t>Memberdayakan masyarakat </a:t>
            </a:r>
            <a:endParaRPr lang="en-US" sz="1600" kern="0" dirty="0"/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kern="0" dirty="0"/>
              <a:t>M</a:t>
            </a:r>
            <a:r>
              <a:rPr lang="id-ID" sz="1600" kern="0" dirty="0"/>
              <a:t>engentaskan kemiskinan.</a:t>
            </a:r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kern="0" dirty="0"/>
              <a:t>M</a:t>
            </a:r>
            <a:r>
              <a:rPr lang="id-ID" sz="1600" kern="0" dirty="0"/>
              <a:t>enambah lapangan kerja.</a:t>
            </a:r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kern="0" dirty="0"/>
              <a:t>M</a:t>
            </a:r>
            <a:r>
              <a:rPr lang="id-ID" sz="1600" kern="0" dirty="0"/>
              <a:t>enjaga kelestarian </a:t>
            </a:r>
            <a:r>
              <a:rPr lang="en-US" sz="1600" kern="0" dirty="0"/>
              <a:t>SDA</a:t>
            </a:r>
            <a:endParaRPr lang="id-ID" sz="2000" kern="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1A19-9693-4F76-9838-B61B7BF3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Visi dan Misi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0E70-0165-4776-93F8-AFDFD007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Visi SPBE adalah "Terwujudnya sistem pemerintahan berbasis elektronik yang terpadu dan menyeluruh untuk mencapai birokrasi dan pelayanan publik yang berkinerja tinggi".</a:t>
            </a:r>
          </a:p>
          <a:p>
            <a:pPr marL="57150" indent="0" algn="just">
              <a:buNone/>
              <a:defRPr/>
            </a:pPr>
            <a:r>
              <a:rPr lang="id-ID" dirty="0"/>
              <a:t>Untuk mencapai visi SPBE, misi SPBE adalah:</a:t>
            </a:r>
          </a:p>
          <a:p>
            <a:pPr marL="571500" indent="-514350" algn="just">
              <a:defRPr/>
            </a:pPr>
            <a:r>
              <a:rPr lang="id-ID" dirty="0"/>
              <a:t>Melakukan penataan dan penguatan organisasi dan tata kelola sistem pemerintahan berbasis elektronik yang terpadu;</a:t>
            </a:r>
          </a:p>
          <a:p>
            <a:pPr marL="571500" indent="-514350" algn="just">
              <a:defRPr/>
            </a:pPr>
            <a:r>
              <a:rPr lang="id-ID" dirty="0"/>
              <a:t>Mengembangkan pelayanan publik berbasis elektronik yang terpadu, menyeluruh, dan menjangkau masyarakat luas;</a:t>
            </a:r>
          </a:p>
          <a:p>
            <a:pPr marL="571500" indent="-514350" algn="just">
              <a:defRPr/>
            </a:pPr>
            <a:r>
              <a:rPr lang="id-ID" dirty="0"/>
              <a:t>Membangun fondasi teknologi informasi dan komunikasi yang terintegrasi, aman, dan andal; dan</a:t>
            </a:r>
          </a:p>
          <a:p>
            <a:pPr marL="571500" indent="-514350" algn="just">
              <a:defRPr/>
            </a:pPr>
            <a:r>
              <a:rPr lang="id-ID" dirty="0"/>
              <a:t>Membangun SDM yang kompeten dan inovatif berbasis teknologi informasi dan komunikasi.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F8A1-4649-495D-8505-4AF00782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6815-4B76-4BB0-8286-AAC36A0B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Efektivitas;</a:t>
            </a:r>
          </a:p>
          <a:p>
            <a:pPr marL="571500" indent="-514350" algn="just">
              <a:defRPr/>
            </a:pPr>
            <a:r>
              <a:rPr lang="id-ID" dirty="0"/>
              <a:t>Keterpaduan;</a:t>
            </a:r>
          </a:p>
          <a:p>
            <a:pPr marL="571500" indent="-514350" algn="just">
              <a:defRPr/>
            </a:pPr>
            <a:r>
              <a:rPr lang="id-ID" dirty="0"/>
              <a:t>Kesinambungan;</a:t>
            </a:r>
          </a:p>
          <a:p>
            <a:pPr marL="571500" indent="-514350" algn="just">
              <a:defRPr/>
            </a:pPr>
            <a:r>
              <a:rPr lang="id-ID" dirty="0"/>
              <a:t>Efisiensi;</a:t>
            </a:r>
          </a:p>
          <a:p>
            <a:pPr marL="571500" indent="-514350" algn="just">
              <a:defRPr/>
            </a:pPr>
            <a:r>
              <a:rPr lang="id-ID" dirty="0"/>
              <a:t>Akuntabilitas;</a:t>
            </a:r>
          </a:p>
          <a:p>
            <a:pPr marL="571500" indent="-514350" algn="just">
              <a:defRPr/>
            </a:pPr>
            <a:r>
              <a:rPr lang="id-ID" dirty="0"/>
              <a:t>Interoperabilitas;dan</a:t>
            </a:r>
          </a:p>
          <a:p>
            <a:pPr marL="571500" indent="-514350" algn="just">
              <a:defRPr/>
            </a:pPr>
            <a:r>
              <a:rPr lang="id-ID" dirty="0"/>
              <a:t>Keamanan.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110F-7799-4786-A9CB-7EAD1F63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1C1-89DC-4B80-A49D-D96E316D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Efektivitas: Optimalisasi pemanfaatan sumber daya yang mendukung SPBE yang berhasil guna sesuai dengan kebutuhan</a:t>
            </a:r>
          </a:p>
          <a:p>
            <a:pPr marL="571500" indent="-514350" algn="just">
              <a:defRPr/>
            </a:pPr>
            <a:r>
              <a:rPr lang="id-ID" dirty="0"/>
              <a:t>Keterpaduan: Merupakan pengintegrasian sumber daya yang mendukung SPBE</a:t>
            </a:r>
          </a:p>
          <a:p>
            <a:pPr marL="571500" indent="-514350" algn="just">
              <a:defRPr/>
            </a:pPr>
            <a:r>
              <a:rPr lang="id-ID" dirty="0"/>
              <a:t>Kesinambungan: Merupakan keberlanjutan SPBE secara terencana, bertahap, dan terus menerus sesuai dengan perkembangannya.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A749-D3FE-4F43-89B7-92C1DF26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8A19-152C-40B4-BE48-E04A0504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Efisiensi: Merupakan optimalisasi pemanfaatan sumber daya yang mendukung SPBE yang tepat guna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Akuntabilitas: Merupakan kejelasan fungsi dan pertanggungjawaban dari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Interoperabilitas: Merupakan koordinasi dan kolaborasi antar Proses Bisnis dan antar sistem elektronik, dalam rangka pertukaran data, informasi, atau Layanan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Keamanan: Merupakan kerahasiaan, keutuhan, ketersediaan, keaslian, dan kenirsangkalan (nonrepudiation) sumber daya yang mendukung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D5B-898A-4F0E-B7AE-5561880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Ruang Lingkup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394A-EF27-42B8-B6B1-78F0B003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Tata Kelola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Manajemen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Audit Teknologi Informasi dan Komunikasi;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Penyelenggara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Percepatan SPBE; dan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Pemantauan dan evaluasi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6F92-AA8F-4A70-8510-CACB17D6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B2C8-CB2C-435D-875A-FB5BCDCD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Tata Kelola SPBE bertujuan untuk memastikan penerapan unsur-unsur SPBE secara terpadu.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Aplikasi SPBE;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E851-096B-4508-920C-990A1B2C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CB82-14AB-4852-A747-DBF3BFEE4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Proses Bisnis;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Data dan informasi;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Infrastruktur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Aplikasi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Keamanan SPBE; dan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B786-A0DB-41AB-B4F7-F14D615A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C53F-5180-4354-8EFE-09A1B54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Arsitektur Sistem Pemerintahan Berbasis Elektronik: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Nasional 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Instansi Pusat;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Arsitektur SPBE Nasional memuat Referensi Arsitektur, Domain Arsitektur</a:t>
            </a:r>
          </a:p>
          <a:p>
            <a:pPr marL="57150" indent="0" algn="just">
              <a:buNone/>
              <a:defRPr/>
            </a:pPr>
            <a:endParaRPr lang="id-ID" dirty="0"/>
          </a:p>
          <a:p>
            <a:pPr marL="57150" indent="0" algn="just">
              <a:buNone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769-8772-42F2-BCC3-9BCB0F1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074A-DADD-4042-8337-F03A010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Referensi arsitektur mendeskripsikan komponen dasar arsitektur baku yang digunakan sebagai acuan untuk penyusunan setiap domain arsitektur.</a:t>
            </a:r>
          </a:p>
          <a:p>
            <a:pPr marL="57150" indent="0" algn="just">
              <a:buNone/>
              <a:defRPr/>
            </a:pPr>
            <a:r>
              <a:rPr lang="id-ID" dirty="0"/>
              <a:t>Domain arsitektur mendeskripsikan substansi arsitektur yang memuat: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Aplikasi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Keamanan SPBE;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9E49-6160-42EA-900A-A9D3F230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Manajemen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0106-E731-46CD-B9DB-DC44B04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Manajemen SPBE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risiko;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keamanan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data;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aset teknologi informasi dan komunikasi;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sumber daya manusia;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pengetahuan;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perubahan;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9902-06DD-4F88-92F9-1FB2A85D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515F3BD-8DFB-48B1-90F7-84BE3504E5D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grpSp>
        <p:nvGrpSpPr>
          <p:cNvPr id="10244" name="Group 20">
            <a:extLst>
              <a:ext uri="{FF2B5EF4-FFF2-40B4-BE49-F238E27FC236}">
                <a16:creationId xmlns:a16="http://schemas.microsoft.com/office/drawing/2014/main" id="{A452F3EE-0722-4CAB-AD39-FCC0483F026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28600"/>
            <a:ext cx="8382000" cy="5867400"/>
            <a:chOff x="381000" y="228600"/>
            <a:chExt cx="8382000" cy="58674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70E05F2-B832-4D2E-ACC9-EFCF44FD9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28600"/>
              <a:ext cx="3733800" cy="609600"/>
            </a:xfrm>
            <a:prstGeom prst="rect">
              <a:avLst/>
            </a:prstGeom>
            <a:solidFill>
              <a:srgbClr val="0000CC"/>
            </a:solidFill>
            <a:ln w="381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d-ID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PEMBANGUNAN DAERAH</a:t>
              </a:r>
              <a:endParaRPr lang="id-ID" sz="2000" b="1">
                <a:solidFill>
                  <a:schemeClr val="bg1"/>
                </a:solidFill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9B59C3EB-B8C1-4FC1-AE41-D4B2D446CF0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1600201"/>
              <a:ext cx="3962400" cy="106679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id-ID" sz="2000" b="1">
                  <a:solidFill>
                    <a:schemeClr val="bg1"/>
                  </a:solidFill>
                </a:rPr>
                <a:t>Upaya terencana untuk meningkatkan kapasitas Pemerintahan Daerah</a:t>
              </a:r>
              <a:endParaRPr lang="id-ID" sz="2000">
                <a:solidFill>
                  <a:schemeClr val="bg1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34801F47-4DF8-4CF7-8C9E-107FF0D23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28600"/>
              <a:ext cx="3733800" cy="609600"/>
            </a:xfrm>
            <a:prstGeom prst="rect">
              <a:avLst/>
            </a:prstGeom>
            <a:solidFill>
              <a:srgbClr val="FFFF00"/>
            </a:solidFill>
            <a:ln w="381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d-ID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PEMBANGUNAN DI DAERAH</a:t>
              </a:r>
              <a:endParaRPr lang="id-ID" sz="2000" b="1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726278B1-10E2-43AA-8B28-1CB30AF24A7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4343399"/>
              <a:ext cx="3962400" cy="1752599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marL="228600" lvl="1" indent="-228600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id-ID" sz="2000"/>
                <a:t>Memberikan pelayanan kepada masyarakat, </a:t>
              </a:r>
            </a:p>
            <a:p>
              <a:pPr marL="228600" lvl="1" indent="-228600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id-ID" sz="2000"/>
                <a:t>Mengelola sumber daya ekonomi daerah.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0B77B4F2-19C6-4F0A-9C80-FD8218EEEA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00600" y="1600201"/>
              <a:ext cx="3962400" cy="106679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marL="120650" algn="ctr">
                <a:spcBef>
                  <a:spcPts val="600"/>
                </a:spcBef>
                <a:defRPr/>
              </a:pPr>
              <a:r>
                <a:rPr lang="id-ID" sz="2000" b="1">
                  <a:solidFill>
                    <a:schemeClr val="bg1"/>
                  </a:solidFill>
                </a:rPr>
                <a:t>Upaya untuk memberdayakan masyarakat di seluruh daerah</a:t>
              </a:r>
              <a:endParaRPr lang="id-ID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39FA1B-926F-4F54-B22B-76BE7A0D6AF9}"/>
                </a:ext>
              </a:extLst>
            </p:cNvPr>
            <p:cNvCxnSpPr/>
            <p:nvPr/>
          </p:nvCxnSpPr>
          <p:spPr>
            <a:xfrm rot="5400000">
              <a:off x="687388" y="1219200"/>
              <a:ext cx="60801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8A36C9-8D0D-4B19-8A2E-638E3793AE60}"/>
                </a:ext>
              </a:extLst>
            </p:cNvPr>
            <p:cNvCxnSpPr/>
            <p:nvPr/>
          </p:nvCxnSpPr>
          <p:spPr>
            <a:xfrm rot="5400000">
              <a:off x="6592095" y="1408906"/>
              <a:ext cx="379412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6C7A93-7314-4DEE-838B-0EBF800E5129}"/>
                </a:ext>
              </a:extLst>
            </p:cNvPr>
            <p:cNvCxnSpPr/>
            <p:nvPr/>
          </p:nvCxnSpPr>
          <p:spPr>
            <a:xfrm rot="5400000">
              <a:off x="3352801" y="1066800"/>
              <a:ext cx="304800" cy="31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A89220-9FCC-4408-AF1C-0BF9D3000421}"/>
                </a:ext>
              </a:extLst>
            </p:cNvPr>
            <p:cNvCxnSpPr/>
            <p:nvPr/>
          </p:nvCxnSpPr>
          <p:spPr>
            <a:xfrm>
              <a:off x="3505200" y="1219200"/>
              <a:ext cx="32766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4" name="Group 34">
              <a:extLst>
                <a:ext uri="{FF2B5EF4-FFF2-40B4-BE49-F238E27FC236}">
                  <a16:creationId xmlns:a16="http://schemas.microsoft.com/office/drawing/2014/main" id="{7189E2FF-C897-45D5-8089-DD047B393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2870537"/>
              <a:ext cx="3962400" cy="1320463"/>
              <a:chOff x="381000" y="2870537"/>
              <a:chExt cx="3962400" cy="1320463"/>
            </a:xfrm>
          </p:grpSpPr>
          <p:sp>
            <p:nvSpPr>
              <p:cNvPr id="19" name="Pentagon 18">
                <a:extLst>
                  <a:ext uri="{FF2B5EF4-FFF2-40B4-BE49-F238E27FC236}">
                    <a16:creationId xmlns:a16="http://schemas.microsoft.com/office/drawing/2014/main" id="{DCEAB5FA-7D22-4AB4-8FC3-688D4B70757E}"/>
                  </a:ext>
                </a:extLst>
              </p:cNvPr>
              <p:cNvSpPr/>
              <p:nvPr/>
            </p:nvSpPr>
            <p:spPr>
              <a:xfrm rot="5400000">
                <a:off x="1714500" y="1562100"/>
                <a:ext cx="1295400" cy="3962400"/>
              </a:xfrm>
              <a:prstGeom prst="homePlate">
                <a:avLst>
                  <a:gd name="adj" fmla="val 34429"/>
                </a:avLst>
              </a:prstGeom>
              <a:solidFill>
                <a:srgbClr val="66FFFF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id-ID"/>
              </a:p>
            </p:txBody>
          </p:sp>
          <p:sp>
            <p:nvSpPr>
              <p:cNvPr id="10276" name="Rectangle 32">
                <a:extLst>
                  <a:ext uri="{FF2B5EF4-FFF2-40B4-BE49-F238E27FC236}">
                    <a16:creationId xmlns:a16="http://schemas.microsoft.com/office/drawing/2014/main" id="{2569E22B-A34E-4822-BBEF-F4EFFE157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2870537"/>
                <a:ext cx="3886200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id-ID" altLang="en-US" sz="2000"/>
                  <a:t>Sehingga tercipta suatu kemampuan yang </a:t>
                </a:r>
                <a:r>
                  <a:rPr lang="id-ID" altLang="en-US" sz="2000" b="1"/>
                  <a:t>andal</a:t>
                </a:r>
                <a:r>
                  <a:rPr lang="id-ID" altLang="en-US" sz="2000"/>
                  <a:t> dan </a:t>
                </a:r>
                <a:r>
                  <a:rPr lang="id-ID" altLang="en-US" sz="2000" b="1"/>
                  <a:t>profesional </a:t>
                </a:r>
                <a:r>
                  <a:rPr lang="id-ID" altLang="en-US" sz="2000"/>
                  <a:t>dalam: </a:t>
                </a:r>
              </a:p>
            </p:txBody>
          </p:sp>
        </p:grpSp>
        <p:grpSp>
          <p:nvGrpSpPr>
            <p:cNvPr id="10265" name="Group 35">
              <a:extLst>
                <a:ext uri="{FF2B5EF4-FFF2-40B4-BE49-F238E27FC236}">
                  <a16:creationId xmlns:a16="http://schemas.microsoft.com/office/drawing/2014/main" id="{5772C25A-4183-495E-832B-3FFCB3DC0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2895600"/>
              <a:ext cx="3962400" cy="1320463"/>
              <a:chOff x="381000" y="2870537"/>
              <a:chExt cx="3962400" cy="1320463"/>
            </a:xfrm>
          </p:grpSpPr>
          <p:sp>
            <p:nvSpPr>
              <p:cNvPr id="17" name="Pentagon 16">
                <a:extLst>
                  <a:ext uri="{FF2B5EF4-FFF2-40B4-BE49-F238E27FC236}">
                    <a16:creationId xmlns:a16="http://schemas.microsoft.com/office/drawing/2014/main" id="{94C8528F-E9E6-459B-97F0-8CE7905E4A44}"/>
                  </a:ext>
                </a:extLst>
              </p:cNvPr>
              <p:cNvSpPr/>
              <p:nvPr/>
            </p:nvSpPr>
            <p:spPr>
              <a:xfrm rot="5400000">
                <a:off x="1714500" y="1562100"/>
                <a:ext cx="1295400" cy="3962400"/>
              </a:xfrm>
              <a:prstGeom prst="homePlate">
                <a:avLst>
                  <a:gd name="adj" fmla="val 34429"/>
                </a:avLst>
              </a:prstGeom>
              <a:solidFill>
                <a:srgbClr val="66FFFF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id-ID"/>
              </a:p>
            </p:txBody>
          </p:sp>
          <p:sp>
            <p:nvSpPr>
              <p:cNvPr id="10272" name="Rectangle 37">
                <a:extLst>
                  <a:ext uri="{FF2B5EF4-FFF2-40B4-BE49-F238E27FC236}">
                    <a16:creationId xmlns:a16="http://schemas.microsoft.com/office/drawing/2014/main" id="{437D46C4-13C1-4ED2-907E-908B04461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2870537"/>
                <a:ext cx="3886200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id-ID" altLang="en-US" sz="2000"/>
                  <a:t>Sehingga tercipta suatu lingkungan yang memungkinkan masyarakat untuk:</a:t>
                </a:r>
              </a:p>
            </p:txBody>
          </p:sp>
        </p:grp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7A78CEF3-59E5-4C4B-A07E-536A9BC0D3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00600" y="4343400"/>
              <a:ext cx="3962400" cy="17526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marL="282575" lvl="1" indent="-228600">
                <a:buFont typeface="Wingdings" pitchFamily="2" charset="2"/>
                <a:buChar char="§"/>
                <a:defRPr/>
              </a:pPr>
              <a:r>
                <a:rPr lang="id-ID" sz="2000"/>
                <a:t>Menikmati kualitas kehidupan yang lebih baik, maju, dan tenteram, </a:t>
              </a:r>
            </a:p>
            <a:p>
              <a:pPr marL="282575" lvl="1" indent="-228600">
                <a:buFont typeface="Wingdings" pitchFamily="2" charset="2"/>
                <a:buChar char="§"/>
                <a:defRPr/>
              </a:pPr>
              <a:r>
                <a:rPr lang="id-ID" sz="2000"/>
                <a:t>Peningkatan harkat, martabat, dan harga diri. 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AFB-4B77-438E-A350-1F52618B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Audit Teknologi Informasi dan Komunikasi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EEDA-5EA1-49ED-A88B-F899AB0B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Audit Teknologi Informasi dan Komunikasi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Infrastruktur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Aplikasi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Keamanan SPBE</a:t>
            </a:r>
          </a:p>
          <a:p>
            <a:pPr marL="57150" indent="0" algn="just">
              <a:buNone/>
              <a:defRPr/>
            </a:pPr>
            <a:r>
              <a:rPr lang="id-ID" dirty="0"/>
              <a:t>Pemeriksaan hal Pokok Teknis:</a:t>
            </a:r>
          </a:p>
          <a:p>
            <a:pPr marL="514350" indent="-457200" algn="just">
              <a:defRPr/>
            </a:pPr>
            <a:r>
              <a:rPr lang="id-ID" dirty="0"/>
              <a:t>Penerapan Tata Kelola dan Manajemen TIK</a:t>
            </a:r>
          </a:p>
          <a:p>
            <a:pPr marL="514350" indent="-457200" algn="just">
              <a:defRPr/>
            </a:pPr>
            <a:r>
              <a:rPr lang="id-ID" dirty="0"/>
              <a:t>Fungsionalitas TIK</a:t>
            </a:r>
          </a:p>
          <a:p>
            <a:pPr marL="514350" indent="-457200" algn="just">
              <a:defRPr/>
            </a:pPr>
            <a:r>
              <a:rPr lang="id-ID" dirty="0"/>
              <a:t>Kinerja TIK yang di hasilkan</a:t>
            </a:r>
          </a:p>
          <a:p>
            <a:pPr marL="514350" indent="-457200" algn="just">
              <a:defRPr/>
            </a:pPr>
            <a:r>
              <a:rPr lang="id-ID" dirty="0"/>
              <a:t>Aspek TIK lainnya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9A02-72A5-4027-AEBC-439A8CBE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Penyelenggara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5054-FFFD-417A-9CC3-04B72EF8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Untuk meningkatkan keterpaduan pelaksanaan Tata Kelola SPBE, Manajemen SPBE, dan Audit Teknologi Informasi dan Komunikasi, serta pemantauan dan evaluasi SPBE nasional dibentuk Tim Koordinasi SPBE Nasional.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bertanggung jawab langsung ke Presiden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mempunyai tugas melakukan koordinasi dan penerapan kebijakan SPBE pada instansi Pusat dan Daerah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40B-A397-4B3E-A4BF-50B53B9D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TIM Koordinasi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CC7-83CF-4133-A460-C25790DA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Ketua: Menteri yang menyelenggarakan urusan pemerintahan di bidang aparatur negara;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Anggota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dalam negeri;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keuangan;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komunikasi dan informatika;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perencanaan pembangunan nasional;</a:t>
            </a:r>
          </a:p>
          <a:p>
            <a:pPr marL="971550" lvl="1" indent="-514350" algn="just">
              <a:defRPr/>
            </a:pPr>
            <a:r>
              <a:rPr lang="id-ID" dirty="0"/>
              <a:t>Kepala lembaga yang menyelenggarakan tugas pemerintahan di bidang keamanan siber;</a:t>
            </a:r>
          </a:p>
          <a:p>
            <a:pPr marL="971550" lvl="1" indent="-514350" algn="just">
              <a:defRPr/>
            </a:pPr>
            <a:r>
              <a:rPr lang="id-ID" dirty="0"/>
              <a:t>Kepala lembaga pemerintah non kementerian yang menyelenggarakan tugas pemerintahan di bidang pengkajian dan penerapan teknologi.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778-E22E-4A5A-80A3-74504B6E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Percepatan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D989-CDAE-43A9-9775-8F2B59893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" indent="0" algn="just">
              <a:buNone/>
            </a:pPr>
            <a:r>
              <a:rPr lang="id-ID" altLang="en-US"/>
              <a:t>Untuk meningkatkan kualitas penyelenggaraan pemerintahan dan pelayanan publik, dilakukan percepatan SPBE di Instansi Pusat dan Pemerintah Daerah.</a:t>
            </a:r>
          </a:p>
          <a:p>
            <a:pPr marL="57150" indent="0" algn="just">
              <a:buNone/>
            </a:pPr>
            <a:r>
              <a:rPr lang="id-ID" altLang="en-US"/>
              <a:t>Percepatan SPBE dilakukan dengan membangun Aplikasi Umum dan Infrastruktur SPBE Nasional untuk memberikan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3451-452C-45A3-A89C-3A942BD5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Pemantauan dan Evaluasi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DED7-BFED-4AF3-BA5B-19AEEEC0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Pemantauan dan evaluasi SPBE bertujuan untuk mengukur kemajuan dan meningkatkan kualitas SPBE di Instansi Fusat dan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melakukan pemantauan dan evaluasi terhadap SPBE secara nasional dan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Koordinator SPBE Instansi Pusat dan Pemerintah Daerah </a:t>
            </a:r>
            <a:r>
              <a:rPr lang="id-ID" b="1" dirty="0"/>
              <a:t>melakukan pemantauan dan evaluasi </a:t>
            </a:r>
            <a:r>
              <a:rPr lang="id-ID" dirty="0"/>
              <a:t>terhadap SPBE pada Instansi Pusat dan Pemerintah Daerah masing-masing secara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Pelaksanaan pemantauan dan evaluasi SPBE dikoordinasikan oleh menteri yang menyelenggarakan urusan pemerintahan di bidang aparatur negara.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296D-C2CB-4EDB-8E65-C18B1F2F4E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id-ID" sz="2800" dirty="0">
                <a:ln w="19050">
                  <a:solidFill>
                    <a:srgbClr val="0000CC"/>
                  </a:solidFill>
                  <a:prstDash val="solid"/>
                </a:ln>
                <a:solidFill>
                  <a:srgbClr val="FFFFFF"/>
                </a:solidFill>
              </a:rPr>
              <a:t>Keselarasan</a:t>
            </a:r>
            <a:r>
              <a:rPr lang="en-US" sz="2800" dirty="0">
                <a:ln w="19050">
                  <a:solidFill>
                    <a:srgbClr val="0000CC"/>
                  </a:solidFill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en-US" sz="2800" dirty="0" err="1">
                <a:ln w="19050">
                  <a:solidFill>
                    <a:srgbClr val="0000CC"/>
                  </a:solidFill>
                  <a:prstDash val="solid"/>
                </a:ln>
                <a:solidFill>
                  <a:srgbClr val="FFFFFF"/>
                </a:solidFill>
              </a:rPr>
              <a:t>Perencanaan</a:t>
            </a:r>
            <a:r>
              <a:rPr lang="id-ID" sz="2800" dirty="0">
                <a:ln w="19050">
                  <a:solidFill>
                    <a:srgbClr val="0000CC"/>
                  </a:solidFill>
                  <a:prstDash val="solid"/>
                </a:ln>
                <a:solidFill>
                  <a:srgbClr val="FFFFFF"/>
                </a:solidFill>
              </a:rPr>
              <a:t> dan Pelaksanaan Pembangunan</a:t>
            </a:r>
            <a:endParaRPr lang="id-ID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620A58-F79C-423F-8912-85598F65F4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78189" y="1447800"/>
            <a:ext cx="6092825" cy="45720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9975-CA1B-4D98-B326-50F25B3D7D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id-ID" sz="2800" dirty="0">
                <a:ln w="25400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</a:rPr>
              <a:t>Menggabungkan </a:t>
            </a:r>
            <a:r>
              <a:rPr lang="id-ID" sz="2800" dirty="0">
                <a:ln w="25400">
                  <a:solidFill>
                    <a:srgbClr val="000099"/>
                  </a:solidFill>
                  <a:prstDash val="solid"/>
                </a:ln>
                <a:solidFill>
                  <a:schemeClr val="bg1"/>
                </a:solidFill>
              </a:rPr>
              <a:t>M&amp;E </a:t>
            </a:r>
            <a:br>
              <a:rPr lang="id-ID" sz="2800" dirty="0">
                <a:ln w="25400">
                  <a:solidFill>
                    <a:srgbClr val="000099"/>
                  </a:solidFill>
                  <a:prstDash val="solid"/>
                </a:ln>
                <a:solidFill>
                  <a:schemeClr val="bg1"/>
                </a:solidFill>
              </a:rPr>
            </a:br>
            <a:r>
              <a:rPr lang="id-ID" sz="2800" dirty="0">
                <a:ln w="3175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</a:rPr>
              <a:t>ke dalam Siklus Manajemen Pembangunan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12291" name="Content Placeholder 5">
            <a:extLst>
              <a:ext uri="{FF2B5EF4-FFF2-40B4-BE49-F238E27FC236}">
                <a16:creationId xmlns:a16="http://schemas.microsoft.com/office/drawing/2014/main" id="{F7CE33B9-DC59-4830-B31A-E0A722B67D7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8438" y="1516063"/>
            <a:ext cx="4508500" cy="4475162"/>
          </a:xfrm>
        </p:spPr>
      </p:pic>
      <p:sp>
        <p:nvSpPr>
          <p:cNvPr id="12292" name="TextBox 4">
            <a:extLst>
              <a:ext uri="{FF2B5EF4-FFF2-40B4-BE49-F238E27FC236}">
                <a16:creationId xmlns:a16="http://schemas.microsoft.com/office/drawing/2014/main" id="{065EDE56-4E35-47B6-BD86-437F4CBD2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4" y="5713414"/>
            <a:ext cx="19807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en-US" sz="1200"/>
              <a:t>M&amp;E : Monitoring &amp; Evaluasi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DB8A-4DF4-421E-A8F4-217236E3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>
              <a:defRPr/>
            </a:pPr>
            <a:r>
              <a:rPr lang="id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 Kinerja </a:t>
            </a:r>
            <a:br>
              <a:rPr lang="id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Log-Frame</a:t>
            </a:r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13315" name="TextBox 8">
            <a:extLst>
              <a:ext uri="{FF2B5EF4-FFF2-40B4-BE49-F238E27FC236}">
                <a16:creationId xmlns:a16="http://schemas.microsoft.com/office/drawing/2014/main" id="{3A0B84F8-1F3C-4A75-BBE5-D3A8372C2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644901"/>
            <a:ext cx="668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42386-BADE-4A1F-80A9-364C82307DBB}"/>
              </a:ext>
            </a:extLst>
          </p:cNvPr>
          <p:cNvCxnSpPr/>
          <p:nvPr/>
        </p:nvCxnSpPr>
        <p:spPr>
          <a:xfrm flipH="1">
            <a:off x="3648075" y="3787776"/>
            <a:ext cx="996950" cy="111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52756B-5335-43AD-9119-AAC51F52F79B}"/>
              </a:ext>
            </a:extLst>
          </p:cNvPr>
          <p:cNvCxnSpPr/>
          <p:nvPr/>
        </p:nvCxnSpPr>
        <p:spPr>
          <a:xfrm flipH="1">
            <a:off x="2362200" y="3787775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TextBox 90">
            <a:extLst>
              <a:ext uri="{FF2B5EF4-FFF2-40B4-BE49-F238E27FC236}">
                <a16:creationId xmlns:a16="http://schemas.microsoft.com/office/drawing/2014/main" id="{4B89967A-4368-4F9E-8BBC-089E977C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2689226"/>
            <a:ext cx="668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C1FF89-9417-4C6B-8F54-9B43A95B2520}"/>
              </a:ext>
            </a:extLst>
          </p:cNvPr>
          <p:cNvCxnSpPr/>
          <p:nvPr/>
        </p:nvCxnSpPr>
        <p:spPr>
          <a:xfrm>
            <a:off x="2171700" y="2947989"/>
            <a:ext cx="0" cy="2571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90">
            <a:extLst>
              <a:ext uri="{FF2B5EF4-FFF2-40B4-BE49-F238E27FC236}">
                <a16:creationId xmlns:a16="http://schemas.microsoft.com/office/drawing/2014/main" id="{E939BB38-29B0-427A-B34B-5A647AC83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3810001"/>
            <a:ext cx="74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KPJM</a:t>
            </a:r>
            <a:endParaRPr lang="id-ID" altLang="en-US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B1CAAF-63EE-465B-9369-48B3F4B2AF81}"/>
              </a:ext>
            </a:extLst>
          </p:cNvPr>
          <p:cNvSpPr/>
          <p:nvPr/>
        </p:nvSpPr>
        <p:spPr>
          <a:xfrm>
            <a:off x="4686301" y="2084389"/>
            <a:ext cx="2779713" cy="2670175"/>
          </a:xfrm>
          <a:prstGeom prst="ellipse">
            <a:avLst/>
          </a:prstGeom>
          <a:noFill/>
          <a:ln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grpSp>
        <p:nvGrpSpPr>
          <p:cNvPr id="13322" name="Group 29">
            <a:extLst>
              <a:ext uri="{FF2B5EF4-FFF2-40B4-BE49-F238E27FC236}">
                <a16:creationId xmlns:a16="http://schemas.microsoft.com/office/drawing/2014/main" id="{08A5A8AC-F70F-477A-847C-49EDF157D0F9}"/>
              </a:ext>
            </a:extLst>
          </p:cNvPr>
          <p:cNvGrpSpPr>
            <a:grpSpLocks/>
          </p:cNvGrpSpPr>
          <p:nvPr/>
        </p:nvGrpSpPr>
        <p:grpSpPr bwMode="auto">
          <a:xfrm rot="18825302">
            <a:off x="2975770" y="4907757"/>
            <a:ext cx="3563937" cy="381000"/>
            <a:chOff x="251520" y="2996952"/>
            <a:chExt cx="3564396" cy="2880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D88796-4D71-4BB7-B868-97ABE0270D99}"/>
                </a:ext>
              </a:extLst>
            </p:cNvPr>
            <p:cNvSpPr/>
            <p:nvPr/>
          </p:nvSpPr>
          <p:spPr>
            <a:xfrm>
              <a:off x="251520" y="2996952"/>
              <a:ext cx="792088" cy="28803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3DDC4B3E-0792-4FE7-A061-2756FA4CC957}"/>
                </a:ext>
              </a:extLst>
            </p:cNvPr>
            <p:cNvSpPr/>
            <p:nvPr/>
          </p:nvSpPr>
          <p:spPr>
            <a:xfrm>
              <a:off x="1115616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00E5F3-A516-46B2-9A10-3271C635DA06}"/>
                </a:ext>
              </a:extLst>
            </p:cNvPr>
            <p:cNvSpPr/>
            <p:nvPr/>
          </p:nvSpPr>
          <p:spPr>
            <a:xfrm>
              <a:off x="1475656" y="2996952"/>
              <a:ext cx="792088" cy="28803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5BFAF7-C5AB-4214-A327-4E211182C7C6}"/>
                </a:ext>
              </a:extLst>
            </p:cNvPr>
            <p:cNvSpPr/>
            <p:nvPr/>
          </p:nvSpPr>
          <p:spPr>
            <a:xfrm>
              <a:off x="2699792" y="2996952"/>
              <a:ext cx="792088" cy="28803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CE59FF68-8CE7-44F9-8AE9-DDDC9BE9F3FA}"/>
                </a:ext>
              </a:extLst>
            </p:cNvPr>
            <p:cNvSpPr/>
            <p:nvPr/>
          </p:nvSpPr>
          <p:spPr>
            <a:xfrm>
              <a:off x="2339752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BB4D6BE-C976-482C-BF8A-AE2ADC6F3B49}"/>
                </a:ext>
              </a:extLst>
            </p:cNvPr>
            <p:cNvSpPr/>
            <p:nvPr/>
          </p:nvSpPr>
          <p:spPr>
            <a:xfrm>
              <a:off x="3563888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</p:grpSp>
      <p:grpSp>
        <p:nvGrpSpPr>
          <p:cNvPr id="13323" name="Group 60">
            <a:extLst>
              <a:ext uri="{FF2B5EF4-FFF2-40B4-BE49-F238E27FC236}">
                <a16:creationId xmlns:a16="http://schemas.microsoft.com/office/drawing/2014/main" id="{DF0CDAB0-449F-480C-AE93-81295DE70538}"/>
              </a:ext>
            </a:extLst>
          </p:cNvPr>
          <p:cNvGrpSpPr>
            <a:grpSpLocks/>
          </p:cNvGrpSpPr>
          <p:nvPr/>
        </p:nvGrpSpPr>
        <p:grpSpPr bwMode="auto">
          <a:xfrm rot="19734542">
            <a:off x="6619875" y="2006600"/>
            <a:ext cx="3600450" cy="306388"/>
            <a:chOff x="5220072" y="3284984"/>
            <a:chExt cx="3600400" cy="3065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977C89-318B-475C-BC68-D4DA57EE3A8C}"/>
                </a:ext>
              </a:extLst>
            </p:cNvPr>
            <p:cNvSpPr/>
            <p:nvPr/>
          </p:nvSpPr>
          <p:spPr>
            <a:xfrm>
              <a:off x="5580112" y="3284984"/>
              <a:ext cx="792088" cy="28803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E71AA369-7367-48B1-A884-0AF6A0118ED1}"/>
                </a:ext>
              </a:extLst>
            </p:cNvPr>
            <p:cNvSpPr/>
            <p:nvPr/>
          </p:nvSpPr>
          <p:spPr>
            <a:xfrm flipH="1">
              <a:off x="6444208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04D165-6860-4A70-BE9C-F12E07E09434}"/>
                </a:ext>
              </a:extLst>
            </p:cNvPr>
            <p:cNvSpPr/>
            <p:nvPr/>
          </p:nvSpPr>
          <p:spPr>
            <a:xfrm>
              <a:off x="6804248" y="3284984"/>
              <a:ext cx="792088" cy="28803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50DBCF-B5AE-4E5C-B467-67C31A10061F}"/>
                </a:ext>
              </a:extLst>
            </p:cNvPr>
            <p:cNvSpPr/>
            <p:nvPr/>
          </p:nvSpPr>
          <p:spPr>
            <a:xfrm>
              <a:off x="8028384" y="3284984"/>
              <a:ext cx="792088" cy="28803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453C16C1-3B8E-46CB-AB3E-7B8DC79798E2}"/>
                </a:ext>
              </a:extLst>
            </p:cNvPr>
            <p:cNvSpPr/>
            <p:nvPr/>
          </p:nvSpPr>
          <p:spPr>
            <a:xfrm flipH="1">
              <a:off x="7668344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2C310486-28AF-4364-83B6-8E609E77A73A}"/>
                </a:ext>
              </a:extLst>
            </p:cNvPr>
            <p:cNvSpPr/>
            <p:nvPr/>
          </p:nvSpPr>
          <p:spPr>
            <a:xfrm flipH="1">
              <a:off x="5220072" y="3286711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</p:grpSp>
      <p:grpSp>
        <p:nvGrpSpPr>
          <p:cNvPr id="13324" name="Group 59">
            <a:extLst>
              <a:ext uri="{FF2B5EF4-FFF2-40B4-BE49-F238E27FC236}">
                <a16:creationId xmlns:a16="http://schemas.microsoft.com/office/drawing/2014/main" id="{ECB1EDDC-D2A7-4CC3-A56B-0CD63E9C1D70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3284539"/>
            <a:ext cx="3600450" cy="306387"/>
            <a:chOff x="5220072" y="3284984"/>
            <a:chExt cx="3600400" cy="306561"/>
          </a:xfrm>
        </p:grpSpPr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313DD34-90C4-4BD0-8F29-A35E20CE417B}"/>
                </a:ext>
              </a:extLst>
            </p:cNvPr>
            <p:cNvSpPr/>
            <p:nvPr/>
          </p:nvSpPr>
          <p:spPr>
            <a:xfrm flipH="1">
              <a:off x="6444208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B07628-1013-460F-BB7D-75304323D28F}"/>
                </a:ext>
              </a:extLst>
            </p:cNvPr>
            <p:cNvSpPr/>
            <p:nvPr/>
          </p:nvSpPr>
          <p:spPr>
            <a:xfrm>
              <a:off x="6804248" y="3284984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034B34-067C-4498-95B1-0F9A0305B361}"/>
                </a:ext>
              </a:extLst>
            </p:cNvPr>
            <p:cNvSpPr/>
            <p:nvPr/>
          </p:nvSpPr>
          <p:spPr>
            <a:xfrm>
              <a:off x="8028384" y="3284984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C5EC8D3A-04B9-4954-B540-221BBD742C52}"/>
                </a:ext>
              </a:extLst>
            </p:cNvPr>
            <p:cNvSpPr/>
            <p:nvPr/>
          </p:nvSpPr>
          <p:spPr>
            <a:xfrm flipH="1">
              <a:off x="7668344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24E0B21B-0F52-4FB3-9B9B-54FEDE7909C0}"/>
                </a:ext>
              </a:extLst>
            </p:cNvPr>
            <p:cNvSpPr/>
            <p:nvPr/>
          </p:nvSpPr>
          <p:spPr>
            <a:xfrm flipH="1">
              <a:off x="5220072" y="3286711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ED9B4A-5A53-4AE6-B4BA-0A9554031432}"/>
                </a:ext>
              </a:extLst>
            </p:cNvPr>
            <p:cNvSpPr/>
            <p:nvPr/>
          </p:nvSpPr>
          <p:spPr>
            <a:xfrm>
              <a:off x="5580112" y="3284984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</p:grpSp>
      <p:grpSp>
        <p:nvGrpSpPr>
          <p:cNvPr id="13325" name="Group 60">
            <a:extLst>
              <a:ext uri="{FF2B5EF4-FFF2-40B4-BE49-F238E27FC236}">
                <a16:creationId xmlns:a16="http://schemas.microsoft.com/office/drawing/2014/main" id="{E3A7777F-C082-4A1D-AB70-5B7E1B4A216A}"/>
              </a:ext>
            </a:extLst>
          </p:cNvPr>
          <p:cNvGrpSpPr>
            <a:grpSpLocks/>
          </p:cNvGrpSpPr>
          <p:nvPr/>
        </p:nvGrpSpPr>
        <p:grpSpPr bwMode="auto">
          <a:xfrm rot="18903212">
            <a:off x="5791200" y="1522414"/>
            <a:ext cx="3600450" cy="306387"/>
            <a:chOff x="5220072" y="3284984"/>
            <a:chExt cx="3600400" cy="30656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AD3566-F193-48B7-A866-BC4CEDF38E04}"/>
                </a:ext>
              </a:extLst>
            </p:cNvPr>
            <p:cNvSpPr/>
            <p:nvPr/>
          </p:nvSpPr>
          <p:spPr>
            <a:xfrm>
              <a:off x="5580112" y="3284984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F399412A-C383-4F73-8F53-09352855F1E7}"/>
                </a:ext>
              </a:extLst>
            </p:cNvPr>
            <p:cNvSpPr/>
            <p:nvPr/>
          </p:nvSpPr>
          <p:spPr>
            <a:xfrm flipH="1">
              <a:off x="6444208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9DDA21-A945-4360-A5C5-4FA6CD249698}"/>
                </a:ext>
              </a:extLst>
            </p:cNvPr>
            <p:cNvSpPr/>
            <p:nvPr/>
          </p:nvSpPr>
          <p:spPr>
            <a:xfrm>
              <a:off x="6804248" y="3284984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744D012-3D6A-4213-AF47-7436C5BB0697}"/>
                </a:ext>
              </a:extLst>
            </p:cNvPr>
            <p:cNvSpPr/>
            <p:nvPr/>
          </p:nvSpPr>
          <p:spPr>
            <a:xfrm>
              <a:off x="8028384" y="3284984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623FFD8A-5DA6-4EAC-9285-8C20F6C1FD35}"/>
                </a:ext>
              </a:extLst>
            </p:cNvPr>
            <p:cNvSpPr/>
            <p:nvPr/>
          </p:nvSpPr>
          <p:spPr>
            <a:xfrm flipH="1">
              <a:off x="7668344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4647927F-704D-43C8-96A0-DD0FB662D837}"/>
                </a:ext>
              </a:extLst>
            </p:cNvPr>
            <p:cNvSpPr/>
            <p:nvPr/>
          </p:nvSpPr>
          <p:spPr>
            <a:xfrm flipH="1">
              <a:off x="5220072" y="3286711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</p:grpSp>
      <p:grpSp>
        <p:nvGrpSpPr>
          <p:cNvPr id="13326" name="Group 36">
            <a:extLst>
              <a:ext uri="{FF2B5EF4-FFF2-40B4-BE49-F238E27FC236}">
                <a16:creationId xmlns:a16="http://schemas.microsoft.com/office/drawing/2014/main" id="{BF6399AB-D911-4053-B515-147F47F6D681}"/>
              </a:ext>
            </a:extLst>
          </p:cNvPr>
          <p:cNvGrpSpPr>
            <a:grpSpLocks/>
          </p:cNvGrpSpPr>
          <p:nvPr/>
        </p:nvGrpSpPr>
        <p:grpSpPr bwMode="auto">
          <a:xfrm rot="2641726">
            <a:off x="2781301" y="1603375"/>
            <a:ext cx="3565525" cy="287338"/>
            <a:chOff x="251520" y="2996952"/>
            <a:chExt cx="3564396" cy="2880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FD80037-90CB-4D60-AF65-8321C2A34646}"/>
                </a:ext>
              </a:extLst>
            </p:cNvPr>
            <p:cNvSpPr/>
            <p:nvPr/>
          </p:nvSpPr>
          <p:spPr>
            <a:xfrm>
              <a:off x="251520" y="2996952"/>
              <a:ext cx="792088" cy="28803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9D08CDC6-F6B8-4C50-A63C-79BFCED25765}"/>
                </a:ext>
              </a:extLst>
            </p:cNvPr>
            <p:cNvSpPr/>
            <p:nvPr/>
          </p:nvSpPr>
          <p:spPr>
            <a:xfrm>
              <a:off x="1115616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5A60A8-543F-455B-99C7-F478AEFD22F2}"/>
                </a:ext>
              </a:extLst>
            </p:cNvPr>
            <p:cNvSpPr/>
            <p:nvPr/>
          </p:nvSpPr>
          <p:spPr>
            <a:xfrm>
              <a:off x="1475656" y="2996952"/>
              <a:ext cx="792088" cy="28803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CF8317E8-4929-4EA2-8BAF-D2629242E195}"/>
                </a:ext>
              </a:extLst>
            </p:cNvPr>
            <p:cNvSpPr/>
            <p:nvPr/>
          </p:nvSpPr>
          <p:spPr>
            <a:xfrm>
              <a:off x="2339752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FF98840D-79BE-489F-B6FB-CD4A6191988B}"/>
                </a:ext>
              </a:extLst>
            </p:cNvPr>
            <p:cNvSpPr/>
            <p:nvPr/>
          </p:nvSpPr>
          <p:spPr>
            <a:xfrm>
              <a:off x="3563888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6BD51EA-4297-4B11-B673-A6FADE726DD1}"/>
                </a:ext>
              </a:extLst>
            </p:cNvPr>
            <p:cNvSpPr/>
            <p:nvPr/>
          </p:nvSpPr>
          <p:spPr>
            <a:xfrm>
              <a:off x="2699792" y="2996952"/>
              <a:ext cx="792088" cy="28803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</p:grpSp>
      <p:grpSp>
        <p:nvGrpSpPr>
          <p:cNvPr id="13327" name="Group 22">
            <a:extLst>
              <a:ext uri="{FF2B5EF4-FFF2-40B4-BE49-F238E27FC236}">
                <a16:creationId xmlns:a16="http://schemas.microsoft.com/office/drawing/2014/main" id="{8F9E8BC1-0F89-40D1-86D4-2B68B96C75C2}"/>
              </a:ext>
            </a:extLst>
          </p:cNvPr>
          <p:cNvGrpSpPr>
            <a:grpSpLocks/>
          </p:cNvGrpSpPr>
          <p:nvPr/>
        </p:nvGrpSpPr>
        <p:grpSpPr bwMode="auto">
          <a:xfrm rot="1648364">
            <a:off x="1981200" y="2105026"/>
            <a:ext cx="3563938" cy="288925"/>
            <a:chOff x="251520" y="2996952"/>
            <a:chExt cx="3564396" cy="2880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2FC578-2B6D-484D-9717-80ACCFA08CB9}"/>
                </a:ext>
              </a:extLst>
            </p:cNvPr>
            <p:cNvSpPr/>
            <p:nvPr/>
          </p:nvSpPr>
          <p:spPr>
            <a:xfrm>
              <a:off x="251520" y="2996952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F35A83AE-3514-462C-8C72-B0B9DF0F5854}"/>
                </a:ext>
              </a:extLst>
            </p:cNvPr>
            <p:cNvSpPr/>
            <p:nvPr/>
          </p:nvSpPr>
          <p:spPr>
            <a:xfrm>
              <a:off x="1115616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809BA40-11FD-4B5C-990A-7558C37F2769}"/>
                </a:ext>
              </a:extLst>
            </p:cNvPr>
            <p:cNvSpPr/>
            <p:nvPr/>
          </p:nvSpPr>
          <p:spPr>
            <a:xfrm>
              <a:off x="1475656" y="2996952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9118CBF2-D955-4221-B825-84427D153E54}"/>
                </a:ext>
              </a:extLst>
            </p:cNvPr>
            <p:cNvSpPr/>
            <p:nvPr/>
          </p:nvSpPr>
          <p:spPr>
            <a:xfrm>
              <a:off x="2339752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E2771575-C5EE-4290-8C75-EA714BB9A9D2}"/>
                </a:ext>
              </a:extLst>
            </p:cNvPr>
            <p:cNvSpPr/>
            <p:nvPr/>
          </p:nvSpPr>
          <p:spPr>
            <a:xfrm>
              <a:off x="3563888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A499F0-DA53-40FC-8774-EEF80B7EE032}"/>
                </a:ext>
              </a:extLst>
            </p:cNvPr>
            <p:cNvSpPr/>
            <p:nvPr/>
          </p:nvSpPr>
          <p:spPr>
            <a:xfrm>
              <a:off x="2699792" y="2996952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</p:grpSp>
      <p:grpSp>
        <p:nvGrpSpPr>
          <p:cNvPr id="13328" name="Group 14">
            <a:extLst>
              <a:ext uri="{FF2B5EF4-FFF2-40B4-BE49-F238E27FC236}">
                <a16:creationId xmlns:a16="http://schemas.microsoft.com/office/drawing/2014/main" id="{4A348CF9-7095-4D1E-B758-685B2DE7CD8D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3246439"/>
            <a:ext cx="3565525" cy="288925"/>
            <a:chOff x="251520" y="2996952"/>
            <a:chExt cx="3564396" cy="2880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9A047E-1107-4715-A3B2-8CCBD40E4D95}"/>
                </a:ext>
              </a:extLst>
            </p:cNvPr>
            <p:cNvSpPr/>
            <p:nvPr/>
          </p:nvSpPr>
          <p:spPr>
            <a:xfrm>
              <a:off x="251520" y="2996952"/>
              <a:ext cx="792088" cy="28803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AC7F78A2-7446-4144-A09A-C0707B6ED4D8}"/>
                </a:ext>
              </a:extLst>
            </p:cNvPr>
            <p:cNvSpPr/>
            <p:nvPr/>
          </p:nvSpPr>
          <p:spPr>
            <a:xfrm>
              <a:off x="1115616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550191-B13B-4D5F-9C0F-74DA2F235622}"/>
                </a:ext>
              </a:extLst>
            </p:cNvPr>
            <p:cNvSpPr/>
            <p:nvPr/>
          </p:nvSpPr>
          <p:spPr>
            <a:xfrm>
              <a:off x="1475656" y="2996952"/>
              <a:ext cx="792088" cy="28803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B1C490-039E-4B5F-ADD5-AFC3C719369C}"/>
                </a:ext>
              </a:extLst>
            </p:cNvPr>
            <p:cNvSpPr/>
            <p:nvPr/>
          </p:nvSpPr>
          <p:spPr>
            <a:xfrm>
              <a:off x="2699792" y="2996952"/>
              <a:ext cx="792088" cy="28803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C599BFB9-E2B0-4957-9F17-02BFD8356EA8}"/>
                </a:ext>
              </a:extLst>
            </p:cNvPr>
            <p:cNvSpPr/>
            <p:nvPr/>
          </p:nvSpPr>
          <p:spPr>
            <a:xfrm>
              <a:off x="2339752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4945F5F3-3A3D-439E-860F-490F3337D956}"/>
                </a:ext>
              </a:extLst>
            </p:cNvPr>
            <p:cNvSpPr/>
            <p:nvPr/>
          </p:nvSpPr>
          <p:spPr>
            <a:xfrm>
              <a:off x="3563888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</p:grpSp>
      <p:grpSp>
        <p:nvGrpSpPr>
          <p:cNvPr id="13329" name="Group 15">
            <a:extLst>
              <a:ext uri="{FF2B5EF4-FFF2-40B4-BE49-F238E27FC236}">
                <a16:creationId xmlns:a16="http://schemas.microsoft.com/office/drawing/2014/main" id="{21A9E40E-FBFD-45A8-9DB0-9F9815F2D14B}"/>
              </a:ext>
            </a:extLst>
          </p:cNvPr>
          <p:cNvGrpSpPr>
            <a:grpSpLocks/>
          </p:cNvGrpSpPr>
          <p:nvPr/>
        </p:nvGrpSpPr>
        <p:grpSpPr bwMode="auto">
          <a:xfrm rot="20065961">
            <a:off x="2033589" y="4413251"/>
            <a:ext cx="3565525" cy="288925"/>
            <a:chOff x="251520" y="2996952"/>
            <a:chExt cx="3564396" cy="2880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FF37B27-995B-4809-A9BB-904E930E58BB}"/>
                </a:ext>
              </a:extLst>
            </p:cNvPr>
            <p:cNvSpPr/>
            <p:nvPr/>
          </p:nvSpPr>
          <p:spPr>
            <a:xfrm>
              <a:off x="251520" y="2996952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13414372-E80D-4E0F-B276-8EB1FCA30314}"/>
                </a:ext>
              </a:extLst>
            </p:cNvPr>
            <p:cNvSpPr/>
            <p:nvPr/>
          </p:nvSpPr>
          <p:spPr>
            <a:xfrm>
              <a:off x="1115616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E91F4F-2F7F-4312-92D2-5DA2716060B5}"/>
                </a:ext>
              </a:extLst>
            </p:cNvPr>
            <p:cNvSpPr/>
            <p:nvPr/>
          </p:nvSpPr>
          <p:spPr>
            <a:xfrm>
              <a:off x="1475656" y="2996952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6A7D1DCF-83DB-41AA-921C-FEAF93EF751D}"/>
                </a:ext>
              </a:extLst>
            </p:cNvPr>
            <p:cNvSpPr/>
            <p:nvPr/>
          </p:nvSpPr>
          <p:spPr>
            <a:xfrm>
              <a:off x="2339752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888E9745-57E4-4AFF-A674-A22D83E101C1}"/>
                </a:ext>
              </a:extLst>
            </p:cNvPr>
            <p:cNvSpPr/>
            <p:nvPr/>
          </p:nvSpPr>
          <p:spPr>
            <a:xfrm>
              <a:off x="3563888" y="2996952"/>
              <a:ext cx="252028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D882229-A305-4EFB-A6CA-FE593CD5EDF0}"/>
                </a:ext>
              </a:extLst>
            </p:cNvPr>
            <p:cNvSpPr/>
            <p:nvPr/>
          </p:nvSpPr>
          <p:spPr>
            <a:xfrm>
              <a:off x="2699792" y="2996952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</p:grpSp>
      <p:grpSp>
        <p:nvGrpSpPr>
          <p:cNvPr id="13330" name="Group 60">
            <a:extLst>
              <a:ext uri="{FF2B5EF4-FFF2-40B4-BE49-F238E27FC236}">
                <a16:creationId xmlns:a16="http://schemas.microsoft.com/office/drawing/2014/main" id="{E2621CEF-6D4F-48CA-A990-FF27BE9E128B}"/>
              </a:ext>
            </a:extLst>
          </p:cNvPr>
          <p:cNvGrpSpPr>
            <a:grpSpLocks/>
          </p:cNvGrpSpPr>
          <p:nvPr/>
        </p:nvGrpSpPr>
        <p:grpSpPr bwMode="auto">
          <a:xfrm rot="2635316">
            <a:off x="5648325" y="4954589"/>
            <a:ext cx="3600450" cy="306387"/>
            <a:chOff x="5220072" y="3284984"/>
            <a:chExt cx="3600400" cy="306561"/>
          </a:xfrm>
        </p:grpSpPr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84AB009A-BE4E-4C6C-91C0-9ABC9D4D643C}"/>
                </a:ext>
              </a:extLst>
            </p:cNvPr>
            <p:cNvSpPr/>
            <p:nvPr/>
          </p:nvSpPr>
          <p:spPr>
            <a:xfrm flipH="1">
              <a:off x="6444208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8EE78F-734E-4D94-9214-677BFE842385}"/>
                </a:ext>
              </a:extLst>
            </p:cNvPr>
            <p:cNvSpPr/>
            <p:nvPr/>
          </p:nvSpPr>
          <p:spPr>
            <a:xfrm>
              <a:off x="6804248" y="3284984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C06AB4F-6DD9-4B2D-B133-A085B998AFA0}"/>
                </a:ext>
              </a:extLst>
            </p:cNvPr>
            <p:cNvSpPr/>
            <p:nvPr/>
          </p:nvSpPr>
          <p:spPr>
            <a:xfrm>
              <a:off x="8028384" y="3284984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74" name="Right Arrow 73">
              <a:extLst>
                <a:ext uri="{FF2B5EF4-FFF2-40B4-BE49-F238E27FC236}">
                  <a16:creationId xmlns:a16="http://schemas.microsoft.com/office/drawing/2014/main" id="{946DD2EB-25E0-4D86-A3B9-DB61B2641447}"/>
                </a:ext>
              </a:extLst>
            </p:cNvPr>
            <p:cNvSpPr/>
            <p:nvPr/>
          </p:nvSpPr>
          <p:spPr>
            <a:xfrm flipH="1">
              <a:off x="7668344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B7BD2640-8FEE-44AF-9C3D-96EA096EA224}"/>
                </a:ext>
              </a:extLst>
            </p:cNvPr>
            <p:cNvSpPr/>
            <p:nvPr/>
          </p:nvSpPr>
          <p:spPr>
            <a:xfrm flipH="1">
              <a:off x="5220072" y="3286711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F2B3F3-ECCA-450E-AD83-0BBCB67225A6}"/>
                </a:ext>
              </a:extLst>
            </p:cNvPr>
            <p:cNvSpPr/>
            <p:nvPr/>
          </p:nvSpPr>
          <p:spPr>
            <a:xfrm>
              <a:off x="5580112" y="3284984"/>
              <a:ext cx="792088" cy="2880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</p:grpSp>
      <p:grpSp>
        <p:nvGrpSpPr>
          <p:cNvPr id="13331" name="Group 60">
            <a:extLst>
              <a:ext uri="{FF2B5EF4-FFF2-40B4-BE49-F238E27FC236}">
                <a16:creationId xmlns:a16="http://schemas.microsoft.com/office/drawing/2014/main" id="{2C98E404-070B-4E89-9E32-090D933198F8}"/>
              </a:ext>
            </a:extLst>
          </p:cNvPr>
          <p:cNvGrpSpPr>
            <a:grpSpLocks/>
          </p:cNvGrpSpPr>
          <p:nvPr/>
        </p:nvGrpSpPr>
        <p:grpSpPr bwMode="auto">
          <a:xfrm rot="1783163">
            <a:off x="6465888" y="4537075"/>
            <a:ext cx="3600450" cy="306388"/>
            <a:chOff x="5220072" y="3284984"/>
            <a:chExt cx="3600400" cy="306561"/>
          </a:xfrm>
        </p:grpSpPr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39929E08-5F8D-4106-B047-FAABA5747E0E}"/>
                </a:ext>
              </a:extLst>
            </p:cNvPr>
            <p:cNvSpPr/>
            <p:nvPr/>
          </p:nvSpPr>
          <p:spPr>
            <a:xfrm flipH="1">
              <a:off x="6444208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0598AE2-57A3-49F3-B211-CF9118A5ADB4}"/>
                </a:ext>
              </a:extLst>
            </p:cNvPr>
            <p:cNvSpPr/>
            <p:nvPr/>
          </p:nvSpPr>
          <p:spPr>
            <a:xfrm>
              <a:off x="6804248" y="3284984"/>
              <a:ext cx="792088" cy="28803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OUTPUT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403350-08CC-43F7-9291-D9A93C5636D2}"/>
                </a:ext>
              </a:extLst>
            </p:cNvPr>
            <p:cNvSpPr/>
            <p:nvPr/>
          </p:nvSpPr>
          <p:spPr>
            <a:xfrm>
              <a:off x="8028384" y="3284984"/>
              <a:ext cx="792088" cy="28803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INPUT</a:t>
              </a:r>
            </a:p>
          </p:txBody>
        </p:sp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B920397E-8F4E-4693-B6E2-4B92BEC3B27C}"/>
                </a:ext>
              </a:extLst>
            </p:cNvPr>
            <p:cNvSpPr/>
            <p:nvPr/>
          </p:nvSpPr>
          <p:spPr>
            <a:xfrm flipH="1">
              <a:off x="7668344" y="3305240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3B8D1CF1-E9F8-4BF5-BA5D-4FE85F6120CB}"/>
                </a:ext>
              </a:extLst>
            </p:cNvPr>
            <p:cNvSpPr/>
            <p:nvPr/>
          </p:nvSpPr>
          <p:spPr>
            <a:xfrm flipH="1">
              <a:off x="5220072" y="3286711"/>
              <a:ext cx="288032" cy="2863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11E9096-C919-41E1-B990-12018471B035}"/>
                </a:ext>
              </a:extLst>
            </p:cNvPr>
            <p:cNvSpPr/>
            <p:nvPr/>
          </p:nvSpPr>
          <p:spPr>
            <a:xfrm>
              <a:off x="5580112" y="3284984"/>
              <a:ext cx="792088" cy="28803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id-ID" sz="1100" dirty="0">
                  <a:solidFill>
                    <a:srgbClr val="000000"/>
                  </a:solidFill>
                  <a:cs typeface="Arial" pitchFamily="34" charset="0"/>
                </a:rPr>
                <a:t>OUTCOME</a:t>
              </a:r>
            </a:p>
          </p:txBody>
        </p:sp>
      </p:grpSp>
      <p:sp>
        <p:nvSpPr>
          <p:cNvPr id="13332" name="TextBox 83">
            <a:extLst>
              <a:ext uri="{FF2B5EF4-FFF2-40B4-BE49-F238E27FC236}">
                <a16:creationId xmlns:a16="http://schemas.microsoft.com/office/drawing/2014/main" id="{6CC6CDFB-3303-4607-ACA4-51A133970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4" y="5534025"/>
            <a:ext cx="23022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en-US" sz="1000"/>
              <a:t>Kerangka pengeluaran jangka menengah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en-US" sz="1000"/>
              <a:t>Anggaran Berbasis Kinerja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en-US" sz="1000"/>
              <a:t>Anggaran Terpadu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D707-F904-4419-BD76-9EDC0103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Alur</a:t>
            </a:r>
            <a:r>
              <a:rPr lang="id-ID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Pikir</a:t>
            </a:r>
            <a:r>
              <a:rPr lang="id-ID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Logic Model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7F86D96-70E2-402B-AA1D-B69C5B45DDB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  <p:grpSp>
        <p:nvGrpSpPr>
          <p:cNvPr id="14340" name="Group 78">
            <a:extLst>
              <a:ext uri="{FF2B5EF4-FFF2-40B4-BE49-F238E27FC236}">
                <a16:creationId xmlns:a16="http://schemas.microsoft.com/office/drawing/2014/main" id="{9A505377-89DB-43E4-A4CB-FBAA78993D2F}"/>
              </a:ext>
            </a:extLst>
          </p:cNvPr>
          <p:cNvGrpSpPr>
            <a:grpSpLocks/>
          </p:cNvGrpSpPr>
          <p:nvPr/>
        </p:nvGrpSpPr>
        <p:grpSpPr bwMode="auto">
          <a:xfrm>
            <a:off x="2277386" y="1512889"/>
            <a:ext cx="7781015" cy="4708683"/>
            <a:chOff x="416535" y="1066800"/>
            <a:chExt cx="8117865" cy="5405555"/>
          </a:xfrm>
        </p:grpSpPr>
        <p:grpSp>
          <p:nvGrpSpPr>
            <p:cNvPr id="14341" name="Group 39">
              <a:extLst>
                <a:ext uri="{FF2B5EF4-FFF2-40B4-BE49-F238E27FC236}">
                  <a16:creationId xmlns:a16="http://schemas.microsoft.com/office/drawing/2014/main" id="{B4D10685-255A-46DE-95C7-98CCFCD41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35" y="1066800"/>
              <a:ext cx="8117865" cy="5105402"/>
              <a:chOff x="101240" y="1275115"/>
              <a:chExt cx="7971208" cy="4901251"/>
            </a:xfrm>
          </p:grpSpPr>
          <p:grpSp>
            <p:nvGrpSpPr>
              <p:cNvPr id="14388" name="Group 37">
                <a:extLst>
                  <a:ext uri="{FF2B5EF4-FFF2-40B4-BE49-F238E27FC236}">
                    <a16:creationId xmlns:a16="http://schemas.microsoft.com/office/drawing/2014/main" id="{D6B40D1D-67F2-4DFF-9014-5614A4B460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87" y="1275115"/>
                <a:ext cx="7463161" cy="4901249"/>
                <a:chOff x="296873" y="993991"/>
                <a:chExt cx="8523277" cy="5564477"/>
              </a:xfrm>
            </p:grpSpPr>
            <p:sp>
              <p:nvSpPr>
                <p:cNvPr id="25" name="Rectangle 5">
                  <a:extLst>
                    <a:ext uri="{FF2B5EF4-FFF2-40B4-BE49-F238E27FC236}">
                      <a16:creationId xmlns:a16="http://schemas.microsoft.com/office/drawing/2014/main" id="{0F21107B-8FEB-4149-82AF-9A72DC21D7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3576" y="993991"/>
                  <a:ext cx="2879726" cy="913571"/>
                </a:xfrm>
                <a:prstGeom prst="rect">
                  <a:avLst/>
                </a:prstGeom>
                <a:solidFill>
                  <a:srgbClr val="0000CC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400" dirty="0">
                      <a:solidFill>
                        <a:schemeClr val="bg1"/>
                      </a:solidFill>
                    </a:rPr>
                    <a:t>Hasil pembangunan yang diperoleh dari  pencapaian outcome</a:t>
                  </a:r>
                </a:p>
              </p:txBody>
            </p:sp>
            <p:sp>
              <p:nvSpPr>
                <p:cNvPr id="26" name="Rectangle 15">
                  <a:extLst>
                    <a:ext uri="{FF2B5EF4-FFF2-40B4-BE49-F238E27FC236}">
                      <a16:creationId xmlns:a16="http://schemas.microsoft.com/office/drawing/2014/main" id="{C850F11F-8D09-40A7-BC3B-70F12FD39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4025" y="993991"/>
                  <a:ext cx="2016125" cy="913570"/>
                </a:xfrm>
                <a:prstGeom prst="rect">
                  <a:avLst/>
                </a:prstGeom>
                <a:solidFill>
                  <a:srgbClr val="0000CC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dirty="0">
                      <a:solidFill>
                        <a:schemeClr val="bg1"/>
                      </a:solidFill>
                    </a:rPr>
                    <a:t>Apa yang ingin diubah</a:t>
                  </a:r>
                </a:p>
              </p:txBody>
            </p:sp>
            <p:sp>
              <p:nvSpPr>
                <p:cNvPr id="27" name="Rectangle 20">
                  <a:extLst>
                    <a:ext uri="{FF2B5EF4-FFF2-40B4-BE49-F238E27FC236}">
                      <a16:creationId xmlns:a16="http://schemas.microsoft.com/office/drawing/2014/main" id="{09CBE949-DAD3-4AE3-AA55-9724BFD3F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3138" y="1168400"/>
                  <a:ext cx="1439862" cy="644525"/>
                </a:xfrm>
                <a:prstGeom prst="rect">
                  <a:avLst/>
                </a:prstGeom>
                <a:solidFill>
                  <a:srgbClr val="0000CC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 dirty="0">
                      <a:solidFill>
                        <a:schemeClr val="bg1"/>
                      </a:solidFill>
                    </a:rPr>
                    <a:t>IMPACTS</a:t>
                  </a:r>
                  <a:endParaRPr lang="id-ID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5">
                  <a:extLst>
                    <a:ext uri="{FF2B5EF4-FFF2-40B4-BE49-F238E27FC236}">
                      <a16:creationId xmlns:a16="http://schemas.microsoft.com/office/drawing/2014/main" id="{4F0F32AC-72BE-4B8C-ADDF-9F4A099AF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3576" y="2073666"/>
                  <a:ext cx="2879726" cy="1162727"/>
                </a:xfrm>
                <a:prstGeom prst="rect">
                  <a:avLst/>
                </a:prstGeom>
                <a:solidFill>
                  <a:srgbClr val="0000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400" dirty="0">
                      <a:solidFill>
                        <a:schemeClr val="bg1"/>
                      </a:solidFill>
                    </a:rPr>
                    <a:t>Manfaat yang diperoleh dalam jangka menengah untuk </a:t>
                  </a:r>
                  <a:r>
                    <a:rPr lang="id-ID" sz="1400" i="1" dirty="0">
                      <a:solidFill>
                        <a:schemeClr val="bg1"/>
                      </a:solidFill>
                    </a:rPr>
                    <a:t>beneficieries</a:t>
                  </a:r>
                  <a:r>
                    <a:rPr lang="id-ID" sz="1400" dirty="0">
                      <a:solidFill>
                        <a:schemeClr val="bg1"/>
                      </a:solidFill>
                    </a:rPr>
                    <a:t> tertentu sebagai hasil dari output</a:t>
                  </a:r>
                </a:p>
              </p:txBody>
            </p:sp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id="{3FB4F184-8875-46CF-9E42-E2D8F2AD1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4025" y="2073666"/>
                  <a:ext cx="2016125" cy="1162727"/>
                </a:xfrm>
                <a:prstGeom prst="rect">
                  <a:avLst/>
                </a:prstGeom>
                <a:solidFill>
                  <a:srgbClr val="0000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dirty="0">
                      <a:solidFill>
                        <a:schemeClr val="bg1"/>
                      </a:solidFill>
                    </a:rPr>
                    <a:t>Apa yang ingin dicapai</a:t>
                  </a:r>
                </a:p>
              </p:txBody>
            </p:sp>
            <p:sp>
              <p:nvSpPr>
                <p:cNvPr id="30" name="Rectangle 20">
                  <a:extLst>
                    <a:ext uri="{FF2B5EF4-FFF2-40B4-BE49-F238E27FC236}">
                      <a16:creationId xmlns:a16="http://schemas.microsoft.com/office/drawing/2014/main" id="{41DEEB10-CB1D-4A3F-B6ED-24CD4F197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3138" y="2320925"/>
                  <a:ext cx="1439862" cy="644525"/>
                </a:xfrm>
                <a:prstGeom prst="rect">
                  <a:avLst/>
                </a:prstGeom>
                <a:solidFill>
                  <a:srgbClr val="0000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500" dirty="0">
                      <a:solidFill>
                        <a:schemeClr val="bg1"/>
                      </a:solidFill>
                    </a:rPr>
                    <a:t>OUTCOME</a:t>
                  </a:r>
                  <a:r>
                    <a:rPr lang="en-US" sz="1500" dirty="0">
                      <a:solidFill>
                        <a:schemeClr val="bg1"/>
                      </a:solidFill>
                    </a:rPr>
                    <a:t>S</a:t>
                  </a:r>
                  <a:endParaRPr lang="id-ID" sz="15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ectangle 10">
                  <a:extLst>
                    <a:ext uri="{FF2B5EF4-FFF2-40B4-BE49-F238E27FC236}">
                      <a16:creationId xmlns:a16="http://schemas.microsoft.com/office/drawing/2014/main" id="{6926AA85-623D-4C4A-A0F7-1AA250C4B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3576" y="3402496"/>
                  <a:ext cx="2879726" cy="812504"/>
                </a:xfrm>
                <a:prstGeom prst="rect">
                  <a:avLst/>
                </a:prstGeom>
                <a:solidFill>
                  <a:srgbClr val="0066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400" dirty="0">
                      <a:solidFill>
                        <a:srgbClr val="000000"/>
                      </a:solidFill>
                    </a:rPr>
                    <a:t>Produk/barang/jasa akhir yang dihasilkan</a:t>
                  </a:r>
                </a:p>
              </p:txBody>
            </p:sp>
            <p:sp>
              <p:nvSpPr>
                <p:cNvPr id="32" name="Rectangle 15">
                  <a:extLst>
                    <a:ext uri="{FF2B5EF4-FFF2-40B4-BE49-F238E27FC236}">
                      <a16:creationId xmlns:a16="http://schemas.microsoft.com/office/drawing/2014/main" id="{96AB5643-3882-4068-8D0C-399E09B475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4025" y="3402497"/>
                  <a:ext cx="2016125" cy="830519"/>
                </a:xfrm>
                <a:prstGeom prst="rect">
                  <a:avLst/>
                </a:prstGeom>
                <a:solidFill>
                  <a:srgbClr val="0066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400" dirty="0">
                      <a:solidFill>
                        <a:srgbClr val="000000"/>
                      </a:solidFill>
                    </a:rPr>
                    <a:t>Apa yang dihasilkan (barang) atau dilayani (jasa)</a:t>
                  </a:r>
                </a:p>
              </p:txBody>
            </p:sp>
            <p:sp>
              <p:nvSpPr>
                <p:cNvPr id="33" name="Rectangle 20">
                  <a:extLst>
                    <a:ext uri="{FF2B5EF4-FFF2-40B4-BE49-F238E27FC236}">
                      <a16:creationId xmlns:a16="http://schemas.microsoft.com/office/drawing/2014/main" id="{5249CBF4-1344-4E4D-A396-34D423E8D9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3138" y="3471863"/>
                  <a:ext cx="1439862" cy="647700"/>
                </a:xfrm>
                <a:prstGeom prst="rect">
                  <a:avLst/>
                </a:prstGeom>
                <a:solidFill>
                  <a:srgbClr val="0066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600" dirty="0">
                      <a:solidFill>
                        <a:srgbClr val="000000"/>
                      </a:solidFill>
                    </a:rPr>
                    <a:t>OUTPUT</a:t>
                  </a:r>
                  <a:r>
                    <a:rPr lang="en-US" sz="1600" dirty="0">
                      <a:solidFill>
                        <a:srgbClr val="000000"/>
                      </a:solidFill>
                    </a:rPr>
                    <a:t>S</a:t>
                  </a:r>
                  <a:endParaRPr lang="id-ID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Rectangle 5">
                  <a:extLst>
                    <a:ext uri="{FF2B5EF4-FFF2-40B4-BE49-F238E27FC236}">
                      <a16:creationId xmlns:a16="http://schemas.microsoft.com/office/drawing/2014/main" id="{3ED1AC89-F73E-4FA0-A27C-9144184ED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3576" y="4399119"/>
                  <a:ext cx="2879726" cy="1079674"/>
                </a:xfrm>
                <a:prstGeom prst="rect">
                  <a:avLst/>
                </a:prstGeom>
                <a:solidFill>
                  <a:srgbClr val="3399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400" dirty="0">
                      <a:solidFill>
                        <a:srgbClr val="000000"/>
                      </a:solidFill>
                    </a:rPr>
                    <a:t>Proses/kegiatan  menggunakan input  menghasilkan output yang diinginkan</a:t>
                  </a:r>
                </a:p>
              </p:txBody>
            </p:sp>
            <p:sp>
              <p:nvSpPr>
                <p:cNvPr id="35" name="Rectangle 15">
                  <a:extLst>
                    <a:ext uri="{FF2B5EF4-FFF2-40B4-BE49-F238E27FC236}">
                      <a16:creationId xmlns:a16="http://schemas.microsoft.com/office/drawing/2014/main" id="{DFAFE622-A108-4058-9CA7-932B0E445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4025" y="4399119"/>
                  <a:ext cx="2016125" cy="1079675"/>
                </a:xfrm>
                <a:prstGeom prst="rect">
                  <a:avLst/>
                </a:prstGeom>
                <a:solidFill>
                  <a:srgbClr val="3399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dirty="0">
                      <a:solidFill>
                        <a:srgbClr val="000000"/>
                      </a:solidFill>
                    </a:rPr>
                    <a:t>Apa yang dikerjakan</a:t>
                  </a:r>
                </a:p>
              </p:txBody>
            </p:sp>
            <p:sp>
              <p:nvSpPr>
                <p:cNvPr id="36" name="Rectangle 20">
                  <a:extLst>
                    <a:ext uri="{FF2B5EF4-FFF2-40B4-BE49-F238E27FC236}">
                      <a16:creationId xmlns:a16="http://schemas.microsoft.com/office/drawing/2014/main" id="{6EEF843F-07EC-4102-9928-E75A05D34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3138" y="4624388"/>
                  <a:ext cx="1439862" cy="644525"/>
                </a:xfrm>
                <a:prstGeom prst="rect">
                  <a:avLst/>
                </a:prstGeom>
                <a:solidFill>
                  <a:srgbClr val="3399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500" dirty="0">
                      <a:solidFill>
                        <a:srgbClr val="000000"/>
                      </a:solidFill>
                    </a:rPr>
                    <a:t>ACTIVITIES</a:t>
                  </a:r>
                  <a:endParaRPr lang="id-ID" sz="15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Rectangle 5">
                  <a:extLst>
                    <a:ext uri="{FF2B5EF4-FFF2-40B4-BE49-F238E27FC236}">
                      <a16:creationId xmlns:a16="http://schemas.microsoft.com/office/drawing/2014/main" id="{87054BFD-F62A-41F5-9663-44C8CB242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3576" y="5644897"/>
                  <a:ext cx="2879726" cy="913570"/>
                </a:xfrm>
                <a:prstGeom prst="rect">
                  <a:avLst/>
                </a:prstGeom>
                <a:solidFill>
                  <a:srgbClr val="66CC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400" dirty="0">
                      <a:solidFill>
                        <a:srgbClr val="000000"/>
                      </a:solidFill>
                    </a:rPr>
                    <a:t>Sumberdaya yang memberikan kontribusi dalam menghasilkan output</a:t>
                  </a:r>
                </a:p>
              </p:txBody>
            </p:sp>
            <p:sp>
              <p:nvSpPr>
                <p:cNvPr id="38" name="Rectangle 15">
                  <a:extLst>
                    <a:ext uri="{FF2B5EF4-FFF2-40B4-BE49-F238E27FC236}">
                      <a16:creationId xmlns:a16="http://schemas.microsoft.com/office/drawing/2014/main" id="{9550A71E-9CE7-4BC3-BD7C-29F16868B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4025" y="5644897"/>
                  <a:ext cx="2016125" cy="913571"/>
                </a:xfrm>
                <a:prstGeom prst="rect">
                  <a:avLst/>
                </a:prstGeom>
                <a:solidFill>
                  <a:srgbClr val="66CC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600" dirty="0">
                      <a:solidFill>
                        <a:srgbClr val="000000"/>
                      </a:solidFill>
                    </a:rPr>
                    <a:t>Apa yang digunakan dalam bekerja</a:t>
                  </a:r>
                </a:p>
              </p:txBody>
            </p:sp>
            <p:sp>
              <p:nvSpPr>
                <p:cNvPr id="39" name="Rectangle 20">
                  <a:extLst>
                    <a:ext uri="{FF2B5EF4-FFF2-40B4-BE49-F238E27FC236}">
                      <a16:creationId xmlns:a16="http://schemas.microsoft.com/office/drawing/2014/main" id="{B4FDA666-E611-47A4-A8C9-1934BB2DCE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3138" y="5791200"/>
                  <a:ext cx="1439862" cy="644525"/>
                </a:xfrm>
                <a:prstGeom prst="rect">
                  <a:avLst/>
                </a:prstGeom>
                <a:solidFill>
                  <a:srgbClr val="66CCFF"/>
                </a:solidFill>
                <a:ln w="28575" algn="ctr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id-ID" sz="1600" dirty="0">
                      <a:solidFill>
                        <a:srgbClr val="000000"/>
                      </a:solidFill>
                    </a:rPr>
                    <a:t>INPUT</a:t>
                  </a:r>
                  <a:r>
                    <a:rPr lang="en-US" sz="1600" dirty="0">
                      <a:solidFill>
                        <a:srgbClr val="000000"/>
                      </a:solidFill>
                    </a:rPr>
                    <a:t>S</a:t>
                  </a:r>
                  <a:endParaRPr lang="id-ID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AutoShape 35">
                  <a:extLst>
                    <a:ext uri="{FF2B5EF4-FFF2-40B4-BE49-F238E27FC236}">
                      <a16:creationId xmlns:a16="http://schemas.microsoft.com/office/drawing/2014/main" id="{30CA51FB-BA5F-442A-8339-2FC9C6AA6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873" y="1385888"/>
                  <a:ext cx="576262" cy="1295400"/>
                </a:xfrm>
                <a:prstGeom prst="curvedRightArrow">
                  <a:avLst>
                    <a:gd name="adj1" fmla="val 32023"/>
                    <a:gd name="adj2" fmla="val 76981"/>
                    <a:gd name="adj3" fmla="val 66116"/>
                  </a:avLst>
                </a:prstGeom>
                <a:solidFill>
                  <a:srgbClr val="C00000"/>
                </a:solidFill>
                <a:ln w="9525">
                  <a:noFill/>
                  <a:miter lim="800000"/>
                  <a:headEnd/>
                  <a:tailEnd/>
                </a:ln>
                <a:scene3d>
                  <a:camera prst="orthographicFront"/>
                  <a:lightRig rig="threePt" dir="t"/>
                </a:scene3d>
                <a:sp3d/>
              </p:spPr>
              <p:txBody>
                <a:bodyPr wrap="none" lIns="0" tIns="10800" rIns="0" bIns="10800" anchor="ctr"/>
                <a:lstStyle/>
                <a:p>
                  <a:pPr algn="ctr" eaLnBrk="1" hangingPunct="1">
                    <a:defRPr/>
                  </a:pPr>
                  <a:endParaRPr lang="id-ID" sz="1600"/>
                </a:p>
              </p:txBody>
            </p:sp>
            <p:sp>
              <p:nvSpPr>
                <p:cNvPr id="41" name="AutoShape 52">
                  <a:extLst>
                    <a:ext uri="{FF2B5EF4-FFF2-40B4-BE49-F238E27FC236}">
                      <a16:creationId xmlns:a16="http://schemas.microsoft.com/office/drawing/2014/main" id="{F0511A49-1593-43EA-A144-C67D0E580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6325" y="5864225"/>
                  <a:ext cx="576263" cy="504825"/>
                </a:xfrm>
                <a:prstGeom prst="leftArrow">
                  <a:avLst>
                    <a:gd name="adj1" fmla="val 59556"/>
                    <a:gd name="adj2" fmla="val 80503"/>
                  </a:avLst>
                </a:prstGeom>
                <a:solidFill>
                  <a:srgbClr val="C00000"/>
                </a:solidFill>
                <a:ln w="28575" algn="ctr">
                  <a:noFill/>
                  <a:miter lim="800000"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 lIns="0" tIns="10800" rIns="0" bIns="10800" anchor="ctr"/>
                <a:lstStyle/>
                <a:p>
                  <a:pPr algn="ctr" eaLnBrk="1" hangingPunct="1">
                    <a:defRPr/>
                  </a:pPr>
                  <a:endParaRPr lang="id-ID" sz="1600"/>
                </a:p>
              </p:txBody>
            </p:sp>
            <p:sp>
              <p:nvSpPr>
                <p:cNvPr id="42" name="AutoShape 56">
                  <a:extLst>
                    <a:ext uri="{FF2B5EF4-FFF2-40B4-BE49-F238E27FC236}">
                      <a16:creationId xmlns:a16="http://schemas.microsoft.com/office/drawing/2014/main" id="{EC870B1C-8DA5-432F-9A03-CD58414DC9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528763" y="5267325"/>
                  <a:ext cx="396875" cy="504825"/>
                </a:xfrm>
                <a:prstGeom prst="leftArrow">
                  <a:avLst>
                    <a:gd name="adj1" fmla="val 59556"/>
                    <a:gd name="adj2" fmla="val 70523"/>
                  </a:avLst>
                </a:prstGeom>
                <a:solidFill>
                  <a:srgbClr val="C00000"/>
                </a:solidFill>
                <a:ln w="38100" algn="ctr">
                  <a:noFill/>
                  <a:miter lim="800000"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10800000" vert="eaVert" wrap="none" lIns="0" tIns="10800" rIns="0" bIns="10800" anchor="ctr"/>
                <a:lstStyle/>
                <a:p>
                  <a:pPr algn="ctr" eaLnBrk="1" hangingPunct="1">
                    <a:defRPr/>
                  </a:pPr>
                  <a:endParaRPr lang="id-ID" sz="1600"/>
                </a:p>
              </p:txBody>
            </p:sp>
          </p:grpSp>
          <p:sp>
            <p:nvSpPr>
              <p:cNvPr id="23" name="TextBox 37">
                <a:extLst>
                  <a:ext uri="{FF2B5EF4-FFF2-40B4-BE49-F238E27FC236}">
                    <a16:creationId xmlns:a16="http://schemas.microsoft.com/office/drawing/2014/main" id="{A7C916C9-FFFB-4CE6-8E2F-D3637D99D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9143" y="5071603"/>
                <a:ext cx="1004754" cy="508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id-ID" sz="1200" b="1" dirty="0">
                    <a:solidFill>
                      <a:srgbClr val="0000CC"/>
                    </a:solidFill>
                  </a:rPr>
                  <a:t>Metode </a:t>
                </a:r>
              </a:p>
              <a:p>
                <a:pPr algn="ctr" eaLnBrk="1" hangingPunct="1">
                  <a:defRPr/>
                </a:pPr>
                <a:r>
                  <a:rPr lang="id-ID" sz="1200" b="1" dirty="0">
                    <a:solidFill>
                      <a:srgbClr val="0000CC"/>
                    </a:solidFill>
                  </a:rPr>
                  <a:t>Pelaksanaan</a:t>
                </a:r>
              </a:p>
            </p:txBody>
          </p:sp>
          <p:sp>
            <p:nvSpPr>
              <p:cNvPr id="24" name="TextBox 38">
                <a:extLst>
                  <a:ext uri="{FF2B5EF4-FFF2-40B4-BE49-F238E27FC236}">
                    <a16:creationId xmlns:a16="http://schemas.microsoft.com/office/drawing/2014/main" id="{41F9C990-36D4-4B52-83DA-E9C99C610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-2107865" y="3557372"/>
                <a:ext cx="4828099" cy="409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id-ID" sz="2000" b="1" dirty="0">
                    <a:solidFill>
                      <a:srgbClr val="0000CC"/>
                    </a:solidFill>
                  </a:rPr>
                  <a:t>Metode  Penyusunan</a:t>
                </a:r>
              </a:p>
            </p:txBody>
          </p:sp>
        </p:grp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403FE723-6629-4417-8150-0C56EABE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92" y="6189694"/>
              <a:ext cx="8001222" cy="28266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dirty="0" err="1">
                  <a:latin typeface="+mn-lt"/>
                  <a:cs typeface="Arial" panose="020B0604020202020204" pitchFamily="34" charset="0"/>
                </a:rPr>
                <a:t>Sumber</a:t>
              </a:r>
              <a:r>
                <a:rPr lang="en-US" sz="1000" dirty="0">
                  <a:latin typeface="+mn-lt"/>
                  <a:cs typeface="Arial" panose="020B0604020202020204" pitchFamily="34" charset="0"/>
                </a:rPr>
                <a:t> </a:t>
              </a:r>
              <a:r>
                <a:rPr lang="en-GB" sz="1000" dirty="0">
                  <a:latin typeface="+mn-lt"/>
                  <a:cs typeface="Arial" panose="020B0604020202020204" pitchFamily="34" charset="0"/>
                </a:rPr>
                <a:t>: </a:t>
              </a:r>
              <a:r>
                <a:rPr lang="en-GB" sz="1000" i="1" dirty="0">
                  <a:latin typeface="+mn-lt"/>
                  <a:cs typeface="Arial" panose="020B0604020202020204" pitchFamily="34" charset="0"/>
                </a:rPr>
                <a:t>Framework for Managing Programme Performance Information</a:t>
              </a:r>
              <a:r>
                <a:rPr lang="en-GB" sz="1000" dirty="0">
                  <a:latin typeface="+mn-lt"/>
                  <a:cs typeface="Arial" panose="020B0604020202020204" pitchFamily="34" charset="0"/>
                </a:rPr>
                <a:t>, National Treasury, Republic of South Africa, May 2007</a:t>
              </a:r>
            </a:p>
          </p:txBody>
        </p:sp>
        <p:sp>
          <p:nvSpPr>
            <p:cNvPr id="7" name="AutoShape 52">
              <a:extLst>
                <a:ext uri="{FF2B5EF4-FFF2-40B4-BE49-F238E27FC236}">
                  <a16:creationId xmlns:a16="http://schemas.microsoft.com/office/drawing/2014/main" id="{CA06BE2E-064B-410D-8A99-F6563AEA1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495800"/>
              <a:ext cx="513872" cy="463176"/>
            </a:xfrm>
            <a:prstGeom prst="leftArrow">
              <a:avLst>
                <a:gd name="adj1" fmla="val 59556"/>
                <a:gd name="adj2" fmla="val 80503"/>
              </a:avLst>
            </a:prstGeom>
            <a:solidFill>
              <a:srgbClr val="C00000"/>
            </a:solidFill>
            <a:ln w="2857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id="{80F19E8A-6E25-43C3-95B9-4E081FDE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429000"/>
              <a:ext cx="513872" cy="463176"/>
            </a:xfrm>
            <a:prstGeom prst="leftArrow">
              <a:avLst>
                <a:gd name="adj1" fmla="val 59556"/>
                <a:gd name="adj2" fmla="val 80503"/>
              </a:avLst>
            </a:prstGeom>
            <a:solidFill>
              <a:srgbClr val="C00000"/>
            </a:solidFill>
            <a:ln w="2857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9" name="AutoShape 52">
              <a:extLst>
                <a:ext uri="{FF2B5EF4-FFF2-40B4-BE49-F238E27FC236}">
                  <a16:creationId xmlns:a16="http://schemas.microsoft.com/office/drawing/2014/main" id="{182870F2-8A52-4B15-AADF-4532F12C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362200"/>
              <a:ext cx="513872" cy="463176"/>
            </a:xfrm>
            <a:prstGeom prst="leftArrow">
              <a:avLst>
                <a:gd name="adj1" fmla="val 59556"/>
                <a:gd name="adj2" fmla="val 80503"/>
              </a:avLst>
            </a:prstGeom>
            <a:solidFill>
              <a:srgbClr val="C00000"/>
            </a:solidFill>
            <a:ln w="2857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0" name="AutoShape 52">
              <a:extLst>
                <a:ext uri="{FF2B5EF4-FFF2-40B4-BE49-F238E27FC236}">
                  <a16:creationId xmlns:a16="http://schemas.microsoft.com/office/drawing/2014/main" id="{95C78AE9-4D24-44B0-AE72-D36872572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295400"/>
              <a:ext cx="513872" cy="463176"/>
            </a:xfrm>
            <a:prstGeom prst="leftArrow">
              <a:avLst>
                <a:gd name="adj1" fmla="val 59556"/>
                <a:gd name="adj2" fmla="val 80503"/>
              </a:avLst>
            </a:prstGeom>
            <a:solidFill>
              <a:srgbClr val="C00000"/>
            </a:solidFill>
            <a:ln w="2857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1" name="AutoShape 52">
              <a:extLst>
                <a:ext uri="{FF2B5EF4-FFF2-40B4-BE49-F238E27FC236}">
                  <a16:creationId xmlns:a16="http://schemas.microsoft.com/office/drawing/2014/main" id="{69DB23B7-F041-450A-B75E-B67AA609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5486400"/>
              <a:ext cx="513872" cy="463176"/>
            </a:xfrm>
            <a:prstGeom prst="leftArrow">
              <a:avLst>
                <a:gd name="adj1" fmla="val 59556"/>
                <a:gd name="adj2" fmla="val 80503"/>
              </a:avLst>
            </a:prstGeom>
            <a:solidFill>
              <a:srgbClr val="C00000"/>
            </a:solidFill>
            <a:ln w="2857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61BB9598-481F-4CB7-8849-DE43280B1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495800"/>
              <a:ext cx="513872" cy="463176"/>
            </a:xfrm>
            <a:prstGeom prst="leftArrow">
              <a:avLst>
                <a:gd name="adj1" fmla="val 59556"/>
                <a:gd name="adj2" fmla="val 80503"/>
              </a:avLst>
            </a:prstGeom>
            <a:solidFill>
              <a:srgbClr val="C00000"/>
            </a:solidFill>
            <a:ln w="2857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7FB155C2-53E2-4AC7-9F28-00FBE2248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429000"/>
              <a:ext cx="513872" cy="463176"/>
            </a:xfrm>
            <a:prstGeom prst="leftArrow">
              <a:avLst>
                <a:gd name="adj1" fmla="val 59556"/>
                <a:gd name="adj2" fmla="val 80503"/>
              </a:avLst>
            </a:prstGeom>
            <a:solidFill>
              <a:srgbClr val="C00000"/>
            </a:solidFill>
            <a:ln w="2857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4" name="AutoShape 52">
              <a:extLst>
                <a:ext uri="{FF2B5EF4-FFF2-40B4-BE49-F238E27FC236}">
                  <a16:creationId xmlns:a16="http://schemas.microsoft.com/office/drawing/2014/main" id="{818C800D-BC91-433E-AC28-19B3A8AA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362200"/>
              <a:ext cx="513872" cy="463176"/>
            </a:xfrm>
            <a:prstGeom prst="leftArrow">
              <a:avLst>
                <a:gd name="adj1" fmla="val 59556"/>
                <a:gd name="adj2" fmla="val 80503"/>
              </a:avLst>
            </a:prstGeom>
            <a:solidFill>
              <a:srgbClr val="C00000"/>
            </a:solidFill>
            <a:ln w="2857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5" name="AutoShape 52">
              <a:extLst>
                <a:ext uri="{FF2B5EF4-FFF2-40B4-BE49-F238E27FC236}">
                  <a16:creationId xmlns:a16="http://schemas.microsoft.com/office/drawing/2014/main" id="{82CF870F-8F5C-4817-AAF8-99BFC3A7F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295400"/>
              <a:ext cx="513872" cy="463176"/>
            </a:xfrm>
            <a:prstGeom prst="leftArrow">
              <a:avLst>
                <a:gd name="adj1" fmla="val 59556"/>
                <a:gd name="adj2" fmla="val 80503"/>
              </a:avLst>
            </a:prstGeom>
            <a:solidFill>
              <a:srgbClr val="C00000"/>
            </a:solidFill>
            <a:ln w="2857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6" name="AutoShape 56">
              <a:extLst>
                <a:ext uri="{FF2B5EF4-FFF2-40B4-BE49-F238E27FC236}">
                  <a16:creationId xmlns:a16="http://schemas.microsoft.com/office/drawing/2014/main" id="{F6A7D1F4-4BF8-429E-B320-BDEF28749D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31250" y="3919382"/>
              <a:ext cx="364132" cy="450168"/>
            </a:xfrm>
            <a:prstGeom prst="leftArrow">
              <a:avLst>
                <a:gd name="adj1" fmla="val 59556"/>
                <a:gd name="adj2" fmla="val 70523"/>
              </a:avLst>
            </a:prstGeom>
            <a:solidFill>
              <a:srgbClr val="C00000"/>
            </a:solidFill>
            <a:ln w="38100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10800000" vert="eaVert"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7" name="AutoShape 56">
              <a:extLst>
                <a:ext uri="{FF2B5EF4-FFF2-40B4-BE49-F238E27FC236}">
                  <a16:creationId xmlns:a16="http://schemas.microsoft.com/office/drawing/2014/main" id="{E802A08E-B808-43C8-898B-5D2793AFD9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31250" y="2852582"/>
              <a:ext cx="364132" cy="450168"/>
            </a:xfrm>
            <a:prstGeom prst="leftArrow">
              <a:avLst>
                <a:gd name="adj1" fmla="val 59556"/>
                <a:gd name="adj2" fmla="val 70523"/>
              </a:avLst>
            </a:prstGeom>
            <a:solidFill>
              <a:srgbClr val="C00000"/>
            </a:solidFill>
            <a:ln w="38100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10800000" vert="eaVert"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8" name="AutoShape 56">
              <a:extLst>
                <a:ext uri="{FF2B5EF4-FFF2-40B4-BE49-F238E27FC236}">
                  <a16:creationId xmlns:a16="http://schemas.microsoft.com/office/drawing/2014/main" id="{3ED54A3B-AD49-47CF-BF6C-2A4C9459FA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31250" y="1785782"/>
              <a:ext cx="364132" cy="450168"/>
            </a:xfrm>
            <a:prstGeom prst="leftArrow">
              <a:avLst>
                <a:gd name="adj1" fmla="val 59556"/>
                <a:gd name="adj2" fmla="val 70523"/>
              </a:avLst>
            </a:prstGeom>
            <a:solidFill>
              <a:srgbClr val="C00000"/>
            </a:solidFill>
            <a:ln w="38100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10800000" vert="eaVert"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9A402DE5-1DAA-4B9B-A5DC-619AABE07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929" y="2621472"/>
              <a:ext cx="513871" cy="1188528"/>
            </a:xfrm>
            <a:prstGeom prst="curvedRightArrow">
              <a:avLst>
                <a:gd name="adj1" fmla="val 32023"/>
                <a:gd name="adj2" fmla="val 76981"/>
                <a:gd name="adj3" fmla="val 66116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/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20" name="AutoShape 35">
              <a:extLst>
                <a:ext uri="{FF2B5EF4-FFF2-40B4-BE49-F238E27FC236}">
                  <a16:creationId xmlns:a16="http://schemas.microsoft.com/office/drawing/2014/main" id="{AC10FA2D-8497-41FA-ADF0-04CDCBF83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929" y="3764472"/>
              <a:ext cx="513871" cy="1188528"/>
            </a:xfrm>
            <a:prstGeom prst="curvedRightArrow">
              <a:avLst>
                <a:gd name="adj1" fmla="val 32023"/>
                <a:gd name="adj2" fmla="val 76981"/>
                <a:gd name="adj3" fmla="val 66116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/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  <p:sp>
          <p:nvSpPr>
            <p:cNvPr id="21" name="AutoShape 35">
              <a:extLst>
                <a:ext uri="{FF2B5EF4-FFF2-40B4-BE49-F238E27FC236}">
                  <a16:creationId xmlns:a16="http://schemas.microsoft.com/office/drawing/2014/main" id="{6CA06EB5-76DC-45BA-882C-6062A8185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929" y="4831272"/>
              <a:ext cx="513871" cy="1188528"/>
            </a:xfrm>
            <a:prstGeom prst="curvedRightArrow">
              <a:avLst>
                <a:gd name="adj1" fmla="val 32023"/>
                <a:gd name="adj2" fmla="val 76981"/>
                <a:gd name="adj3" fmla="val 66116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/>
          </p:spPr>
          <p:txBody>
            <a:bodyPr wrap="none" lIns="0" tIns="10800" rIns="0" bIns="10800" anchor="ctr"/>
            <a:lstStyle/>
            <a:p>
              <a:pPr algn="ctr" eaLnBrk="1" hangingPunct="1">
                <a:defRPr/>
              </a:pPr>
              <a:endParaRPr lang="id-ID" sz="1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2678</Words>
  <Application>Microsoft Office PowerPoint</Application>
  <PresentationFormat>Widescreen</PresentationFormat>
  <Paragraphs>389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</vt:lpstr>
      <vt:lpstr>Open Sans</vt:lpstr>
      <vt:lpstr>Wingdings</vt:lpstr>
      <vt:lpstr>Office Theme</vt:lpstr>
      <vt:lpstr>Custom Design</vt:lpstr>
      <vt:lpstr>Pertemuan 10 E-Government dan perencanaan pembangunan</vt:lpstr>
      <vt:lpstr>Apa Itu Pembangunan? </vt:lpstr>
      <vt:lpstr>How?</vt:lpstr>
      <vt:lpstr>Tantangan dalam Pembangunan Daerah</vt:lpstr>
      <vt:lpstr>PowerPoint Presentation</vt:lpstr>
      <vt:lpstr>Keselarasan Perencanaan dan Pelaksanaan Pembangunan</vt:lpstr>
      <vt:lpstr>Menggabungkan M&amp;E  ke dalam Siklus Manajemen Pembangunan</vt:lpstr>
      <vt:lpstr>Indikator Kinerja  dan Log-Frame</vt:lpstr>
      <vt:lpstr>Alur Pikir Logic Model </vt:lpstr>
      <vt:lpstr>Hirarki dari Visi ke Program</vt:lpstr>
      <vt:lpstr>Apa itu SPPN</vt:lpstr>
      <vt:lpstr>Tujuan SPPN </vt:lpstr>
      <vt:lpstr>Proses Perencanaan</vt:lpstr>
      <vt:lpstr>Status Hukum Dokumen Perencanaan</vt:lpstr>
      <vt:lpstr>Persyaratan Dokumen Perencanaan: SMART</vt:lpstr>
      <vt:lpstr>Syarat Perencanaan</vt:lpstr>
      <vt:lpstr>Perencanaan yang Ideal</vt:lpstr>
      <vt:lpstr>Fungsi/Manfaat Perencanaan</vt:lpstr>
      <vt:lpstr>Konsep e-goverment</vt:lpstr>
      <vt:lpstr>Implementasi</vt:lpstr>
      <vt:lpstr>Manfaat E_Govt</vt:lpstr>
      <vt:lpstr>Peran TIK dalam E-Government</vt:lpstr>
      <vt:lpstr>Peran TIK: Automasi</vt:lpstr>
      <vt:lpstr>Integrasi: Pemakaian Data Bersama</vt:lpstr>
      <vt:lpstr>Integrasi: Komunikasi antar Aplikasi</vt:lpstr>
      <vt:lpstr>Teknologi Integrasi</vt:lpstr>
      <vt:lpstr>Isu-Isu dalam Integrasi</vt:lpstr>
      <vt:lpstr>Perencanaan TIK</vt:lpstr>
      <vt:lpstr>Tahapan Perencanaan TIK</vt:lpstr>
      <vt:lpstr>Prinsip Desain Program TIK</vt:lpstr>
      <vt:lpstr>Referensi</vt:lpstr>
      <vt:lpstr>PowerPoint Presentation</vt:lpstr>
      <vt:lpstr>Agenda</vt:lpstr>
      <vt:lpstr>Latar Belakang Perpres No. 95 Tahun 2018</vt:lpstr>
      <vt:lpstr>Permasalahan</vt:lpstr>
      <vt:lpstr>Permasalahan</vt:lpstr>
      <vt:lpstr>Permasalahan</vt:lpstr>
      <vt:lpstr>Tujuan</vt:lpstr>
      <vt:lpstr>Tujuan</vt:lpstr>
      <vt:lpstr>Visi dan Misi SPBE</vt:lpstr>
      <vt:lpstr>Prinsip SPBE</vt:lpstr>
      <vt:lpstr>Prinsip SPBE</vt:lpstr>
      <vt:lpstr>Prinsip SPBE</vt:lpstr>
      <vt:lpstr>Ruang Lingkup</vt:lpstr>
      <vt:lpstr>Tata Kelola</vt:lpstr>
      <vt:lpstr>Tata Kelola</vt:lpstr>
      <vt:lpstr>Arsitektur</vt:lpstr>
      <vt:lpstr>Arsitektur</vt:lpstr>
      <vt:lpstr>Manajemen SPBE</vt:lpstr>
      <vt:lpstr>Audit Teknologi Informasi dan Komunikasi</vt:lpstr>
      <vt:lpstr>Penyelenggara SPBE</vt:lpstr>
      <vt:lpstr>TIM Koordinasi SPBE</vt:lpstr>
      <vt:lpstr>Percepatan SPBE</vt:lpstr>
      <vt:lpstr>Pemantauan dan Evaluasi SPBE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23</cp:revision>
  <dcterms:created xsi:type="dcterms:W3CDTF">2021-08-03T05:39:13Z</dcterms:created>
  <dcterms:modified xsi:type="dcterms:W3CDTF">2022-05-13T13:59:59Z</dcterms:modified>
</cp:coreProperties>
</file>