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5" r:id="rId14"/>
    <p:sldId id="274" r:id="rId15"/>
    <p:sldId id="275" r:id="rId16"/>
    <p:sldId id="28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25" r:id="rId26"/>
    <p:sldId id="30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54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DD35-44D7-4D00-994F-77F1D68F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71639"/>
            <a:ext cx="8121650" cy="19764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500" dirty="0" err="1"/>
              <a:t>Pertemuan</a:t>
            </a:r>
            <a:r>
              <a:rPr lang="en-US" sz="3500" dirty="0"/>
              <a:t> </a:t>
            </a:r>
            <a:r>
              <a:rPr lang="id-ID" sz="3500" dirty="0"/>
              <a:t>1</a:t>
            </a:r>
            <a:r>
              <a:rPr lang="en-ID" sz="3500"/>
              <a:t>2</a:t>
            </a:r>
            <a:br>
              <a:rPr lang="en-US" sz="3500" dirty="0"/>
            </a:br>
            <a:r>
              <a:rPr lang="id-ID" sz="3500" dirty="0"/>
              <a:t>Penerapan TIK dalam Pembangunan</a:t>
            </a:r>
            <a:endParaRPr lang="en-US" sz="3500" dirty="0"/>
          </a:p>
        </p:txBody>
      </p:sp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786ABC00-1441-4D9A-A388-5D9D239083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2C6ACF6-8C16-4C4B-BD50-D9A461769027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458BA-328A-469B-80A0-C5EDF2F34FDB}"/>
              </a:ext>
            </a:extLst>
          </p:cNvPr>
          <p:cNvSpPr txBox="1"/>
          <p:nvPr/>
        </p:nvSpPr>
        <p:spPr>
          <a:xfrm>
            <a:off x="3160713" y="444821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dirty="0"/>
              <a:t>M HANIF JUSUF ST MKOM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8C3AC6EF-F58E-458A-8483-B3E99B69D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63433E-443A-4E55-B4EB-C3A28F9C0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10890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10" dirty="0">
                <a:solidFill>
                  <a:srgbClr val="333399"/>
                </a:solidFill>
              </a:rPr>
              <a:t>ENRAP</a:t>
            </a:r>
            <a:endParaRPr sz="2400"/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81E9EF77-AB26-4710-A39E-955F2CC4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8"/>
            <a:ext cx="8589963" cy="5040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A41BA64-74D2-49BD-9903-245D998F1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-53282"/>
            <a:ext cx="7870825" cy="1367041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>
                <a:solidFill>
                  <a:srgbClr val="333399"/>
                </a:solidFill>
              </a:rPr>
              <a:t>MDG No</a:t>
            </a:r>
            <a:r>
              <a:rPr spc="-60" dirty="0">
                <a:solidFill>
                  <a:srgbClr val="333399"/>
                </a:solidFill>
              </a:rPr>
              <a:t> </a:t>
            </a:r>
            <a:r>
              <a:rPr dirty="0">
                <a:solidFill>
                  <a:srgbClr val="333399"/>
                </a:solidFill>
              </a:rPr>
              <a:t>2:</a:t>
            </a:r>
            <a:br>
              <a:rPr dirty="0"/>
            </a:br>
            <a:r>
              <a:rPr spc="-5" dirty="0">
                <a:solidFill>
                  <a:srgbClr val="333399"/>
                </a:solidFill>
              </a:rPr>
              <a:t>TIK </a:t>
            </a:r>
            <a:r>
              <a:rPr dirty="0">
                <a:solidFill>
                  <a:srgbClr val="333399"/>
                </a:solidFill>
              </a:rPr>
              <a:t>dalam</a:t>
            </a:r>
            <a:r>
              <a:rPr spc="-75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Pendidikan</a:t>
            </a:r>
            <a:endParaRPr dirty="0"/>
          </a:p>
        </p:txBody>
      </p:sp>
      <p:sp>
        <p:nvSpPr>
          <p:cNvPr id="18435" name="object 4">
            <a:extLst>
              <a:ext uri="{FF2B5EF4-FFF2-40B4-BE49-F238E27FC236}">
                <a16:creationId xmlns:a16="http://schemas.microsoft.com/office/drawing/2014/main" id="{18A054AB-31A0-461D-A099-0700C728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1797050"/>
            <a:ext cx="805180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2:	Mencapai Pendidikan Dasar untuk Semua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None/>
            </a:pPr>
            <a:endParaRPr lang="en-US" altLang="en-US" sz="3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3: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Menjamin pada tahun 2015, semua anak, dimanapun, laki-  laki maupun perempuan, dapat menyelesaikan  pendidikan dasar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6F47A28D-37DB-4FFF-AA05-46F3412F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A9AE6DC-F0D4-4E1E-9539-C290DD0843C3}"/>
              </a:ext>
            </a:extLst>
          </p:cNvPr>
          <p:cNvSpPr txBox="1">
            <a:spLocks/>
          </p:cNvSpPr>
          <p:nvPr/>
        </p:nvSpPr>
        <p:spPr bwMode="auto">
          <a:xfrm>
            <a:off x="1889125" y="290513"/>
            <a:ext cx="8229600" cy="392112"/>
          </a:xfrm>
          <a:prstGeom prst="rect">
            <a:avLst/>
          </a:prstGeom>
          <a:noFill/>
          <a:ln>
            <a:noFill/>
          </a:ln>
        </p:spPr>
        <p:txBody>
          <a:bodyPr lIns="0" tIns="12700" rIns="0" bIns="0" anchor="ctr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>
                <a:solidFill>
                  <a:srgbClr val="FF3366"/>
                </a:solidFill>
                <a:latin typeface="Arial"/>
                <a:ea typeface="+mj-ea"/>
                <a:cs typeface="Arial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id-ID" sz="2400" spc="-5">
                <a:solidFill>
                  <a:srgbClr val="333399"/>
                </a:solidFill>
              </a:rPr>
              <a:t>Peluang dan Manfaat Penggunaan TIK dalam</a:t>
            </a:r>
            <a:r>
              <a:rPr lang="id-ID" sz="2400" spc="-50">
                <a:solidFill>
                  <a:srgbClr val="333399"/>
                </a:solidFill>
              </a:rPr>
              <a:t> </a:t>
            </a:r>
            <a:r>
              <a:rPr lang="id-ID" sz="2400" spc="-5">
                <a:solidFill>
                  <a:srgbClr val="333399"/>
                </a:solidFill>
              </a:rPr>
              <a:t>Pendidikan</a:t>
            </a:r>
            <a:endParaRPr lang="id-ID" sz="240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8AB51FC-7BC7-42C8-A48D-AB3B9A5512B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111250"/>
          <a:ext cx="8605838" cy="5486400"/>
        </p:xfrm>
        <a:graphic>
          <a:graphicData uri="http://schemas.openxmlformats.org/drawingml/2006/table">
            <a:tbl>
              <a:tblPr/>
              <a:tblGrid>
                <a:gridCol w="30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0975">
                <a:tc>
                  <a:txBody>
                    <a:bodyPr/>
                    <a:lstStyle>
                      <a:lvl1pPr marL="666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Akses terhadap materi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6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pelajaran berkualitas  tanpa bergantung pada  lokasi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8263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Materi pelajaran dikembangkan dimana saja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82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dan dapat diakses dari mana saja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>
                      <a:lvl1pPr marL="666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Keterhubungan antar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6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pelajar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8263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Pembelajaran kolaboratif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175">
                <a:tc>
                  <a:txBody>
                    <a:bodyPr/>
                    <a:lstStyle>
                      <a:lvl1pPr marL="666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Interaktivitas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8263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Jaringan TIK memungkinkan interaksi yang lebih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82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diantara pelajar, serta antara pelajar dan  pengajar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75">
                <a:tc>
                  <a:txBody>
                    <a:bodyPr/>
                    <a:lstStyle>
                      <a:lvl1pPr marL="666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Menghilangkan hambatan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6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jarak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8263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Jarak, terisolasi bukan lagi hambatan akan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82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kualitas atau biaya pembelajaran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275">
                <a:tc>
                  <a:txBody>
                    <a:bodyPr/>
                    <a:lstStyle>
                      <a:lvl1pPr marL="6667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6675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C8C93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Manajemen pembelajaran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8263" marR="0" lvl="0" indent="0" algn="l" defTabSz="9144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Pendaftaran, penilaian, dan sertifikasi dapat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  <a:p>
                      <a:pPr marL="682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rlito"/>
                          <a:ea typeface="Carlito"/>
                          <a:cs typeface="Carlito"/>
                        </a:rPr>
                        <a:t>diatur dengan lebih mudah sehingga  meringankan biaya manajemen pendidikan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216D1F61-2951-4927-A264-B5A0C22E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499583-FD08-4868-8BAA-114CBD921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24606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Sekolah</a:t>
            </a:r>
            <a:r>
              <a:rPr sz="2400" spc="-85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Terbuka</a:t>
            </a:r>
            <a:endParaRPr sz="2400"/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5FCFC277-00A0-4EAC-86D1-A1D3FCB5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125538"/>
            <a:ext cx="8445500" cy="5040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EB2D2293-E79D-4DA0-9A38-FCE287B7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B79BA2-4B9F-4542-BA98-1C4902129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475" y="272408"/>
            <a:ext cx="6134100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Virtual University of Small States</a:t>
            </a:r>
            <a:r>
              <a:rPr sz="2400" i="1" spc="-4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(VUSSC)</a:t>
            </a:r>
            <a:endParaRPr sz="2400"/>
          </a:p>
        </p:txBody>
      </p:sp>
      <p:sp>
        <p:nvSpPr>
          <p:cNvPr id="21508" name="object 4">
            <a:extLst>
              <a:ext uri="{FF2B5EF4-FFF2-40B4-BE49-F238E27FC236}">
                <a16:creationId xmlns:a16="http://schemas.microsoft.com/office/drawing/2014/main" id="{5AFB325C-DA27-4F7B-834B-1B272373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9"/>
            <a:ext cx="8589963" cy="4967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397DDFE-9D13-44AB-B885-42F716B8650D}"/>
              </a:ext>
            </a:extLst>
          </p:cNvPr>
          <p:cNvSpPr txBox="1"/>
          <p:nvPr/>
        </p:nvSpPr>
        <p:spPr>
          <a:xfrm>
            <a:off x="2032000" y="290513"/>
            <a:ext cx="7956550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Pendidikan Non Formal—PFnet di Kepulauan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Solomon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id="{9B3EA8E3-1ABE-487A-836B-4B900CBB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125538"/>
            <a:ext cx="4254500" cy="4824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E134AEC-06CC-47FA-B368-B6540FF6E318}"/>
              </a:ext>
            </a:extLst>
          </p:cNvPr>
          <p:cNvSpPr txBox="1"/>
          <p:nvPr/>
        </p:nvSpPr>
        <p:spPr>
          <a:xfrm>
            <a:off x="6318250" y="1152525"/>
            <a:ext cx="405765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i="1" spc="-5" dirty="0">
                <a:solidFill>
                  <a:srgbClr val="009999"/>
                </a:solidFill>
                <a:latin typeface="Arial"/>
                <a:cs typeface="Arial"/>
              </a:rPr>
              <a:t>Orang </a:t>
            </a:r>
            <a:r>
              <a:rPr b="1" i="1" spc="-10" dirty="0">
                <a:solidFill>
                  <a:srgbClr val="009999"/>
                </a:solidFill>
                <a:latin typeface="Arial"/>
                <a:cs typeface="Arial"/>
              </a:rPr>
              <a:t>dewasa </a:t>
            </a:r>
            <a:r>
              <a:rPr b="1" i="1" dirty="0">
                <a:solidFill>
                  <a:srgbClr val="009999"/>
                </a:solidFill>
                <a:latin typeface="Arial"/>
                <a:cs typeface="Arial"/>
              </a:rPr>
              <a:t>di </a:t>
            </a:r>
            <a:r>
              <a:rPr b="1" i="1" spc="-5" dirty="0">
                <a:solidFill>
                  <a:srgbClr val="009999"/>
                </a:solidFill>
                <a:latin typeface="Arial"/>
                <a:cs typeface="Arial"/>
              </a:rPr>
              <a:t>pusat</a:t>
            </a:r>
            <a:r>
              <a:rPr b="1" i="1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b="1" i="1" spc="-10" dirty="0">
                <a:solidFill>
                  <a:srgbClr val="009999"/>
                </a:solidFill>
                <a:latin typeface="Arial"/>
                <a:cs typeface="Arial"/>
              </a:rPr>
              <a:t>pembelajaran</a:t>
            </a:r>
            <a:endParaRPr>
              <a:latin typeface="Arial"/>
              <a:cs typeface="Arial"/>
            </a:endParaRPr>
          </a:p>
        </p:txBody>
      </p:sp>
      <p:sp>
        <p:nvSpPr>
          <p:cNvPr id="22533" name="object 5">
            <a:extLst>
              <a:ext uri="{FF2B5EF4-FFF2-40B4-BE49-F238E27FC236}">
                <a16:creationId xmlns:a16="http://schemas.microsoft.com/office/drawing/2014/main" id="{3F03A326-F5A2-4452-B606-65C05129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1916113"/>
            <a:ext cx="3795713" cy="3600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38BC7983-AB4C-4830-9D0F-B59BA000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845CFC-AC20-497D-BCCB-15CE97A38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72408"/>
            <a:ext cx="2293937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dirty="0">
                <a:solidFill>
                  <a:srgbClr val="333399"/>
                </a:solidFill>
              </a:rPr>
              <a:t>eSwela,</a:t>
            </a:r>
            <a:r>
              <a:rPr sz="2400" spc="-10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Filipina</a:t>
            </a:r>
            <a:endParaRPr sz="2400"/>
          </a:p>
        </p:txBody>
      </p:sp>
      <p:grpSp>
        <p:nvGrpSpPr>
          <p:cNvPr id="23556" name="object 4">
            <a:extLst>
              <a:ext uri="{FF2B5EF4-FFF2-40B4-BE49-F238E27FC236}">
                <a16:creationId xmlns:a16="http://schemas.microsoft.com/office/drawing/2014/main" id="{53BDDCBE-1DE3-4E1F-B196-8FF439963C84}"/>
              </a:ext>
            </a:extLst>
          </p:cNvPr>
          <p:cNvGrpSpPr>
            <a:grpSpLocks/>
          </p:cNvGrpSpPr>
          <p:nvPr/>
        </p:nvGrpSpPr>
        <p:grpSpPr bwMode="auto">
          <a:xfrm>
            <a:off x="6383339" y="1484313"/>
            <a:ext cx="3889375" cy="4032250"/>
            <a:chOff x="4859375" y="1484312"/>
            <a:chExt cx="3889375" cy="4032250"/>
          </a:xfrm>
        </p:grpSpPr>
        <p:sp>
          <p:nvSpPr>
            <p:cNvPr id="23558" name="object 5">
              <a:extLst>
                <a:ext uri="{FF2B5EF4-FFF2-40B4-BE49-F238E27FC236}">
                  <a16:creationId xmlns:a16="http://schemas.microsoft.com/office/drawing/2014/main" id="{9607E84E-E291-4ADC-9433-70E9BBC1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999" y="1916112"/>
              <a:ext cx="3795699" cy="360043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59" name="object 6">
              <a:extLst>
                <a:ext uri="{FF2B5EF4-FFF2-40B4-BE49-F238E27FC236}">
                  <a16:creationId xmlns:a16="http://schemas.microsoft.com/office/drawing/2014/main" id="{DE3AF5E7-DB78-4F9B-9CE8-42D98B50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75" y="1484312"/>
              <a:ext cx="3882224" cy="3744912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3557" name="object 7">
            <a:extLst>
              <a:ext uri="{FF2B5EF4-FFF2-40B4-BE49-F238E27FC236}">
                <a16:creationId xmlns:a16="http://schemas.microsoft.com/office/drawing/2014/main" id="{4B44FF90-6A6D-42E9-A7CD-69685E8D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484313"/>
            <a:ext cx="4165600" cy="4032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DBC3825-FE39-4AB8-8DF4-8725E4810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7564" y="630239"/>
            <a:ext cx="5172075" cy="390525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MDG 3: TIK dan Kesetaraan</a:t>
            </a:r>
            <a:r>
              <a:rPr sz="2400" spc="-4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Gender</a:t>
            </a:r>
            <a:endParaRPr sz="2400" dirty="0"/>
          </a:p>
        </p:txBody>
      </p:sp>
      <p:sp>
        <p:nvSpPr>
          <p:cNvPr id="24579" name="object 4">
            <a:extLst>
              <a:ext uri="{FF2B5EF4-FFF2-40B4-BE49-F238E27FC236}">
                <a16:creationId xmlns:a16="http://schemas.microsoft.com/office/drawing/2014/main" id="{107714DC-8C90-43F0-A70B-EB5ADCB8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765300"/>
            <a:ext cx="80105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87400" algn="l"/>
                <a:tab pos="1192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	3:	Memajukan Kesetaraan Gender dan Pemberdayaan  Perempuan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4: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11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Menghilangkan ketimpangan gender di tingkat  pendidikan dasar dan menengah pada tahun 2005  dan di semua jenjang pendidikan tidak lebih dari  tahun 2015.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E7F4686-7DEC-460F-82FB-55C8CD264E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513872"/>
            <a:ext cx="8232775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Pembangunan dan Isu-isu</a:t>
            </a:r>
            <a:r>
              <a:rPr spc="-8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Gender</a:t>
            </a:r>
            <a:endParaRPr dirty="0"/>
          </a:p>
        </p:txBody>
      </p:sp>
      <p:sp>
        <p:nvSpPr>
          <p:cNvPr id="25603" name="object 4">
            <a:extLst>
              <a:ext uri="{FF2B5EF4-FFF2-40B4-BE49-F238E27FC236}">
                <a16:creationId xmlns:a16="http://schemas.microsoft.com/office/drawing/2014/main" id="{BC5E6230-541F-496D-9EA9-7F0954B4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809751"/>
            <a:ext cx="773588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683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13"/>
              </a:lnSpc>
              <a:spcBef>
                <a:spcPts val="6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Telah mengakar, bukan hanya permasalahan di negara-  negara berkembang saja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Tertanam dalam jaringan sosial di masyarakat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13"/>
              </a:lnSpc>
              <a:spcBef>
                <a:spcPts val="13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Ketidaksetaraan gender membawa efek yang  melemahkan pertumbuhan/pembangunan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13"/>
              </a:lnSpc>
              <a:spcBef>
                <a:spcPts val="13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Kurangnya kesadaran di semua level mengenai  pengambilan keputusan dan implementasi—eksklusif  atau inklusif terhadap gender?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13"/>
              </a:lnSpc>
              <a:spcBef>
                <a:spcPts val="13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Data yang lengkap untuk sebagian besar kawasan Asia  Pasifik tidak tersedia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94B0A11-9C29-439D-8B61-8A1614C49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3439" y="529747"/>
            <a:ext cx="8154987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Isu-Isu Gender dan</a:t>
            </a:r>
            <a:r>
              <a:rPr spc="-8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TIK</a:t>
            </a:r>
            <a:endParaRPr dirty="0"/>
          </a:p>
        </p:txBody>
      </p:sp>
      <p:sp>
        <p:nvSpPr>
          <p:cNvPr id="26627" name="object 4">
            <a:extLst>
              <a:ext uri="{FF2B5EF4-FFF2-40B4-BE49-F238E27FC236}">
                <a16:creationId xmlns:a16="http://schemas.microsoft.com/office/drawing/2014/main" id="{5A62F991-20DC-4BFD-81B6-A1A6D6D0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698626"/>
            <a:ext cx="762158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Wanita mengalami hambatan terhadap TIK seperti halnya  terhadap peluang ekonomi lainnya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Buta huruf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Kurang kesadaran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Kurangnya waktu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Rendah diri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Mobilitas sebagai akibat dari batasan sosial budaya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Keselamatan fisik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D10C2F4-CB39-4F29-BA6D-9E0DED4FB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480534"/>
            <a:ext cx="7823200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Jenis-Jenis Intervensi</a:t>
            </a:r>
            <a:r>
              <a:rPr spc="-55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TIK</a:t>
            </a:r>
            <a:endParaRPr dirty="0"/>
          </a:p>
        </p:txBody>
      </p:sp>
      <p:sp>
        <p:nvSpPr>
          <p:cNvPr id="9219" name="object 4">
            <a:extLst>
              <a:ext uri="{FF2B5EF4-FFF2-40B4-BE49-F238E27FC236}">
                <a16:creationId xmlns:a16="http://schemas.microsoft.com/office/drawing/2014/main" id="{32AC052D-C603-4292-BA9D-C30C2D52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1808163"/>
            <a:ext cx="78041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001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25"/>
              </a:spcBef>
              <a:buNone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Intervensi langsung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Hubungan langsung antara layanan dengan masyarakat  miskin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Intervensi tidak langsung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Pendukung upaya dan proyek-proyek pembangunan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Pembangunan sistem informasi dan sistem penunjang  keputusan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58F78FF-6870-40D9-B9CA-8A9DC77FF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402747"/>
            <a:ext cx="7926387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Isu-Isu Gender dan</a:t>
            </a:r>
            <a:r>
              <a:rPr spc="-8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TIK</a:t>
            </a:r>
            <a:endParaRPr dirty="0"/>
          </a:p>
        </p:txBody>
      </p:sp>
      <p:sp>
        <p:nvSpPr>
          <p:cNvPr id="27651" name="object 4">
            <a:extLst>
              <a:ext uri="{FF2B5EF4-FFF2-40B4-BE49-F238E27FC236}">
                <a16:creationId xmlns:a16="http://schemas.microsoft.com/office/drawing/2014/main" id="{4EB32F01-EF42-476E-A83A-24E2E586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847850"/>
            <a:ext cx="7926387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1130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1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Kurangnya relevansi terhadap konten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Keterbatasan untuk mengakses teknologi—biaya, lokasi,  dukungan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Manfaat dari proyek pembangunan yang luas tidak  sampai ke kaum wanita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5EDFC2DB-66C0-4726-B911-390CA59E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FD17D6-90C2-442C-9095-EACA42769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34258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Grameen Village</a:t>
            </a:r>
            <a:r>
              <a:rPr sz="2400" i="1" spc="-85" dirty="0">
                <a:solidFill>
                  <a:srgbClr val="333399"/>
                </a:solidFill>
              </a:rPr>
              <a:t> </a:t>
            </a:r>
            <a:r>
              <a:rPr sz="2400" i="1" spc="-5" dirty="0">
                <a:solidFill>
                  <a:srgbClr val="333399"/>
                </a:solidFill>
              </a:rPr>
              <a:t>Phone</a:t>
            </a:r>
            <a:endParaRPr sz="2400"/>
          </a:p>
        </p:txBody>
      </p:sp>
      <p:sp>
        <p:nvSpPr>
          <p:cNvPr id="28676" name="object 4">
            <a:extLst>
              <a:ext uri="{FF2B5EF4-FFF2-40B4-BE49-F238E27FC236}">
                <a16:creationId xmlns:a16="http://schemas.microsoft.com/office/drawing/2014/main" id="{31FE1D45-064E-4CF8-B8AD-D43D5E7D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25538"/>
            <a:ext cx="8516938" cy="511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object 2">
            <a:extLst>
              <a:ext uri="{FF2B5EF4-FFF2-40B4-BE49-F238E27FC236}">
                <a16:creationId xmlns:a16="http://schemas.microsoft.com/office/drawing/2014/main" id="{7D8093A2-5103-4EB5-BA79-0A31C0F9FE56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908051"/>
            <a:ext cx="8615363" cy="5040313"/>
            <a:chOff x="250825" y="908050"/>
            <a:chExt cx="8615680" cy="5040630"/>
          </a:xfrm>
        </p:grpSpPr>
        <p:sp>
          <p:nvSpPr>
            <p:cNvPr id="29700" name="object 3">
              <a:extLst>
                <a:ext uri="{FF2B5EF4-FFF2-40B4-BE49-F238E27FC236}">
                  <a16:creationId xmlns:a16="http://schemas.microsoft.com/office/drawing/2014/main" id="{76BAE37A-72C6-442A-8448-B54D6FFA0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908050"/>
              <a:ext cx="7180262" cy="6985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01" name="object 4">
              <a:extLst>
                <a:ext uri="{FF2B5EF4-FFF2-40B4-BE49-F238E27FC236}">
                  <a16:creationId xmlns:a16="http://schemas.microsoft.com/office/drawing/2014/main" id="{BA1A9249-25BD-41F1-8A27-4F97009D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908088"/>
              <a:ext cx="8589962" cy="504027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93C78C63-E601-472E-B6AB-A4B60A2C3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217487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Salaam</a:t>
            </a:r>
            <a:r>
              <a:rPr sz="2400" i="1" spc="-65" dirty="0">
                <a:solidFill>
                  <a:srgbClr val="333399"/>
                </a:solidFill>
              </a:rPr>
              <a:t> </a:t>
            </a:r>
            <a:r>
              <a:rPr sz="2400" i="1" spc="-5" dirty="0">
                <a:solidFill>
                  <a:srgbClr val="333399"/>
                </a:solidFill>
              </a:rPr>
              <a:t>Wanita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B65DDB0F-4A4C-4327-AC4C-74BCE7CC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5275ED-AFCF-4A63-AE60-83535B72B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19227"/>
            <a:ext cx="4373562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Centre for Women’s</a:t>
            </a:r>
            <a:r>
              <a:rPr sz="2400" i="1" spc="-70" dirty="0">
                <a:solidFill>
                  <a:srgbClr val="333399"/>
                </a:solidFill>
              </a:rPr>
              <a:t> </a:t>
            </a:r>
            <a:r>
              <a:rPr sz="2400" i="1" spc="-5" dirty="0">
                <a:solidFill>
                  <a:srgbClr val="333399"/>
                </a:solidFill>
              </a:rPr>
              <a:t>Research</a:t>
            </a:r>
            <a:endParaRPr sz="2400"/>
          </a:p>
        </p:txBody>
      </p:sp>
      <p:sp>
        <p:nvSpPr>
          <p:cNvPr id="30724" name="object 4">
            <a:extLst>
              <a:ext uri="{FF2B5EF4-FFF2-40B4-BE49-F238E27FC236}">
                <a16:creationId xmlns:a16="http://schemas.microsoft.com/office/drawing/2014/main" id="{F79CCD6D-7B3B-4B21-8505-5DDFD0F9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9"/>
            <a:ext cx="8589963" cy="4967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684667A-2C61-4324-8D30-317976D01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6554-0DC2-449F-B414-0E42466D7C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55000" lnSpcReduction="20000"/>
          </a:bodyPr>
          <a:lstStyle/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Anwar, M. </a:t>
            </a:r>
            <a:r>
              <a:rPr lang="en-US" sz="3700" dirty="0" err="1"/>
              <a:t>Khoirul</a:t>
            </a:r>
            <a:r>
              <a:rPr lang="en-US" sz="3700" dirty="0"/>
              <a:t>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Asianti</a:t>
            </a:r>
            <a:r>
              <a:rPr lang="en-US" sz="3700" dirty="0"/>
              <a:t> </a:t>
            </a:r>
            <a:r>
              <a:rPr lang="en-US" sz="3700" dirty="0" err="1"/>
              <a:t>Oetojo</a:t>
            </a:r>
            <a:r>
              <a:rPr lang="en-US" sz="3700" dirty="0"/>
              <a:t>. 2004. </a:t>
            </a:r>
            <a:r>
              <a:rPr lang="en-US" sz="3700" i="1" dirty="0"/>
              <a:t>SIMDA: </a:t>
            </a:r>
            <a:r>
              <a:rPr lang="en-US" sz="3700" i="1" dirty="0" err="1"/>
              <a:t>Aplikasi</a:t>
            </a:r>
            <a:r>
              <a:rPr lang="en-US" sz="3700" i="1" dirty="0"/>
              <a:t> </a:t>
            </a:r>
            <a:r>
              <a:rPr lang="en-US" sz="3700" i="1" dirty="0" err="1"/>
              <a:t>Sistem</a:t>
            </a:r>
            <a:r>
              <a:rPr lang="en-US" sz="3700" i="1" dirty="0"/>
              <a:t> </a:t>
            </a:r>
            <a:r>
              <a:rPr lang="en-US" sz="3700" i="1" dirty="0" err="1"/>
              <a:t>Informasi</a:t>
            </a:r>
            <a:r>
              <a:rPr lang="en-US" sz="3700" i="1" dirty="0"/>
              <a:t> </a:t>
            </a:r>
            <a:r>
              <a:rPr lang="en-US" sz="3700" i="1" dirty="0" err="1"/>
              <a:t>Manajemen</a:t>
            </a:r>
            <a:r>
              <a:rPr lang="en-US" sz="3700" i="1" dirty="0"/>
              <a:t> </a:t>
            </a:r>
            <a:r>
              <a:rPr lang="en-US" sz="3700" i="1" dirty="0" err="1"/>
              <a:t>bagi</a:t>
            </a:r>
            <a:r>
              <a:rPr lang="en-US" sz="3700" i="1" dirty="0"/>
              <a:t> </a:t>
            </a:r>
            <a:r>
              <a:rPr lang="en-US" sz="3700" i="1" dirty="0" err="1"/>
              <a:t>Pemerintahan</a:t>
            </a:r>
            <a:r>
              <a:rPr lang="en-US" sz="3700" i="1" dirty="0"/>
              <a:t> di Era </a:t>
            </a:r>
            <a:r>
              <a:rPr lang="en-US" sz="3700" i="1" dirty="0" err="1"/>
              <a:t>Otonomi</a:t>
            </a:r>
            <a:r>
              <a:rPr lang="en-US" sz="3700" i="1" dirty="0"/>
              <a:t> Daerah</a:t>
            </a:r>
            <a:r>
              <a:rPr lang="en-US" sz="3700" dirty="0"/>
              <a:t>. Yogyakarta : </a:t>
            </a:r>
            <a:r>
              <a:rPr lang="en-US" sz="3700" dirty="0" err="1"/>
              <a:t>Pustaka</a:t>
            </a:r>
            <a:r>
              <a:rPr lang="en-US" sz="3700" dirty="0"/>
              <a:t> </a:t>
            </a:r>
            <a:r>
              <a:rPr lang="en-US" sz="3700" dirty="0" err="1"/>
              <a:t>Pelajar</a:t>
            </a:r>
            <a:r>
              <a:rPr lang="en-US" sz="3700" dirty="0"/>
              <a:t>.</a:t>
            </a:r>
            <a:endParaRPr lang="id-ID" sz="3700" dirty="0"/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Center for Democracy and Technology. 2002. </a:t>
            </a:r>
            <a:r>
              <a:rPr lang="id-ID" sz="3700" i="1" dirty="0"/>
              <a:t>The e-Government Handbook for Developing Countries</a:t>
            </a:r>
            <a:r>
              <a:rPr lang="id-ID" sz="3700" dirty="0"/>
              <a:t>. Diunduh dari www.infodev.org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Holmes, Douglas. 2002. E-Governance, e-Business</a:t>
            </a:r>
            <a:r>
              <a:rPr lang="id-ID" sz="3700" i="1" dirty="0"/>
              <a:t> Strategies for Government</a:t>
            </a:r>
            <a:r>
              <a:rPr lang="id-ID" sz="3700" dirty="0"/>
              <a:t>. USA: Nicholas Brealey Publishing.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Indrajit, Richardus Eko. 2007. E-Government</a:t>
            </a:r>
            <a:r>
              <a:rPr lang="id-ID" sz="3700" i="1" dirty="0"/>
              <a:t> in Action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_____. 2003. E-Government</a:t>
            </a:r>
            <a:r>
              <a:rPr lang="id-ID" sz="3700" i="1" dirty="0"/>
              <a:t> Strategi Pembangunan dan Pengembangan Sistem Pelayanan Publik berbasis Teknologi Digital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Pramuka, Gatot. 2009. “Reformasi Birokrasi Pelayanan Publik”. </a:t>
            </a:r>
            <a:r>
              <a:rPr lang="id-ID" sz="3700" i="1" dirty="0"/>
              <a:t>Makalah</a:t>
            </a:r>
            <a:r>
              <a:rPr lang="id-ID" sz="3700" dirty="0"/>
              <a:t>, disampaikan pada Konferensi Nasional Administrasi Negara, Unair Surabaya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Young, S.L. 2003. </a:t>
            </a:r>
            <a:r>
              <a:rPr lang="en-US" sz="3700" i="1" dirty="0"/>
              <a:t>E-Government in Asia: Enabling Public Service Innovation in the 21</a:t>
            </a:r>
            <a:r>
              <a:rPr lang="en-US" sz="3700" i="1" baseline="30000" dirty="0"/>
              <a:t>st</a:t>
            </a:r>
            <a:r>
              <a:rPr lang="en-US" sz="3700" i="1" dirty="0"/>
              <a:t> Century</a:t>
            </a:r>
            <a:r>
              <a:rPr lang="en-US" sz="3700" dirty="0"/>
              <a:t>. Singapore : Times Media.</a:t>
            </a:r>
            <a:endParaRPr lang="id-ID" sz="37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067-F5B8-4B03-8BDB-8241FB67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32771" name="Content Placeholder 3" descr="thankyou.jpg">
            <a:extLst>
              <a:ext uri="{FF2B5EF4-FFF2-40B4-BE49-F238E27FC236}">
                <a16:creationId xmlns:a16="http://schemas.microsoft.com/office/drawing/2014/main" id="{CE00B609-5FF0-48B6-B53A-F6978B507A3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1844675"/>
            <a:ext cx="4765675" cy="324008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4E6-5DA0-43DE-A8AE-8735CE0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/>
              <a:t>Agenda</a:t>
            </a:r>
            <a:endParaRPr 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ED0EC1-0ED3-4867-BF5F-93DDF85B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id-ID" altLang="en-US"/>
              <a:t>Sistem Pemerintahan Berbasis Elektronik Berdasarkan Perpres No. 95 Tahun 2018</a:t>
            </a:r>
            <a:endParaRPr lang="en-ID" altLang="en-US"/>
          </a:p>
          <a:p>
            <a:pPr marL="9525" indent="0">
              <a:buNone/>
            </a:pPr>
            <a:r>
              <a:rPr lang="en-ID" altLang="en-US">
                <a:latin typeface="Open Sans" panose="020B0606030504020204" pitchFamily="34" charset="0"/>
              </a:rPr>
              <a:t>Tentang Sistem Pemerintahan Berbasis Elektronik (SPBE)</a:t>
            </a:r>
          </a:p>
          <a:p>
            <a:pPr marL="9525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45B8-F295-4118-B6D5-DD72583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Latar Belakang Perpres No. 95 Tahun 2018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9098-FB71-42EA-A758-DF4F76F7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Inpres Nomor 3 Tahun 2003 tentang Kebijakan dan Strategi Nasional Pengembangan E-Government</a:t>
            </a:r>
          </a:p>
          <a:p>
            <a:pPr>
              <a:defRPr/>
            </a:pPr>
            <a:r>
              <a:rPr lang="id-ID" dirty="0"/>
              <a:t>Pemeringkatan </a:t>
            </a:r>
            <a:r>
              <a:rPr lang="id-ID" i="1" dirty="0"/>
              <a:t>e-Government</a:t>
            </a:r>
            <a:r>
              <a:rPr lang="id-ID" dirty="0"/>
              <a:t> Indonesia (PEGI) Tahun 2015 di dapat rata-rata: Instansi Pusat  mendapatkan nilai indeks 2,7 (Baik) dan Instansi Daerah mendapatkan nilai indeks 2,5 (Kurang)</a:t>
            </a:r>
          </a:p>
          <a:p>
            <a:pPr>
              <a:defRPr/>
            </a:pPr>
            <a:r>
              <a:rPr lang="id-ID" dirty="0"/>
              <a:t>Hasil PEGI mengindikasikan adanya permasalahan dalam pengembangan SPBE secara Nasional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FBD-45C0-4698-A054-1AF5FCF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F50-8DE8-4AB8-A554-5802A151B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/>
              <a:t>Belum adanya Tata Kelola SPBE yang terpadu secara Nasional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Total Belanja Hardware dan Software 2014 – 2016 + 12 Triliun 700 Miliar Rupiah. Dengar rata2 pertahunnya + 4 Triliun 230 Miliar Rupiah dan terus meningkat tiap tahunnya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65 % Dipakai untuk belanja aplikasi + Lisensi perangkat lunak untuk membangun aplikasi sejenis (Duplikasi Aplikasi)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C47-25C2-4658-9DA4-ED362B0C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715-572A-4412-86F8-F07913A7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dirty="0"/>
              <a:t>SPBE belum diterapkan pada penyelenggaraan administrasi pemerintahan dan pelayanan publik secara menyeluruh dan optimal. Masih terdapat permasalahan kinerja pada pengelolaan keuangan negara, akuntabilitas kinerja, persepsi korupsi, dan pelayanan publik</a:t>
            </a:r>
          </a:p>
          <a:p>
            <a:pPr lvl="1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A51D6B3-AEA0-45C9-941B-475828ACE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5288" y="624997"/>
            <a:ext cx="8450262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TIK dan Pengentasan Kemiskinan</a:t>
            </a:r>
          </a:p>
        </p:txBody>
      </p:sp>
      <p:sp>
        <p:nvSpPr>
          <p:cNvPr id="10243" name="object 4">
            <a:extLst>
              <a:ext uri="{FF2B5EF4-FFF2-40B4-BE49-F238E27FC236}">
                <a16:creationId xmlns:a16="http://schemas.microsoft.com/office/drawing/2014/main" id="{75271789-AA91-454B-B000-A6D03875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684338"/>
            <a:ext cx="7773987" cy="373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200" b="1" i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1 : Menanggulangi Kemiskinan dan Kelaparan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1: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588"/>
              </a:lnSpc>
              <a:spcBef>
                <a:spcPts val="6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</a:rPr>
              <a:t>Menurunkan proporsi penduduk yang tingkat  pendapatannya di bawah US$1 per hari menjadi  setengahnya dalam kurun waktu 1990 – 2005.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2: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588"/>
              </a:lnSpc>
              <a:spcBef>
                <a:spcPts val="6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en-US" altLang="en-US" b="1" i="1">
                <a:latin typeface="Arial" panose="020B0604020202020204" pitchFamily="34" charset="0"/>
                <a:cs typeface="Arial" panose="020B0604020202020204" pitchFamily="34" charset="0"/>
              </a:rPr>
              <a:t>Menurunkan proporsi penduduk yang menderita  kelaparan menjadi setengahnya dalam kurun  waktu 1990 - 2005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6A8-3C0D-428A-9906-3793BB4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6D1D-C721-42EF-A028-B3E10D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/>
          </a:bodyPr>
          <a:lstStyle/>
          <a:p>
            <a:pPr lvl="1" algn="just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  <a:p>
            <a:pPr lvl="1" algn="just">
              <a:defRPr/>
            </a:pPr>
            <a:r>
              <a:rPr lang="id-ID" dirty="0"/>
              <a:t> Berdasarkan rilis </a:t>
            </a:r>
            <a:r>
              <a:rPr lang="id-ID" b="1" dirty="0"/>
              <a:t>indeks persepsi korupsi</a:t>
            </a:r>
            <a:r>
              <a:rPr lang="id-ID" dirty="0"/>
              <a:t> oleh Transparency International tahun 2017, Indonesia mendapat nilai </a:t>
            </a:r>
            <a:r>
              <a:rPr lang="id-ID" b="1" dirty="0"/>
              <a:t>37 dari 100 </a:t>
            </a:r>
            <a:r>
              <a:rPr lang="id-ID" dirty="0"/>
              <a:t>serta berada pada </a:t>
            </a:r>
            <a:r>
              <a:rPr lang="id-ID" b="1" dirty="0"/>
              <a:t>peringkat ke-96 di antara negara-negara di dunia</a:t>
            </a:r>
            <a:r>
              <a:rPr lang="id-ID" dirty="0"/>
              <a:t>. Hal ini menunjukkan </a:t>
            </a:r>
            <a:r>
              <a:rPr lang="id-ID" b="1" dirty="0"/>
              <a:t>belum adanya perkembangan atas persepsi korupsi</a:t>
            </a:r>
            <a:r>
              <a:rPr lang="id-ID" dirty="0"/>
              <a:t> dimana pada tahun 2016 Indonesia mendapat nilai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85D-F908-4694-A288-5C5A47F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22250"/>
            <a:ext cx="85852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2BD-9EEE-489C-BC4E-E876AFFA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14350" indent="-457200" algn="just">
              <a:defRPr/>
            </a:pPr>
            <a:r>
              <a:rPr lang="id-ID" b="1" dirty="0"/>
              <a:t>Birokrasi yang integratif mengutamakan kolaborasi strategis antar instansi pemerintah dan para pemangku kepentingan</a:t>
            </a:r>
            <a:r>
              <a:rPr lang="id-ID" dirty="0"/>
              <a:t> lainnya untuk berbagi sumber daya dan membangun kekuatan dalam melaksanakan urusan dan tugas pemerintahan</a:t>
            </a:r>
          </a:p>
          <a:p>
            <a:pPr marL="514350" indent="-457200" algn="just">
              <a:defRPr/>
            </a:pPr>
            <a:r>
              <a:rPr lang="id-ID" b="1" dirty="0"/>
              <a:t>Birokrasi yang dinamis mampu merespon dengan cepat perubahan kondisi lingkungan strategis </a:t>
            </a:r>
            <a:r>
              <a:rPr lang="id-ID" dirty="0"/>
              <a:t>dengan membangun proses bisnis pemerintahan secara dinamis di dalam maupun antar instansi pemerintah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19-0A82-4A52-8C2E-4F90A41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6" y="222250"/>
            <a:ext cx="856932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1A-4FEB-4B20-8F67-0A8EFB0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id-ID" b="1" dirty="0"/>
              <a:t>Birokrasi yang transparan </a:t>
            </a:r>
            <a:r>
              <a:rPr lang="id-ID" dirty="0"/>
              <a:t>merupakan suatu keharusan untuk </a:t>
            </a:r>
            <a:r>
              <a:rPr lang="id-ID" b="1" dirty="0"/>
              <a:t>membangun kepercayaan dan legitimasi di mata publik</a:t>
            </a:r>
            <a:r>
              <a:rPr lang="id-ID" dirty="0"/>
              <a:t>. Dengan birokrasi yang transparan pemerintah menunjukkan keseriusannya dalam bekerja untuk kepentingan masyarakat, memahami kebutuhan masyarakat untuk pelayanan publik, serta melakukan pemantauan dan evaluasi kinerja pemerintah</a:t>
            </a:r>
          </a:p>
          <a:p>
            <a:pPr marL="514350" indent="-457200" algn="just">
              <a:defRPr/>
            </a:pPr>
            <a:r>
              <a:rPr lang="id-ID" b="1" dirty="0"/>
              <a:t>Birokrasi yang inovatif </a:t>
            </a:r>
            <a:r>
              <a:rPr lang="id-ID" dirty="0"/>
              <a:t>mampu memberikan ruang gerak untuk </a:t>
            </a:r>
            <a:r>
              <a:rPr lang="id-ID" b="1" dirty="0"/>
              <a:t>mengembangkan pelayanan yang lebih cepat, mudah, dan murah </a:t>
            </a:r>
            <a:r>
              <a:rPr lang="id-ID" dirty="0"/>
              <a:t>sehingga membawa dampak yang besar bagi pertumbuhan ekonomi, pelestarian lingkungan, dan sosial budaya.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A19-9693-4F76-9838-B61B7B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Visi dan Misi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70-0165-4776-93F8-AFDFD007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Visi SPBE adalah "Terwujudnya sistem pemerintahan berbasis elektronik yang terpadu dan menyeluruh untuk mencapai birokrasi dan pelayanan publik yang berkinerja tinggi".</a:t>
            </a:r>
          </a:p>
          <a:p>
            <a:pPr marL="57150" indent="0" algn="just">
              <a:buNone/>
              <a:defRPr/>
            </a:pPr>
            <a:r>
              <a:rPr lang="id-ID" dirty="0"/>
              <a:t>Untuk mencapai visi SPBE, misi SPBE adalah:</a:t>
            </a:r>
          </a:p>
          <a:p>
            <a:pPr marL="571500" indent="-514350" algn="just">
              <a:defRPr/>
            </a:pPr>
            <a:r>
              <a:rPr lang="id-ID" dirty="0"/>
              <a:t>Melakukan penataan dan penguatan organisasi dan tata kelola sistem pemerintahan berbasis elektronik yang terpadu;</a:t>
            </a:r>
          </a:p>
          <a:p>
            <a:pPr marL="571500" indent="-514350" algn="just">
              <a:defRPr/>
            </a:pPr>
            <a:r>
              <a:rPr lang="id-ID" dirty="0"/>
              <a:t>Mengembangkan pelayanan publik berbasis elektronik yang terpadu, menyeluruh, dan menjangkau masyarakat luas;</a:t>
            </a:r>
          </a:p>
          <a:p>
            <a:pPr marL="571500" indent="-514350" algn="just">
              <a:defRPr/>
            </a:pPr>
            <a:r>
              <a:rPr lang="id-ID" dirty="0"/>
              <a:t>Membangun fondasi teknologi informasi dan komunikasi yang terintegrasi, aman, dan andal; dan</a:t>
            </a:r>
          </a:p>
          <a:p>
            <a:pPr marL="571500" indent="-514350" algn="just">
              <a:defRPr/>
            </a:pPr>
            <a:r>
              <a:rPr lang="id-ID" dirty="0"/>
              <a:t>Membangun SDM yang kompeten dan inovatif berbasis teknologi informasi dan komunikasi.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8A1-4649-495D-8505-4AF0078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6815-4B76-4BB0-8286-AAC36A0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Efektivitas;</a:t>
            </a:r>
          </a:p>
          <a:p>
            <a:pPr marL="571500" indent="-514350" algn="just">
              <a:defRPr/>
            </a:pPr>
            <a:r>
              <a:rPr lang="id-ID" dirty="0"/>
              <a:t>Keterpaduan;</a:t>
            </a:r>
          </a:p>
          <a:p>
            <a:pPr marL="571500" indent="-514350" algn="just">
              <a:defRPr/>
            </a:pPr>
            <a:r>
              <a:rPr lang="id-ID" dirty="0"/>
              <a:t>Kesinambungan;</a:t>
            </a:r>
          </a:p>
          <a:p>
            <a:pPr marL="571500" indent="-514350" algn="just">
              <a:defRPr/>
            </a:pPr>
            <a:r>
              <a:rPr lang="id-ID" dirty="0"/>
              <a:t>Efisiensi;</a:t>
            </a:r>
          </a:p>
          <a:p>
            <a:pPr marL="571500" indent="-514350" algn="just">
              <a:defRPr/>
            </a:pPr>
            <a:r>
              <a:rPr lang="id-ID" dirty="0"/>
              <a:t>Akuntabilitas;</a:t>
            </a:r>
          </a:p>
          <a:p>
            <a:pPr marL="571500" indent="-514350" algn="just">
              <a:defRPr/>
            </a:pPr>
            <a:r>
              <a:rPr lang="id-ID" dirty="0"/>
              <a:t>Interoperabilitas;dan</a:t>
            </a:r>
          </a:p>
          <a:p>
            <a:pPr marL="571500" indent="-514350" algn="just">
              <a:defRPr/>
            </a:pPr>
            <a:r>
              <a:rPr lang="id-ID" dirty="0"/>
              <a:t>Keamanan.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10F-7799-4786-A9CB-7EAD1F6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1C1-89DC-4B80-A49D-D96E316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Efektivitas: Optimalisasi pemanfaatan sumber daya yang mendukung SPBE yang berhasil guna sesuai dengan kebutuhan</a:t>
            </a:r>
          </a:p>
          <a:p>
            <a:pPr marL="571500" indent="-514350" algn="just">
              <a:defRPr/>
            </a:pPr>
            <a:r>
              <a:rPr lang="id-ID" dirty="0"/>
              <a:t>Keterpaduan: Merupakan pengintegrasian sumber daya yang mendukung SPBE</a:t>
            </a:r>
          </a:p>
          <a:p>
            <a:pPr marL="571500" indent="-514350" algn="just">
              <a:defRPr/>
            </a:pPr>
            <a:r>
              <a:rPr lang="id-ID" dirty="0"/>
              <a:t>Kesinambungan: Merupakan keberlanjutan SPBE secara terencana, bertahap, dan terus menerus sesuai dengan perkembangannya.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749-D3FE-4F43-89B7-92C1DF2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8A19-152C-40B4-BE48-E04A0504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Efisiensi: Merupakan optimalisasi pemanfaatan sumber daya yang mendukung SPBE yang tepat guna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Akuntabilitas: Merupakan kejelasan fungsi dan pertanggungjawaban dari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Interoperabilitas: Merupakan koordinasi dan kolaborasi antar Proses Bisnis dan antar sistem elektronik, dalam rangka pertukaran data, informasi, atau Layanan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Keamanan: Merupakan kerahasiaan, keutuhan, ketersediaan, keaslian, dan kenirsangkalan (nonrepudiation) sumber daya yang mendukung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D5B-898A-4F0E-B7AE-556188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Ruang Lingkup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94A-EF27-42B8-B6B1-78F0B003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Tata Kelola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Manajemen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Audit Teknologi Informasi dan Komunikasi;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Penyelenggara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Percepatan SPBE; dan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Pemantauan dan evaluasi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F92-AA8F-4A70-8510-CACB17D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B2C8-CB2C-435D-875A-FB5BCDCD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Tata Kelola SPBE bertujuan untuk memastikan penerapan unsur-unsur SPBE secara terpadu.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Aplikasi SPBE;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851-096B-4508-920C-990A1B2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CB82-14AB-4852-A747-DBF3BFEE4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Proses Bisnis;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Data dan informasi;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Infrastruktur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Aplikasi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Keamanan SPBE; dan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8662B28-9689-456F-870E-35BD97E1D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480534"/>
            <a:ext cx="8264525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TIK dan</a:t>
            </a:r>
            <a:r>
              <a:rPr spc="-95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Perekonomian</a:t>
            </a:r>
            <a:endParaRPr dirty="0"/>
          </a:p>
        </p:txBody>
      </p:sp>
      <p:sp>
        <p:nvSpPr>
          <p:cNvPr id="11267" name="object 4">
            <a:extLst>
              <a:ext uri="{FF2B5EF4-FFF2-40B4-BE49-F238E27FC236}">
                <a16:creationId xmlns:a16="http://schemas.microsoft.com/office/drawing/2014/main" id="{6320BD35-B7D7-40E5-9E41-FC90200E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1692276"/>
            <a:ext cx="82470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3340" rIns="0" bIns="0">
            <a:spAutoFit/>
          </a:bodyPr>
          <a:lstStyle>
            <a:lvl1pPr indent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475"/>
              </a:lnSpc>
              <a:spcBef>
                <a:spcPts val="425"/>
              </a:spcBef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Bukti global menunjukkan bahwa TIK memacu pertumbuhan ekonomi, khususnya UKM</a:t>
            </a:r>
          </a:p>
          <a:p>
            <a:pPr>
              <a:lnSpc>
                <a:spcPts val="2475"/>
              </a:lnSpc>
              <a:spcBef>
                <a:spcPts val="425"/>
              </a:spcBef>
              <a:buNone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75"/>
              </a:lnSpc>
              <a:spcBef>
                <a:spcPts val="563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Memperbaiki efisiensi operasi bisnis internal dan  eksternal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75"/>
              </a:lnSpc>
              <a:spcBef>
                <a:spcPts val="563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Menyediakan akses ke pasar global dan nasional yang  baru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Meningkatkan volume permintaan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Memperbaiki manajemen inventori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75"/>
              </a:lnSpc>
              <a:spcBef>
                <a:spcPts val="600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Mengurangi pemborosan dan akibatnya meningkatkan  keuntungan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786-A0DB-41AB-B4F7-F14D615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C53F-5180-4354-8EFE-09A1B54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Arsitektur Sistem Pemerintahan Berbasis Elektronik: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Nasional 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Instansi Pusat;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Arsitektur SPBE Nasional memuat Referensi Arsitektur, Domain Arsitektur</a:t>
            </a:r>
          </a:p>
          <a:p>
            <a:pPr marL="57150" indent="0" algn="just">
              <a:buNone/>
              <a:defRPr/>
            </a:pPr>
            <a:endParaRPr lang="id-ID" dirty="0"/>
          </a:p>
          <a:p>
            <a:pPr marL="57150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769-8772-42F2-BCC3-9BCB0F1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74A-DADD-4042-8337-F03A010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Referensi arsitektur mendeskripsikan komponen dasar arsitektur baku yang digunakan sebagai acuan untuk penyusunan setiap domain arsitektur.</a:t>
            </a:r>
          </a:p>
          <a:p>
            <a:pPr marL="57150" indent="0" algn="just">
              <a:buNone/>
              <a:defRPr/>
            </a:pPr>
            <a:r>
              <a:rPr lang="id-ID" dirty="0"/>
              <a:t>Domain arsitektur mendeskripsikan substansi arsitektur yang memuat: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Aplikasi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Keamanan SPBE;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9E49-6160-42EA-900A-A9D3F23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Manajemen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106-E731-46CD-B9DB-DC44B04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Manajemen SPBE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risiko;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keamanan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data;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aset teknologi informasi dan komunikasi;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sumber daya manusia;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pengetahuan;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perubahan;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AFB-4B77-438E-A350-1F52618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Audit Teknologi Informasi dan Komunikasi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EDA-5EA1-49ED-A88B-F899AB0B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Audit Teknologi Informasi dan Komunikasi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Infrastruktur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Aplikasi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Keamanan SPBE</a:t>
            </a:r>
          </a:p>
          <a:p>
            <a:pPr marL="57150" indent="0" algn="just">
              <a:buNone/>
              <a:defRPr/>
            </a:pPr>
            <a:r>
              <a:rPr lang="id-ID" dirty="0"/>
              <a:t>Pemeriksaan hal Pokok Teknis:</a:t>
            </a:r>
          </a:p>
          <a:p>
            <a:pPr marL="514350" indent="-457200" algn="just">
              <a:defRPr/>
            </a:pPr>
            <a:r>
              <a:rPr lang="id-ID" dirty="0"/>
              <a:t>Penerapan Tata Kelola dan Manajemen TIK</a:t>
            </a:r>
          </a:p>
          <a:p>
            <a:pPr marL="514350" indent="-457200" algn="just">
              <a:defRPr/>
            </a:pPr>
            <a:r>
              <a:rPr lang="id-ID" dirty="0"/>
              <a:t>Fungsionalitas TIK</a:t>
            </a:r>
          </a:p>
          <a:p>
            <a:pPr marL="514350" indent="-457200" algn="just">
              <a:defRPr/>
            </a:pPr>
            <a:r>
              <a:rPr lang="id-ID" dirty="0"/>
              <a:t>Kinerja TIK yang di hasilkan</a:t>
            </a:r>
          </a:p>
          <a:p>
            <a:pPr marL="514350" indent="-457200" algn="just">
              <a:defRPr/>
            </a:pPr>
            <a:r>
              <a:rPr lang="id-ID" dirty="0"/>
              <a:t>Aspek TIK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A02-72A5-4027-AEBC-439A8CB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Penyelenggara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054-FFFD-417A-9CC3-04B72EF8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Untuk meningkatkan keterpaduan pelaksanaan Tata Kelola SPBE, Manajemen SPBE, dan Audit Teknologi Informasi dan Komunikasi, serta pemantauan dan evaluasi SPBE nasional dibentuk Tim Koordinasi SPBE Nasional.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bertanggung jawab langsung ke Presiden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mempunyai tugas melakukan koordinasi dan penerapan kebijakan SPBE pada instansi Pusat dan Daerah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40B-A397-4B3E-A4BF-50B53B9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TIM Koordinasi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CC7-83CF-4133-A460-C25790D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Ketua: Menteri yang menyelenggarakan urusan pemerintahan di bidang aparatur negara;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Anggota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dalam negeri;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keuangan;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komunikasi dan informatika;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perencanaan pembangunan nasional;</a:t>
            </a:r>
          </a:p>
          <a:p>
            <a:pPr marL="971550" lvl="1" indent="-514350" algn="just">
              <a:defRPr/>
            </a:pPr>
            <a:r>
              <a:rPr lang="id-ID" dirty="0"/>
              <a:t>Kepala lembaga yang menyelenggarakan tugas pemerintahan di bidang keamanan siber;</a:t>
            </a:r>
          </a:p>
          <a:p>
            <a:pPr marL="971550" lvl="1" indent="-514350" algn="just">
              <a:defRPr/>
            </a:pPr>
            <a:r>
              <a:rPr lang="id-ID" dirty="0"/>
              <a:t>Kepala lembaga pemerintah non kementerian yang menyelenggarakan tugas pemerintahan di bidang pengkajian dan penerapan teknologi.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778-E22E-4A5A-80A3-74504B6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Percepatan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989-CDAE-43A9-9775-8F2B5989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" indent="0" algn="just">
              <a:buNone/>
            </a:pPr>
            <a:r>
              <a:rPr lang="id-ID" altLang="en-US"/>
              <a:t>Untuk meningkatkan kualitas penyelenggaraan pemerintahan dan pelayanan publik, dilakukan percepatan SPBE di Instansi Pusat dan Pemerintah Daerah.</a:t>
            </a:r>
          </a:p>
          <a:p>
            <a:pPr marL="57150" indent="0" algn="just">
              <a:buNone/>
            </a:pPr>
            <a:r>
              <a:rPr lang="id-ID" altLang="en-US"/>
              <a:t>Percepatan SPBE dilakukan dengan membangun Aplikasi Umum dan Infrastruktur SPBE Nasional untuk memberikan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451-452C-45A3-A89C-3A942BD5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Pemantauan dan Evaluasi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ED7-BFED-4AF3-BA5B-19AEEEC0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Pemantauan dan evaluasi SPBE bertujuan untuk mengukur kemajuan dan meningkatkan kualitas SPBE di Instansi Fusat dan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melakukan pemantauan dan evaluasi terhadap SPBE secara nasional dan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Koordinator SPBE Instansi Pusat dan Pemerintah Daerah </a:t>
            </a:r>
            <a:r>
              <a:rPr lang="id-ID" b="1" dirty="0"/>
              <a:t>melakukan pemantauan dan evaluasi </a:t>
            </a:r>
            <a:r>
              <a:rPr lang="id-ID" dirty="0"/>
              <a:t>terhadap SPBE pada Instansi Pusat dan Pemerintah Daerah masing-masing secara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Pelaksanaan pemantauan dan evaluasi SPBE dikoordinasikan oleh menteri yang menyelenggarakan urusan pemerintahan di bidang aparatur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11358735-8F78-447B-9632-5D5AF410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38125"/>
            <a:ext cx="7899400" cy="370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 dan Perekonomian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None/>
            </a:pPr>
            <a:endParaRPr lang="en-US" altLang="en-US" sz="3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Pertumbuhan industri dan sektor swasta yang  didukung TIK dalam beberapa kasus telah  berkontribusi dalam pengentasan kemiskinan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Masyarakat miskin adalah golongan yang mendapat  keuntungan paling kecil dari jenis pembangunan ini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 panose="05000000000000000000" pitchFamily="2" charset="2"/>
              <a:buChar char="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Pemerintah perlu mengatasi masalah kemiskinan  secara langsung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8ED2D24-608B-4EE3-9DD1-FA4C98F53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529747"/>
            <a:ext cx="7920037" cy="68993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" dirty="0">
                <a:solidFill>
                  <a:srgbClr val="333399"/>
                </a:solidFill>
              </a:rPr>
              <a:t>Memahami</a:t>
            </a:r>
            <a:r>
              <a:rPr spc="-6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kemiskinan</a:t>
            </a:r>
            <a:endParaRPr dirty="0"/>
          </a:p>
        </p:txBody>
      </p:sp>
      <p:sp>
        <p:nvSpPr>
          <p:cNvPr id="13315" name="object 4">
            <a:extLst>
              <a:ext uri="{FF2B5EF4-FFF2-40B4-BE49-F238E27FC236}">
                <a16:creationId xmlns:a16="http://schemas.microsoft.com/office/drawing/2014/main" id="{07863BF0-B410-4F02-91C8-29A10AF9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828800"/>
            <a:ext cx="795813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Kurangnya pendapatan, kurangnya akses terhadap  lapangan pekerjaan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Tidak memiliki akses terhadap pelayanan, kredit dan  lahan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Keterbiasaan akan kelaparan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Tidak memiliki akses ke pendidikan dasar dan/atau  pelayanan kesehatan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Harapan hidup yang rendah, tingginya mortalitas ibu dan  bayi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Meningkatnya kerawanan akan bencana alam dan konflik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CB686A3C-C30A-4D2C-9991-EF7896A1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71473E-B406-4454-B448-7712DE31A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2528887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ThreadNet</a:t>
            </a:r>
            <a:r>
              <a:rPr sz="2400" spc="-6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Hunza</a:t>
            </a:r>
            <a:endParaRPr sz="2400"/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8C4AE144-63B0-4DF9-BB06-CA10EFF6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8"/>
            <a:ext cx="8589963" cy="5040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2E418FD1-5FCB-440A-A0AB-632C51C4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EA219C7-331A-4795-A67F-6985A1455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19227"/>
            <a:ext cx="1123950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10" dirty="0">
                <a:solidFill>
                  <a:srgbClr val="333399"/>
                </a:solidFill>
              </a:rPr>
              <a:t>NRE</a:t>
            </a:r>
            <a:r>
              <a:rPr sz="2400" spc="-5" dirty="0">
                <a:solidFill>
                  <a:srgbClr val="333399"/>
                </a:solidFill>
              </a:rPr>
              <a:t>GA</a:t>
            </a:r>
            <a:endParaRPr sz="2400"/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D6862CAC-11E5-4BC7-AE15-656F7CB3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25538"/>
            <a:ext cx="8516938" cy="5040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CB8A85D3-222A-4333-A7E6-359947F2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D6FDFB-885F-46F1-9386-E5FC9E7A0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15462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E</a:t>
            </a:r>
            <a:r>
              <a:rPr sz="2400" dirty="0">
                <a:solidFill>
                  <a:srgbClr val="333399"/>
                </a:solidFill>
              </a:rPr>
              <a:t>-</a:t>
            </a:r>
            <a:r>
              <a:rPr sz="2400" spc="-10" dirty="0">
                <a:solidFill>
                  <a:srgbClr val="333399"/>
                </a:solidFill>
              </a:rPr>
              <a:t>C</a:t>
            </a:r>
            <a:r>
              <a:rPr sz="2400" spc="-5" dirty="0">
                <a:solidFill>
                  <a:srgbClr val="333399"/>
                </a:solidFill>
              </a:rPr>
              <a:t>houpal</a:t>
            </a:r>
            <a:endParaRPr sz="2400"/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E8A149BE-8C20-47C2-8E58-EB626790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8"/>
            <a:ext cx="8589963" cy="5040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1898</Words>
  <Application>Microsoft Office PowerPoint</Application>
  <PresentationFormat>Widescreen</PresentationFormat>
  <Paragraphs>228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Carlito</vt:lpstr>
      <vt:lpstr>Open Sans</vt:lpstr>
      <vt:lpstr>Wingdings</vt:lpstr>
      <vt:lpstr>Office Theme</vt:lpstr>
      <vt:lpstr>Custom Design</vt:lpstr>
      <vt:lpstr>Pertemuan 12 Penerapan TIK dalam Pembangunan</vt:lpstr>
      <vt:lpstr>Jenis-Jenis Intervensi TIK</vt:lpstr>
      <vt:lpstr>TIK dan Pengentasan Kemiskinan</vt:lpstr>
      <vt:lpstr>TIK dan Perekonomian</vt:lpstr>
      <vt:lpstr>PowerPoint Presentation</vt:lpstr>
      <vt:lpstr>Memahami kemiskinan</vt:lpstr>
      <vt:lpstr>ThreadNet Hunza</vt:lpstr>
      <vt:lpstr>NREGA</vt:lpstr>
      <vt:lpstr>E-Choupal</vt:lpstr>
      <vt:lpstr>ENRAP</vt:lpstr>
      <vt:lpstr>MDG No 2: TIK dalam Pendidikan</vt:lpstr>
      <vt:lpstr>PowerPoint Presentation</vt:lpstr>
      <vt:lpstr>Sekolah Terbuka</vt:lpstr>
      <vt:lpstr>Virtual University of Small States (VUSSC)</vt:lpstr>
      <vt:lpstr>PowerPoint Presentation</vt:lpstr>
      <vt:lpstr>eSwela, Filipina</vt:lpstr>
      <vt:lpstr>MDG 3: TIK dan Kesetaraan Gender</vt:lpstr>
      <vt:lpstr>Pembangunan dan Isu-isu Gender</vt:lpstr>
      <vt:lpstr>Isu-Isu Gender dan TIK</vt:lpstr>
      <vt:lpstr>Isu-Isu Gender dan TIK</vt:lpstr>
      <vt:lpstr>Grameen Village Phone</vt:lpstr>
      <vt:lpstr>Salaam Wanita</vt:lpstr>
      <vt:lpstr>Centre for Women’s Research</vt:lpstr>
      <vt:lpstr>Referensi</vt:lpstr>
      <vt:lpstr>PowerPoint Presentation</vt:lpstr>
      <vt:lpstr>Agenda</vt:lpstr>
      <vt:lpstr>Latar Belakang Perpres No. 95 Tahun 2018</vt:lpstr>
      <vt:lpstr>Permasalahan</vt:lpstr>
      <vt:lpstr>Permasalahan</vt:lpstr>
      <vt:lpstr>Permasalahan</vt:lpstr>
      <vt:lpstr>Tujuan</vt:lpstr>
      <vt:lpstr>Tujuan</vt:lpstr>
      <vt:lpstr>Visi dan Misi SPBE</vt:lpstr>
      <vt:lpstr>Prinsip SPBE</vt:lpstr>
      <vt:lpstr>Prinsip SPBE</vt:lpstr>
      <vt:lpstr>Prinsip SPBE</vt:lpstr>
      <vt:lpstr>Ruang Lingkup</vt:lpstr>
      <vt:lpstr>Tata Kelola</vt:lpstr>
      <vt:lpstr>Tata Kelola</vt:lpstr>
      <vt:lpstr>Arsitektur</vt:lpstr>
      <vt:lpstr>Arsitektur</vt:lpstr>
      <vt:lpstr>Manajemen SPBE</vt:lpstr>
      <vt:lpstr>Audit Teknologi Informasi dan Komunikasi</vt:lpstr>
      <vt:lpstr>Penyelenggara SPBE</vt:lpstr>
      <vt:lpstr>TIM Koordinasi SPBE</vt:lpstr>
      <vt:lpstr>Percepatan SPBE</vt:lpstr>
      <vt:lpstr>Pemantauan dan Evaluasi SPBE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22</cp:revision>
  <dcterms:created xsi:type="dcterms:W3CDTF">2021-08-03T05:39:13Z</dcterms:created>
  <dcterms:modified xsi:type="dcterms:W3CDTF">2022-05-13T14:03:19Z</dcterms:modified>
</cp:coreProperties>
</file>