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54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37E7-3459-43ED-80E6-FCDA754B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671639"/>
            <a:ext cx="8121650" cy="1976437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en-US" sz="3500" dirty="0" err="1"/>
              <a:t>Pertemuan</a:t>
            </a:r>
            <a:r>
              <a:rPr lang="en-US" sz="3500" dirty="0"/>
              <a:t> </a:t>
            </a:r>
            <a:r>
              <a:rPr lang="en-ID" sz="3500" dirty="0"/>
              <a:t>9</a:t>
            </a:r>
            <a:br>
              <a:rPr lang="en-US" sz="3500" dirty="0"/>
            </a:br>
            <a:r>
              <a:rPr lang="id-ID" sz="3500" dirty="0"/>
              <a:t>Sistem Pemerintahan Berbasis Elektronik</a:t>
            </a:r>
            <a:endParaRPr lang="en-US" sz="3500" dirty="0"/>
          </a:p>
        </p:txBody>
      </p:sp>
      <p:sp>
        <p:nvSpPr>
          <p:cNvPr id="6147" name="Slide Number Placeholder 2">
            <a:extLst>
              <a:ext uri="{FF2B5EF4-FFF2-40B4-BE49-F238E27FC236}">
                <a16:creationId xmlns:a16="http://schemas.microsoft.com/office/drawing/2014/main" id="{C0A473A1-923A-48E8-815A-2CAE1D14F3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885B23A-6C83-4013-B337-032E9C8310AF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9A7913-3C19-4A85-83CE-864B5075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770313"/>
            <a:ext cx="6858000" cy="99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id-ID" dirty="0"/>
              <a:t>Perpres No. 95 Tahun 2018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0A503-4EF0-4F79-BAEF-193C3D3CEF57}"/>
              </a:ext>
            </a:extLst>
          </p:cNvPr>
          <p:cNvSpPr txBox="1"/>
          <p:nvPr/>
        </p:nvSpPr>
        <p:spPr>
          <a:xfrm>
            <a:off x="3160713" y="48895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dirty="0"/>
              <a:t>M HANIF JUSUF ST MKOM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F8A1-4649-495D-8505-4AF00782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6815-4B76-4BB0-8286-AAC36A0B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Efektivitas;</a:t>
            </a:r>
          </a:p>
          <a:p>
            <a:pPr marL="571500" indent="-514350" algn="just">
              <a:defRPr/>
            </a:pPr>
            <a:r>
              <a:rPr lang="id-ID" dirty="0"/>
              <a:t>Keterpaduan;</a:t>
            </a:r>
          </a:p>
          <a:p>
            <a:pPr marL="571500" indent="-514350" algn="just">
              <a:defRPr/>
            </a:pPr>
            <a:r>
              <a:rPr lang="id-ID" dirty="0"/>
              <a:t>Kesinambungan;</a:t>
            </a:r>
          </a:p>
          <a:p>
            <a:pPr marL="571500" indent="-514350" algn="just">
              <a:defRPr/>
            </a:pPr>
            <a:r>
              <a:rPr lang="id-ID" dirty="0"/>
              <a:t>Efisiensi;</a:t>
            </a:r>
          </a:p>
          <a:p>
            <a:pPr marL="571500" indent="-514350" algn="just">
              <a:defRPr/>
            </a:pPr>
            <a:r>
              <a:rPr lang="id-ID" dirty="0"/>
              <a:t>Akuntabilitas;</a:t>
            </a:r>
          </a:p>
          <a:p>
            <a:pPr marL="571500" indent="-514350" algn="just">
              <a:defRPr/>
            </a:pPr>
            <a:r>
              <a:rPr lang="id-ID" dirty="0"/>
              <a:t>Interoperabilitas;dan</a:t>
            </a:r>
          </a:p>
          <a:p>
            <a:pPr marL="571500" indent="-514350" algn="just">
              <a:defRPr/>
            </a:pPr>
            <a:r>
              <a:rPr lang="id-ID" dirty="0"/>
              <a:t>Keamanan.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110F-7799-4786-A9CB-7EAD1F63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1C1-89DC-4B80-A49D-D96E316D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Efektivitas: Optimalisasi pemanfaatan sumber daya yang mendukung SPBE yang berhasil guna sesuai dengan kebutuhan</a:t>
            </a:r>
          </a:p>
          <a:p>
            <a:pPr marL="571500" indent="-514350" algn="just">
              <a:defRPr/>
            </a:pPr>
            <a:r>
              <a:rPr lang="id-ID" dirty="0"/>
              <a:t>Keterpaduan: Merupakan pengintegrasian sumber daya yang mendukung SPBE</a:t>
            </a:r>
          </a:p>
          <a:p>
            <a:pPr marL="571500" indent="-514350" algn="just">
              <a:defRPr/>
            </a:pPr>
            <a:r>
              <a:rPr lang="id-ID" dirty="0"/>
              <a:t>Kesinambungan: Merupakan keberlanjutan SPBE secara terencana, bertahap, dan terus menerus sesuai dengan perkembangannya.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A749-D3FE-4F43-89B7-92C1DF26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8A19-152C-40B4-BE48-E04A0504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Efisiensi: Merupakan optimalisasi pemanfaatan sumber daya yang mendukung SPBE yang tepat guna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Akuntabilitas: Merupakan kejelasan fungsi dan pertanggungjawaban dari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Interoperabilitas: Merupakan koordinasi dan kolaborasi antar Proses Bisnis dan antar sistem elektronik, dalam rangka pertukaran data, informasi, atau Layanan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Keamanan: Merupakan kerahasiaan, keutuhan, ketersediaan, keaslian, dan kenirsangkalan (nonrepudiation) sumber daya yang mendukung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D5B-898A-4F0E-B7AE-5561880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Ruang Lingkup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394A-EF27-42B8-B6B1-78F0B003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Tata Kelola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Manajemen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Audit Teknologi Informasi dan Komunikasi;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Penyelenggara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Percepatan SPBE; dan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Pemantauan dan evaluasi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6F92-AA8F-4A70-8510-CACB17D6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B2C8-CB2C-435D-875A-FB5BCDCD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Tata Kelola SPBE bertujuan untuk memastikan penerapan unsur-unsur SPBE secara terpadu.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Aplikasi SPBE;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E851-096B-4508-920C-990A1B2C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CB82-14AB-4852-A747-DBF3BFEE4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Proses Bisnis;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Data dan informasi;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Infrastruktur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Aplikasi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Keamanan SPBE; dan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B786-A0DB-41AB-B4F7-F14D615A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C53F-5180-4354-8EFE-09A1B54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Arsitektur Sistem Pemerintahan Berbasis Elektronik: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Nasional 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Instansi Pusat;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Arsitektur SPBE Nasional memuat Referensi Arsitektur, Domain Arsitektur</a:t>
            </a:r>
          </a:p>
          <a:p>
            <a:pPr marL="57150" indent="0" algn="just">
              <a:buNone/>
              <a:defRPr/>
            </a:pPr>
            <a:endParaRPr lang="id-ID" dirty="0"/>
          </a:p>
          <a:p>
            <a:pPr marL="57150" indent="0" algn="just">
              <a:buNone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769-8772-42F2-BCC3-9BCB0F1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074A-DADD-4042-8337-F03A010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Referensi arsitektur mendeskripsikan komponen dasar arsitektur baku yang digunakan sebagai acuan untuk penyusunan setiap domain arsitektur.</a:t>
            </a:r>
          </a:p>
          <a:p>
            <a:pPr marL="57150" indent="0" algn="just">
              <a:buNone/>
              <a:defRPr/>
            </a:pPr>
            <a:r>
              <a:rPr lang="id-ID" dirty="0"/>
              <a:t>Domain arsitektur mendeskripsikan substansi arsitektur yang memuat: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Aplikasi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Keamanan SPBE;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9E49-6160-42EA-900A-A9D3F230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Manajemen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0106-E731-46CD-B9DB-DC44B04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Manajemen SPBE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risiko;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keamanan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data;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aset teknologi informasi dan komunikasi;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sumber daya manusia;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pengetahuan;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perubahan;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AFB-4B77-438E-A350-1F52618B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Audit Teknologi Informasi dan Komunikasi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EEDA-5EA1-49ED-A88B-F899AB0B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Audit Teknologi Informasi dan Komunikasi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Infrastruktur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Aplikasi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Keamanan SPBE</a:t>
            </a:r>
          </a:p>
          <a:p>
            <a:pPr marL="57150" indent="0" algn="just">
              <a:buNone/>
              <a:defRPr/>
            </a:pPr>
            <a:r>
              <a:rPr lang="id-ID" dirty="0"/>
              <a:t>Pemeriksaan hal Pokok Teknis:</a:t>
            </a:r>
          </a:p>
          <a:p>
            <a:pPr marL="514350" indent="-457200" algn="just">
              <a:defRPr/>
            </a:pPr>
            <a:r>
              <a:rPr lang="id-ID" dirty="0"/>
              <a:t>Penerapan Tata Kelola dan Manajemen TIK</a:t>
            </a:r>
          </a:p>
          <a:p>
            <a:pPr marL="514350" indent="-457200" algn="just">
              <a:defRPr/>
            </a:pPr>
            <a:r>
              <a:rPr lang="id-ID" dirty="0"/>
              <a:t>Fungsionalitas TIK</a:t>
            </a:r>
          </a:p>
          <a:p>
            <a:pPr marL="514350" indent="-457200" algn="just">
              <a:defRPr/>
            </a:pPr>
            <a:r>
              <a:rPr lang="id-ID" dirty="0"/>
              <a:t>Kinerja TIK yang di hasilkan</a:t>
            </a:r>
          </a:p>
          <a:p>
            <a:pPr marL="514350" indent="-457200" algn="just">
              <a:defRPr/>
            </a:pPr>
            <a:r>
              <a:rPr lang="id-ID" dirty="0"/>
              <a:t>Aspek TIK lainnya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84E6-5DA0-43DE-A8AE-8735CE0B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/>
              <a:t>Agenda</a:t>
            </a:r>
            <a:endParaRPr 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1ED0EC1-0ED3-4867-BF5F-93DDF85B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r>
              <a:rPr lang="id-ID" altLang="en-US"/>
              <a:t>Sistem Pemerintahan Berbasis Elektronik Berdasarkan Perpres No. 95 Tahun 2018</a:t>
            </a:r>
            <a:endParaRPr lang="en-ID" altLang="en-US"/>
          </a:p>
          <a:p>
            <a:pPr marL="9525" indent="0">
              <a:buNone/>
            </a:pPr>
            <a:r>
              <a:rPr lang="en-ID" altLang="en-US">
                <a:latin typeface="Open Sans" panose="020B0606030504020204" pitchFamily="34" charset="0"/>
              </a:rPr>
              <a:t>Tentang Sistem Pemerintahan Berbasis Elektronik (SPBE)</a:t>
            </a:r>
          </a:p>
          <a:p>
            <a:pPr marL="9525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9A02-72A5-4027-AEBC-439A8CBE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Penyelenggara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5054-FFFD-417A-9CC3-04B72EF8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Untuk meningkatkan keterpaduan pelaksanaan Tata Kelola SPBE, Manajemen SPBE, dan Audit Teknologi Informasi dan Komunikasi, serta pemantauan dan evaluasi SPBE nasional dibentuk Tim Koordinasi SPBE Nasional.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bertanggung jawab langsung ke Presiden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mempunyai tugas melakukan koordinasi dan penerapan kebijakan SPBE pada instansi Pusat dan Daerah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40B-A397-4B3E-A4BF-50B53B9D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TIM Koordinasi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CC7-83CF-4133-A460-C25790DA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Ketua: Menteri yang menyelenggarakan urusan pemerintahan di bidang aparatur negara;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Anggota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dalam negeri;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keuangan;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komunikasi dan informatika;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perencanaan pembangunan nasional;</a:t>
            </a:r>
          </a:p>
          <a:p>
            <a:pPr marL="971550" lvl="1" indent="-514350" algn="just">
              <a:defRPr/>
            </a:pPr>
            <a:r>
              <a:rPr lang="id-ID" dirty="0"/>
              <a:t>Kepala lembaga yang menyelenggarakan tugas pemerintahan di bidang keamanan siber;</a:t>
            </a:r>
          </a:p>
          <a:p>
            <a:pPr marL="971550" lvl="1" indent="-514350" algn="just">
              <a:defRPr/>
            </a:pPr>
            <a:r>
              <a:rPr lang="id-ID" dirty="0"/>
              <a:t>Kepala lembaga pemerintah non kementerian yang menyelenggarakan tugas pemerintahan di bidang pengkajian dan penerapan teknologi.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778-E22E-4A5A-80A3-74504B6E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Percepatan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D989-CDAE-43A9-9775-8F2B59893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" indent="0" algn="just">
              <a:buNone/>
            </a:pPr>
            <a:r>
              <a:rPr lang="id-ID" altLang="en-US"/>
              <a:t>Untuk meningkatkan kualitas penyelenggaraan pemerintahan dan pelayanan publik, dilakukan percepatan SPBE di Instansi Pusat dan Pemerintah Daerah.</a:t>
            </a:r>
          </a:p>
          <a:p>
            <a:pPr marL="57150" indent="0" algn="just">
              <a:buNone/>
            </a:pPr>
            <a:r>
              <a:rPr lang="id-ID" altLang="en-US"/>
              <a:t>Percepatan SPBE dilakukan dengan membangun Aplikasi Umum dan Infrastruktur SPBE Nasional untuk memberikan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3451-452C-45A3-A89C-3A942BD5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Pemantauan dan Evaluasi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DED7-BFED-4AF3-BA5B-19AEEEC0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Pemantauan dan evaluasi SPBE bertujuan untuk mengukur kemajuan dan meningkatkan kualitas SPBE di Instansi Fusat dan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melakukan pemantauan dan evaluasi terhadap SPBE secara nasional dan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Koordinator SPBE Instansi Pusat dan Pemerintah Daerah </a:t>
            </a:r>
            <a:r>
              <a:rPr lang="id-ID" b="1" dirty="0"/>
              <a:t>melakukan pemantauan dan evaluasi </a:t>
            </a:r>
            <a:r>
              <a:rPr lang="id-ID" dirty="0"/>
              <a:t>terhadap SPBE pada Instansi Pusat dan Pemerintah Daerah masing-masing secara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Pelaksanaan pemantauan dan evaluasi SPBE dikoordinasikan oleh menteri yang menyelenggarakan urusan pemerintahan di bidang aparatur negara.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45B8-F295-4118-B6D5-DD725833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Latar Belakang Perpres No. 95 Tahun 2018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9098-FB71-42EA-A758-DF4F76F7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/>
              <a:t>Inpres Nomor 3 Tahun 2003 tentang Kebijakan dan Strategi Nasional Pengembangan E-Government</a:t>
            </a:r>
          </a:p>
          <a:p>
            <a:pPr>
              <a:defRPr/>
            </a:pPr>
            <a:r>
              <a:rPr lang="id-ID" dirty="0"/>
              <a:t>Pemeringkatan </a:t>
            </a:r>
            <a:r>
              <a:rPr lang="id-ID" i="1" dirty="0"/>
              <a:t>e-Government</a:t>
            </a:r>
            <a:r>
              <a:rPr lang="id-ID" dirty="0"/>
              <a:t> Indonesia (PEGI) Tahun 2015 di dapat rata-rata: Instansi Pusat  mendapatkan nilai indeks 2,7 (Baik) dan Instansi Daerah mendapatkan nilai indeks 2,5 (Kurang)</a:t>
            </a:r>
          </a:p>
          <a:p>
            <a:pPr>
              <a:defRPr/>
            </a:pPr>
            <a:r>
              <a:rPr lang="id-ID" dirty="0"/>
              <a:t>Hasil PEGI mengindikasikan adanya permasalahan dalam pengembangan SPBE secara Nasional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FBD-45C0-4698-A054-1AF5FCF6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F50-8DE8-4AB8-A554-5802A151B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/>
              <a:t>Belum adanya Tata Kelola SPBE yang terpadu secara Nasional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Total Belanja Hardware dan Software 2014 – 2016 + 12 Triliun 700 Miliar Rupiah. Dengar rata2 pertahunnya + 4 Triliun 230 Miliar Rupiah dan terus meningkat tiap tahunnya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65 % Dipakai untuk belanja aplikasi + Lisensi perangkat lunak untuk membangun aplikasi sejenis (Duplikasi Aplikasi)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8C47-25C2-4658-9DA4-ED362B0C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D715-572A-4412-86F8-F07913A7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dirty="0"/>
              <a:t>SPBE belum diterapkan pada penyelenggaraan administrasi pemerintahan dan pelayanan publik secara menyeluruh dan optimal. Masih terdapat permasalahan kinerja pada pengelolaan keuangan negara, akuntabilitas kinerja, persepsi korupsi, dan pelayanan publik</a:t>
            </a:r>
          </a:p>
          <a:p>
            <a:pPr lvl="1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D6A8-3C0D-428A-9906-3793BB46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6D1D-C721-42EF-A028-B3E10D4A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/>
          </a:bodyPr>
          <a:lstStyle/>
          <a:p>
            <a:pPr lvl="1" algn="just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  <a:p>
            <a:pPr lvl="1" algn="just">
              <a:defRPr/>
            </a:pPr>
            <a:r>
              <a:rPr lang="id-ID" dirty="0"/>
              <a:t> Berdasarkan rilis </a:t>
            </a:r>
            <a:r>
              <a:rPr lang="id-ID" b="1" dirty="0"/>
              <a:t>indeks persepsi korupsi</a:t>
            </a:r>
            <a:r>
              <a:rPr lang="id-ID" dirty="0"/>
              <a:t> oleh Transparency International tahun 2017, Indonesia mendapat nilai </a:t>
            </a:r>
            <a:r>
              <a:rPr lang="id-ID" b="1" dirty="0"/>
              <a:t>37 dari 100 </a:t>
            </a:r>
            <a:r>
              <a:rPr lang="id-ID" dirty="0"/>
              <a:t>serta berada pada </a:t>
            </a:r>
            <a:r>
              <a:rPr lang="id-ID" b="1" dirty="0"/>
              <a:t>peringkat ke-96 di antara negara-negara di dunia</a:t>
            </a:r>
            <a:r>
              <a:rPr lang="id-ID" dirty="0"/>
              <a:t>. Hal ini menunjukkan </a:t>
            </a:r>
            <a:r>
              <a:rPr lang="id-ID" b="1" dirty="0"/>
              <a:t>belum adanya perkembangan atas persepsi korupsi</a:t>
            </a:r>
            <a:r>
              <a:rPr lang="id-ID" dirty="0"/>
              <a:t> dimana pada tahun 2016 Indonesia mendapat nilai yang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285D-F908-4694-A288-5C5A47F5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50" y="222250"/>
            <a:ext cx="85852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B2BD-9EEE-489C-BC4E-E876AFFA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14350" indent="-457200" algn="just">
              <a:defRPr/>
            </a:pPr>
            <a:r>
              <a:rPr lang="id-ID" b="1" dirty="0"/>
              <a:t>Birokrasi yang integratif mengutamakan kolaborasi strategis antar instansi pemerintah dan para pemangku kepentingan</a:t>
            </a:r>
            <a:r>
              <a:rPr lang="id-ID" dirty="0"/>
              <a:t> lainnya untuk berbagi sumber daya dan membangun kekuatan dalam melaksanakan urusan dan tugas pemerintahan</a:t>
            </a:r>
          </a:p>
          <a:p>
            <a:pPr marL="514350" indent="-457200" algn="just">
              <a:defRPr/>
            </a:pPr>
            <a:r>
              <a:rPr lang="id-ID" b="1" dirty="0"/>
              <a:t>Birokrasi yang dinamis mampu merespon dengan cepat perubahan kondisi lingkungan strategis </a:t>
            </a:r>
            <a:r>
              <a:rPr lang="id-ID" dirty="0"/>
              <a:t>dengan membangun proses bisnis pemerintahan secara dinamis di dalam maupun antar instansi pemerintah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9919-0A82-4A52-8C2E-4F90A41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6" y="222250"/>
            <a:ext cx="856932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F01A-4FEB-4B20-8F67-0A8EFB00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14350" indent="-457200" algn="just">
              <a:defRPr/>
            </a:pPr>
            <a:r>
              <a:rPr lang="id-ID" b="1" dirty="0"/>
              <a:t>Birokrasi yang transparan </a:t>
            </a:r>
            <a:r>
              <a:rPr lang="id-ID" dirty="0"/>
              <a:t>merupakan suatu keharusan untuk </a:t>
            </a:r>
            <a:r>
              <a:rPr lang="id-ID" b="1" dirty="0"/>
              <a:t>membangun kepercayaan dan legitimasi di mata publik</a:t>
            </a:r>
            <a:r>
              <a:rPr lang="id-ID" dirty="0"/>
              <a:t>. Dengan birokrasi yang transparan pemerintah menunjukkan keseriusannya dalam bekerja untuk kepentingan masyarakat, memahami kebutuhan masyarakat untuk pelayanan publik, serta melakukan pemantauan dan evaluasi kinerja pemerintah</a:t>
            </a:r>
          </a:p>
          <a:p>
            <a:pPr marL="514350" indent="-457200" algn="just">
              <a:defRPr/>
            </a:pPr>
            <a:r>
              <a:rPr lang="id-ID" b="1" dirty="0"/>
              <a:t>Birokrasi yang inovatif </a:t>
            </a:r>
            <a:r>
              <a:rPr lang="id-ID" dirty="0"/>
              <a:t>mampu memberikan ruang gerak untuk </a:t>
            </a:r>
            <a:r>
              <a:rPr lang="id-ID" b="1" dirty="0"/>
              <a:t>mengembangkan pelayanan yang lebih cepat, mudah, dan murah </a:t>
            </a:r>
            <a:r>
              <a:rPr lang="id-ID" dirty="0"/>
              <a:t>sehingga membawa dampak yang besar bagi pertumbuhan ekonomi, pelestarian lingkungan, dan sosial budaya.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1A19-9693-4F76-9838-B61B7BF3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Visi dan Misi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0E70-0165-4776-93F8-AFDFD007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Visi SPBE adalah "Terwujudnya sistem pemerintahan berbasis elektronik yang terpadu dan menyeluruh untuk mencapai birokrasi dan pelayanan publik yang berkinerja tinggi".</a:t>
            </a:r>
          </a:p>
          <a:p>
            <a:pPr marL="57150" indent="0" algn="just">
              <a:buNone/>
              <a:defRPr/>
            </a:pPr>
            <a:r>
              <a:rPr lang="id-ID" dirty="0"/>
              <a:t>Untuk mencapai visi SPBE, misi SPBE adalah:</a:t>
            </a:r>
          </a:p>
          <a:p>
            <a:pPr marL="571500" indent="-514350" algn="just">
              <a:defRPr/>
            </a:pPr>
            <a:r>
              <a:rPr lang="id-ID" dirty="0"/>
              <a:t>Melakukan penataan dan penguatan organisasi dan tata kelola sistem pemerintahan berbasis elektronik yang terpadu;</a:t>
            </a:r>
          </a:p>
          <a:p>
            <a:pPr marL="571500" indent="-514350" algn="just">
              <a:defRPr/>
            </a:pPr>
            <a:r>
              <a:rPr lang="id-ID" dirty="0"/>
              <a:t>Mengembangkan pelayanan publik berbasis elektronik yang terpadu, menyeluruh, dan menjangkau masyarakat luas;</a:t>
            </a:r>
          </a:p>
          <a:p>
            <a:pPr marL="571500" indent="-514350" algn="just">
              <a:defRPr/>
            </a:pPr>
            <a:r>
              <a:rPr lang="id-ID" dirty="0"/>
              <a:t>Membangun fondasi teknologi informasi dan komunikasi yang terintegrasi, aman, dan andal; dan</a:t>
            </a:r>
          </a:p>
          <a:p>
            <a:pPr marL="571500" indent="-514350" algn="just">
              <a:defRPr/>
            </a:pPr>
            <a:r>
              <a:rPr lang="id-ID" dirty="0"/>
              <a:t>Membangun SDM yang kompeten dan inovatif berbasis teknologi informasi dan komunikasi.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1214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Open Sans</vt:lpstr>
      <vt:lpstr>Office Theme</vt:lpstr>
      <vt:lpstr>Custom Design</vt:lpstr>
      <vt:lpstr>Pertemuan 9 Sistem Pemerintahan Berbasis Elektronik</vt:lpstr>
      <vt:lpstr>Agenda</vt:lpstr>
      <vt:lpstr>Latar Belakang Perpres No. 95 Tahun 2018</vt:lpstr>
      <vt:lpstr>Permasalahan</vt:lpstr>
      <vt:lpstr>Permasalahan</vt:lpstr>
      <vt:lpstr>Permasalahan</vt:lpstr>
      <vt:lpstr>Tujuan</vt:lpstr>
      <vt:lpstr>Tujuan</vt:lpstr>
      <vt:lpstr>Visi dan Misi SPBE</vt:lpstr>
      <vt:lpstr>Prinsip SPBE</vt:lpstr>
      <vt:lpstr>Prinsip SPBE</vt:lpstr>
      <vt:lpstr>Prinsip SPBE</vt:lpstr>
      <vt:lpstr>Ruang Lingkup</vt:lpstr>
      <vt:lpstr>Tata Kelola</vt:lpstr>
      <vt:lpstr>Tata Kelola</vt:lpstr>
      <vt:lpstr>Arsitektur</vt:lpstr>
      <vt:lpstr>Arsitektur</vt:lpstr>
      <vt:lpstr>Manajemen SPBE</vt:lpstr>
      <vt:lpstr>Audit Teknologi Informasi dan Komunikasi</vt:lpstr>
      <vt:lpstr>Penyelenggara SPBE</vt:lpstr>
      <vt:lpstr>TIM Koordinasi SPBE</vt:lpstr>
      <vt:lpstr>Percepatan SPBE</vt:lpstr>
      <vt:lpstr>Pemantauan dan Evaluasi SPBE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22</cp:revision>
  <dcterms:created xsi:type="dcterms:W3CDTF">2021-08-03T05:39:13Z</dcterms:created>
  <dcterms:modified xsi:type="dcterms:W3CDTF">2022-05-13T13:55:58Z</dcterms:modified>
</cp:coreProperties>
</file>