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81" d="100"/>
          <a:sy n="81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724"/>
            <a:ext cx="9144000" cy="129664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 052– MATERI-SESI </a:t>
            </a:r>
            <a:r>
              <a:rPr lang="en-US" sz="3600" b="1" dirty="0" smtClean="0"/>
              <a:t>9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STATISTIKA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/>
          </a:p>
          <a:p>
            <a:r>
              <a:rPr lang="en-US" smtClean="0"/>
              <a:t>ALI </a:t>
            </a:r>
            <a:r>
              <a:rPr lang="en-US" dirty="0" smtClean="0"/>
              <a:t>A. RACHMAN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4" y="504092"/>
            <a:ext cx="4976446" cy="1587944"/>
          </a:xfrm>
        </p:spPr>
        <p:txBody>
          <a:bodyPr>
            <a:normAutofit/>
          </a:bodyPr>
          <a:lstStyle/>
          <a:p>
            <a:pPr algn="r"/>
            <a:r>
              <a:rPr lang="id-ID" sz="2800" b="1" dirty="0"/>
              <a:t>PROBABILITAS SAMPEL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alt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lang="en-US" alt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id-ID" dirty="0"/>
              <a:t>Distribusi sampling adalah distribusi dari mean-mean yang diambil secara berulang kali dari suatu populasi. Bila pada suatu populasi tak terhingga dilakukan pengambilan sampel secara acak berulang-ulang hingga semua sampel yang mungkin dapat ditarik dari populasi tersebut. Sampel yang diambil dari populasi terbatas dan sebelum dilakukan pengambilan sampel berikutnya sampel unit dikembalikan kedalam </a:t>
            </a:r>
            <a:r>
              <a:rPr lang="id-ID" dirty="0" smtClean="0"/>
              <a:t>populasi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7385"/>
            <a:ext cx="9144000" cy="6096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id-ID" sz="1800" b="1" dirty="0" smtClean="0"/>
              <a:t>DISTRIBUSI </a:t>
            </a:r>
            <a:r>
              <a:rPr lang="id-ID" sz="1800" b="1" dirty="0"/>
              <a:t>PENARIKAN SAMPEL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015" y="2602523"/>
            <a:ext cx="9694985" cy="3364523"/>
          </a:xfrm>
        </p:spPr>
        <p:txBody>
          <a:bodyPr>
            <a:noAutofit/>
          </a:bodyPr>
          <a:lstStyle/>
          <a:p>
            <a:pPr algn="just"/>
            <a:r>
              <a:rPr lang="id-ID" dirty="0"/>
              <a:t>Jumlah Sampel Acak yang dapat ditarik dari suatu populasi adalah sangat    banyak.</a:t>
            </a:r>
            <a:endParaRPr lang="en-US" dirty="0"/>
          </a:p>
          <a:p>
            <a:pPr algn="just"/>
            <a:r>
              <a:rPr lang="id-ID" dirty="0"/>
              <a:t>• Nilai setiap Statistik Sampel akan bervariasi/beragam antar sampel.</a:t>
            </a:r>
            <a:endParaRPr lang="en-US" dirty="0"/>
          </a:p>
          <a:p>
            <a:pPr algn="just"/>
            <a:r>
              <a:rPr lang="id-ID" dirty="0"/>
              <a:t>• Suatu statistik dapat dianggap sebagai peubah acak yang besarnya sangat tergantung dari sampel yang kita ambil.</a:t>
            </a:r>
            <a:endParaRPr lang="en-US" dirty="0"/>
          </a:p>
          <a:p>
            <a:pPr algn="just"/>
            <a:r>
              <a:rPr lang="id-ID" dirty="0"/>
              <a:t>• Karena statistik sampel adalah peubah acak maka ia mempunyai distribusi yang kita sebut sebagai : Distribusi peluang statistik sampel = Distribusi Sampling = Distribusi Penarikan Sampel. Statistik sampel yg paling populer dipelajari adalah Rata-Rata (</a:t>
            </a:r>
            <a:r>
              <a:rPr lang="id-ID" i="1" dirty="0"/>
              <a:t>x</a:t>
            </a:r>
            <a:r>
              <a:rPr lang="id-ID" dirty="0"/>
              <a:t>)</a:t>
            </a:r>
            <a:endParaRPr lang="en-US" dirty="0"/>
          </a:p>
          <a:p>
            <a:pPr algn="just"/>
            <a:r>
              <a:rPr lang="id-ID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831" y="1811779"/>
            <a:ext cx="9144000" cy="1205814"/>
          </a:xfrm>
        </p:spPr>
        <p:txBody>
          <a:bodyPr>
            <a:normAutofit/>
          </a:bodyPr>
          <a:lstStyle/>
          <a:p>
            <a:r>
              <a:rPr lang="id-ID" sz="3600" b="1" dirty="0"/>
              <a:t>DISTRIBUSI RATA-RATA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692" y="2919046"/>
            <a:ext cx="9554308" cy="2338754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Misalkan kita mempunyai sebuah populasi berkukuran terhingga N dengan parameter rata-rata µ dan simpangan baku σ. Dari populasi ini diambil secara acak berukuran n. </a:t>
            </a:r>
            <a:endParaRPr lang="en-US" dirty="0"/>
          </a:p>
          <a:p>
            <a:pPr algn="just"/>
            <a:r>
              <a:rPr lang="id-ID" dirty="0"/>
              <a:t>Jika sampling dilakukan tanpa pengembalian, kita tahu semuanya ada   buah sampel yang berlainan. Untuk semua sampel yang didapat, masing-masing dihitung rata-ratanya.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4149"/>
            <a:ext cx="9144000" cy="5680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3169"/>
            <a:ext cx="9144000" cy="2174631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Dengan demikian diperoleh   buah rata-rata. Anggap semua rata-rata ini sebagai data baru, jadi didapat kumpulan data yang terdiri atas rata-rata dari sampel-sampel. Dari kumpulan ini kita dapat menghitung rata-rata dan simpangan bakunya. Jadi didapat rata-rata daripada rata-rata, diberi simbol µ  (baca: mu indeks eks garis), dan simpangan baku daripada rata-rata, diberi simbol σ  (baca: sigma indeks eks garis).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631" y="2332891"/>
            <a:ext cx="9636369" cy="621323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id-ID" sz="2000" dirty="0" smtClean="0"/>
              <a:t>Data </a:t>
            </a:r>
            <a:r>
              <a:rPr lang="id-ID" sz="2000" dirty="0"/>
              <a:t>dalam tiap sampel dan rata-rata tiap sampel diberikan dalam daftar berikut ini.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3" y="3001108"/>
            <a:ext cx="10902461" cy="3153507"/>
          </a:xfrm>
        </p:spPr>
        <p:txBody>
          <a:bodyPr>
            <a:noAutofit/>
          </a:bodyPr>
          <a:lstStyle/>
          <a:p>
            <a:pPr algn="just"/>
            <a:r>
              <a:rPr lang="id-ID" sz="1800" dirty="0"/>
              <a:t>Beberapa notasi :</a:t>
            </a:r>
            <a:endParaRPr lang="en-US" sz="1800" dirty="0"/>
          </a:p>
          <a:p>
            <a:pPr algn="just"/>
            <a:r>
              <a:rPr lang="id-ID" sz="1800" dirty="0"/>
              <a:t>n : ukuran sampel N : ukuran populasi</a:t>
            </a:r>
            <a:endParaRPr lang="en-US" sz="1800" dirty="0"/>
          </a:p>
          <a:p>
            <a:pPr algn="just"/>
            <a:r>
              <a:rPr lang="id-ID" sz="1800" i="1" dirty="0"/>
              <a:t>x </a:t>
            </a:r>
            <a:r>
              <a:rPr lang="id-ID" sz="1800" dirty="0"/>
              <a:t>: rata-rata sampel μ : rata-rata populasi</a:t>
            </a:r>
            <a:endParaRPr lang="en-US" sz="1800" dirty="0"/>
          </a:p>
          <a:p>
            <a:pPr algn="just"/>
            <a:r>
              <a:rPr lang="id-ID" sz="1800" dirty="0"/>
              <a:t>s : standar deviasi sampel σ : standar deviasi populasi</a:t>
            </a:r>
            <a:endParaRPr lang="en-US" sz="1800" dirty="0"/>
          </a:p>
          <a:p>
            <a:pPr algn="just"/>
            <a:r>
              <a:rPr lang="id-ID" sz="1800" dirty="0"/>
              <a:t>μ</a:t>
            </a:r>
            <a:r>
              <a:rPr lang="id-ID" sz="1800" i="1" dirty="0"/>
              <a:t>x</a:t>
            </a:r>
            <a:r>
              <a:rPr lang="id-ID" sz="1800" dirty="0"/>
              <a:t>: rata-rata antar semua sampel</a:t>
            </a:r>
            <a:endParaRPr lang="en-US" sz="1800" dirty="0"/>
          </a:p>
          <a:p>
            <a:pPr algn="just"/>
            <a:r>
              <a:rPr lang="id-ID" sz="1800" dirty="0"/>
              <a:t>σ</a:t>
            </a:r>
            <a:r>
              <a:rPr lang="id-ID" sz="1800" i="1" dirty="0"/>
              <a:t>x </a:t>
            </a:r>
            <a:r>
              <a:rPr lang="id-ID" sz="1800" dirty="0"/>
              <a:t>: standar deviasi antar semua sampel = standard error = galat baku</a:t>
            </a:r>
            <a:endParaRPr lang="en-US" sz="1800" dirty="0"/>
          </a:p>
          <a:p>
            <a:pPr algn="just"/>
            <a:r>
              <a:rPr lang="id-ID" sz="1800" dirty="0"/>
              <a:t>Contoh : Diberikan sebuah populasi dengan N=10 yang datanya : 98, 99, 97, 98, 99, 98, 97, 97, 97, 98, 99. Jika dihitung, populasi ini mempunyai µ = 98 dan σ = 0,78. Diambil sampel berukuran n=2 . Semuanya ada   = 45 buah sampel. Untuk setiap sampel kita hitung rata-ratanya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68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19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27570"/>
              </p:ext>
            </p:extLst>
          </p:nvPr>
        </p:nvGraphicFramePr>
        <p:xfrm>
          <a:off x="1359878" y="2309445"/>
          <a:ext cx="8757137" cy="4427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564"/>
                <a:gridCol w="1120402"/>
                <a:gridCol w="1161707"/>
                <a:gridCol w="1239154"/>
                <a:gridCol w="1316601"/>
                <a:gridCol w="2793709"/>
              </a:tblGrid>
              <a:tr h="404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Sampel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Rata-rata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</a:tr>
              <a:tr h="3501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(99,99)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(97,97)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(97,98)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(97,99)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(98,99)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99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97,5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98,5</a:t>
                      </a:r>
                      <a:endParaRPr lang="en-US" sz="80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</a:tr>
              <a:tr h="233461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Jumlah semua rata-rata = 4410</a:t>
                      </a:r>
                      <a:endParaRPr lang="en-US" sz="8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1802" marR="518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7175" y="1738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Semua Sampel Berukuran n = 2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Rata-ratanya Diambil dari Populasi Berukuran N = 10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397</Words>
  <Application>Microsoft Office PowerPoint</Application>
  <PresentationFormat>Custom</PresentationFormat>
  <Paragraphs>124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INA 052– MATERI-SESI 9 STATISTIKA</vt:lpstr>
      <vt:lpstr>PROBABILITAS SAMPEL  </vt:lpstr>
      <vt:lpstr> DISTRIBUSI PENARIKAN SAMPEL </vt:lpstr>
      <vt:lpstr>DISTRIBUSI RATA-RATA</vt:lpstr>
      <vt:lpstr>PowerPoint Presentation</vt:lpstr>
      <vt:lpstr>       Data dalam tiap sampel dan rata-rata tiap sampel diberikan dalam daftar berikut ini.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Ali A Rachman</cp:lastModifiedBy>
  <cp:revision>30</cp:revision>
  <dcterms:created xsi:type="dcterms:W3CDTF">2021-08-03T05:39:13Z</dcterms:created>
  <dcterms:modified xsi:type="dcterms:W3CDTF">2022-03-15T12:05:05Z</dcterms:modified>
</cp:coreProperties>
</file>