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59" r:id="rId4"/>
    <p:sldId id="260" r:id="rId5"/>
    <p:sldId id="261" r:id="rId6"/>
    <p:sldId id="384"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385" r:id="rId30"/>
    <p:sldId id="286" r:id="rId31"/>
    <p:sldId id="287" r:id="rId32"/>
    <p:sldId id="288" r:id="rId33"/>
    <p:sldId id="289" r:id="rId34"/>
    <p:sldId id="290" r:id="rId35"/>
    <p:sldId id="291" r:id="rId36"/>
    <p:sldId id="292" r:id="rId37"/>
    <p:sldId id="293" r:id="rId38"/>
    <p:sldId id="294" r:id="rId39"/>
    <p:sldId id="295" r:id="rId40"/>
    <p:sldId id="386" r:id="rId41"/>
    <p:sldId id="38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296"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5/17/2022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2">
            <a:extLst>
              <a:ext uri="{FF2B5EF4-FFF2-40B4-BE49-F238E27FC236}">
                <a16:creationId xmlns:a16="http://schemas.microsoft.com/office/drawing/2014/main" id="{4B35AA4F-056E-4AAA-9B90-FD9342A8C23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1985B5A-B0C1-4B18-9148-D3C0426D6E36}" type="slidenum">
              <a:rPr lang="en-US" altLang="id-ID" sz="1200">
                <a:solidFill>
                  <a:schemeClr val="bg1"/>
                </a:solidFill>
                <a:latin typeface="Cambria" panose="02040503050406030204" pitchFamily="18" charset="0"/>
              </a:rPr>
              <a:pPr>
                <a:lnSpc>
                  <a:spcPct val="100000"/>
                </a:lnSpc>
                <a:spcBef>
                  <a:spcPct val="0"/>
                </a:spcBef>
                <a:buFontTx/>
                <a:buNone/>
              </a:pPr>
              <a:t>1</a:t>
            </a:fld>
            <a:endParaRPr lang="en-US" altLang="id-ID" sz="1200">
              <a:solidFill>
                <a:schemeClr val="bg1"/>
              </a:solidFill>
              <a:latin typeface="Cambria" panose="02040503050406030204" pitchFamily="18" charset="0"/>
            </a:endParaRPr>
          </a:p>
        </p:txBody>
      </p:sp>
      <p:sp>
        <p:nvSpPr>
          <p:cNvPr id="4" name="Subtitle 3">
            <a:extLst>
              <a:ext uri="{FF2B5EF4-FFF2-40B4-BE49-F238E27FC236}">
                <a16:creationId xmlns:a16="http://schemas.microsoft.com/office/drawing/2014/main" id="{BFD9DB01-3E26-42FC-B0C3-54E6E20E1605}"/>
              </a:ext>
            </a:extLst>
          </p:cNvPr>
          <p:cNvSpPr>
            <a:spLocks noGrp="1"/>
          </p:cNvSpPr>
          <p:nvPr>
            <p:ph type="subTitle" idx="1"/>
          </p:nvPr>
        </p:nvSpPr>
        <p:spPr>
          <a:xfrm>
            <a:off x="2638425" y="3770313"/>
            <a:ext cx="6858000" cy="1820862"/>
          </a:xfrm>
        </p:spPr>
        <p:txBody>
          <a:bodyPr rtlCol="0">
            <a:normAutofit/>
          </a:bodyPr>
          <a:lstStyle/>
          <a:p>
            <a:pPr>
              <a:defRPr/>
            </a:pPr>
            <a:r>
              <a:rPr lang="en-ID" sz="2800" dirty="0"/>
              <a:t>E-Commerce Security</a:t>
            </a:r>
            <a:endParaRPr lang="en-US" sz="2800" dirty="0"/>
          </a:p>
          <a:p>
            <a:pPr>
              <a:defRPr/>
            </a:pPr>
            <a:endParaRPr lang="en-ID" sz="1400" dirty="0"/>
          </a:p>
          <a:p>
            <a:pPr>
              <a:defRPr/>
            </a:pPr>
            <a:r>
              <a:rPr lang="fi-FI" sz="1400" dirty="0"/>
              <a:t>M HANIF JUSUF ST MKOM</a:t>
            </a:r>
            <a:endParaRPr lang="en-US" sz="1400" dirty="0"/>
          </a:p>
          <a:p>
            <a:pPr>
              <a:defRPr/>
            </a:pPr>
            <a:endParaRPr lang="en-US" sz="2800" dirty="0"/>
          </a:p>
        </p:txBody>
      </p:sp>
      <p:sp>
        <p:nvSpPr>
          <p:cNvPr id="8" name="Title 1">
            <a:extLst>
              <a:ext uri="{FF2B5EF4-FFF2-40B4-BE49-F238E27FC236}">
                <a16:creationId xmlns:a16="http://schemas.microsoft.com/office/drawing/2014/main" id="{C2A66477-42A9-486D-9879-9018F8E531FC}"/>
              </a:ext>
            </a:extLst>
          </p:cNvPr>
          <p:cNvSpPr>
            <a:spLocks noGrp="1"/>
          </p:cNvSpPr>
          <p:nvPr>
            <p:ph type="ctrTitle"/>
          </p:nvPr>
        </p:nvSpPr>
        <p:spPr>
          <a:xfrm>
            <a:off x="1524000" y="2657923"/>
            <a:ext cx="9144000" cy="859528"/>
          </a:xfrm>
        </p:spPr>
        <p:txBody>
          <a:bodyPr>
            <a:noAutofit/>
          </a:bodyPr>
          <a:lstStyle/>
          <a:p>
            <a:r>
              <a:rPr lang="en-ID" sz="3600" b="1" dirty="0"/>
              <a:t>SIC030</a:t>
            </a:r>
            <a:r>
              <a:rPr lang="en-US" sz="3600" b="1" dirty="0"/>
              <a:t> - PPT - SESI </a:t>
            </a:r>
            <a:r>
              <a:rPr lang="en-US" sz="3600" b="1" dirty="0" err="1"/>
              <a:t>ke</a:t>
            </a:r>
            <a:r>
              <a:rPr lang="en-US" sz="3600" b="1" dirty="0"/>
              <a:t> 11</a:t>
            </a:r>
            <a:br>
              <a:rPr lang="en-US" sz="3600" b="1" dirty="0"/>
            </a:br>
            <a:r>
              <a:rPr lang="en-US" sz="3600" dirty="0" err="1"/>
              <a:t>Sistem</a:t>
            </a:r>
            <a:r>
              <a:rPr lang="en-US" sz="3600" dirty="0"/>
              <a:t> </a:t>
            </a:r>
            <a:r>
              <a:rPr lang="en-US" sz="3600" dirty="0" err="1"/>
              <a:t>Perdagangan</a:t>
            </a:r>
            <a:r>
              <a:rPr lang="en-US" sz="3600" dirty="0"/>
              <a:t> </a:t>
            </a:r>
            <a:r>
              <a:rPr lang="en-US" sz="3600" dirty="0" err="1"/>
              <a:t>Elektronik</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6F92B270-D157-403F-A485-82F13E86276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16C35D4-EF6C-4331-AEDC-25DD896BEF8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10</a:t>
            </a:fld>
            <a:endParaRPr lang="en-US" altLang="en-US"/>
          </a:p>
        </p:txBody>
      </p:sp>
      <p:sp>
        <p:nvSpPr>
          <p:cNvPr id="73730" name="Rectangle 2">
            <a:extLst>
              <a:ext uri="{FF2B5EF4-FFF2-40B4-BE49-F238E27FC236}">
                <a16:creationId xmlns:a16="http://schemas.microsoft.com/office/drawing/2014/main" id="{F954FDB6-43A8-4339-9042-BD75D7FB8EBD}"/>
              </a:ext>
            </a:extLst>
          </p:cNvPr>
          <p:cNvSpPr>
            <a:spLocks noGrp="1" noChangeArrowheads="1"/>
          </p:cNvSpPr>
          <p:nvPr>
            <p:ph type="title"/>
          </p:nvPr>
        </p:nvSpPr>
        <p:spPr>
          <a:xfrm>
            <a:off x="2152650" y="503239"/>
            <a:ext cx="7886700" cy="777875"/>
          </a:xfrm>
        </p:spPr>
        <p:txBody>
          <a:bodyPr/>
          <a:lstStyle/>
          <a:p>
            <a:pPr>
              <a:defRPr/>
            </a:pPr>
            <a:r>
              <a:rPr lang="en-US" altLang="en-US"/>
              <a:t>Brute Force Solution</a:t>
            </a:r>
            <a:endParaRPr lang="en-US" altLang="en-US" sz="3600"/>
          </a:p>
        </p:txBody>
      </p:sp>
      <p:sp>
        <p:nvSpPr>
          <p:cNvPr id="15365" name="Rectangle 3">
            <a:extLst>
              <a:ext uri="{FF2B5EF4-FFF2-40B4-BE49-F238E27FC236}">
                <a16:creationId xmlns:a16="http://schemas.microsoft.com/office/drawing/2014/main" id="{CF26C289-8735-43C2-AF40-11ECD091A2CB}"/>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Online Data should assign strong passwords at the start</a:t>
            </a:r>
          </a:p>
          <a:p>
            <a:pPr lvl="1">
              <a:buFont typeface="Calibri Light" panose="020F0302020204030204" pitchFamily="34" charset="0"/>
              <a:buAutoNum type="alphaLcPeriod"/>
            </a:pPr>
            <a:r>
              <a:rPr lang="en-US" altLang="en-US" b="1"/>
              <a:t>Customers  should modify those passwords frequently </a:t>
            </a:r>
          </a:p>
          <a:p>
            <a:pPr lvl="1">
              <a:buFont typeface="Calibri Light" panose="020F0302020204030204" pitchFamily="34" charset="0"/>
              <a:buAutoNum type="alphaLcPeriod"/>
            </a:pPr>
            <a:r>
              <a:rPr lang="en-US" altLang="en-US" b="1"/>
              <a:t>Authorization services such as VeriSign and Authorize.Net should have built-in safeguards that recognize brute force attacks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39B7F779-7003-4BE1-9E83-37A16AB1B35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0A3BC02-686D-46E9-A595-1C94F18112C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11</a:t>
            </a:fld>
            <a:endParaRPr lang="en-US" altLang="en-US"/>
          </a:p>
        </p:txBody>
      </p:sp>
      <p:sp>
        <p:nvSpPr>
          <p:cNvPr id="74754" name="Rectangle 2">
            <a:extLst>
              <a:ext uri="{FF2B5EF4-FFF2-40B4-BE49-F238E27FC236}">
                <a16:creationId xmlns:a16="http://schemas.microsoft.com/office/drawing/2014/main" id="{7DE014F5-F61B-4F2C-8AE0-3B28FE1826E0}"/>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Credit Card Solution </a:t>
            </a:r>
            <a:r>
              <a:rPr lang="en-US" altLang="en-US" sz="3600"/>
              <a:t>(cont.)</a:t>
            </a:r>
          </a:p>
        </p:txBody>
      </p:sp>
      <p:sp>
        <p:nvSpPr>
          <p:cNvPr id="16389" name="Rectangle 3">
            <a:extLst>
              <a:ext uri="{FF2B5EF4-FFF2-40B4-BE49-F238E27FC236}">
                <a16:creationId xmlns:a16="http://schemas.microsoft.com/office/drawing/2014/main" id="{8DF5C4D9-A799-4553-AB67-1EE42DE6967E}"/>
              </a:ext>
            </a:extLst>
          </p:cNvPr>
          <p:cNvSpPr>
            <a:spLocks noGrp="1" noChangeArrowheads="1"/>
          </p:cNvSpPr>
          <p:nvPr>
            <p:ph type="body" idx="1"/>
          </p:nvPr>
        </p:nvSpPr>
        <p:spPr>
          <a:xfrm>
            <a:off x="2514600" y="2057400"/>
            <a:ext cx="7543800" cy="2667000"/>
          </a:xfrm>
        </p:spPr>
        <p:txBody>
          <a:bodyPr/>
          <a:lstStyle/>
          <a:p>
            <a:pPr lvl="1">
              <a:buFont typeface="Calibri Light" panose="020F0302020204030204" pitchFamily="34" charset="0"/>
              <a:buAutoNum type="alphaLcPeriod"/>
            </a:pPr>
            <a:r>
              <a:rPr lang="en-US" altLang="en-US" b="1"/>
              <a:t>Signals that something is amiss:</a:t>
            </a:r>
          </a:p>
          <a:p>
            <a:pPr lvl="2"/>
            <a:r>
              <a:rPr lang="en-US" altLang="en-US"/>
              <a:t>A merchant issues an extraordinary number of requests </a:t>
            </a:r>
          </a:p>
          <a:p>
            <a:pPr lvl="2"/>
            <a:r>
              <a:rPr lang="en-US" altLang="en-US"/>
              <a:t>Repeated requests for small amounts emanating from the same merchants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C3507847-39D5-49FA-B057-40BA7D5159C3}"/>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886AB18-B88C-4DDE-9F12-B8065391071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12</a:t>
            </a:fld>
            <a:endParaRPr lang="en-US" altLang="en-US"/>
          </a:p>
        </p:txBody>
      </p:sp>
      <p:sp>
        <p:nvSpPr>
          <p:cNvPr id="75778" name="Rectangle 2">
            <a:extLst>
              <a:ext uri="{FF2B5EF4-FFF2-40B4-BE49-F238E27FC236}">
                <a16:creationId xmlns:a16="http://schemas.microsoft.com/office/drawing/2014/main" id="{F2BD056F-2645-41E9-B85B-FA9803C6B8A5}"/>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a:t>
            </a:r>
            <a:br>
              <a:rPr lang="en-US" altLang="en-US"/>
            </a:br>
            <a:r>
              <a:rPr lang="en-US" altLang="en-US"/>
              <a:t>Credit Card Attack </a:t>
            </a:r>
            <a:r>
              <a:rPr lang="en-US" altLang="en-US" sz="3600"/>
              <a:t>(cont.)</a:t>
            </a:r>
          </a:p>
        </p:txBody>
      </p:sp>
      <p:sp>
        <p:nvSpPr>
          <p:cNvPr id="17413" name="Rectangle 3">
            <a:extLst>
              <a:ext uri="{FF2B5EF4-FFF2-40B4-BE49-F238E27FC236}">
                <a16:creationId xmlns:a16="http://schemas.microsoft.com/office/drawing/2014/main" id="{BDB780BE-2457-481C-85A5-C2FEB1AC4040}"/>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The Results</a:t>
            </a:r>
          </a:p>
          <a:p>
            <a:pPr lvl="1">
              <a:lnSpc>
                <a:spcPct val="90000"/>
              </a:lnSpc>
              <a:buFont typeface="Calibri Light" panose="020F0302020204030204" pitchFamily="34" charset="0"/>
              <a:buAutoNum type="alphaLcPeriod"/>
            </a:pPr>
            <a:r>
              <a:rPr lang="en-US" altLang="en-US" b="1"/>
              <a:t>VeriSign halted the transactions before they were settled, saving Spitfire $316,000 in charges </a:t>
            </a:r>
          </a:p>
          <a:p>
            <a:pPr lvl="1">
              <a:lnSpc>
                <a:spcPct val="90000"/>
              </a:lnSpc>
              <a:buFont typeface="Calibri Light" panose="020F0302020204030204" pitchFamily="34" charset="0"/>
              <a:buAutoNum type="alphaLcPeriod"/>
            </a:pPr>
            <a:r>
              <a:rPr lang="en-US" altLang="en-US" b="1"/>
              <a:t>Authorize.Net merchants were charged $0.35 for each transaction</a:t>
            </a:r>
          </a:p>
          <a:p>
            <a:pPr lvl="1">
              <a:lnSpc>
                <a:spcPct val="90000"/>
              </a:lnSpc>
              <a:buFont typeface="Calibri Light" panose="020F0302020204030204" pitchFamily="34" charset="0"/>
              <a:buAutoNum type="alphaLcPeriod"/>
            </a:pPr>
            <a:r>
              <a:rPr lang="en-US" altLang="en-US" b="1"/>
              <a:t>The criminals acquired thousands of valid credit card numbers to sell on the black market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8ED8D273-3F72-4E9C-95F8-A667D3C04FF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8E465BB-0E5C-4D4F-8924-33BB9A2C650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13</a:t>
            </a:fld>
            <a:endParaRPr lang="en-US" altLang="en-US"/>
          </a:p>
        </p:txBody>
      </p:sp>
      <p:sp>
        <p:nvSpPr>
          <p:cNvPr id="76802" name="Rectangle 2">
            <a:extLst>
              <a:ext uri="{FF2B5EF4-FFF2-40B4-BE49-F238E27FC236}">
                <a16:creationId xmlns:a16="http://schemas.microsoft.com/office/drawing/2014/main" id="{637A709E-DDE6-489B-A6F0-1969A655A26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a:t>
            </a:r>
            <a:br>
              <a:rPr lang="en-US" altLang="en-US"/>
            </a:br>
            <a:r>
              <a:rPr lang="en-US" altLang="en-US"/>
              <a:t>Credit Card Attack </a:t>
            </a:r>
            <a:r>
              <a:rPr lang="en-US" altLang="en-US" sz="3600"/>
              <a:t>(cont.)</a:t>
            </a:r>
          </a:p>
        </p:txBody>
      </p:sp>
      <p:sp>
        <p:nvSpPr>
          <p:cNvPr id="18437" name="Rectangle 3">
            <a:extLst>
              <a:ext uri="{FF2B5EF4-FFF2-40B4-BE49-F238E27FC236}">
                <a16:creationId xmlns:a16="http://schemas.microsoft.com/office/drawing/2014/main" id="{7ED85548-16CD-4EC2-94C2-B68C73842DE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What we can learn…</a:t>
            </a:r>
          </a:p>
          <a:p>
            <a:pPr lvl="1">
              <a:buFont typeface="Calibri Light" panose="020F0302020204030204" pitchFamily="34" charset="0"/>
              <a:buAutoNum type="alphaLcPeriod"/>
            </a:pPr>
            <a:r>
              <a:rPr lang="en-US" altLang="en-US" b="1"/>
              <a:t>Any type of EC involves a number of players who use a variety of network and application services that provide access to a variety of data sources </a:t>
            </a:r>
          </a:p>
          <a:p>
            <a:pPr lvl="1">
              <a:buFont typeface="Calibri Light" panose="020F0302020204030204" pitchFamily="34" charset="0"/>
              <a:buAutoNum type="alphaLcPeriod"/>
            </a:pPr>
            <a:r>
              <a:rPr lang="en-US" altLang="en-US" b="1"/>
              <a:t>A perpetrator needs only a single weakness in order to attack a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36DC6479-7371-4794-A2F0-F3AE4D04005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23A803B-C788-484B-9C32-7E5136CE166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14</a:t>
            </a:fld>
            <a:endParaRPr lang="en-US" altLang="en-US"/>
          </a:p>
        </p:txBody>
      </p:sp>
      <p:sp>
        <p:nvSpPr>
          <p:cNvPr id="77826" name="Rectangle 2">
            <a:extLst>
              <a:ext uri="{FF2B5EF4-FFF2-40B4-BE49-F238E27FC236}">
                <a16:creationId xmlns:a16="http://schemas.microsoft.com/office/drawing/2014/main" id="{A3964D78-568A-4777-B64B-CCC301EE072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a:t>
            </a:r>
            <a:br>
              <a:rPr lang="en-US" altLang="en-US"/>
            </a:br>
            <a:r>
              <a:rPr lang="en-US" altLang="en-US"/>
              <a:t>What We Can Learn</a:t>
            </a:r>
            <a:endParaRPr lang="en-US" altLang="en-US" sz="3600"/>
          </a:p>
        </p:txBody>
      </p:sp>
      <p:sp>
        <p:nvSpPr>
          <p:cNvPr id="19461" name="Rectangle 3">
            <a:extLst>
              <a:ext uri="{FF2B5EF4-FFF2-40B4-BE49-F238E27FC236}">
                <a16:creationId xmlns:a16="http://schemas.microsoft.com/office/drawing/2014/main" id="{03EE71B2-056F-46BB-BC4F-ECD053F6BD43}"/>
              </a:ext>
            </a:extLst>
          </p:cNvPr>
          <p:cNvSpPr>
            <a:spLocks noGrp="1" noChangeArrowheads="1"/>
          </p:cNvSpPr>
          <p:nvPr>
            <p:ph type="body" idx="1"/>
          </p:nvPr>
        </p:nvSpPr>
        <p:spPr>
          <a:xfrm>
            <a:off x="2590800" y="2362200"/>
            <a:ext cx="7543800" cy="3200400"/>
          </a:xfrm>
        </p:spPr>
        <p:txBody>
          <a:bodyPr/>
          <a:lstStyle/>
          <a:p>
            <a:pPr lvl="1">
              <a:buFont typeface="Calibri Light" panose="020F0302020204030204" pitchFamily="34" charset="0"/>
              <a:buAutoNum type="alphaLcPeriod"/>
            </a:pPr>
            <a:r>
              <a:rPr lang="en-US" altLang="en-US" b="1"/>
              <a:t>Some attacks require sophisticated techniques and technologies </a:t>
            </a:r>
          </a:p>
          <a:p>
            <a:pPr lvl="1">
              <a:buFont typeface="Calibri Light" panose="020F0302020204030204" pitchFamily="34" charset="0"/>
              <a:buAutoNum type="alphaLcPeriod"/>
            </a:pPr>
            <a:r>
              <a:rPr lang="en-US" altLang="en-US" b="1"/>
              <a:t>Most attacks are not sophisticated; standard security risk management procedures can be used to minimize their probability and impact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B26B3784-E160-490E-8FD7-AE7314D63EFA}"/>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7B6C06D-A2A9-4577-BD1D-B2577956D0B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15</a:t>
            </a:fld>
            <a:endParaRPr lang="en-US" altLang="en-US"/>
          </a:p>
        </p:txBody>
      </p:sp>
      <p:sp>
        <p:nvSpPr>
          <p:cNvPr id="78850" name="Rectangle 2">
            <a:extLst>
              <a:ext uri="{FF2B5EF4-FFF2-40B4-BE49-F238E27FC236}">
                <a16:creationId xmlns:a16="http://schemas.microsoft.com/office/drawing/2014/main" id="{594CA239-29E8-4189-B974-2E07D2F974A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Accelerating Need for</a:t>
            </a:r>
            <a:br>
              <a:rPr lang="en-US" altLang="en-US"/>
            </a:br>
            <a:r>
              <a:rPr lang="en-US" altLang="en-US"/>
              <a:t>E-Commerce Security</a:t>
            </a:r>
          </a:p>
        </p:txBody>
      </p:sp>
      <p:sp>
        <p:nvSpPr>
          <p:cNvPr id="20485" name="Rectangle 3">
            <a:extLst>
              <a:ext uri="{FF2B5EF4-FFF2-40B4-BE49-F238E27FC236}">
                <a16:creationId xmlns:a16="http://schemas.microsoft.com/office/drawing/2014/main" id="{46BD3E38-7F8B-4175-8D13-D1D7C1ADCD79}"/>
              </a:ext>
            </a:extLst>
          </p:cNvPr>
          <p:cNvSpPr>
            <a:spLocks noGrp="1" noChangeArrowheads="1"/>
          </p:cNvSpPr>
          <p:nvPr>
            <p:ph type="body" idx="1"/>
          </p:nvPr>
        </p:nvSpPr>
        <p:spPr>
          <a:xfrm>
            <a:off x="2152650" y="1576388"/>
            <a:ext cx="7886700" cy="4495800"/>
          </a:xfrm>
        </p:spPr>
        <p:txBody>
          <a:bodyPr/>
          <a:lstStyle/>
          <a:p>
            <a:pPr marL="609600" indent="-609600">
              <a:buFont typeface="Calibri Light" panose="020F0302020204030204" pitchFamily="34" charset="0"/>
              <a:buAutoNum type="arabicPeriod"/>
            </a:pPr>
            <a:r>
              <a:rPr lang="en-US" altLang="en-US"/>
              <a:t>Annual survey conducted by the </a:t>
            </a:r>
            <a:r>
              <a:rPr lang="en-US" altLang="en-US" i="1"/>
              <a:t>Computer Security Institute </a:t>
            </a:r>
            <a:r>
              <a:rPr lang="en-US" altLang="en-US"/>
              <a:t>and the FBI</a:t>
            </a:r>
          </a:p>
          <a:p>
            <a:pPr marL="990600" lvl="1" indent="-533400">
              <a:buClr>
                <a:srgbClr val="FFFF66"/>
              </a:buClr>
              <a:buFontTx/>
              <a:buAutoNum type="arabicPeriod"/>
            </a:pPr>
            <a:r>
              <a:rPr lang="en-US" altLang="en-US" b="1"/>
              <a:t>Organizations continue to experience cyber attacks from inside and outside of the organization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CC627442-8BB4-4F75-BF39-934E536B708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5C1D79B-316C-46F6-A2A7-67FC9B854EB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16</a:t>
            </a:fld>
            <a:endParaRPr lang="en-US" altLang="en-US"/>
          </a:p>
        </p:txBody>
      </p:sp>
      <p:sp>
        <p:nvSpPr>
          <p:cNvPr id="79874" name="Rectangle 2">
            <a:extLst>
              <a:ext uri="{FF2B5EF4-FFF2-40B4-BE49-F238E27FC236}">
                <a16:creationId xmlns:a16="http://schemas.microsoft.com/office/drawing/2014/main" id="{7541F66F-313F-413D-8917-D0216086D6B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Accelerating Need for</a:t>
            </a:r>
            <a:br>
              <a:rPr lang="en-US" altLang="en-US"/>
            </a:br>
            <a:r>
              <a:rPr lang="en-US" altLang="en-US"/>
              <a:t>E-Commerce Security </a:t>
            </a:r>
            <a:r>
              <a:rPr lang="en-US" altLang="en-US" sz="3600"/>
              <a:t>(cont.)</a:t>
            </a:r>
          </a:p>
        </p:txBody>
      </p:sp>
      <p:sp>
        <p:nvSpPr>
          <p:cNvPr id="21509" name="Rectangle 3">
            <a:extLst>
              <a:ext uri="{FF2B5EF4-FFF2-40B4-BE49-F238E27FC236}">
                <a16:creationId xmlns:a16="http://schemas.microsoft.com/office/drawing/2014/main" id="{4C6ADE0E-733F-49B3-AAA1-99961DCD46A2}"/>
              </a:ext>
            </a:extLst>
          </p:cNvPr>
          <p:cNvSpPr>
            <a:spLocks noGrp="1" noChangeArrowheads="1"/>
          </p:cNvSpPr>
          <p:nvPr>
            <p:ph type="body" idx="1"/>
          </p:nvPr>
        </p:nvSpPr>
        <p:spPr>
          <a:xfrm>
            <a:off x="2152650" y="1576388"/>
            <a:ext cx="7886700" cy="4495800"/>
          </a:xfrm>
        </p:spPr>
        <p:txBody>
          <a:bodyPr/>
          <a:lstStyle/>
          <a:p>
            <a:pPr marL="990600" lvl="1" indent="-533400">
              <a:buClr>
                <a:srgbClr val="FFFF66"/>
              </a:buClr>
              <a:buFontTx/>
              <a:buAutoNum type="arabicPeriod" startAt="2"/>
            </a:pPr>
            <a:r>
              <a:rPr lang="en-US" altLang="en-US" b="1"/>
              <a:t>The types of cyber attacks that organizations experience were varied</a:t>
            </a:r>
          </a:p>
          <a:p>
            <a:pPr marL="990600" lvl="1" indent="-533400">
              <a:buClr>
                <a:srgbClr val="FFFF66"/>
              </a:buClr>
              <a:buFontTx/>
              <a:buAutoNum type="arabicPeriod" startAt="2"/>
            </a:pPr>
            <a:r>
              <a:rPr lang="en-US" altLang="en-US" b="1"/>
              <a:t>The financial losses from a cyber attack can be substantial</a:t>
            </a:r>
          </a:p>
          <a:p>
            <a:pPr marL="990600" lvl="1" indent="-533400">
              <a:buClr>
                <a:srgbClr val="FFFF66"/>
              </a:buClr>
              <a:buFontTx/>
              <a:buAutoNum type="arabicPeriod" startAt="2"/>
            </a:pPr>
            <a:r>
              <a:rPr lang="en-US" altLang="en-US" b="1"/>
              <a:t>It takes more than one type of technology to defend against cyber attacks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7CFE74D0-31D5-4402-ABEB-50B9FBFF35E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22BDF48-5EA8-42FA-8A6B-D8FDEB54CD8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17</a:t>
            </a:fld>
            <a:endParaRPr lang="en-US" altLang="en-US"/>
          </a:p>
        </p:txBody>
      </p:sp>
      <p:sp>
        <p:nvSpPr>
          <p:cNvPr id="80898" name="Rectangle 2">
            <a:extLst>
              <a:ext uri="{FF2B5EF4-FFF2-40B4-BE49-F238E27FC236}">
                <a16:creationId xmlns:a16="http://schemas.microsoft.com/office/drawing/2014/main" id="{4A6E4F3B-0D52-41DF-B62B-81083E3DE56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Accelerating Need for</a:t>
            </a:r>
            <a:br>
              <a:rPr lang="en-US" altLang="en-US"/>
            </a:br>
            <a:r>
              <a:rPr lang="en-US" altLang="en-US"/>
              <a:t>E-Commerce Security </a:t>
            </a:r>
            <a:r>
              <a:rPr lang="en-US" altLang="en-US" sz="3600"/>
              <a:t>(cont.)</a:t>
            </a:r>
          </a:p>
        </p:txBody>
      </p:sp>
      <p:sp>
        <p:nvSpPr>
          <p:cNvPr id="22533" name="Rectangle 3">
            <a:extLst>
              <a:ext uri="{FF2B5EF4-FFF2-40B4-BE49-F238E27FC236}">
                <a16:creationId xmlns:a16="http://schemas.microsoft.com/office/drawing/2014/main" id="{84489FEA-3A80-4A3B-BFF6-6C8906415DB1}"/>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National Infrastructure Protection Center (NIPC):</a:t>
            </a:r>
            <a:r>
              <a:rPr lang="en-US" altLang="en-US" b="1"/>
              <a:t> </a:t>
            </a:r>
            <a:r>
              <a:rPr lang="en-US" altLang="en-US"/>
              <a:t>A joint partnership, under the auspices of the FBI, among governmental and private industry; designed to prevent and protect the nation’s infrastructure</a:t>
            </a:r>
            <a:endParaRPr lang="en-US" alt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1DE115EB-1B23-4543-B0A4-5FFA59DF434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DC3C49B-0DE6-4730-AE8A-1EA2AF283F4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18</a:t>
            </a:fld>
            <a:endParaRPr lang="en-US" altLang="en-US"/>
          </a:p>
        </p:txBody>
      </p:sp>
      <p:sp>
        <p:nvSpPr>
          <p:cNvPr id="81922" name="Rectangle 2">
            <a:extLst>
              <a:ext uri="{FF2B5EF4-FFF2-40B4-BE49-F238E27FC236}">
                <a16:creationId xmlns:a16="http://schemas.microsoft.com/office/drawing/2014/main" id="{4A230537-5A12-448A-90E8-C3694B5B79E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Accelerating Need for</a:t>
            </a:r>
            <a:br>
              <a:rPr lang="en-US" altLang="en-US"/>
            </a:br>
            <a:r>
              <a:rPr lang="en-US" altLang="en-US"/>
              <a:t>E-Commerce Security </a:t>
            </a:r>
            <a:r>
              <a:rPr lang="en-US" altLang="en-US" sz="3600"/>
              <a:t>(cont.)</a:t>
            </a:r>
          </a:p>
        </p:txBody>
      </p:sp>
      <p:sp>
        <p:nvSpPr>
          <p:cNvPr id="23557" name="Rectangle 3">
            <a:extLst>
              <a:ext uri="{FF2B5EF4-FFF2-40B4-BE49-F238E27FC236}">
                <a16:creationId xmlns:a16="http://schemas.microsoft.com/office/drawing/2014/main" id="{B1CD18C7-63B7-4CF4-902D-5FE60AD59BDD}"/>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Computer Emergency Response Team (CERT):</a:t>
            </a:r>
            <a:r>
              <a:rPr lang="en-US" altLang="en-US" b="1"/>
              <a:t> </a:t>
            </a:r>
            <a:r>
              <a:rPr lang="en-US" altLang="en-US"/>
              <a:t>Group of three teams at Carnegie Mellon University that monitors incidence of cyber attacks, analyze vulnerabilities, and provide guidance on protecting against attacks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98C9FAC5-CDEA-4F25-95C0-9E413CCA792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1A7F93C-3B26-465E-A18D-E33105918A4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19</a:t>
            </a:fld>
            <a:endParaRPr lang="en-US" altLang="en-US"/>
          </a:p>
        </p:txBody>
      </p:sp>
      <p:sp>
        <p:nvSpPr>
          <p:cNvPr id="82946" name="Rectangle 2">
            <a:extLst>
              <a:ext uri="{FF2B5EF4-FFF2-40B4-BE49-F238E27FC236}">
                <a16:creationId xmlns:a16="http://schemas.microsoft.com/office/drawing/2014/main" id="{5728DA3E-B39E-41C0-9078-862162F6D3B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Accelerating Need for</a:t>
            </a:r>
            <a:br>
              <a:rPr lang="en-US" altLang="en-US"/>
            </a:br>
            <a:r>
              <a:rPr lang="en-US" altLang="en-US"/>
              <a:t>E-Commerce Security </a:t>
            </a:r>
            <a:r>
              <a:rPr lang="en-US" altLang="en-US" sz="3600"/>
              <a:t>(cont.)</a:t>
            </a:r>
          </a:p>
        </p:txBody>
      </p:sp>
      <p:sp>
        <p:nvSpPr>
          <p:cNvPr id="24581" name="Rectangle 3">
            <a:extLst>
              <a:ext uri="{FF2B5EF4-FFF2-40B4-BE49-F238E27FC236}">
                <a16:creationId xmlns:a16="http://schemas.microsoft.com/office/drawing/2014/main" id="{08A4296D-9A8B-4057-9FBD-09921A1844AC}"/>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According to the statistics reported to CERT/CC over the past year (CERT/CC 2002)</a:t>
            </a:r>
          </a:p>
          <a:p>
            <a:pPr lvl="1">
              <a:lnSpc>
                <a:spcPct val="90000"/>
              </a:lnSpc>
              <a:buFont typeface="Calibri Light" panose="020F0302020204030204" pitchFamily="34" charset="0"/>
              <a:buAutoNum type="alphaLcPeriod"/>
            </a:pPr>
            <a:r>
              <a:rPr lang="en-US" altLang="en-US" b="1"/>
              <a:t>The number of cyber attacks skyrocketed from approximately 22,000 in 2000 to over 82,000 in 2002</a:t>
            </a:r>
          </a:p>
          <a:p>
            <a:pPr lvl="1">
              <a:lnSpc>
                <a:spcPct val="90000"/>
              </a:lnSpc>
              <a:buFont typeface="Calibri Light" panose="020F0302020204030204" pitchFamily="34" charset="0"/>
              <a:buAutoNum type="alphaLcPeriod"/>
            </a:pPr>
            <a:r>
              <a:rPr lang="en-US" altLang="en-US" b="1"/>
              <a:t>First quarter of 2003 the number was already over 43,000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a:extLst>
              <a:ext uri="{FF2B5EF4-FFF2-40B4-BE49-F238E27FC236}">
                <a16:creationId xmlns:a16="http://schemas.microsoft.com/office/drawing/2014/main" id="{5DB62942-DBDD-4969-B506-4BDDFF0FB8CA}"/>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6467845-47E4-47DC-9648-971CDE99269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a:t>
            </a:fld>
            <a:endParaRPr lang="en-US" altLang="en-US"/>
          </a:p>
        </p:txBody>
      </p:sp>
      <p:sp>
        <p:nvSpPr>
          <p:cNvPr id="65538" name="Rectangle 2">
            <a:extLst>
              <a:ext uri="{FF2B5EF4-FFF2-40B4-BE49-F238E27FC236}">
                <a16:creationId xmlns:a16="http://schemas.microsoft.com/office/drawing/2014/main" id="{D916ED6F-4CA3-4FB5-BEFC-A33477E7EB22}"/>
              </a:ext>
            </a:extLst>
          </p:cNvPr>
          <p:cNvSpPr>
            <a:spLocks noGrp="1" noChangeArrowheads="1"/>
          </p:cNvSpPr>
          <p:nvPr>
            <p:ph type="title"/>
          </p:nvPr>
        </p:nvSpPr>
        <p:spPr>
          <a:xfrm>
            <a:off x="2152650" y="503239"/>
            <a:ext cx="7886700" cy="777875"/>
          </a:xfrm>
        </p:spPr>
        <p:txBody>
          <a:bodyPr/>
          <a:lstStyle/>
          <a:p>
            <a:pPr>
              <a:defRPr/>
            </a:pPr>
            <a:r>
              <a:rPr lang="en-US" altLang="en-US"/>
              <a:t>Learning Objectives</a:t>
            </a:r>
          </a:p>
        </p:txBody>
      </p:sp>
      <p:sp>
        <p:nvSpPr>
          <p:cNvPr id="7173" name="Rectangle 3">
            <a:extLst>
              <a:ext uri="{FF2B5EF4-FFF2-40B4-BE49-F238E27FC236}">
                <a16:creationId xmlns:a16="http://schemas.microsoft.com/office/drawing/2014/main" id="{160453C1-B50C-4419-92BD-58D746633C47}"/>
              </a:ext>
            </a:extLst>
          </p:cNvPr>
          <p:cNvSpPr>
            <a:spLocks noGrp="1" noChangeArrowheads="1"/>
          </p:cNvSpPr>
          <p:nvPr>
            <p:ph type="body" idx="1"/>
          </p:nvPr>
        </p:nvSpPr>
        <p:spPr>
          <a:xfrm>
            <a:off x="2152650" y="1576388"/>
            <a:ext cx="7886700" cy="4495800"/>
          </a:xfrm>
        </p:spPr>
        <p:txBody>
          <a:bodyPr/>
          <a:lstStyle/>
          <a:p>
            <a:pPr marL="609600" indent="-609600">
              <a:buClr>
                <a:srgbClr val="FFFF66"/>
              </a:buClr>
              <a:buFont typeface="Wingdings" panose="05000000000000000000" pitchFamily="2" charset="2"/>
              <a:buAutoNum type="arabicPeriod"/>
            </a:pPr>
            <a:r>
              <a:rPr lang="en-US" altLang="en-US"/>
              <a:t>Document the rapid rise in computer and network security attacks.</a:t>
            </a:r>
          </a:p>
          <a:p>
            <a:pPr marL="609600" indent="-609600">
              <a:buClr>
                <a:srgbClr val="FFFF66"/>
              </a:buClr>
              <a:buFont typeface="Wingdings" panose="05000000000000000000" pitchFamily="2" charset="2"/>
              <a:buAutoNum type="arabicPeriod"/>
            </a:pPr>
            <a:r>
              <a:rPr lang="en-US" altLang="en-US"/>
              <a:t>Describe the common security practices of businesses of all sizes.</a:t>
            </a:r>
          </a:p>
          <a:p>
            <a:pPr marL="609600" indent="-609600">
              <a:buClr>
                <a:srgbClr val="FFFF66"/>
              </a:buClr>
              <a:buFont typeface="Wingdings" panose="05000000000000000000" pitchFamily="2" charset="2"/>
              <a:buAutoNum type="arabicPeriod"/>
            </a:pPr>
            <a:r>
              <a:rPr lang="en-US" altLang="en-US"/>
              <a:t>Understand the basic elements of EC security.</a:t>
            </a:r>
          </a:p>
          <a:p>
            <a:pPr marL="609600" indent="-609600">
              <a:buClr>
                <a:srgbClr val="FFFF66"/>
              </a:buClr>
              <a:buFont typeface="Wingdings" panose="05000000000000000000" pitchFamily="2" charset="2"/>
              <a:buAutoNum type="arabicPeriod"/>
            </a:pPr>
            <a:r>
              <a:rPr lang="en-US" altLang="en-US"/>
              <a:t>Explain the basic types of network security attacks.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B0D0A0D2-9152-4F7D-A98E-3A91B605B45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EFA255F-0545-4670-84D8-93D33D65351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20</a:t>
            </a:fld>
            <a:endParaRPr lang="en-US" altLang="en-US"/>
          </a:p>
        </p:txBody>
      </p:sp>
      <p:sp>
        <p:nvSpPr>
          <p:cNvPr id="83970" name="Rectangle 2">
            <a:extLst>
              <a:ext uri="{FF2B5EF4-FFF2-40B4-BE49-F238E27FC236}">
                <a16:creationId xmlns:a16="http://schemas.microsoft.com/office/drawing/2014/main" id="{80FD5517-6918-4A3D-B5DF-CF30663E6AF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Security Is </a:t>
            </a:r>
            <a:br>
              <a:rPr lang="en-US" altLang="en-US"/>
            </a:br>
            <a:r>
              <a:rPr lang="en-US" altLang="en-US"/>
              <a:t>Everyone’s Business</a:t>
            </a:r>
            <a:endParaRPr lang="en-US" altLang="en-US" sz="3600"/>
          </a:p>
        </p:txBody>
      </p:sp>
      <p:sp>
        <p:nvSpPr>
          <p:cNvPr id="25605" name="Rectangle 3">
            <a:extLst>
              <a:ext uri="{FF2B5EF4-FFF2-40B4-BE49-F238E27FC236}">
                <a16:creationId xmlns:a16="http://schemas.microsoft.com/office/drawing/2014/main" id="{8AB15AF0-529C-4C64-BE15-71283FAC1550}"/>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Security practices of organizations of various sizes</a:t>
            </a:r>
          </a:p>
          <a:p>
            <a:pPr lvl="1">
              <a:buFont typeface="Calibri Light" panose="020F0302020204030204" pitchFamily="34" charset="0"/>
              <a:buAutoNum type="alphaLcPeriod"/>
            </a:pPr>
            <a:r>
              <a:rPr lang="en-US" altLang="en-US" b="1"/>
              <a:t>Small organizations (10 to 100 computers)</a:t>
            </a:r>
          </a:p>
          <a:p>
            <a:pPr lvl="2"/>
            <a:r>
              <a:rPr lang="en-US" altLang="en-US"/>
              <a:t>The “haves” are centrally organized, devote a sizeable percentage of their IT budgets to security</a:t>
            </a:r>
          </a:p>
          <a:p>
            <a:pPr lvl="2"/>
            <a:r>
              <a:rPr lang="en-US" altLang="en-US"/>
              <a:t>The “have-nots” are basically clueless when it comes to IT security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DB7767B4-40B6-4654-B3CD-3A9261271C33}"/>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4CD42AF-29DD-4143-9014-DCAA867E654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21</a:t>
            </a:fld>
            <a:endParaRPr lang="en-US" altLang="en-US"/>
          </a:p>
        </p:txBody>
      </p:sp>
      <p:sp>
        <p:nvSpPr>
          <p:cNvPr id="84994" name="Rectangle 2">
            <a:extLst>
              <a:ext uri="{FF2B5EF4-FFF2-40B4-BE49-F238E27FC236}">
                <a16:creationId xmlns:a16="http://schemas.microsoft.com/office/drawing/2014/main" id="{2A594DA4-A3ED-45DA-8ACA-17979615569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Security Is </a:t>
            </a:r>
            <a:br>
              <a:rPr lang="en-US" altLang="en-US"/>
            </a:br>
            <a:r>
              <a:rPr lang="en-US" altLang="en-US"/>
              <a:t>Everyone’s Business </a:t>
            </a:r>
            <a:r>
              <a:rPr lang="en-US" altLang="en-US" sz="3600"/>
              <a:t>(cont.)</a:t>
            </a:r>
          </a:p>
        </p:txBody>
      </p:sp>
      <p:sp>
        <p:nvSpPr>
          <p:cNvPr id="26629" name="Rectangle 3">
            <a:extLst>
              <a:ext uri="{FF2B5EF4-FFF2-40B4-BE49-F238E27FC236}">
                <a16:creationId xmlns:a16="http://schemas.microsoft.com/office/drawing/2014/main" id="{4C2D8470-3796-4A7E-8656-DF7A8858A39A}"/>
              </a:ext>
            </a:extLst>
          </p:cNvPr>
          <p:cNvSpPr>
            <a:spLocks noGrp="1" noChangeArrowheads="1"/>
          </p:cNvSpPr>
          <p:nvPr>
            <p:ph type="body" idx="1"/>
          </p:nvPr>
        </p:nvSpPr>
        <p:spPr>
          <a:xfrm>
            <a:off x="2590800" y="1981200"/>
            <a:ext cx="7543800" cy="4572000"/>
          </a:xfrm>
        </p:spPr>
        <p:txBody>
          <a:bodyPr/>
          <a:lstStyle/>
          <a:p>
            <a:pPr lvl="1">
              <a:buFont typeface="Calibri Light" panose="020F0302020204030204" pitchFamily="34" charset="0"/>
              <a:buAutoNum type="alphaLcPeriod"/>
            </a:pPr>
            <a:r>
              <a:rPr lang="en-US" altLang="en-US" b="1"/>
              <a:t>Medium organizations (100 to 1,000 computers)</a:t>
            </a:r>
          </a:p>
          <a:p>
            <a:pPr lvl="2"/>
            <a:r>
              <a:rPr lang="en-US" altLang="en-US"/>
              <a:t>Rarely rely on managerial policies in making security decisions, and they have little managerial support for their IT policies</a:t>
            </a:r>
          </a:p>
          <a:p>
            <a:pPr lvl="2"/>
            <a:r>
              <a:rPr lang="en-US" altLang="en-US"/>
              <a:t>The staff they do have is poorly educated and poorly trained—overall exposure to cyber attacks and intrusion is substantially greater than in smaller organizations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907A5BB7-E99F-411A-BFC1-16290338642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86AEFD2-BD80-40F0-A1ED-FE45A00BCF7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22</a:t>
            </a:fld>
            <a:endParaRPr lang="en-US" altLang="en-US"/>
          </a:p>
        </p:txBody>
      </p:sp>
      <p:sp>
        <p:nvSpPr>
          <p:cNvPr id="86018" name="Rectangle 2">
            <a:extLst>
              <a:ext uri="{FF2B5EF4-FFF2-40B4-BE49-F238E27FC236}">
                <a16:creationId xmlns:a16="http://schemas.microsoft.com/office/drawing/2014/main" id="{ADBA5235-6D35-4993-A7B3-EF798FB7B25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Security Is </a:t>
            </a:r>
            <a:br>
              <a:rPr lang="en-US" altLang="en-US"/>
            </a:br>
            <a:r>
              <a:rPr lang="en-US" altLang="en-US"/>
              <a:t>Everyone’s Business </a:t>
            </a:r>
            <a:r>
              <a:rPr lang="en-US" altLang="en-US" sz="3600"/>
              <a:t>(cont.)</a:t>
            </a:r>
          </a:p>
        </p:txBody>
      </p:sp>
      <p:sp>
        <p:nvSpPr>
          <p:cNvPr id="27653" name="Rectangle 3">
            <a:extLst>
              <a:ext uri="{FF2B5EF4-FFF2-40B4-BE49-F238E27FC236}">
                <a16:creationId xmlns:a16="http://schemas.microsoft.com/office/drawing/2014/main" id="{03875851-EE40-4038-84DC-C81E5161E68A}"/>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Large organizations (1,000 to 10,000 computers)</a:t>
            </a:r>
          </a:p>
          <a:p>
            <a:pPr lvl="2"/>
            <a:r>
              <a:rPr lang="en-US" altLang="en-US"/>
              <a:t>Complex infrastructures and substantial exposure on the Internet</a:t>
            </a:r>
          </a:p>
          <a:p>
            <a:pPr lvl="2"/>
            <a:r>
              <a:rPr lang="en-US" altLang="en-US"/>
              <a:t>While aggregate IT security expenditures are fairly large, their security expenditures per employee are low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4806ADEF-F787-4830-A0D7-73FD40F34E2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83F1861-8705-4174-82C1-DA80819CEC4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23</a:t>
            </a:fld>
            <a:endParaRPr lang="en-US" altLang="en-US"/>
          </a:p>
        </p:txBody>
      </p:sp>
      <p:sp>
        <p:nvSpPr>
          <p:cNvPr id="87042" name="Rectangle 2">
            <a:extLst>
              <a:ext uri="{FF2B5EF4-FFF2-40B4-BE49-F238E27FC236}">
                <a16:creationId xmlns:a16="http://schemas.microsoft.com/office/drawing/2014/main" id="{FFE81BAD-4FA3-4272-9CDB-7E98A06F5E5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Security Is </a:t>
            </a:r>
            <a:br>
              <a:rPr lang="en-US" altLang="en-US"/>
            </a:br>
            <a:r>
              <a:rPr lang="en-US" altLang="en-US"/>
              <a:t>Everyone’s Business </a:t>
            </a:r>
            <a:r>
              <a:rPr lang="en-US" altLang="en-US" sz="3600"/>
              <a:t>(cont.)</a:t>
            </a:r>
          </a:p>
        </p:txBody>
      </p:sp>
      <p:sp>
        <p:nvSpPr>
          <p:cNvPr id="28677" name="Rectangle 3">
            <a:extLst>
              <a:ext uri="{FF2B5EF4-FFF2-40B4-BE49-F238E27FC236}">
                <a16:creationId xmlns:a16="http://schemas.microsoft.com/office/drawing/2014/main" id="{C74D835E-4532-45DE-98D2-8EBD99C6D9AF}"/>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Larger organizations</a:t>
            </a:r>
          </a:p>
          <a:p>
            <a:pPr lvl="2"/>
            <a:r>
              <a:rPr lang="en-US" altLang="en-US"/>
              <a:t>IT security is part-time and undertrained—sizeable percentage of the large organizations suffer loss or damage due to incidents</a:t>
            </a:r>
          </a:p>
          <a:p>
            <a:pPr lvl="2"/>
            <a:r>
              <a:rPr lang="en-US" altLang="en-US"/>
              <a:t>Base their security decisions on organizational policies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a:extLst>
              <a:ext uri="{FF2B5EF4-FFF2-40B4-BE49-F238E27FC236}">
                <a16:creationId xmlns:a16="http://schemas.microsoft.com/office/drawing/2014/main" id="{FBD10F08-0AD8-499A-8075-D3A63EA3DAC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82B2C6F-0BBE-49AD-87EE-507F6F84DD1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24</a:t>
            </a:fld>
            <a:endParaRPr lang="en-US" altLang="en-US"/>
          </a:p>
        </p:txBody>
      </p:sp>
      <p:sp>
        <p:nvSpPr>
          <p:cNvPr id="88066" name="Rectangle 2">
            <a:extLst>
              <a:ext uri="{FF2B5EF4-FFF2-40B4-BE49-F238E27FC236}">
                <a16:creationId xmlns:a16="http://schemas.microsoft.com/office/drawing/2014/main" id="{EE82A89E-706B-4EBC-A499-D9451421CDC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Security Is </a:t>
            </a:r>
            <a:br>
              <a:rPr lang="en-US" altLang="en-US"/>
            </a:br>
            <a:r>
              <a:rPr lang="en-US" altLang="en-US"/>
              <a:t>Everyone’s Business </a:t>
            </a:r>
            <a:r>
              <a:rPr lang="en-US" altLang="en-US" sz="3600"/>
              <a:t>(cont.)</a:t>
            </a:r>
          </a:p>
        </p:txBody>
      </p:sp>
      <p:sp>
        <p:nvSpPr>
          <p:cNvPr id="29701" name="Rectangle 3">
            <a:extLst>
              <a:ext uri="{FF2B5EF4-FFF2-40B4-BE49-F238E27FC236}">
                <a16:creationId xmlns:a16="http://schemas.microsoft.com/office/drawing/2014/main" id="{5E2FA754-4A2A-44F1-95A0-2701296E52CC}"/>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Very large organizations (more than 10,000 computers)</a:t>
            </a:r>
          </a:p>
          <a:p>
            <a:pPr lvl="2"/>
            <a:r>
              <a:rPr lang="en-US" altLang="en-US"/>
              <a:t>extremely complex environments that are difficult to manage even with a larger staff</a:t>
            </a:r>
          </a:p>
          <a:p>
            <a:pPr lvl="2"/>
            <a:r>
              <a:rPr lang="en-US" altLang="en-US"/>
              <a:t>rely on managerial policies in making IT security decisions</a:t>
            </a:r>
          </a:p>
          <a:p>
            <a:pPr lvl="2"/>
            <a:r>
              <a:rPr lang="en-US" altLang="en-US"/>
              <a:t>only a small percentage have a well-coordinated incident response plan</a:t>
            </a:r>
          </a:p>
          <a:p>
            <a:pPr lvl="2"/>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CE8797E6-0C87-4E00-A446-27491519FA0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8D3E51D-9628-4AF5-BA67-46196E26509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25</a:t>
            </a:fld>
            <a:endParaRPr lang="en-US" altLang="en-US"/>
          </a:p>
        </p:txBody>
      </p:sp>
      <p:sp>
        <p:nvSpPr>
          <p:cNvPr id="89090" name="Rectangle 2">
            <a:extLst>
              <a:ext uri="{FF2B5EF4-FFF2-40B4-BE49-F238E27FC236}">
                <a16:creationId xmlns:a16="http://schemas.microsoft.com/office/drawing/2014/main" id="{35D8C386-F584-4255-AC6C-1EF32C8091AF}"/>
              </a:ext>
            </a:extLst>
          </p:cNvPr>
          <p:cNvSpPr>
            <a:spLocks noGrp="1" noChangeArrowheads="1"/>
          </p:cNvSpPr>
          <p:nvPr>
            <p:ph type="title"/>
          </p:nvPr>
        </p:nvSpPr>
        <p:spPr>
          <a:xfrm>
            <a:off x="2152650" y="503239"/>
            <a:ext cx="7886700" cy="777875"/>
          </a:xfrm>
        </p:spPr>
        <p:txBody>
          <a:bodyPr/>
          <a:lstStyle/>
          <a:p>
            <a:pPr>
              <a:defRPr/>
            </a:pPr>
            <a:r>
              <a:rPr lang="en-US" altLang="en-US"/>
              <a:t>Security Issues</a:t>
            </a:r>
            <a:endParaRPr lang="en-US" altLang="en-US" sz="3600"/>
          </a:p>
        </p:txBody>
      </p:sp>
      <p:sp>
        <p:nvSpPr>
          <p:cNvPr id="30725" name="Rectangle 3">
            <a:extLst>
              <a:ext uri="{FF2B5EF4-FFF2-40B4-BE49-F238E27FC236}">
                <a16:creationId xmlns:a16="http://schemas.microsoft.com/office/drawing/2014/main" id="{67263BF0-2ABB-4551-948D-5A2FDBEF42E3}"/>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From the user’s perspective:</a:t>
            </a:r>
          </a:p>
          <a:p>
            <a:pPr lvl="1">
              <a:lnSpc>
                <a:spcPct val="90000"/>
              </a:lnSpc>
              <a:buFont typeface="Calibri Light" panose="020F0302020204030204" pitchFamily="34" charset="0"/>
              <a:buAutoNum type="alphaLcPeriod"/>
            </a:pPr>
            <a:r>
              <a:rPr lang="en-US" altLang="en-US" b="1"/>
              <a:t>Is the Web server owned and operated by a legitimate company?</a:t>
            </a:r>
          </a:p>
          <a:p>
            <a:pPr lvl="1">
              <a:lnSpc>
                <a:spcPct val="90000"/>
              </a:lnSpc>
              <a:buFont typeface="Calibri Light" panose="020F0302020204030204" pitchFamily="34" charset="0"/>
              <a:buAutoNum type="alphaLcPeriod"/>
            </a:pPr>
            <a:r>
              <a:rPr lang="en-US" altLang="en-US" b="1"/>
              <a:t>Does the Web page and form contain some malicious or dangerous code or content?</a:t>
            </a:r>
          </a:p>
          <a:p>
            <a:pPr lvl="1">
              <a:lnSpc>
                <a:spcPct val="90000"/>
              </a:lnSpc>
              <a:buFont typeface="Calibri Light" panose="020F0302020204030204" pitchFamily="34" charset="0"/>
              <a:buAutoNum type="alphaLcPeriod"/>
            </a:pPr>
            <a:r>
              <a:rPr lang="en-US" altLang="en-US" b="1"/>
              <a:t>Will the Web server distribute unauthorized information the user provides to some other party?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0C49C8B7-8C70-469A-990F-5276160CA55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5D62C51-C339-4B4F-9412-78B4ED4E6F5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26</a:t>
            </a:fld>
            <a:endParaRPr lang="en-US" altLang="en-US"/>
          </a:p>
        </p:txBody>
      </p:sp>
      <p:sp>
        <p:nvSpPr>
          <p:cNvPr id="90114" name="Rectangle 2">
            <a:extLst>
              <a:ext uri="{FF2B5EF4-FFF2-40B4-BE49-F238E27FC236}">
                <a16:creationId xmlns:a16="http://schemas.microsoft.com/office/drawing/2014/main" id="{E52F5EB8-D7CD-4607-B8CE-BF48A1B5B8A4}"/>
              </a:ext>
            </a:extLst>
          </p:cNvPr>
          <p:cNvSpPr>
            <a:spLocks noGrp="1" noChangeArrowheads="1"/>
          </p:cNvSpPr>
          <p:nvPr>
            <p:ph type="title"/>
          </p:nvPr>
        </p:nvSpPr>
        <p:spPr>
          <a:xfrm>
            <a:off x="2152650" y="503239"/>
            <a:ext cx="7886700" cy="777875"/>
          </a:xfrm>
        </p:spPr>
        <p:txBody>
          <a:bodyPr/>
          <a:lstStyle/>
          <a:p>
            <a:pPr>
              <a:defRPr/>
            </a:pPr>
            <a:r>
              <a:rPr lang="en-US" altLang="en-US"/>
              <a:t>Security Issues </a:t>
            </a:r>
            <a:r>
              <a:rPr lang="en-US" altLang="en-US" sz="3600"/>
              <a:t>(cont.)</a:t>
            </a:r>
          </a:p>
        </p:txBody>
      </p:sp>
      <p:sp>
        <p:nvSpPr>
          <p:cNvPr id="31749" name="Rectangle 3">
            <a:extLst>
              <a:ext uri="{FF2B5EF4-FFF2-40B4-BE49-F238E27FC236}">
                <a16:creationId xmlns:a16="http://schemas.microsoft.com/office/drawing/2014/main" id="{18E6BBB7-5EB5-4DDA-8C07-76EC7A6576D1}"/>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From the company’s perspective:</a:t>
            </a:r>
          </a:p>
          <a:p>
            <a:pPr lvl="1">
              <a:buFont typeface="Calibri Light" panose="020F0302020204030204" pitchFamily="34" charset="0"/>
              <a:buAutoNum type="alphaLcPeriod"/>
            </a:pPr>
            <a:r>
              <a:rPr lang="en-US" altLang="en-US" b="1"/>
              <a:t>Will the user not attempt to break into the Web server or alter the pages and content at the site?</a:t>
            </a:r>
          </a:p>
          <a:p>
            <a:pPr lvl="1">
              <a:buFont typeface="Calibri Light" panose="020F0302020204030204" pitchFamily="34" charset="0"/>
              <a:buAutoNum type="alphaLcPeriod"/>
            </a:pPr>
            <a:r>
              <a:rPr lang="en-US" altLang="en-US" b="1"/>
              <a:t>Will the user will try to disrupt the server so that it isn’t available to others?</a:t>
            </a:r>
          </a:p>
          <a:p>
            <a:pPr lvl="1">
              <a:buFont typeface="Calibri Light" panose="020F0302020204030204" pitchFamily="34" charset="0"/>
              <a:buAutoNum type="alphaLcPeriod"/>
            </a:pPr>
            <a:endParaRPr lang="en-US" alt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F41731BE-B6A2-40C9-B079-77B042BBB35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FE0A92C-DF95-46F4-8B48-FC1F13762F7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27</a:t>
            </a:fld>
            <a:endParaRPr lang="en-US" altLang="en-US"/>
          </a:p>
        </p:txBody>
      </p:sp>
      <p:sp>
        <p:nvSpPr>
          <p:cNvPr id="91138" name="Rectangle 2">
            <a:extLst>
              <a:ext uri="{FF2B5EF4-FFF2-40B4-BE49-F238E27FC236}">
                <a16:creationId xmlns:a16="http://schemas.microsoft.com/office/drawing/2014/main" id="{B2EC9F2F-20D7-4055-8FA8-7EF8DD4A46B6}"/>
              </a:ext>
            </a:extLst>
          </p:cNvPr>
          <p:cNvSpPr>
            <a:spLocks noGrp="1" noChangeArrowheads="1"/>
          </p:cNvSpPr>
          <p:nvPr>
            <p:ph type="title"/>
          </p:nvPr>
        </p:nvSpPr>
        <p:spPr>
          <a:xfrm>
            <a:off x="2152650" y="503239"/>
            <a:ext cx="7886700" cy="777875"/>
          </a:xfrm>
        </p:spPr>
        <p:txBody>
          <a:bodyPr/>
          <a:lstStyle/>
          <a:p>
            <a:pPr>
              <a:defRPr/>
            </a:pPr>
            <a:r>
              <a:rPr lang="en-US" altLang="en-US"/>
              <a:t>Security Issues </a:t>
            </a:r>
            <a:r>
              <a:rPr lang="en-US" altLang="en-US" sz="3600"/>
              <a:t>(cont.)</a:t>
            </a:r>
          </a:p>
        </p:txBody>
      </p:sp>
      <p:sp>
        <p:nvSpPr>
          <p:cNvPr id="32773" name="Rectangle 3">
            <a:extLst>
              <a:ext uri="{FF2B5EF4-FFF2-40B4-BE49-F238E27FC236}">
                <a16:creationId xmlns:a16="http://schemas.microsoft.com/office/drawing/2014/main" id="{99C1DC63-FE47-49C3-9F02-3FA41312203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From both parties’ perspectives:</a:t>
            </a:r>
          </a:p>
          <a:p>
            <a:pPr lvl="1">
              <a:buFont typeface="Calibri Light" panose="020F0302020204030204" pitchFamily="34" charset="0"/>
              <a:buAutoNum type="alphaLcPeriod"/>
            </a:pPr>
            <a:r>
              <a:rPr lang="en-US" altLang="en-US" b="1"/>
              <a:t>Is the network connection free from eavesdropping by a third party “listening” on the line?</a:t>
            </a:r>
          </a:p>
          <a:p>
            <a:pPr lvl="1">
              <a:buFont typeface="Calibri Light" panose="020F0302020204030204" pitchFamily="34" charset="0"/>
              <a:buAutoNum type="alphaLcPeriod"/>
            </a:pPr>
            <a:r>
              <a:rPr lang="en-US" altLang="en-US" b="1"/>
              <a:t>Has the information sent back and forth between the server and the user’s browser been altered?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a:extLst>
              <a:ext uri="{FF2B5EF4-FFF2-40B4-BE49-F238E27FC236}">
                <a16:creationId xmlns:a16="http://schemas.microsoft.com/office/drawing/2014/main" id="{66CB7E53-AB46-494F-AAE1-0A82770129E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5BD2C7A-4508-4BDB-89FC-C132675FD3C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28</a:t>
            </a:fld>
            <a:endParaRPr lang="en-US" altLang="en-US"/>
          </a:p>
        </p:txBody>
      </p:sp>
      <p:sp>
        <p:nvSpPr>
          <p:cNvPr id="92162" name="Rectangle 2">
            <a:extLst>
              <a:ext uri="{FF2B5EF4-FFF2-40B4-BE49-F238E27FC236}">
                <a16:creationId xmlns:a16="http://schemas.microsoft.com/office/drawing/2014/main" id="{BF6FCB20-50AE-488B-84B1-9A95EF1031BB}"/>
              </a:ext>
            </a:extLst>
          </p:cNvPr>
          <p:cNvSpPr>
            <a:spLocks noGrp="1" noChangeArrowheads="1"/>
          </p:cNvSpPr>
          <p:nvPr>
            <p:ph type="title"/>
          </p:nvPr>
        </p:nvSpPr>
        <p:spPr>
          <a:xfrm>
            <a:off x="2152650" y="503239"/>
            <a:ext cx="7886700" cy="777875"/>
          </a:xfrm>
        </p:spPr>
        <p:txBody>
          <a:bodyPr/>
          <a:lstStyle/>
          <a:p>
            <a:pPr>
              <a:defRPr/>
            </a:pPr>
            <a:r>
              <a:rPr lang="en-US" altLang="en-US"/>
              <a:t>Security Requirements</a:t>
            </a:r>
            <a:endParaRPr lang="en-US" altLang="en-US" sz="3600"/>
          </a:p>
        </p:txBody>
      </p:sp>
      <p:sp>
        <p:nvSpPr>
          <p:cNvPr id="33797" name="Rectangle 3">
            <a:extLst>
              <a:ext uri="{FF2B5EF4-FFF2-40B4-BE49-F238E27FC236}">
                <a16:creationId xmlns:a16="http://schemas.microsoft.com/office/drawing/2014/main" id="{BB7EF368-22B2-4BBA-A20A-45BE99BA7BC8}"/>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Authentication:</a:t>
            </a:r>
            <a:r>
              <a:rPr lang="en-US" altLang="en-US" b="1"/>
              <a:t> </a:t>
            </a:r>
            <a:r>
              <a:rPr lang="en-US" altLang="en-US"/>
              <a:t>The process by which one entity verifies that another entity is who they claim to be </a:t>
            </a:r>
          </a:p>
          <a:p>
            <a:pPr>
              <a:buFont typeface="Calibri Light" panose="020F0302020204030204" pitchFamily="34" charset="0"/>
              <a:buAutoNum type="arabicPeriod"/>
            </a:pPr>
            <a:r>
              <a:rPr lang="en-US" altLang="en-US" i="1"/>
              <a:t>Authorization:</a:t>
            </a:r>
            <a:r>
              <a:rPr lang="en-US" altLang="en-US" b="1"/>
              <a:t> </a:t>
            </a:r>
            <a:r>
              <a:rPr lang="en-US" altLang="en-US"/>
              <a:t>The process that ensures that a person has the right to access certain resources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ADB2561D-2963-41F8-8CAB-D2D2D5F7CC2A}"/>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56DAFD2-0525-492B-906C-E02558BA9E4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29</a:t>
            </a:fld>
            <a:endParaRPr lang="en-US" altLang="en-US"/>
          </a:p>
        </p:txBody>
      </p:sp>
      <p:sp>
        <p:nvSpPr>
          <p:cNvPr id="93186" name="Rectangle 2">
            <a:extLst>
              <a:ext uri="{FF2B5EF4-FFF2-40B4-BE49-F238E27FC236}">
                <a16:creationId xmlns:a16="http://schemas.microsoft.com/office/drawing/2014/main" id="{B1187D4C-1316-4BB8-BC37-6DDAF68163BB}"/>
              </a:ext>
            </a:extLst>
          </p:cNvPr>
          <p:cNvSpPr>
            <a:spLocks noGrp="1" noChangeArrowheads="1"/>
          </p:cNvSpPr>
          <p:nvPr>
            <p:ph type="title"/>
          </p:nvPr>
        </p:nvSpPr>
        <p:spPr>
          <a:xfrm>
            <a:off x="2152650" y="503239"/>
            <a:ext cx="7886700" cy="777875"/>
          </a:xfrm>
        </p:spPr>
        <p:txBody>
          <a:bodyPr/>
          <a:lstStyle/>
          <a:p>
            <a:pPr>
              <a:defRPr/>
            </a:pPr>
            <a:r>
              <a:rPr lang="en-US" altLang="en-US"/>
              <a:t>Security Requirements </a:t>
            </a:r>
            <a:r>
              <a:rPr lang="en-US" altLang="en-US" sz="3600"/>
              <a:t>(cont.)</a:t>
            </a:r>
          </a:p>
        </p:txBody>
      </p:sp>
      <p:sp>
        <p:nvSpPr>
          <p:cNvPr id="34821" name="Rectangle 3">
            <a:extLst>
              <a:ext uri="{FF2B5EF4-FFF2-40B4-BE49-F238E27FC236}">
                <a16:creationId xmlns:a16="http://schemas.microsoft.com/office/drawing/2014/main" id="{8BE4B3C5-2ABD-4C91-888B-D248331ACE0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Auditing:</a:t>
            </a:r>
            <a:r>
              <a:rPr lang="en-US" altLang="en-US" b="1"/>
              <a:t> </a:t>
            </a:r>
            <a:r>
              <a:rPr lang="en-US" altLang="en-US"/>
              <a:t>The process of collecting information about attempts to access particular resources, use particular privileges, or perform other security actions</a:t>
            </a:r>
            <a:endParaRPr lang="en-US" altLang="en-US"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431D3678-EA28-4A76-9410-1BECFEA18BF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3C5C489-0BD4-47C5-B4F4-16101C772CF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a:t>
            </a:fld>
            <a:endParaRPr lang="en-US" altLang="en-US"/>
          </a:p>
        </p:txBody>
      </p:sp>
      <p:sp>
        <p:nvSpPr>
          <p:cNvPr id="66562" name="Rectangle 2">
            <a:extLst>
              <a:ext uri="{FF2B5EF4-FFF2-40B4-BE49-F238E27FC236}">
                <a16:creationId xmlns:a16="http://schemas.microsoft.com/office/drawing/2014/main" id="{20E4B322-1853-4BD7-8373-126C27108EB3}"/>
              </a:ext>
            </a:extLst>
          </p:cNvPr>
          <p:cNvSpPr>
            <a:spLocks noGrp="1" noChangeArrowheads="1"/>
          </p:cNvSpPr>
          <p:nvPr>
            <p:ph type="title"/>
          </p:nvPr>
        </p:nvSpPr>
        <p:spPr>
          <a:xfrm>
            <a:off x="2152650" y="503239"/>
            <a:ext cx="7886700" cy="777875"/>
          </a:xfrm>
        </p:spPr>
        <p:txBody>
          <a:bodyPr/>
          <a:lstStyle/>
          <a:p>
            <a:pPr>
              <a:defRPr/>
            </a:pPr>
            <a:r>
              <a:rPr lang="en-US" altLang="en-US"/>
              <a:t>Learning Objectives </a:t>
            </a:r>
            <a:r>
              <a:rPr lang="en-US" altLang="en-US" sz="3600"/>
              <a:t>(cont.)</a:t>
            </a:r>
          </a:p>
        </p:txBody>
      </p:sp>
      <p:sp>
        <p:nvSpPr>
          <p:cNvPr id="8197" name="Rectangle 3">
            <a:extLst>
              <a:ext uri="{FF2B5EF4-FFF2-40B4-BE49-F238E27FC236}">
                <a16:creationId xmlns:a16="http://schemas.microsoft.com/office/drawing/2014/main" id="{02B07801-11DD-446D-B273-324E22948F8B}"/>
              </a:ext>
            </a:extLst>
          </p:cNvPr>
          <p:cNvSpPr>
            <a:spLocks noGrp="1" noChangeArrowheads="1"/>
          </p:cNvSpPr>
          <p:nvPr>
            <p:ph type="body" idx="1"/>
          </p:nvPr>
        </p:nvSpPr>
        <p:spPr>
          <a:xfrm>
            <a:off x="2590800" y="1981200"/>
            <a:ext cx="7543800" cy="4267200"/>
          </a:xfrm>
        </p:spPr>
        <p:txBody>
          <a:bodyPr/>
          <a:lstStyle/>
          <a:p>
            <a:pPr marL="609600" indent="-609600">
              <a:buClr>
                <a:srgbClr val="FFFF66"/>
              </a:buClr>
              <a:buFont typeface="Wingdings" panose="05000000000000000000" pitchFamily="2" charset="2"/>
              <a:buAutoNum type="arabicPeriod" startAt="5"/>
            </a:pPr>
            <a:r>
              <a:rPr lang="en-US" altLang="en-US"/>
              <a:t>Describe common mistakes that organizations make in managing security.</a:t>
            </a:r>
          </a:p>
          <a:p>
            <a:pPr marL="609600" indent="-609600">
              <a:buClr>
                <a:srgbClr val="FFFF66"/>
              </a:buClr>
              <a:buFont typeface="Wingdings" panose="05000000000000000000" pitchFamily="2" charset="2"/>
              <a:buAutoNum type="arabicPeriod" startAt="5"/>
            </a:pPr>
            <a:r>
              <a:rPr lang="en-US" altLang="en-US"/>
              <a:t>Discuss some of the major technologies for securing EC communications.</a:t>
            </a:r>
          </a:p>
          <a:p>
            <a:pPr marL="609600" indent="-609600">
              <a:buClr>
                <a:srgbClr val="FFFF66"/>
              </a:buClr>
              <a:buFont typeface="Wingdings" panose="05000000000000000000" pitchFamily="2" charset="2"/>
              <a:buAutoNum type="arabicPeriod" startAt="5"/>
            </a:pPr>
            <a:r>
              <a:rPr lang="en-US" altLang="en-US"/>
              <a:t>Detail some of the major technologies for securing EC networks components.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a:extLst>
              <a:ext uri="{FF2B5EF4-FFF2-40B4-BE49-F238E27FC236}">
                <a16:creationId xmlns:a16="http://schemas.microsoft.com/office/drawing/2014/main" id="{B8D67947-EEFB-4DE5-AF11-B9B843A2B6BA}"/>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87D531C-5FEB-40E2-B200-DD5D9630FBE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30</a:t>
            </a:fld>
            <a:endParaRPr lang="en-US" altLang="en-US"/>
          </a:p>
        </p:txBody>
      </p:sp>
      <p:sp>
        <p:nvSpPr>
          <p:cNvPr id="94210" name="Rectangle 2">
            <a:extLst>
              <a:ext uri="{FF2B5EF4-FFF2-40B4-BE49-F238E27FC236}">
                <a16:creationId xmlns:a16="http://schemas.microsoft.com/office/drawing/2014/main" id="{3EBBA4F9-6587-4B2C-BC1A-402E92D19FB3}"/>
              </a:ext>
            </a:extLst>
          </p:cNvPr>
          <p:cNvSpPr>
            <a:spLocks noGrp="1" noChangeArrowheads="1"/>
          </p:cNvSpPr>
          <p:nvPr>
            <p:ph type="title"/>
          </p:nvPr>
        </p:nvSpPr>
        <p:spPr>
          <a:xfrm>
            <a:off x="2152650" y="503239"/>
            <a:ext cx="7886700" cy="777875"/>
          </a:xfrm>
        </p:spPr>
        <p:txBody>
          <a:bodyPr/>
          <a:lstStyle/>
          <a:p>
            <a:pPr>
              <a:defRPr/>
            </a:pPr>
            <a:r>
              <a:rPr lang="en-US" altLang="en-US"/>
              <a:t>Security Requirements </a:t>
            </a:r>
            <a:r>
              <a:rPr lang="en-US" altLang="en-US" sz="3600"/>
              <a:t>(cont.)</a:t>
            </a:r>
          </a:p>
        </p:txBody>
      </p:sp>
      <p:sp>
        <p:nvSpPr>
          <p:cNvPr id="35845" name="Rectangle 3">
            <a:extLst>
              <a:ext uri="{FF2B5EF4-FFF2-40B4-BE49-F238E27FC236}">
                <a16:creationId xmlns:a16="http://schemas.microsoft.com/office/drawing/2014/main" id="{5CAE10B5-3D6B-44B7-BF63-1366DB79BB0D}"/>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Confidentiality:</a:t>
            </a:r>
            <a:r>
              <a:rPr lang="en-US" altLang="en-US" b="1"/>
              <a:t> </a:t>
            </a:r>
            <a:r>
              <a:rPr lang="en-US" altLang="en-US"/>
              <a:t>Keeping private or sensitive information from being disclosed to unauthorized individuals, entities, or processes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3A140584-31AD-4E66-9557-41CB1E76E61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F615472-9BBE-4370-BB0A-03CA2F8ADCB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31</a:t>
            </a:fld>
            <a:endParaRPr lang="en-US" altLang="en-US"/>
          </a:p>
        </p:txBody>
      </p:sp>
      <p:sp>
        <p:nvSpPr>
          <p:cNvPr id="95234" name="Rectangle 2">
            <a:extLst>
              <a:ext uri="{FF2B5EF4-FFF2-40B4-BE49-F238E27FC236}">
                <a16:creationId xmlns:a16="http://schemas.microsoft.com/office/drawing/2014/main" id="{1AC09DBA-F7D4-49C9-96C1-4FF76EBAD0F5}"/>
              </a:ext>
            </a:extLst>
          </p:cNvPr>
          <p:cNvSpPr>
            <a:spLocks noGrp="1" noChangeArrowheads="1"/>
          </p:cNvSpPr>
          <p:nvPr>
            <p:ph type="title"/>
          </p:nvPr>
        </p:nvSpPr>
        <p:spPr>
          <a:xfrm>
            <a:off x="2152650" y="503239"/>
            <a:ext cx="7886700" cy="777875"/>
          </a:xfrm>
        </p:spPr>
        <p:txBody>
          <a:bodyPr/>
          <a:lstStyle/>
          <a:p>
            <a:pPr>
              <a:defRPr/>
            </a:pPr>
            <a:r>
              <a:rPr lang="en-US" altLang="en-US"/>
              <a:t>Security Requirements </a:t>
            </a:r>
            <a:r>
              <a:rPr lang="en-US" altLang="en-US" sz="3600"/>
              <a:t>(cont.)</a:t>
            </a:r>
          </a:p>
        </p:txBody>
      </p:sp>
      <p:sp>
        <p:nvSpPr>
          <p:cNvPr id="36869" name="Rectangle 3">
            <a:extLst>
              <a:ext uri="{FF2B5EF4-FFF2-40B4-BE49-F238E27FC236}">
                <a16:creationId xmlns:a16="http://schemas.microsoft.com/office/drawing/2014/main" id="{1F18E244-23B8-46F1-B0BA-D96EBAFF0F6B}"/>
              </a:ext>
            </a:extLst>
          </p:cNvPr>
          <p:cNvSpPr>
            <a:spLocks noGrp="1" noChangeArrowheads="1"/>
          </p:cNvSpPr>
          <p:nvPr>
            <p:ph type="body" idx="1"/>
          </p:nvPr>
        </p:nvSpPr>
        <p:spPr>
          <a:xfrm>
            <a:off x="2590800" y="2057400"/>
            <a:ext cx="7543800" cy="2362200"/>
          </a:xfrm>
        </p:spPr>
        <p:txBody>
          <a:bodyPr/>
          <a:lstStyle/>
          <a:p>
            <a:pPr>
              <a:buFont typeface="Calibri Light" panose="020F0302020204030204" pitchFamily="34" charset="0"/>
              <a:buAutoNum type="arabicPeriod"/>
            </a:pPr>
            <a:r>
              <a:rPr lang="en-US" altLang="en-US" i="1"/>
              <a:t>Integrity:</a:t>
            </a:r>
            <a:r>
              <a:rPr lang="en-US" altLang="en-US" b="1"/>
              <a:t> </a:t>
            </a:r>
            <a:r>
              <a:rPr lang="en-US" altLang="en-US"/>
              <a:t>As applied to data, the ability to protect data from being altered or destroyed in an unauthorized or accidental manner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a:extLst>
              <a:ext uri="{FF2B5EF4-FFF2-40B4-BE49-F238E27FC236}">
                <a16:creationId xmlns:a16="http://schemas.microsoft.com/office/drawing/2014/main" id="{3F7A8BDD-A729-45CD-B8D9-7685F206077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6953F15-6958-4BC3-B6CC-685DE7E9B44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32</a:t>
            </a:fld>
            <a:endParaRPr lang="en-US" altLang="en-US"/>
          </a:p>
        </p:txBody>
      </p:sp>
      <p:sp>
        <p:nvSpPr>
          <p:cNvPr id="96258" name="Rectangle 2">
            <a:extLst>
              <a:ext uri="{FF2B5EF4-FFF2-40B4-BE49-F238E27FC236}">
                <a16:creationId xmlns:a16="http://schemas.microsoft.com/office/drawing/2014/main" id="{9657DFBC-8885-41B9-A30C-578E4BAD2469}"/>
              </a:ext>
            </a:extLst>
          </p:cNvPr>
          <p:cNvSpPr>
            <a:spLocks noGrp="1" noChangeArrowheads="1"/>
          </p:cNvSpPr>
          <p:nvPr>
            <p:ph type="title"/>
          </p:nvPr>
        </p:nvSpPr>
        <p:spPr>
          <a:xfrm>
            <a:off x="2152650" y="503239"/>
            <a:ext cx="7886700" cy="777875"/>
          </a:xfrm>
        </p:spPr>
        <p:txBody>
          <a:bodyPr/>
          <a:lstStyle/>
          <a:p>
            <a:pPr>
              <a:defRPr/>
            </a:pPr>
            <a:r>
              <a:rPr lang="en-US" altLang="en-US"/>
              <a:t>Security Issues </a:t>
            </a:r>
            <a:r>
              <a:rPr lang="en-US" altLang="en-US" sz="3600"/>
              <a:t>(cont.)</a:t>
            </a:r>
          </a:p>
        </p:txBody>
      </p:sp>
      <p:sp>
        <p:nvSpPr>
          <p:cNvPr id="37893" name="Rectangle 3">
            <a:extLst>
              <a:ext uri="{FF2B5EF4-FFF2-40B4-BE49-F238E27FC236}">
                <a16:creationId xmlns:a16="http://schemas.microsoft.com/office/drawing/2014/main" id="{FFAFD387-57C4-4B2E-AFC9-DADFE1BD2DE7}"/>
              </a:ext>
            </a:extLst>
          </p:cNvPr>
          <p:cNvSpPr>
            <a:spLocks noGrp="1" noChangeArrowheads="1"/>
          </p:cNvSpPr>
          <p:nvPr>
            <p:ph type="body" idx="1"/>
          </p:nvPr>
        </p:nvSpPr>
        <p:spPr>
          <a:xfrm>
            <a:off x="2590800" y="2209800"/>
            <a:ext cx="7543800" cy="2438400"/>
          </a:xfrm>
        </p:spPr>
        <p:txBody>
          <a:bodyPr/>
          <a:lstStyle/>
          <a:p>
            <a:pPr>
              <a:buFont typeface="Calibri Light" panose="020F0302020204030204" pitchFamily="34" charset="0"/>
              <a:buAutoNum type="arabicPeriod"/>
            </a:pPr>
            <a:r>
              <a:rPr lang="en-US" altLang="en-US" i="1"/>
              <a:t>Nonrepudiation</a:t>
            </a:r>
            <a:r>
              <a:rPr lang="en-US" altLang="en-US" b="1" i="1"/>
              <a:t>:</a:t>
            </a:r>
            <a:r>
              <a:rPr lang="en-US" altLang="en-US" b="1"/>
              <a:t> </a:t>
            </a:r>
            <a:r>
              <a:rPr lang="en-US" altLang="en-US"/>
              <a:t>The ability to limit parties from refuting that a legitimate transaction took place, usually by means of a signature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BFEB14F2-13E7-42CF-A149-DFDF2A80BD0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AC5598A-D636-4382-BE4F-FD26F8566E1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33</a:t>
            </a:fld>
            <a:endParaRPr lang="en-US" altLang="en-US"/>
          </a:p>
        </p:txBody>
      </p:sp>
      <p:sp>
        <p:nvSpPr>
          <p:cNvPr id="97282" name="Rectangle 2">
            <a:extLst>
              <a:ext uri="{FF2B5EF4-FFF2-40B4-BE49-F238E27FC236}">
                <a16:creationId xmlns:a16="http://schemas.microsoft.com/office/drawing/2014/main" id="{0BB121BE-F428-4F63-903E-EA8BB55AB55D}"/>
              </a:ext>
            </a:extLst>
          </p:cNvPr>
          <p:cNvSpPr>
            <a:spLocks noGrp="1" noChangeArrowheads="1"/>
          </p:cNvSpPr>
          <p:nvPr>
            <p:ph type="title"/>
          </p:nvPr>
        </p:nvSpPr>
        <p:spPr>
          <a:xfrm>
            <a:off x="2152650" y="503239"/>
            <a:ext cx="7886700" cy="777875"/>
          </a:xfrm>
        </p:spPr>
        <p:txBody>
          <a:bodyPr/>
          <a:lstStyle/>
          <a:p>
            <a:pPr>
              <a:defRPr/>
            </a:pPr>
            <a:r>
              <a:rPr lang="en-US" altLang="en-US"/>
              <a:t>Types of Threats and Attacks</a:t>
            </a:r>
          </a:p>
        </p:txBody>
      </p:sp>
      <p:sp>
        <p:nvSpPr>
          <p:cNvPr id="38917" name="Rectangle 3">
            <a:extLst>
              <a:ext uri="{FF2B5EF4-FFF2-40B4-BE49-F238E27FC236}">
                <a16:creationId xmlns:a16="http://schemas.microsoft.com/office/drawing/2014/main" id="{17452DA9-701C-40E1-A03B-8B3A84BD574A}"/>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Nontechnical attack:</a:t>
            </a:r>
            <a:r>
              <a:rPr lang="en-US" altLang="en-US" b="1"/>
              <a:t> </a:t>
            </a:r>
            <a:r>
              <a:rPr lang="en-US" altLang="en-US"/>
              <a:t>An attack that uses chicanery to trick people into revealing sensitive information or  performing actions that compromise the security of a network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a:extLst>
              <a:ext uri="{FF2B5EF4-FFF2-40B4-BE49-F238E27FC236}">
                <a16:creationId xmlns:a16="http://schemas.microsoft.com/office/drawing/2014/main" id="{1D18132F-8B99-48C2-84BC-E2C9BEB930C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892DFDD-4E05-4884-8E85-CEF01926580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34</a:t>
            </a:fld>
            <a:endParaRPr lang="en-US" altLang="en-US"/>
          </a:p>
        </p:txBody>
      </p:sp>
      <p:sp>
        <p:nvSpPr>
          <p:cNvPr id="98306" name="Rectangle 2">
            <a:extLst>
              <a:ext uri="{FF2B5EF4-FFF2-40B4-BE49-F238E27FC236}">
                <a16:creationId xmlns:a16="http://schemas.microsoft.com/office/drawing/2014/main" id="{0B9F9350-3390-4C0E-B887-C9A13304617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pic>
        <p:nvPicPr>
          <p:cNvPr id="39941" name="Picture 5">
            <a:extLst>
              <a:ext uri="{FF2B5EF4-FFF2-40B4-BE49-F238E27FC236}">
                <a16:creationId xmlns:a16="http://schemas.microsoft.com/office/drawing/2014/main" id="{9B559EDB-5286-4472-9707-023EB80173AD}"/>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1888" t="3703" r="1888" b="3703"/>
          <a:stretch>
            <a:fillRect/>
          </a:stretch>
        </p:blipFill>
        <p:spPr>
          <a:xfrm>
            <a:off x="2800350" y="1771651"/>
            <a:ext cx="7239000" cy="42576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C7385F57-36B5-4E12-9DF2-89B18140349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C66BC39-3D5B-4A23-9137-EB0324459A4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35</a:t>
            </a:fld>
            <a:endParaRPr lang="en-US" altLang="en-US"/>
          </a:p>
        </p:txBody>
      </p:sp>
      <p:sp>
        <p:nvSpPr>
          <p:cNvPr id="99330" name="Rectangle 2">
            <a:extLst>
              <a:ext uri="{FF2B5EF4-FFF2-40B4-BE49-F238E27FC236}">
                <a16:creationId xmlns:a16="http://schemas.microsoft.com/office/drawing/2014/main" id="{BC1A5B70-8606-42C9-9E5F-3CB40905827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40965" name="Rectangle 3">
            <a:extLst>
              <a:ext uri="{FF2B5EF4-FFF2-40B4-BE49-F238E27FC236}">
                <a16:creationId xmlns:a16="http://schemas.microsoft.com/office/drawing/2014/main" id="{F886DA5D-8C4E-46C8-A4C5-5DE585DF460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Social engineering:</a:t>
            </a:r>
            <a:r>
              <a:rPr lang="en-US" altLang="en-US" b="1"/>
              <a:t> </a:t>
            </a:r>
            <a:r>
              <a:rPr lang="en-US" altLang="en-US"/>
              <a:t>A type of nontechnical attack that uses social pressures to trick computer users into compromising computer networks to which those individuals have access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a:extLst>
              <a:ext uri="{FF2B5EF4-FFF2-40B4-BE49-F238E27FC236}">
                <a16:creationId xmlns:a16="http://schemas.microsoft.com/office/drawing/2014/main" id="{EFD2BEBF-DD4F-49C7-A2DA-07CED5073D6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03F0369-8755-42E8-8762-51682074A2F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36</a:t>
            </a:fld>
            <a:endParaRPr lang="en-US" altLang="en-US"/>
          </a:p>
        </p:txBody>
      </p:sp>
      <p:sp>
        <p:nvSpPr>
          <p:cNvPr id="100354" name="Rectangle 2">
            <a:extLst>
              <a:ext uri="{FF2B5EF4-FFF2-40B4-BE49-F238E27FC236}">
                <a16:creationId xmlns:a16="http://schemas.microsoft.com/office/drawing/2014/main" id="{F73F4F08-9DB3-4FDC-9E97-3A718E32BAE8}"/>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41989" name="Rectangle 3">
            <a:extLst>
              <a:ext uri="{FF2B5EF4-FFF2-40B4-BE49-F238E27FC236}">
                <a16:creationId xmlns:a16="http://schemas.microsoft.com/office/drawing/2014/main" id="{BE0A5F29-E5F8-401A-B99B-181D0363EE33}"/>
              </a:ext>
            </a:extLst>
          </p:cNvPr>
          <p:cNvSpPr>
            <a:spLocks noGrp="1" noChangeArrowheads="1"/>
          </p:cNvSpPr>
          <p:nvPr>
            <p:ph type="body" idx="1"/>
          </p:nvPr>
        </p:nvSpPr>
        <p:spPr>
          <a:xfrm>
            <a:off x="2590800" y="1981200"/>
            <a:ext cx="7543800" cy="3048000"/>
          </a:xfrm>
        </p:spPr>
        <p:txBody>
          <a:bodyPr/>
          <a:lstStyle/>
          <a:p>
            <a:pPr marL="609600" indent="-609600">
              <a:buFont typeface="Calibri Light" panose="020F0302020204030204" pitchFamily="34" charset="0"/>
              <a:buAutoNum type="arabicPeriod"/>
            </a:pPr>
            <a:r>
              <a:rPr lang="en-US" altLang="en-US"/>
              <a:t>Multiprong approach used to combat social engineering: </a:t>
            </a:r>
          </a:p>
          <a:p>
            <a:pPr marL="990600" lvl="1" indent="-533400">
              <a:buClr>
                <a:srgbClr val="FFFF66"/>
              </a:buClr>
              <a:buFontTx/>
              <a:buAutoNum type="arabicPeriod"/>
            </a:pPr>
            <a:r>
              <a:rPr lang="en-US" altLang="en-US" b="1"/>
              <a:t>Education and training</a:t>
            </a:r>
          </a:p>
          <a:p>
            <a:pPr marL="990600" lvl="1" indent="-533400">
              <a:buClr>
                <a:srgbClr val="FFFF66"/>
              </a:buClr>
              <a:buFontTx/>
              <a:buAutoNum type="arabicPeriod"/>
            </a:pPr>
            <a:r>
              <a:rPr lang="en-US" altLang="en-US" b="1"/>
              <a:t>Policies and procedures</a:t>
            </a:r>
          </a:p>
          <a:p>
            <a:pPr marL="990600" lvl="1" indent="-533400">
              <a:buClr>
                <a:srgbClr val="FFFF66"/>
              </a:buClr>
              <a:buFontTx/>
              <a:buAutoNum type="arabicPeriod"/>
            </a:pPr>
            <a:r>
              <a:rPr lang="en-US" altLang="en-US" b="1"/>
              <a:t>Penetration testing</a:t>
            </a:r>
          </a:p>
          <a:p>
            <a:pPr marL="609600" indent="-609600">
              <a:buFont typeface="Calibri Light" panose="020F0302020204030204" pitchFamily="34" charset="0"/>
              <a:buAutoNum type="arabicPeriod"/>
            </a:pP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8535D5A3-8051-47B3-B1D0-9B6ABAA5B27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186386F-6A81-4269-B094-0858412CC92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37</a:t>
            </a:fld>
            <a:endParaRPr lang="en-US" altLang="en-US"/>
          </a:p>
        </p:txBody>
      </p:sp>
      <p:sp>
        <p:nvSpPr>
          <p:cNvPr id="101378" name="Rectangle 2">
            <a:extLst>
              <a:ext uri="{FF2B5EF4-FFF2-40B4-BE49-F238E27FC236}">
                <a16:creationId xmlns:a16="http://schemas.microsoft.com/office/drawing/2014/main" id="{396A2FFC-4312-457A-A5D2-C3D1A580A09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43013" name="Rectangle 3">
            <a:extLst>
              <a:ext uri="{FF2B5EF4-FFF2-40B4-BE49-F238E27FC236}">
                <a16:creationId xmlns:a16="http://schemas.microsoft.com/office/drawing/2014/main" id="{0FDCBA25-63E9-4597-97DC-5B86839B8A9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Technical attack:</a:t>
            </a:r>
            <a:r>
              <a:rPr lang="en-US" altLang="en-US"/>
              <a:t> An attack perpetrated using software and systems knowledge or expertise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a:extLst>
              <a:ext uri="{FF2B5EF4-FFF2-40B4-BE49-F238E27FC236}">
                <a16:creationId xmlns:a16="http://schemas.microsoft.com/office/drawing/2014/main" id="{E078C196-86FC-4606-BA21-78FA1A86E67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347220C-4872-4F8B-B257-F8CD46737A8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38</a:t>
            </a:fld>
            <a:endParaRPr lang="en-US" altLang="en-US"/>
          </a:p>
        </p:txBody>
      </p:sp>
      <p:sp>
        <p:nvSpPr>
          <p:cNvPr id="102402" name="Rectangle 2">
            <a:extLst>
              <a:ext uri="{FF2B5EF4-FFF2-40B4-BE49-F238E27FC236}">
                <a16:creationId xmlns:a16="http://schemas.microsoft.com/office/drawing/2014/main" id="{550C8D91-B074-4B8A-A775-F88D1D5E897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44037" name="Rectangle 3">
            <a:extLst>
              <a:ext uri="{FF2B5EF4-FFF2-40B4-BE49-F238E27FC236}">
                <a16:creationId xmlns:a16="http://schemas.microsoft.com/office/drawing/2014/main" id="{AFD5DE91-8A65-41A6-8153-FF9ED60814EC}"/>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Common (security) vulnerabilities and exposures (CVEs):</a:t>
            </a:r>
            <a:r>
              <a:rPr lang="en-US" altLang="en-US"/>
              <a:t> Publicly known computer security risks, which are collected, listed, and shared by a board of security-related organizations (</a:t>
            </a:r>
            <a:r>
              <a:rPr lang="en-US" altLang="en-US" i="1"/>
              <a:t>cve.mitre.org</a:t>
            </a:r>
            <a:r>
              <a:rPr lang="en-US" altLang="en-US"/>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a:extLst>
              <a:ext uri="{FF2B5EF4-FFF2-40B4-BE49-F238E27FC236}">
                <a16:creationId xmlns:a16="http://schemas.microsoft.com/office/drawing/2014/main" id="{3145C898-3AB7-4FE2-A7A2-C01AB18C9FA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C1D5216-CB3C-4B66-A9F6-2F62B2CD637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39</a:t>
            </a:fld>
            <a:endParaRPr lang="en-US" altLang="en-US"/>
          </a:p>
        </p:txBody>
      </p:sp>
      <p:sp>
        <p:nvSpPr>
          <p:cNvPr id="103426" name="Rectangle 2">
            <a:extLst>
              <a:ext uri="{FF2B5EF4-FFF2-40B4-BE49-F238E27FC236}">
                <a16:creationId xmlns:a16="http://schemas.microsoft.com/office/drawing/2014/main" id="{5C83C3C7-5633-40C5-A1E6-026A13190D0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45061" name="Rectangle 3">
            <a:extLst>
              <a:ext uri="{FF2B5EF4-FFF2-40B4-BE49-F238E27FC236}">
                <a16:creationId xmlns:a16="http://schemas.microsoft.com/office/drawing/2014/main" id="{E4EF73FF-E748-446C-85EB-146D1120195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Denial-of-service (DoS) attack:</a:t>
            </a:r>
            <a:r>
              <a:rPr lang="en-US" altLang="en-US" b="1"/>
              <a:t> </a:t>
            </a:r>
            <a:r>
              <a:rPr lang="en-US" altLang="en-US"/>
              <a:t>An attack on a Web site in which an attacker uses specialized software to send a flood of data packets to the target computer with the aim of overloading its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a:extLst>
              <a:ext uri="{FF2B5EF4-FFF2-40B4-BE49-F238E27FC236}">
                <a16:creationId xmlns:a16="http://schemas.microsoft.com/office/drawing/2014/main" id="{D9261DCE-6697-4F75-8CB2-13F0DB0181B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FACE5FC-6E89-4BBD-AF78-2B601C04EC9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a:t>
            </a:fld>
            <a:endParaRPr lang="en-US" altLang="en-US"/>
          </a:p>
        </p:txBody>
      </p:sp>
      <p:sp>
        <p:nvSpPr>
          <p:cNvPr id="67586" name="Rectangle 2">
            <a:extLst>
              <a:ext uri="{FF2B5EF4-FFF2-40B4-BE49-F238E27FC236}">
                <a16:creationId xmlns:a16="http://schemas.microsoft.com/office/drawing/2014/main" id="{511850CB-00C5-419D-81B2-9C6ED694D5A3}"/>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Credit Card Attack Story</a:t>
            </a:r>
          </a:p>
        </p:txBody>
      </p:sp>
      <p:sp>
        <p:nvSpPr>
          <p:cNvPr id="9221" name="Rectangle 3">
            <a:extLst>
              <a:ext uri="{FF2B5EF4-FFF2-40B4-BE49-F238E27FC236}">
                <a16:creationId xmlns:a16="http://schemas.microsoft.com/office/drawing/2014/main" id="{F13A0BCC-5799-45A7-A1A2-9BED7F0C4CA0}"/>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The Problem</a:t>
            </a:r>
          </a:p>
          <a:p>
            <a:pPr lvl="1">
              <a:buFont typeface="Calibri Light" panose="020F0302020204030204" pitchFamily="34" charset="0"/>
              <a:buAutoNum type="alphaLcPeriod"/>
            </a:pPr>
            <a:r>
              <a:rPr lang="en-US" altLang="en-US" b="1"/>
              <a:t>Spitfire Novelties usually generates between 5 and 30 transactions per day</a:t>
            </a:r>
          </a:p>
          <a:p>
            <a:pPr lvl="1">
              <a:buFont typeface="Calibri Light" panose="020F0302020204030204" pitchFamily="34" charset="0"/>
              <a:buAutoNum type="alphaLcPeriod"/>
            </a:pPr>
            <a:r>
              <a:rPr lang="en-US" altLang="en-US" b="1"/>
              <a:t>On September 12, 2002 in a “brute force” credit card attack,</a:t>
            </a:r>
            <a:r>
              <a:rPr lang="en-US" altLang="en-US"/>
              <a:t> </a:t>
            </a:r>
            <a:r>
              <a:rPr lang="en-US" altLang="en-US" b="1"/>
              <a:t>Spitfire’s credit card transaction processor processed 140,000 fake credit card charges worth $5.07 each (62,000 were approved)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E895AFAB-9352-48D4-8282-D2C6F06A15F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7C7E93D-F3F9-4692-9677-C34242CC5AE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40</a:t>
            </a:fld>
            <a:endParaRPr lang="en-US" altLang="en-US"/>
          </a:p>
        </p:txBody>
      </p:sp>
      <p:sp>
        <p:nvSpPr>
          <p:cNvPr id="104450" name="Rectangle 2">
            <a:extLst>
              <a:ext uri="{FF2B5EF4-FFF2-40B4-BE49-F238E27FC236}">
                <a16:creationId xmlns:a16="http://schemas.microsoft.com/office/drawing/2014/main" id="{6A2F18B0-8259-4698-9823-90B0B8DFB515}"/>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46085" name="Rectangle 3">
            <a:extLst>
              <a:ext uri="{FF2B5EF4-FFF2-40B4-BE49-F238E27FC236}">
                <a16:creationId xmlns:a16="http://schemas.microsoft.com/office/drawing/2014/main" id="{462DDA85-9919-4728-81FE-93EA03F93A5C}"/>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Distributed denial-of-service (DDoS) attack:</a:t>
            </a:r>
            <a:r>
              <a:rPr lang="en-US" altLang="en-US" b="1"/>
              <a:t> </a:t>
            </a:r>
            <a:r>
              <a:rPr lang="en-US" altLang="en-US"/>
              <a:t>A denial-of-service attack in which the attacker gains illegal administrative access to as many computers on the Internet as possible and uses these multiple computers to send a flood of data packets to the target computer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2A2D5ABF-5295-429F-B8F9-B10B26F2975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148606C-3071-4A9D-9CB1-C9A0585F2B4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41</a:t>
            </a:fld>
            <a:endParaRPr lang="en-US" altLang="en-US"/>
          </a:p>
        </p:txBody>
      </p:sp>
      <p:sp>
        <p:nvSpPr>
          <p:cNvPr id="105474" name="Rectangle 2">
            <a:extLst>
              <a:ext uri="{FF2B5EF4-FFF2-40B4-BE49-F238E27FC236}">
                <a16:creationId xmlns:a16="http://schemas.microsoft.com/office/drawing/2014/main" id="{FECDE161-41E0-4E6A-AE7B-4CE838DDC22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pic>
        <p:nvPicPr>
          <p:cNvPr id="47109" name="Picture 5">
            <a:extLst>
              <a:ext uri="{FF2B5EF4-FFF2-40B4-BE49-F238E27FC236}">
                <a16:creationId xmlns:a16="http://schemas.microsoft.com/office/drawing/2014/main" id="{0E07CAFF-02F3-415C-863B-BE98CEB6AE4D}"/>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2596" t="3703" r="5397" b="1852"/>
          <a:stretch>
            <a:fillRect/>
          </a:stretch>
        </p:blipFill>
        <p:spPr>
          <a:xfrm>
            <a:off x="4114800" y="1828800"/>
            <a:ext cx="5562600" cy="43640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a:extLst>
              <a:ext uri="{FF2B5EF4-FFF2-40B4-BE49-F238E27FC236}">
                <a16:creationId xmlns:a16="http://schemas.microsoft.com/office/drawing/2014/main" id="{886BCDC3-8669-409A-BA0B-AB4C3941242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E81F04B-922B-4393-8D7C-E240D8C25B0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42</a:t>
            </a:fld>
            <a:endParaRPr lang="en-US" altLang="en-US"/>
          </a:p>
        </p:txBody>
      </p:sp>
      <p:sp>
        <p:nvSpPr>
          <p:cNvPr id="106498" name="Rectangle 2">
            <a:extLst>
              <a:ext uri="{FF2B5EF4-FFF2-40B4-BE49-F238E27FC236}">
                <a16:creationId xmlns:a16="http://schemas.microsoft.com/office/drawing/2014/main" id="{5AA34AEA-B87B-4171-ABF7-37608CE4E2E8}"/>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48133" name="Rectangle 3">
            <a:extLst>
              <a:ext uri="{FF2B5EF4-FFF2-40B4-BE49-F238E27FC236}">
                <a16:creationId xmlns:a16="http://schemas.microsoft.com/office/drawing/2014/main" id="{8F81F672-F717-47AA-8A34-B2731AC9EAC7}"/>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Malware:</a:t>
            </a:r>
            <a:r>
              <a:rPr lang="en-US" altLang="en-US" b="1"/>
              <a:t> </a:t>
            </a:r>
            <a:r>
              <a:rPr lang="en-US" altLang="en-US"/>
              <a:t>A generic term for malicious software</a:t>
            </a:r>
          </a:p>
          <a:p>
            <a:pPr lvl="1">
              <a:buFont typeface="Calibri Light" panose="020F0302020204030204" pitchFamily="34" charset="0"/>
              <a:buAutoNum type="alphaLcPeriod"/>
            </a:pPr>
            <a:r>
              <a:rPr lang="en-US" altLang="en-US" b="1"/>
              <a:t>The severity of the viruses increased substantially, requiring much more time and money to recover</a:t>
            </a:r>
          </a:p>
          <a:p>
            <a:pPr lvl="1">
              <a:buFont typeface="Calibri Light" panose="020F0302020204030204" pitchFamily="34" charset="0"/>
              <a:buAutoNum type="alphaLcPeriod"/>
            </a:pPr>
            <a:r>
              <a:rPr lang="en-US" altLang="en-US" b="1"/>
              <a:t>85% of survey respondents said that their organizations had been the victims of e-mail viruses in 2002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3E469EA2-A37B-444A-A72B-91FD75719323}"/>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E331BCE-4B25-4074-B699-9E7273CCE97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43</a:t>
            </a:fld>
            <a:endParaRPr lang="en-US" altLang="en-US"/>
          </a:p>
        </p:txBody>
      </p:sp>
      <p:sp>
        <p:nvSpPr>
          <p:cNvPr id="107522" name="Rectangle 2">
            <a:extLst>
              <a:ext uri="{FF2B5EF4-FFF2-40B4-BE49-F238E27FC236}">
                <a16:creationId xmlns:a16="http://schemas.microsoft.com/office/drawing/2014/main" id="{B871B815-1853-4606-A060-F1765CA7D9C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49157" name="Rectangle 3">
            <a:extLst>
              <a:ext uri="{FF2B5EF4-FFF2-40B4-BE49-F238E27FC236}">
                <a16:creationId xmlns:a16="http://schemas.microsoft.com/office/drawing/2014/main" id="{2EE6F188-F5EF-4E54-9E58-1173711080C6}"/>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Malicious code takes a variety of forms—both pure and hybrid</a:t>
            </a:r>
          </a:p>
          <a:p>
            <a:pPr lvl="2"/>
            <a:r>
              <a:rPr lang="en-US" altLang="en-US" i="1"/>
              <a:t>Virus:</a:t>
            </a:r>
            <a:r>
              <a:rPr lang="en-US" altLang="en-US"/>
              <a:t> A piece of software code that inserts itself into a host, including the operating systems, to propagate; it requires that its host program be run to activate it</a:t>
            </a:r>
            <a:endParaRPr lang="en-US" altLang="en-US" i="1"/>
          </a:p>
          <a:p>
            <a:pPr lvl="1">
              <a:buFont typeface="Calibri Light" panose="020F0302020204030204" pitchFamily="34" charset="0"/>
              <a:buAutoNum type="alphaLcPeriod"/>
            </a:pPr>
            <a:endParaRPr lang="en-US" altLang="en-US"/>
          </a:p>
          <a:p>
            <a:pPr lvl="2"/>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a:extLst>
              <a:ext uri="{FF2B5EF4-FFF2-40B4-BE49-F238E27FC236}">
                <a16:creationId xmlns:a16="http://schemas.microsoft.com/office/drawing/2014/main" id="{A27FC3A7-C97C-4469-B7E5-25F66C3D88D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7184CAC-5C94-4F14-8DE7-0F999EB75FF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44</a:t>
            </a:fld>
            <a:endParaRPr lang="en-US" altLang="en-US"/>
          </a:p>
        </p:txBody>
      </p:sp>
      <p:sp>
        <p:nvSpPr>
          <p:cNvPr id="108546" name="Rectangle 2">
            <a:extLst>
              <a:ext uri="{FF2B5EF4-FFF2-40B4-BE49-F238E27FC236}">
                <a16:creationId xmlns:a16="http://schemas.microsoft.com/office/drawing/2014/main" id="{29ED5125-1E9D-46C4-A178-03B4E710E3C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50181" name="Rectangle 3">
            <a:extLst>
              <a:ext uri="{FF2B5EF4-FFF2-40B4-BE49-F238E27FC236}">
                <a16:creationId xmlns:a16="http://schemas.microsoft.com/office/drawing/2014/main" id="{8CDC653D-FC5B-4CFE-83AC-018E94B5692D}"/>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Worm:</a:t>
            </a:r>
            <a:r>
              <a:rPr lang="en-US" altLang="en-US" b="1"/>
              <a:t> A software program that runs independently, consuming the resources of its host in order to maintain itself and is capable of propagating a complete working version of itself onto another machine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E493E323-F0AD-4570-AEA8-61FE8EA21F3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996CC3A-96DE-436D-81D5-84E8636C5AC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45</a:t>
            </a:fld>
            <a:endParaRPr lang="en-US" altLang="en-US"/>
          </a:p>
        </p:txBody>
      </p:sp>
      <p:sp>
        <p:nvSpPr>
          <p:cNvPr id="109570" name="Rectangle 2">
            <a:extLst>
              <a:ext uri="{FF2B5EF4-FFF2-40B4-BE49-F238E27FC236}">
                <a16:creationId xmlns:a16="http://schemas.microsoft.com/office/drawing/2014/main" id="{DFC9FF78-6D72-4B8C-BB48-9AC4B2AD5F6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51205" name="Rectangle 3">
            <a:extLst>
              <a:ext uri="{FF2B5EF4-FFF2-40B4-BE49-F238E27FC236}">
                <a16:creationId xmlns:a16="http://schemas.microsoft.com/office/drawing/2014/main" id="{58EC3A00-2F67-4DB6-B2F2-FDA3A521192A}"/>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Macro virus or macro worm:</a:t>
            </a:r>
            <a:r>
              <a:rPr lang="en-US" altLang="en-US" b="1"/>
              <a:t> A virus or worm that is executed when the application object that contains the  macro is opened or a particular procedure is executed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a:extLst>
              <a:ext uri="{FF2B5EF4-FFF2-40B4-BE49-F238E27FC236}">
                <a16:creationId xmlns:a16="http://schemas.microsoft.com/office/drawing/2014/main" id="{9B95131A-96BE-4F2B-B3C0-60B4EB886BF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D92FD66-60AF-40FA-944F-685B8D6A158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46</a:t>
            </a:fld>
            <a:endParaRPr lang="en-US" altLang="en-US"/>
          </a:p>
        </p:txBody>
      </p:sp>
      <p:sp>
        <p:nvSpPr>
          <p:cNvPr id="110594" name="Rectangle 2">
            <a:extLst>
              <a:ext uri="{FF2B5EF4-FFF2-40B4-BE49-F238E27FC236}">
                <a16:creationId xmlns:a16="http://schemas.microsoft.com/office/drawing/2014/main" id="{17A8008B-BE9E-4092-BB21-17F025088AB5}"/>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Types of </a:t>
            </a:r>
            <a:br>
              <a:rPr lang="en-US" altLang="en-US"/>
            </a:br>
            <a:r>
              <a:rPr lang="en-US" altLang="en-US"/>
              <a:t>Threats and Attacks </a:t>
            </a:r>
            <a:r>
              <a:rPr lang="en-US" altLang="en-US" sz="3600"/>
              <a:t>(cont.)</a:t>
            </a:r>
          </a:p>
        </p:txBody>
      </p:sp>
      <p:sp>
        <p:nvSpPr>
          <p:cNvPr id="52229" name="Rectangle 3">
            <a:extLst>
              <a:ext uri="{FF2B5EF4-FFF2-40B4-BE49-F238E27FC236}">
                <a16:creationId xmlns:a16="http://schemas.microsoft.com/office/drawing/2014/main" id="{B8232098-A34A-4824-BF96-8079AF96D878}"/>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Trojan horse:</a:t>
            </a:r>
            <a:r>
              <a:rPr lang="en-US" altLang="en-US" b="1"/>
              <a:t> A program that appears to have a useful function but that contains a hidden function that  presents a security risk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9E688EDF-182B-4AD6-A3C7-F2C1FAE403C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831DA88-75C0-4068-B9E4-B38894E2521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47</a:t>
            </a:fld>
            <a:endParaRPr lang="en-US" altLang="en-US"/>
          </a:p>
        </p:txBody>
      </p:sp>
      <p:sp>
        <p:nvSpPr>
          <p:cNvPr id="111618" name="Rectangle 2">
            <a:extLst>
              <a:ext uri="{FF2B5EF4-FFF2-40B4-BE49-F238E27FC236}">
                <a16:creationId xmlns:a16="http://schemas.microsoft.com/office/drawing/2014/main" id="{25000F1F-7A06-4E90-A065-1F3B98F7118A}"/>
              </a:ext>
            </a:extLst>
          </p:cNvPr>
          <p:cNvSpPr>
            <a:spLocks noGrp="1" noChangeArrowheads="1"/>
          </p:cNvSpPr>
          <p:nvPr>
            <p:ph type="title"/>
          </p:nvPr>
        </p:nvSpPr>
        <p:spPr>
          <a:xfrm>
            <a:off x="2152650" y="503239"/>
            <a:ext cx="7886700" cy="777875"/>
          </a:xfrm>
        </p:spPr>
        <p:txBody>
          <a:bodyPr/>
          <a:lstStyle/>
          <a:p>
            <a:pPr>
              <a:defRPr/>
            </a:pPr>
            <a:r>
              <a:rPr lang="en-US" altLang="en-US"/>
              <a:t>Managing EC Security</a:t>
            </a:r>
          </a:p>
        </p:txBody>
      </p:sp>
      <p:sp>
        <p:nvSpPr>
          <p:cNvPr id="53253" name="Rectangle 3">
            <a:extLst>
              <a:ext uri="{FF2B5EF4-FFF2-40B4-BE49-F238E27FC236}">
                <a16:creationId xmlns:a16="http://schemas.microsoft.com/office/drawing/2014/main" id="{4371E513-6BA3-4109-9E6B-853E40AF2A3B}"/>
              </a:ext>
            </a:extLst>
          </p:cNvPr>
          <p:cNvSpPr>
            <a:spLocks noGrp="1" noChangeArrowheads="1"/>
          </p:cNvSpPr>
          <p:nvPr>
            <p:ph type="body" idx="1"/>
          </p:nvPr>
        </p:nvSpPr>
        <p:spPr>
          <a:xfrm>
            <a:off x="2590800" y="1828800"/>
            <a:ext cx="7772400" cy="4572000"/>
          </a:xfrm>
        </p:spPr>
        <p:txBody>
          <a:bodyPr/>
          <a:lstStyle/>
          <a:p>
            <a:pPr>
              <a:buFont typeface="Calibri Light" panose="020F0302020204030204" pitchFamily="34" charset="0"/>
              <a:buAutoNum type="arabicPeriod"/>
            </a:pPr>
            <a:r>
              <a:rPr lang="en-US" altLang="en-US"/>
              <a:t>Common mistakes in managing their security risks (McConnell 2002):</a:t>
            </a:r>
          </a:p>
          <a:p>
            <a:pPr lvl="1">
              <a:buFont typeface="Calibri Light" panose="020F0302020204030204" pitchFamily="34" charset="0"/>
              <a:buAutoNum type="alphaLcPeriod"/>
            </a:pPr>
            <a:r>
              <a:rPr lang="en-US" altLang="en-US" b="1"/>
              <a:t>Undervalued information</a:t>
            </a:r>
          </a:p>
          <a:p>
            <a:pPr lvl="1">
              <a:buFont typeface="Calibri Light" panose="020F0302020204030204" pitchFamily="34" charset="0"/>
              <a:buAutoNum type="alphaLcPeriod"/>
            </a:pPr>
            <a:r>
              <a:rPr lang="en-US" altLang="en-US" b="1"/>
              <a:t>Narrowly defined security boundaries</a:t>
            </a:r>
          </a:p>
          <a:p>
            <a:pPr lvl="1">
              <a:buFont typeface="Calibri Light" panose="020F0302020204030204" pitchFamily="34" charset="0"/>
              <a:buAutoNum type="alphaLcPeriod"/>
            </a:pPr>
            <a:r>
              <a:rPr lang="en-US" altLang="en-US" b="1"/>
              <a:t>Reactive security management</a:t>
            </a:r>
          </a:p>
          <a:p>
            <a:pPr lvl="1">
              <a:buFont typeface="Calibri Light" panose="020F0302020204030204" pitchFamily="34" charset="0"/>
              <a:buAutoNum type="alphaLcPeriod"/>
            </a:pPr>
            <a:r>
              <a:rPr lang="en-US" altLang="en-US" b="1"/>
              <a:t>Dated security management processes</a:t>
            </a:r>
          </a:p>
          <a:p>
            <a:pPr lvl="1">
              <a:buFont typeface="Calibri Light" panose="020F0302020204030204" pitchFamily="34" charset="0"/>
              <a:buAutoNum type="alphaLcPeriod"/>
            </a:pPr>
            <a:r>
              <a:rPr lang="en-US" altLang="en-US" b="1"/>
              <a:t>Lack of communication about security responsibilities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C72B8BC4-F15C-4CE1-A955-F5D31FB8B0C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4568EA1-0356-47E8-B696-079AAFB492B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48</a:t>
            </a:fld>
            <a:endParaRPr lang="en-US" altLang="en-US"/>
          </a:p>
        </p:txBody>
      </p:sp>
      <p:sp>
        <p:nvSpPr>
          <p:cNvPr id="112642" name="Rectangle 2">
            <a:extLst>
              <a:ext uri="{FF2B5EF4-FFF2-40B4-BE49-F238E27FC236}">
                <a16:creationId xmlns:a16="http://schemas.microsoft.com/office/drawing/2014/main" id="{3B3D46DF-65B4-4AD1-8C9B-406DC117FD63}"/>
              </a:ext>
            </a:extLst>
          </p:cNvPr>
          <p:cNvSpPr>
            <a:spLocks noGrp="1" noChangeArrowheads="1"/>
          </p:cNvSpPr>
          <p:nvPr>
            <p:ph type="title"/>
          </p:nvPr>
        </p:nvSpPr>
        <p:spPr>
          <a:xfrm>
            <a:off x="2152650" y="503239"/>
            <a:ext cx="7886700" cy="777875"/>
          </a:xfrm>
        </p:spPr>
        <p:txBody>
          <a:bodyPr/>
          <a:lstStyle/>
          <a:p>
            <a:pPr>
              <a:defRPr/>
            </a:pPr>
            <a:r>
              <a:rPr lang="en-US" altLang="en-US"/>
              <a:t>Managing EC Security </a:t>
            </a:r>
            <a:r>
              <a:rPr lang="en-US" altLang="en-US" sz="3600"/>
              <a:t>(cont.)</a:t>
            </a:r>
          </a:p>
        </p:txBody>
      </p:sp>
      <p:sp>
        <p:nvSpPr>
          <p:cNvPr id="54277" name="Rectangle 3">
            <a:extLst>
              <a:ext uri="{FF2B5EF4-FFF2-40B4-BE49-F238E27FC236}">
                <a16:creationId xmlns:a16="http://schemas.microsoft.com/office/drawing/2014/main" id="{328441AD-5E2D-4BE3-9607-01106BB59391}"/>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Security risk management:</a:t>
            </a:r>
            <a:r>
              <a:rPr lang="en-US" altLang="en-US" b="1"/>
              <a:t> </a:t>
            </a:r>
            <a:r>
              <a:rPr lang="en-US" altLang="en-US"/>
              <a:t>A systematic process for determining the likelihood of various security attacks and for identifying the actions needed to prevent or mitigate those attacks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7A52240-6A6C-4CC9-8FA3-A686F0EC6A7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A0E9144-A7D3-411C-ACAE-D7E57E228D3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49</a:t>
            </a:fld>
            <a:endParaRPr lang="en-US" altLang="en-US"/>
          </a:p>
        </p:txBody>
      </p:sp>
      <p:sp>
        <p:nvSpPr>
          <p:cNvPr id="113666" name="Rectangle 2">
            <a:extLst>
              <a:ext uri="{FF2B5EF4-FFF2-40B4-BE49-F238E27FC236}">
                <a16:creationId xmlns:a16="http://schemas.microsoft.com/office/drawing/2014/main" id="{22432307-8C2C-40E4-B467-96C1789CC64D}"/>
              </a:ext>
            </a:extLst>
          </p:cNvPr>
          <p:cNvSpPr>
            <a:spLocks noGrp="1" noChangeArrowheads="1"/>
          </p:cNvSpPr>
          <p:nvPr>
            <p:ph type="title"/>
          </p:nvPr>
        </p:nvSpPr>
        <p:spPr>
          <a:xfrm>
            <a:off x="2152650" y="503239"/>
            <a:ext cx="7886700" cy="777875"/>
          </a:xfrm>
        </p:spPr>
        <p:txBody>
          <a:bodyPr/>
          <a:lstStyle/>
          <a:p>
            <a:pPr>
              <a:defRPr/>
            </a:pPr>
            <a:r>
              <a:rPr lang="en-US" altLang="en-US"/>
              <a:t>Managing EC Security </a:t>
            </a:r>
            <a:r>
              <a:rPr lang="en-US" altLang="en-US" sz="3600"/>
              <a:t>(cont.)</a:t>
            </a:r>
          </a:p>
        </p:txBody>
      </p:sp>
      <p:sp>
        <p:nvSpPr>
          <p:cNvPr id="55301" name="Rectangle 3">
            <a:extLst>
              <a:ext uri="{FF2B5EF4-FFF2-40B4-BE49-F238E27FC236}">
                <a16:creationId xmlns:a16="http://schemas.microsoft.com/office/drawing/2014/main" id="{B06B1740-C37C-42B2-B84F-16DABFB7302B}"/>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Phases of security risk management</a:t>
            </a:r>
          </a:p>
          <a:p>
            <a:pPr lvl="1">
              <a:buFont typeface="Calibri Light" panose="020F0302020204030204" pitchFamily="34" charset="0"/>
              <a:buAutoNum type="alphaLcPeriod"/>
            </a:pPr>
            <a:r>
              <a:rPr lang="en-US" altLang="en-US" b="1"/>
              <a:t>Assessment</a:t>
            </a:r>
          </a:p>
          <a:p>
            <a:pPr lvl="1">
              <a:buFont typeface="Calibri Light" panose="020F0302020204030204" pitchFamily="34" charset="0"/>
              <a:buAutoNum type="alphaLcPeriod"/>
            </a:pPr>
            <a:r>
              <a:rPr lang="en-US" altLang="en-US" b="1"/>
              <a:t>Planning</a:t>
            </a:r>
          </a:p>
          <a:p>
            <a:pPr lvl="1">
              <a:buFont typeface="Calibri Light" panose="020F0302020204030204" pitchFamily="34" charset="0"/>
              <a:buAutoNum type="alphaLcPeriod"/>
            </a:pPr>
            <a:r>
              <a:rPr lang="en-US" altLang="en-US" b="1"/>
              <a:t>Implementation</a:t>
            </a:r>
          </a:p>
          <a:p>
            <a:pPr lvl="1">
              <a:buFont typeface="Calibri Light" panose="020F0302020204030204" pitchFamily="34" charset="0"/>
              <a:buAutoNum type="alphaLcPeriod"/>
            </a:pPr>
            <a:r>
              <a:rPr lang="en-US" altLang="en-US" b="1"/>
              <a:t>Monitoring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3B20C06B-6174-4060-AB67-04DFC7F0EDC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317056A-7506-4ADC-93A7-7ACB27CBE58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a:t>
            </a:fld>
            <a:endParaRPr lang="en-US" altLang="en-US"/>
          </a:p>
        </p:txBody>
      </p:sp>
      <p:sp>
        <p:nvSpPr>
          <p:cNvPr id="68610" name="Rectangle 2">
            <a:extLst>
              <a:ext uri="{FF2B5EF4-FFF2-40B4-BE49-F238E27FC236}">
                <a16:creationId xmlns:a16="http://schemas.microsoft.com/office/drawing/2014/main" id="{1D618A08-EB7A-4232-B056-772D243144D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a:t>
            </a:r>
            <a:br>
              <a:rPr lang="en-US" altLang="en-US"/>
            </a:br>
            <a:r>
              <a:rPr lang="en-US" altLang="en-US"/>
              <a:t>Credit Card Attack </a:t>
            </a:r>
            <a:r>
              <a:rPr lang="en-US" altLang="en-US" sz="3600"/>
              <a:t>(cont.)</a:t>
            </a:r>
          </a:p>
        </p:txBody>
      </p:sp>
      <p:sp>
        <p:nvSpPr>
          <p:cNvPr id="10245" name="Rectangle 3">
            <a:extLst>
              <a:ext uri="{FF2B5EF4-FFF2-40B4-BE49-F238E27FC236}">
                <a16:creationId xmlns:a16="http://schemas.microsoft.com/office/drawing/2014/main" id="{D3589781-DB4A-4A33-BABA-5C9685B8FF49}"/>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The total value of the approved charges was around $300,000 </a:t>
            </a:r>
          </a:p>
          <a:p>
            <a:pPr lvl="1">
              <a:buFont typeface="Calibri Light" panose="020F0302020204030204" pitchFamily="34" charset="0"/>
              <a:buAutoNum type="alphaLcPeriod"/>
            </a:pPr>
            <a:r>
              <a:rPr lang="en-US" altLang="en-US" b="1"/>
              <a:t>Spitfire found out about the transactions only when they were called by one of the credit card owners who had been checking his statement online and had noticed the $5.07 charge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id="{1D71E587-17D0-478E-A591-445DE26C414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4C5AB4A-E16D-4E17-9F1A-3DA085B91AF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50</a:t>
            </a:fld>
            <a:endParaRPr lang="en-US" altLang="en-US"/>
          </a:p>
        </p:txBody>
      </p:sp>
      <p:sp>
        <p:nvSpPr>
          <p:cNvPr id="114690" name="Rectangle 2">
            <a:extLst>
              <a:ext uri="{FF2B5EF4-FFF2-40B4-BE49-F238E27FC236}">
                <a16:creationId xmlns:a16="http://schemas.microsoft.com/office/drawing/2014/main" id="{E4287046-B89C-46AC-BCA8-ED8FCE2A54B7}"/>
              </a:ext>
            </a:extLst>
          </p:cNvPr>
          <p:cNvSpPr>
            <a:spLocks noGrp="1" noChangeArrowheads="1"/>
          </p:cNvSpPr>
          <p:nvPr>
            <p:ph type="title"/>
          </p:nvPr>
        </p:nvSpPr>
        <p:spPr>
          <a:xfrm>
            <a:off x="2152650" y="503239"/>
            <a:ext cx="7886700" cy="777875"/>
          </a:xfrm>
        </p:spPr>
        <p:txBody>
          <a:bodyPr/>
          <a:lstStyle/>
          <a:p>
            <a:pPr>
              <a:defRPr/>
            </a:pPr>
            <a:r>
              <a:rPr lang="en-US" altLang="en-US"/>
              <a:t>Managing EC Security </a:t>
            </a:r>
            <a:r>
              <a:rPr lang="en-US" altLang="en-US" sz="3600"/>
              <a:t>(cont.)</a:t>
            </a:r>
          </a:p>
        </p:txBody>
      </p:sp>
      <p:sp>
        <p:nvSpPr>
          <p:cNvPr id="56325" name="Rectangle 3">
            <a:extLst>
              <a:ext uri="{FF2B5EF4-FFF2-40B4-BE49-F238E27FC236}">
                <a16:creationId xmlns:a16="http://schemas.microsoft.com/office/drawing/2014/main" id="{EBF8502B-FF1B-427A-BB5E-035CC5B074D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3600"/>
              <a:t>Phase 1: Assessment</a:t>
            </a:r>
          </a:p>
          <a:p>
            <a:pPr lvl="1">
              <a:buFont typeface="Calibri Light" panose="020F0302020204030204" pitchFamily="34" charset="0"/>
              <a:buAutoNum type="alphaLcPeriod"/>
            </a:pPr>
            <a:r>
              <a:rPr lang="en-US" altLang="en-US" b="1"/>
              <a:t>Evaluate security risks by determining assets, vulnerabilities of their system, and potential threats to these vulnerabilities</a:t>
            </a:r>
            <a:endParaRPr lang="en-US" altLang="en-US" b="1" i="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D25B04C0-01CB-4E71-B438-F0431B541E2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22F6F95-8A21-4340-9871-0799B346901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51</a:t>
            </a:fld>
            <a:endParaRPr lang="en-US" altLang="en-US"/>
          </a:p>
        </p:txBody>
      </p:sp>
      <p:sp>
        <p:nvSpPr>
          <p:cNvPr id="115714" name="Rectangle 2">
            <a:extLst>
              <a:ext uri="{FF2B5EF4-FFF2-40B4-BE49-F238E27FC236}">
                <a16:creationId xmlns:a16="http://schemas.microsoft.com/office/drawing/2014/main" id="{A5F05542-1C3E-468B-81E9-C1BE1FA76CDF}"/>
              </a:ext>
            </a:extLst>
          </p:cNvPr>
          <p:cNvSpPr>
            <a:spLocks noGrp="1" noChangeArrowheads="1"/>
          </p:cNvSpPr>
          <p:nvPr>
            <p:ph type="title"/>
          </p:nvPr>
        </p:nvSpPr>
        <p:spPr>
          <a:xfrm>
            <a:off x="2152650" y="503239"/>
            <a:ext cx="7886700" cy="777875"/>
          </a:xfrm>
        </p:spPr>
        <p:txBody>
          <a:bodyPr/>
          <a:lstStyle/>
          <a:p>
            <a:pPr>
              <a:defRPr/>
            </a:pPr>
            <a:endParaRPr lang="en-US" altLang="en-US"/>
          </a:p>
        </p:txBody>
      </p:sp>
      <p:sp>
        <p:nvSpPr>
          <p:cNvPr id="57349" name="Rectangle 3">
            <a:extLst>
              <a:ext uri="{FF2B5EF4-FFF2-40B4-BE49-F238E27FC236}">
                <a16:creationId xmlns:a16="http://schemas.microsoft.com/office/drawing/2014/main" id="{AE51F983-E5F8-4AA5-BF43-C3D057C4ED69}"/>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Honeynet: A way to evaluate vulnerabilities of an organization by studying the types of attacks to which a site is subjected, using a network of systems called </a:t>
            </a:r>
            <a:r>
              <a:rPr lang="en-US" altLang="en-US" b="1" i="1"/>
              <a:t>honeypots</a:t>
            </a:r>
            <a:endParaRPr lang="en-US" altLang="en-US" i="1"/>
          </a:p>
          <a:p>
            <a:pPr lvl="1">
              <a:buFont typeface="Calibri Light" panose="020F0302020204030204" pitchFamily="34" charset="0"/>
              <a:buAutoNum type="alphaLcPeriod"/>
            </a:pPr>
            <a:r>
              <a:rPr lang="en-US" altLang="en-US" b="1" i="1"/>
              <a:t>Honeypots:</a:t>
            </a:r>
            <a:r>
              <a:rPr lang="en-US" altLang="en-US" b="1"/>
              <a:t> Production systems (e.g., firewalls,</a:t>
            </a:r>
            <a:r>
              <a:rPr lang="en-US" altLang="en-US"/>
              <a:t> </a:t>
            </a:r>
            <a:r>
              <a:rPr lang="en-US" altLang="en-US" b="1"/>
              <a:t>routers, Web servers, database servers) designed to do real work but to be watched and studied as network intrusions occur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a:extLst>
              <a:ext uri="{FF2B5EF4-FFF2-40B4-BE49-F238E27FC236}">
                <a16:creationId xmlns:a16="http://schemas.microsoft.com/office/drawing/2014/main" id="{F8DC178F-C989-47EB-B51B-A7389D64AB7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451A32F-5F06-4A37-982E-8088B84611A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52</a:t>
            </a:fld>
            <a:endParaRPr lang="en-US" altLang="en-US"/>
          </a:p>
        </p:txBody>
      </p:sp>
      <p:sp>
        <p:nvSpPr>
          <p:cNvPr id="116738" name="Rectangle 2">
            <a:extLst>
              <a:ext uri="{FF2B5EF4-FFF2-40B4-BE49-F238E27FC236}">
                <a16:creationId xmlns:a16="http://schemas.microsoft.com/office/drawing/2014/main" id="{3D1293FC-FC3F-4458-A740-0E9A08836B60}"/>
              </a:ext>
            </a:extLst>
          </p:cNvPr>
          <p:cNvSpPr>
            <a:spLocks noGrp="1" noChangeArrowheads="1"/>
          </p:cNvSpPr>
          <p:nvPr>
            <p:ph type="title"/>
          </p:nvPr>
        </p:nvSpPr>
        <p:spPr>
          <a:xfrm>
            <a:off x="2152650" y="503239"/>
            <a:ext cx="7886700" cy="777875"/>
          </a:xfrm>
        </p:spPr>
        <p:txBody>
          <a:bodyPr/>
          <a:lstStyle/>
          <a:p>
            <a:pPr>
              <a:defRPr/>
            </a:pPr>
            <a:r>
              <a:rPr lang="en-US" altLang="en-US"/>
              <a:t>Managing EC Security </a:t>
            </a:r>
            <a:r>
              <a:rPr lang="en-US" altLang="en-US" sz="3600"/>
              <a:t>(cont.)</a:t>
            </a:r>
          </a:p>
        </p:txBody>
      </p:sp>
      <p:sp>
        <p:nvSpPr>
          <p:cNvPr id="58373" name="Rectangle 3">
            <a:extLst>
              <a:ext uri="{FF2B5EF4-FFF2-40B4-BE49-F238E27FC236}">
                <a16:creationId xmlns:a16="http://schemas.microsoft.com/office/drawing/2014/main" id="{68B79C21-0B27-4400-B62D-8E8562489BB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Phase 2: Planning</a:t>
            </a:r>
          </a:p>
          <a:p>
            <a:pPr lvl="1">
              <a:buFont typeface="Calibri Light" panose="020F0302020204030204" pitchFamily="34" charset="0"/>
              <a:buAutoNum type="alphaLcPeriod"/>
            </a:pPr>
            <a:r>
              <a:rPr lang="en-US" altLang="en-US" b="1"/>
              <a:t>Goal of this phase is to arrive at a set of policies defining which threats are tolerable and which are not</a:t>
            </a:r>
          </a:p>
          <a:p>
            <a:pPr lvl="1">
              <a:buFont typeface="Calibri Light" panose="020F0302020204030204" pitchFamily="34" charset="0"/>
              <a:buAutoNum type="alphaLcPeriod"/>
            </a:pPr>
            <a:r>
              <a:rPr lang="en-US" altLang="en-US" b="1"/>
              <a:t>Policies also specify the general measures to be taken against those threats that are intolerable or high priority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922E8E00-E68E-4A69-B966-7E63FDB39F3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34F02D0-ACF3-4F02-88F0-3A446DCDFA1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53</a:t>
            </a:fld>
            <a:endParaRPr lang="en-US" altLang="en-US"/>
          </a:p>
        </p:txBody>
      </p:sp>
      <p:sp>
        <p:nvSpPr>
          <p:cNvPr id="117762" name="Rectangle 2">
            <a:extLst>
              <a:ext uri="{FF2B5EF4-FFF2-40B4-BE49-F238E27FC236}">
                <a16:creationId xmlns:a16="http://schemas.microsoft.com/office/drawing/2014/main" id="{C16237A2-19F0-4CEC-8A0C-2F55085B1342}"/>
              </a:ext>
            </a:extLst>
          </p:cNvPr>
          <p:cNvSpPr>
            <a:spLocks noGrp="1" noChangeArrowheads="1"/>
          </p:cNvSpPr>
          <p:nvPr>
            <p:ph type="title"/>
          </p:nvPr>
        </p:nvSpPr>
        <p:spPr>
          <a:xfrm>
            <a:off x="2152650" y="503239"/>
            <a:ext cx="7886700" cy="777875"/>
          </a:xfrm>
        </p:spPr>
        <p:txBody>
          <a:bodyPr/>
          <a:lstStyle/>
          <a:p>
            <a:pPr>
              <a:defRPr/>
            </a:pPr>
            <a:r>
              <a:rPr lang="en-US" altLang="en-US"/>
              <a:t>Managing EC Security </a:t>
            </a:r>
            <a:r>
              <a:rPr lang="en-US" altLang="en-US" sz="3600"/>
              <a:t>(cont.)</a:t>
            </a:r>
          </a:p>
        </p:txBody>
      </p:sp>
      <p:sp>
        <p:nvSpPr>
          <p:cNvPr id="59397" name="Rectangle 3">
            <a:extLst>
              <a:ext uri="{FF2B5EF4-FFF2-40B4-BE49-F238E27FC236}">
                <a16:creationId xmlns:a16="http://schemas.microsoft.com/office/drawing/2014/main" id="{A09ECD92-55DC-4116-A008-A2CBADAF525A}"/>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Phase 3: Implementation</a:t>
            </a:r>
          </a:p>
          <a:p>
            <a:pPr lvl="1">
              <a:buFont typeface="Calibri Light" panose="020F0302020204030204" pitchFamily="34" charset="0"/>
              <a:buAutoNum type="alphaLcPeriod"/>
            </a:pPr>
            <a:r>
              <a:rPr lang="en-US" altLang="en-US" b="1"/>
              <a:t>Particular technologies are chosen to counter high-priority threats</a:t>
            </a:r>
          </a:p>
          <a:p>
            <a:pPr lvl="1">
              <a:buFont typeface="Calibri Light" panose="020F0302020204030204" pitchFamily="34" charset="0"/>
              <a:buAutoNum type="alphaLcPeriod"/>
            </a:pPr>
            <a:r>
              <a:rPr lang="en-US" altLang="en-US" b="1"/>
              <a:t>First step is to select generic types of technology for each of the high priority threats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a:extLst>
              <a:ext uri="{FF2B5EF4-FFF2-40B4-BE49-F238E27FC236}">
                <a16:creationId xmlns:a16="http://schemas.microsoft.com/office/drawing/2014/main" id="{94371EDF-48A7-41A1-A2A5-ECB39859B08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1CDA722-1CDA-4C49-B6B3-353A9A529DE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54</a:t>
            </a:fld>
            <a:endParaRPr lang="en-US" altLang="en-US"/>
          </a:p>
        </p:txBody>
      </p:sp>
      <p:sp>
        <p:nvSpPr>
          <p:cNvPr id="118786" name="Rectangle 2">
            <a:extLst>
              <a:ext uri="{FF2B5EF4-FFF2-40B4-BE49-F238E27FC236}">
                <a16:creationId xmlns:a16="http://schemas.microsoft.com/office/drawing/2014/main" id="{00D17AC8-7EB7-4833-B904-4F452564FF8F}"/>
              </a:ext>
            </a:extLst>
          </p:cNvPr>
          <p:cNvSpPr>
            <a:spLocks noGrp="1" noChangeArrowheads="1"/>
          </p:cNvSpPr>
          <p:nvPr>
            <p:ph type="title"/>
          </p:nvPr>
        </p:nvSpPr>
        <p:spPr>
          <a:xfrm>
            <a:off x="2152650" y="503239"/>
            <a:ext cx="7886700" cy="777875"/>
          </a:xfrm>
        </p:spPr>
        <p:txBody>
          <a:bodyPr/>
          <a:lstStyle/>
          <a:p>
            <a:pPr>
              <a:defRPr/>
            </a:pPr>
            <a:r>
              <a:rPr lang="en-US" altLang="en-US"/>
              <a:t>Managing EC Security </a:t>
            </a:r>
            <a:r>
              <a:rPr lang="en-US" altLang="en-US" sz="3600"/>
              <a:t>(cont.)</a:t>
            </a:r>
          </a:p>
        </p:txBody>
      </p:sp>
      <p:sp>
        <p:nvSpPr>
          <p:cNvPr id="60421" name="Rectangle 3">
            <a:extLst>
              <a:ext uri="{FF2B5EF4-FFF2-40B4-BE49-F238E27FC236}">
                <a16:creationId xmlns:a16="http://schemas.microsoft.com/office/drawing/2014/main" id="{60D19F8F-96A8-40F8-8B90-DAED42C5197E}"/>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b="1"/>
              <a:t>Phase 4: Monitoring to determine</a:t>
            </a:r>
          </a:p>
          <a:p>
            <a:pPr lvl="1">
              <a:lnSpc>
                <a:spcPct val="90000"/>
              </a:lnSpc>
              <a:buFont typeface="Calibri Light" panose="020F0302020204030204" pitchFamily="34" charset="0"/>
              <a:buAutoNum type="alphaLcPeriod"/>
            </a:pPr>
            <a:r>
              <a:rPr lang="en-US" altLang="en-US" b="1"/>
              <a:t>Which measures are successful</a:t>
            </a:r>
          </a:p>
          <a:p>
            <a:pPr lvl="1">
              <a:lnSpc>
                <a:spcPct val="90000"/>
              </a:lnSpc>
              <a:buFont typeface="Calibri Light" panose="020F0302020204030204" pitchFamily="34" charset="0"/>
              <a:buAutoNum type="alphaLcPeriod"/>
            </a:pPr>
            <a:r>
              <a:rPr lang="en-US" altLang="en-US" b="1"/>
              <a:t>Which measures are unsuccessful and need modification</a:t>
            </a:r>
          </a:p>
          <a:p>
            <a:pPr lvl="1">
              <a:lnSpc>
                <a:spcPct val="90000"/>
              </a:lnSpc>
              <a:buFont typeface="Calibri Light" panose="020F0302020204030204" pitchFamily="34" charset="0"/>
              <a:buAutoNum type="alphaLcPeriod"/>
            </a:pPr>
            <a:r>
              <a:rPr lang="en-US" altLang="en-US" b="1"/>
              <a:t>Whether there are any new types of threats</a:t>
            </a:r>
          </a:p>
          <a:p>
            <a:pPr lvl="1">
              <a:lnSpc>
                <a:spcPct val="90000"/>
              </a:lnSpc>
              <a:buFont typeface="Calibri Light" panose="020F0302020204030204" pitchFamily="34" charset="0"/>
              <a:buAutoNum type="alphaLcPeriod"/>
            </a:pPr>
            <a:r>
              <a:rPr lang="en-US" altLang="en-US" b="1"/>
              <a:t>Whether there have been advances or changes in technology</a:t>
            </a:r>
          </a:p>
          <a:p>
            <a:pPr lvl="1">
              <a:lnSpc>
                <a:spcPct val="90000"/>
              </a:lnSpc>
              <a:buFont typeface="Calibri Light" panose="020F0302020204030204" pitchFamily="34" charset="0"/>
              <a:buAutoNum type="alphaLcPeriod"/>
            </a:pPr>
            <a:r>
              <a:rPr lang="en-US" altLang="en-US" b="1"/>
              <a:t>Whether there are any new business assets that need to be secured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a:extLst>
              <a:ext uri="{FF2B5EF4-FFF2-40B4-BE49-F238E27FC236}">
                <a16:creationId xmlns:a16="http://schemas.microsoft.com/office/drawing/2014/main" id="{92B5505A-F555-44CB-B37B-1A4CFD5665C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3063BC0-7068-4F75-9FF7-DF849DF89AB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55</a:t>
            </a:fld>
            <a:endParaRPr lang="en-US" altLang="en-US"/>
          </a:p>
        </p:txBody>
      </p:sp>
      <p:sp>
        <p:nvSpPr>
          <p:cNvPr id="119810" name="Rectangle 2">
            <a:extLst>
              <a:ext uri="{FF2B5EF4-FFF2-40B4-BE49-F238E27FC236}">
                <a16:creationId xmlns:a16="http://schemas.microsoft.com/office/drawing/2014/main" id="{08F4B5A4-AA0D-4530-9925-D5DA7BD4258D}"/>
              </a:ext>
            </a:extLst>
          </p:cNvPr>
          <p:cNvSpPr>
            <a:spLocks noGrp="1" noChangeArrowheads="1"/>
          </p:cNvSpPr>
          <p:nvPr>
            <p:ph type="title"/>
          </p:nvPr>
        </p:nvSpPr>
        <p:spPr>
          <a:xfrm>
            <a:off x="2152650" y="503239"/>
            <a:ext cx="7886700" cy="777875"/>
          </a:xfrm>
        </p:spPr>
        <p:txBody>
          <a:bodyPr/>
          <a:lstStyle/>
          <a:p>
            <a:pPr>
              <a:defRPr/>
            </a:pPr>
            <a:r>
              <a:rPr lang="en-US" altLang="en-US"/>
              <a:t>Managing EC Security </a:t>
            </a:r>
            <a:r>
              <a:rPr lang="en-US" altLang="en-US" sz="3600"/>
              <a:t>(cont.)</a:t>
            </a:r>
          </a:p>
        </p:txBody>
      </p:sp>
      <p:sp>
        <p:nvSpPr>
          <p:cNvPr id="61445" name="Rectangle 3">
            <a:extLst>
              <a:ext uri="{FF2B5EF4-FFF2-40B4-BE49-F238E27FC236}">
                <a16:creationId xmlns:a16="http://schemas.microsoft.com/office/drawing/2014/main" id="{BB71BE77-6F82-401B-A2D3-290B934ECCA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Methods of securing EC</a:t>
            </a:r>
          </a:p>
          <a:p>
            <a:pPr lvl="1">
              <a:buFont typeface="Calibri Light" panose="020F0302020204030204" pitchFamily="34" charset="0"/>
              <a:buAutoNum type="alphaLcPeriod"/>
            </a:pPr>
            <a:r>
              <a:rPr lang="en-US" altLang="en-US" b="1"/>
              <a:t>Authentication system</a:t>
            </a:r>
          </a:p>
          <a:p>
            <a:pPr lvl="1">
              <a:buFont typeface="Calibri Light" panose="020F0302020204030204" pitchFamily="34" charset="0"/>
              <a:buAutoNum type="alphaLcPeriod"/>
            </a:pPr>
            <a:r>
              <a:rPr lang="en-US" altLang="en-US" b="1"/>
              <a:t>Access control mechanism</a:t>
            </a:r>
          </a:p>
          <a:p>
            <a:pPr lvl="1">
              <a:buFont typeface="Calibri Light" panose="020F0302020204030204" pitchFamily="34" charset="0"/>
              <a:buAutoNum type="alphaLcPeriod"/>
            </a:pPr>
            <a:r>
              <a:rPr lang="en-US" altLang="en-US" b="1"/>
              <a:t>Passive tokens</a:t>
            </a:r>
          </a:p>
          <a:p>
            <a:pPr lvl="1">
              <a:buFont typeface="Calibri Light" panose="020F0302020204030204" pitchFamily="34" charset="0"/>
              <a:buAutoNum type="alphaLcPeriod"/>
            </a:pPr>
            <a:r>
              <a:rPr lang="en-US" altLang="en-US" b="1"/>
              <a:t>Active tokens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a:extLst>
              <a:ext uri="{FF2B5EF4-FFF2-40B4-BE49-F238E27FC236}">
                <a16:creationId xmlns:a16="http://schemas.microsoft.com/office/drawing/2014/main" id="{13A052E5-2FCE-4086-9CD7-B6022D0F61D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18A6E00-3097-43C1-AAA5-29A114B5D1D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56</a:t>
            </a:fld>
            <a:endParaRPr lang="en-US" altLang="en-US"/>
          </a:p>
        </p:txBody>
      </p:sp>
      <p:sp>
        <p:nvSpPr>
          <p:cNvPr id="120834" name="Rectangle 2">
            <a:extLst>
              <a:ext uri="{FF2B5EF4-FFF2-40B4-BE49-F238E27FC236}">
                <a16:creationId xmlns:a16="http://schemas.microsoft.com/office/drawing/2014/main" id="{9F1D691C-1A7F-4509-A57C-2190CED6E7FD}"/>
              </a:ext>
            </a:extLst>
          </p:cNvPr>
          <p:cNvSpPr>
            <a:spLocks noGrp="1" noChangeArrowheads="1"/>
          </p:cNvSpPr>
          <p:nvPr>
            <p:ph type="title"/>
          </p:nvPr>
        </p:nvSpPr>
        <p:spPr>
          <a:xfrm>
            <a:off x="2152650" y="503239"/>
            <a:ext cx="7886700" cy="777875"/>
          </a:xfrm>
        </p:spPr>
        <p:txBody>
          <a:bodyPr/>
          <a:lstStyle/>
          <a:p>
            <a:pPr>
              <a:defRPr/>
            </a:pPr>
            <a:r>
              <a:rPr lang="en-US" altLang="en-US"/>
              <a:t>Authentication</a:t>
            </a:r>
          </a:p>
        </p:txBody>
      </p:sp>
      <p:sp>
        <p:nvSpPr>
          <p:cNvPr id="62469" name="Rectangle 3">
            <a:extLst>
              <a:ext uri="{FF2B5EF4-FFF2-40B4-BE49-F238E27FC236}">
                <a16:creationId xmlns:a16="http://schemas.microsoft.com/office/drawing/2014/main" id="{770C8D14-A39C-4A6F-94FC-0EE1CEAA2948}"/>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Authentication system:</a:t>
            </a:r>
            <a:r>
              <a:rPr lang="en-US" altLang="en-US" b="1"/>
              <a:t> </a:t>
            </a:r>
            <a:r>
              <a:rPr lang="en-US" altLang="en-US"/>
              <a:t>System that identifies the legitimate parties to a transaction, determines the actions they are allowed to perform, and limits their actions to only those that are necessary to initiate and complete the transaction</a:t>
            </a:r>
            <a:endParaRPr lang="en-US" altLang="en-US" i="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a:extLst>
              <a:ext uri="{FF2B5EF4-FFF2-40B4-BE49-F238E27FC236}">
                <a16:creationId xmlns:a16="http://schemas.microsoft.com/office/drawing/2014/main" id="{4F77F884-AA4C-43B1-BFC4-E9F3A5742DC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6DEAE7D-A38F-4D10-BA9B-46610570801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57</a:t>
            </a:fld>
            <a:endParaRPr lang="en-US" altLang="en-US"/>
          </a:p>
        </p:txBody>
      </p:sp>
      <p:sp>
        <p:nvSpPr>
          <p:cNvPr id="121858" name="Rectangle 2">
            <a:extLst>
              <a:ext uri="{FF2B5EF4-FFF2-40B4-BE49-F238E27FC236}">
                <a16:creationId xmlns:a16="http://schemas.microsoft.com/office/drawing/2014/main" id="{412D74BD-5C9E-47B8-A98A-9B5CF17734C3}"/>
              </a:ext>
            </a:extLst>
          </p:cNvPr>
          <p:cNvSpPr>
            <a:spLocks noGrp="1" noChangeArrowheads="1"/>
          </p:cNvSpPr>
          <p:nvPr>
            <p:ph type="title"/>
          </p:nvPr>
        </p:nvSpPr>
        <p:spPr>
          <a:xfrm>
            <a:off x="2152650" y="503239"/>
            <a:ext cx="7886700" cy="777875"/>
          </a:xfrm>
        </p:spPr>
        <p:txBody>
          <a:bodyPr/>
          <a:lstStyle/>
          <a:p>
            <a:pPr>
              <a:defRPr/>
            </a:pPr>
            <a:r>
              <a:rPr lang="en-US" altLang="en-US"/>
              <a:t>Authentication </a:t>
            </a:r>
            <a:r>
              <a:rPr lang="en-US" altLang="en-US" sz="3600"/>
              <a:t>(cont.)</a:t>
            </a:r>
          </a:p>
        </p:txBody>
      </p:sp>
      <p:sp>
        <p:nvSpPr>
          <p:cNvPr id="63493" name="Rectangle 3">
            <a:extLst>
              <a:ext uri="{FF2B5EF4-FFF2-40B4-BE49-F238E27FC236}">
                <a16:creationId xmlns:a16="http://schemas.microsoft.com/office/drawing/2014/main" id="{9C181CDA-4CED-4953-BABF-65BCB6E675CB}"/>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Access control mechanism:</a:t>
            </a:r>
            <a:r>
              <a:rPr lang="en-US" altLang="en-US" b="1"/>
              <a:t> </a:t>
            </a:r>
            <a:r>
              <a:rPr lang="en-US" altLang="en-US"/>
              <a:t>Mechanism that limits the actions that can be performed by an authenticated person or group</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a:extLst>
              <a:ext uri="{FF2B5EF4-FFF2-40B4-BE49-F238E27FC236}">
                <a16:creationId xmlns:a16="http://schemas.microsoft.com/office/drawing/2014/main" id="{561E5510-B55B-44E1-ADF1-84938FC8E54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E954BA6-A345-4B8F-BDB1-731F26E1C1A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58</a:t>
            </a:fld>
            <a:endParaRPr lang="en-US" altLang="en-US"/>
          </a:p>
        </p:txBody>
      </p:sp>
      <p:sp>
        <p:nvSpPr>
          <p:cNvPr id="122882" name="Rectangle 2">
            <a:extLst>
              <a:ext uri="{FF2B5EF4-FFF2-40B4-BE49-F238E27FC236}">
                <a16:creationId xmlns:a16="http://schemas.microsoft.com/office/drawing/2014/main" id="{0AD873E1-96C0-4CE3-AB9D-8C7A66E4FC3E}"/>
              </a:ext>
            </a:extLst>
          </p:cNvPr>
          <p:cNvSpPr>
            <a:spLocks noGrp="1" noChangeArrowheads="1"/>
          </p:cNvSpPr>
          <p:nvPr>
            <p:ph type="title"/>
          </p:nvPr>
        </p:nvSpPr>
        <p:spPr>
          <a:xfrm>
            <a:off x="2152650" y="503239"/>
            <a:ext cx="7886700" cy="777875"/>
          </a:xfrm>
        </p:spPr>
        <p:txBody>
          <a:bodyPr/>
          <a:lstStyle/>
          <a:p>
            <a:pPr>
              <a:defRPr/>
            </a:pPr>
            <a:r>
              <a:rPr lang="en-US" altLang="en-US"/>
              <a:t>Authentication </a:t>
            </a:r>
            <a:r>
              <a:rPr lang="en-US" altLang="en-US" sz="3600"/>
              <a:t>(cont.)</a:t>
            </a:r>
          </a:p>
        </p:txBody>
      </p:sp>
      <p:sp>
        <p:nvSpPr>
          <p:cNvPr id="64517" name="Rectangle 3">
            <a:extLst>
              <a:ext uri="{FF2B5EF4-FFF2-40B4-BE49-F238E27FC236}">
                <a16:creationId xmlns:a16="http://schemas.microsoft.com/office/drawing/2014/main" id="{873773F8-1FB1-47A3-AC65-53033928520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Passive tokens:</a:t>
            </a:r>
            <a:r>
              <a:rPr lang="en-US" altLang="en-US" b="1"/>
              <a:t> </a:t>
            </a:r>
            <a:r>
              <a:rPr lang="en-US" altLang="en-US"/>
              <a:t>Storage devices (e.g., magnetic strips) used in a two-factor authentication system that contain a secret code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a:extLst>
              <a:ext uri="{FF2B5EF4-FFF2-40B4-BE49-F238E27FC236}">
                <a16:creationId xmlns:a16="http://schemas.microsoft.com/office/drawing/2014/main" id="{EAC35634-17D6-4422-BEDE-D9C7A3EAB1B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7" name="Slide Number Placeholder 5">
            <a:extLst>
              <a:ext uri="{FF2B5EF4-FFF2-40B4-BE49-F238E27FC236}">
                <a16:creationId xmlns:a16="http://schemas.microsoft.com/office/drawing/2014/main" id="{C8424F7E-F4BD-43AD-A7C6-A819E944240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59</a:t>
            </a:fld>
            <a:endParaRPr lang="en-US" altLang="en-US"/>
          </a:p>
        </p:txBody>
      </p:sp>
      <p:sp>
        <p:nvSpPr>
          <p:cNvPr id="123906" name="Rectangle 2">
            <a:extLst>
              <a:ext uri="{FF2B5EF4-FFF2-40B4-BE49-F238E27FC236}">
                <a16:creationId xmlns:a16="http://schemas.microsoft.com/office/drawing/2014/main" id="{8EC85275-09AA-4A3E-B0F8-41AFA01CBA34}"/>
              </a:ext>
            </a:extLst>
          </p:cNvPr>
          <p:cNvSpPr>
            <a:spLocks noGrp="1" noChangeArrowheads="1"/>
          </p:cNvSpPr>
          <p:nvPr>
            <p:ph type="title"/>
          </p:nvPr>
        </p:nvSpPr>
        <p:spPr>
          <a:xfrm>
            <a:off x="2152650" y="503239"/>
            <a:ext cx="7886700" cy="777875"/>
          </a:xfrm>
        </p:spPr>
        <p:txBody>
          <a:bodyPr/>
          <a:lstStyle/>
          <a:p>
            <a:pPr>
              <a:defRPr/>
            </a:pPr>
            <a:r>
              <a:rPr lang="en-US" altLang="en-US"/>
              <a:t>Authentication </a:t>
            </a:r>
            <a:r>
              <a:rPr lang="en-US" altLang="en-US" sz="3600"/>
              <a:t>(cont.)</a:t>
            </a:r>
          </a:p>
        </p:txBody>
      </p:sp>
      <p:sp>
        <p:nvSpPr>
          <p:cNvPr id="65541" name="Rectangle 3">
            <a:extLst>
              <a:ext uri="{FF2B5EF4-FFF2-40B4-BE49-F238E27FC236}">
                <a16:creationId xmlns:a16="http://schemas.microsoft.com/office/drawing/2014/main" id="{075C826A-C89D-4DF6-A91C-B2FB0CB90E8C}"/>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Active tokens:</a:t>
            </a:r>
            <a:r>
              <a:rPr lang="en-US" altLang="en-US" b="1"/>
              <a:t> </a:t>
            </a:r>
            <a:r>
              <a:rPr lang="en-US" altLang="en-US"/>
              <a:t>Small, stand-alone electronic devices in a two factor authentication system that generate one-time passwords</a:t>
            </a:r>
          </a:p>
        </p:txBody>
      </p:sp>
      <p:sp>
        <p:nvSpPr>
          <p:cNvPr id="65542" name="WordArt 4">
            <a:extLst>
              <a:ext uri="{FF2B5EF4-FFF2-40B4-BE49-F238E27FC236}">
                <a16:creationId xmlns:a16="http://schemas.microsoft.com/office/drawing/2014/main" id="{BAD7FD52-597F-482F-8104-1A8B94D66EF4}"/>
              </a:ext>
            </a:extLst>
          </p:cNvPr>
          <p:cNvSpPr>
            <a:spLocks noChangeArrowheads="1" noChangeShapeType="1" noTextEdit="1"/>
          </p:cNvSpPr>
          <p:nvPr/>
        </p:nvSpPr>
        <p:spPr bwMode="auto">
          <a:xfrm>
            <a:off x="3886200" y="4267201"/>
            <a:ext cx="4953000" cy="1666875"/>
          </a:xfrm>
          <a:prstGeom prst="rect">
            <a:avLst/>
          </a:prstGeom>
        </p:spPr>
        <p:txBody>
          <a:bodyPr wrap="none" fromWordArt="1">
            <a:prstTxWarp prst="textSlantUp">
              <a:avLst>
                <a:gd name="adj" fmla="val 32056"/>
              </a:avLst>
            </a:prstTxWarp>
          </a:bodyPr>
          <a:lstStyle/>
          <a:p>
            <a:pPr algn="ctr"/>
            <a:r>
              <a:rPr lang="en-ID"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Who goes there?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5B26E2BE-18D5-45C6-A4FD-393EC966A99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F5670E3-A40D-419D-BD1D-02F889192C6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a:t>
            </a:fld>
            <a:endParaRPr lang="en-US" altLang="en-US"/>
          </a:p>
        </p:txBody>
      </p:sp>
      <p:sp>
        <p:nvSpPr>
          <p:cNvPr id="69634" name="Rectangle 2">
            <a:extLst>
              <a:ext uri="{FF2B5EF4-FFF2-40B4-BE49-F238E27FC236}">
                <a16:creationId xmlns:a16="http://schemas.microsoft.com/office/drawing/2014/main" id="{3C22CB76-9912-46FE-9D91-61DCEF77B418}"/>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a:t>
            </a:r>
            <a:br>
              <a:rPr lang="en-US" altLang="en-US"/>
            </a:br>
            <a:r>
              <a:rPr lang="en-US" altLang="en-US"/>
              <a:t>Credit Card Attack </a:t>
            </a:r>
            <a:r>
              <a:rPr lang="en-US" altLang="en-US" sz="3600"/>
              <a:t>(cont.)</a:t>
            </a:r>
          </a:p>
        </p:txBody>
      </p:sp>
      <p:sp>
        <p:nvSpPr>
          <p:cNvPr id="11269" name="Rectangle 3">
            <a:extLst>
              <a:ext uri="{FF2B5EF4-FFF2-40B4-BE49-F238E27FC236}">
                <a16:creationId xmlns:a16="http://schemas.microsoft.com/office/drawing/2014/main" id="{F4FCD62E-0152-4EFC-A0BB-AC24CAB29293}"/>
              </a:ext>
            </a:extLst>
          </p:cNvPr>
          <p:cNvSpPr>
            <a:spLocks noGrp="1" noChangeArrowheads="1"/>
          </p:cNvSpPr>
          <p:nvPr>
            <p:ph type="body" idx="1"/>
          </p:nvPr>
        </p:nvSpPr>
        <p:spPr>
          <a:xfrm>
            <a:off x="1943100" y="1477963"/>
            <a:ext cx="8305800" cy="4572000"/>
          </a:xfrm>
        </p:spPr>
        <p:txBody>
          <a:bodyPr/>
          <a:lstStyle/>
          <a:p>
            <a:pPr lvl="1">
              <a:buFont typeface="Calibri Light" panose="020F0302020204030204" pitchFamily="34" charset="0"/>
              <a:buAutoNum type="alphaLcPeriod"/>
            </a:pPr>
            <a:r>
              <a:rPr lang="en-US" altLang="en-US" b="1"/>
              <a:t>Brute force credit card attacks require minimal skill</a:t>
            </a:r>
          </a:p>
          <a:p>
            <a:pPr lvl="1">
              <a:buFont typeface="Calibri Light" panose="020F0302020204030204" pitchFamily="34" charset="0"/>
              <a:buAutoNum type="alphaLcPeriod"/>
            </a:pPr>
            <a:r>
              <a:rPr lang="en-US" altLang="en-US" b="1"/>
              <a:t>Hackers run thousands of small charges through merchant accounts, picking numbers at random</a:t>
            </a:r>
          </a:p>
          <a:p>
            <a:pPr lvl="1">
              <a:buFont typeface="Calibri Light" panose="020F0302020204030204" pitchFamily="34" charset="0"/>
              <a:buAutoNum type="alphaLcPeriod"/>
            </a:pPr>
            <a:r>
              <a:rPr lang="en-US" altLang="en-US" b="1"/>
              <a:t>When the perpetrator finds a valid credit card number it can then be sold on the black market</a:t>
            </a:r>
          </a:p>
          <a:p>
            <a:pPr lvl="1">
              <a:buFont typeface="Calibri Light" panose="020F0302020204030204" pitchFamily="34" charset="0"/>
              <a:buAutoNum type="alphaLcPeriod"/>
            </a:pPr>
            <a:r>
              <a:rPr lang="en-US" altLang="en-US" b="1"/>
              <a:t>Some modern-day black markets are actually member-only Web sites like </a:t>
            </a:r>
            <a:r>
              <a:rPr lang="en-US" altLang="en-US" b="1" i="1"/>
              <a:t>carderplanet.com</a:t>
            </a:r>
            <a:r>
              <a:rPr lang="en-US" altLang="en-US" b="1"/>
              <a:t>, </a:t>
            </a:r>
            <a:r>
              <a:rPr lang="en-US" altLang="en-US" b="1" i="1"/>
              <a:t>shadowcrew.com</a:t>
            </a:r>
            <a:r>
              <a:rPr lang="en-US" altLang="en-US" b="1"/>
              <a:t>, and </a:t>
            </a:r>
            <a:r>
              <a:rPr lang="en-US" altLang="en-US" b="1" i="1"/>
              <a:t>counterfeitlibrary.com</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a:extLst>
              <a:ext uri="{FF2B5EF4-FFF2-40B4-BE49-F238E27FC236}">
                <a16:creationId xmlns:a16="http://schemas.microsoft.com/office/drawing/2014/main" id="{2C6CDD5C-84A4-4CE1-B113-410257DBE53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09BD400-C6BC-429C-9485-6141599A838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60</a:t>
            </a:fld>
            <a:endParaRPr lang="en-US" altLang="en-US"/>
          </a:p>
        </p:txBody>
      </p:sp>
      <p:sp>
        <p:nvSpPr>
          <p:cNvPr id="124930" name="Rectangle 2">
            <a:extLst>
              <a:ext uri="{FF2B5EF4-FFF2-40B4-BE49-F238E27FC236}">
                <a16:creationId xmlns:a16="http://schemas.microsoft.com/office/drawing/2014/main" id="{33E018AA-A279-4BD2-B669-A08C7CEC9F12}"/>
              </a:ext>
            </a:extLst>
          </p:cNvPr>
          <p:cNvSpPr>
            <a:spLocks noGrp="1" noChangeArrowheads="1"/>
          </p:cNvSpPr>
          <p:nvPr>
            <p:ph type="title"/>
          </p:nvPr>
        </p:nvSpPr>
        <p:spPr>
          <a:xfrm>
            <a:off x="2152650" y="503239"/>
            <a:ext cx="7886700" cy="777875"/>
          </a:xfrm>
        </p:spPr>
        <p:txBody>
          <a:bodyPr/>
          <a:lstStyle/>
          <a:p>
            <a:pPr>
              <a:defRPr/>
            </a:pPr>
            <a:r>
              <a:rPr lang="en-US" altLang="en-US"/>
              <a:t>Biometric Controls</a:t>
            </a:r>
            <a:endParaRPr lang="en-US" altLang="en-US" sz="3600"/>
          </a:p>
        </p:txBody>
      </p:sp>
      <p:sp>
        <p:nvSpPr>
          <p:cNvPr id="66565" name="Rectangle 3">
            <a:extLst>
              <a:ext uri="{FF2B5EF4-FFF2-40B4-BE49-F238E27FC236}">
                <a16:creationId xmlns:a16="http://schemas.microsoft.com/office/drawing/2014/main" id="{62C888CC-0EE7-463B-A34C-775F553B47E2}"/>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Biometric systems:</a:t>
            </a:r>
            <a:r>
              <a:rPr lang="en-US" altLang="en-US" b="1"/>
              <a:t> </a:t>
            </a:r>
            <a:r>
              <a:rPr lang="en-US" altLang="en-US"/>
              <a:t>Authentication systems that identify a person by measurement of a biological characteristic such as a fingerprint, iris (eye) pattern, facial features, or voice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a:extLst>
              <a:ext uri="{FF2B5EF4-FFF2-40B4-BE49-F238E27FC236}">
                <a16:creationId xmlns:a16="http://schemas.microsoft.com/office/drawing/2014/main" id="{3E2142D1-A0CC-4E56-9604-4948A50C28F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DF1AE6E-A86F-40AC-9EBB-A63D7C17A7C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61</a:t>
            </a:fld>
            <a:endParaRPr lang="en-US" altLang="en-US"/>
          </a:p>
        </p:txBody>
      </p:sp>
      <p:sp>
        <p:nvSpPr>
          <p:cNvPr id="125954" name="Rectangle 2">
            <a:extLst>
              <a:ext uri="{FF2B5EF4-FFF2-40B4-BE49-F238E27FC236}">
                <a16:creationId xmlns:a16="http://schemas.microsoft.com/office/drawing/2014/main" id="{FE77B7C8-93F2-4479-A6EE-25FDC2335B36}"/>
              </a:ext>
            </a:extLst>
          </p:cNvPr>
          <p:cNvSpPr>
            <a:spLocks noGrp="1" noChangeArrowheads="1"/>
          </p:cNvSpPr>
          <p:nvPr>
            <p:ph type="title"/>
          </p:nvPr>
        </p:nvSpPr>
        <p:spPr>
          <a:xfrm>
            <a:off x="2152650" y="503239"/>
            <a:ext cx="7886700" cy="777875"/>
          </a:xfrm>
        </p:spPr>
        <p:txBody>
          <a:bodyPr/>
          <a:lstStyle/>
          <a:p>
            <a:pPr>
              <a:defRPr/>
            </a:pPr>
            <a:r>
              <a:rPr lang="en-US" altLang="en-US"/>
              <a:t>Biometric Controls </a:t>
            </a:r>
            <a:r>
              <a:rPr lang="en-US" altLang="en-US" sz="3600"/>
              <a:t>(cont.)</a:t>
            </a:r>
          </a:p>
        </p:txBody>
      </p:sp>
      <p:sp>
        <p:nvSpPr>
          <p:cNvPr id="67589" name="Rectangle 3">
            <a:extLst>
              <a:ext uri="{FF2B5EF4-FFF2-40B4-BE49-F238E27FC236}">
                <a16:creationId xmlns:a16="http://schemas.microsoft.com/office/drawing/2014/main" id="{2A6CC9E5-1119-40D4-8D18-80921A2B8E56}"/>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b="1" i="1"/>
              <a:t>Physiological biometrics:</a:t>
            </a:r>
            <a:r>
              <a:rPr lang="en-US" altLang="en-US" b="1"/>
              <a:t> Measurements derived directly from different parts of the body (e.g., fingerprints, iris, hand, facial characteristics)</a:t>
            </a:r>
            <a:endParaRPr lang="en-US" altLang="en-US" b="1" i="1"/>
          </a:p>
          <a:p>
            <a:pPr>
              <a:lnSpc>
                <a:spcPct val="90000"/>
              </a:lnSpc>
              <a:buFont typeface="Calibri Light" panose="020F0302020204030204" pitchFamily="34" charset="0"/>
              <a:buAutoNum type="arabicPeriod"/>
            </a:pPr>
            <a:r>
              <a:rPr lang="en-US" altLang="en-US" b="1" i="1"/>
              <a:t>Behavioral biometrics:</a:t>
            </a:r>
            <a:r>
              <a:rPr lang="en-US" altLang="en-US" b="1"/>
              <a:t> Measurements derived from various actions and indirectly from various body parts  (e.g., voice scans or keystroke monitoring)</a:t>
            </a:r>
            <a:endParaRPr lang="en-US" altLang="en-US" b="1" i="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a:extLst>
              <a:ext uri="{FF2B5EF4-FFF2-40B4-BE49-F238E27FC236}">
                <a16:creationId xmlns:a16="http://schemas.microsoft.com/office/drawing/2014/main" id="{BAA80BE5-1FCD-43DB-A5F6-9A6138282A5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2CE4A10-AA7E-42AB-A90D-A9724B21854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62</a:t>
            </a:fld>
            <a:endParaRPr lang="en-US" altLang="en-US"/>
          </a:p>
        </p:txBody>
      </p:sp>
      <p:sp>
        <p:nvSpPr>
          <p:cNvPr id="126978" name="Rectangle 2">
            <a:extLst>
              <a:ext uri="{FF2B5EF4-FFF2-40B4-BE49-F238E27FC236}">
                <a16:creationId xmlns:a16="http://schemas.microsoft.com/office/drawing/2014/main" id="{4FE87414-94DF-47D7-9739-AD2F4CF51E27}"/>
              </a:ext>
            </a:extLst>
          </p:cNvPr>
          <p:cNvSpPr>
            <a:spLocks noGrp="1" noChangeArrowheads="1"/>
          </p:cNvSpPr>
          <p:nvPr>
            <p:ph type="title"/>
          </p:nvPr>
        </p:nvSpPr>
        <p:spPr>
          <a:xfrm>
            <a:off x="2152650" y="503239"/>
            <a:ext cx="7886700" cy="777875"/>
          </a:xfrm>
        </p:spPr>
        <p:txBody>
          <a:bodyPr/>
          <a:lstStyle/>
          <a:p>
            <a:pPr>
              <a:defRPr/>
            </a:pPr>
            <a:r>
              <a:rPr lang="en-US" altLang="en-US"/>
              <a:t>Biometric Controls </a:t>
            </a:r>
            <a:r>
              <a:rPr lang="en-US" altLang="en-US" sz="3600"/>
              <a:t>(cont.)</a:t>
            </a:r>
          </a:p>
        </p:txBody>
      </p:sp>
      <p:sp>
        <p:nvSpPr>
          <p:cNvPr id="68613" name="Rectangle 3">
            <a:extLst>
              <a:ext uri="{FF2B5EF4-FFF2-40B4-BE49-F238E27FC236}">
                <a16:creationId xmlns:a16="http://schemas.microsoft.com/office/drawing/2014/main" id="{F3C7B115-3B53-470A-9804-08DB0BA06040}"/>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b="1" i="1"/>
              <a:t>Fingerprint scanning:</a:t>
            </a:r>
            <a:r>
              <a:rPr lang="en-US" altLang="en-US" b="1"/>
              <a:t> Measurement of the discontinuities of a person’s fingerprint, converted to a set of numbers that are stored as a template and used to authenticate identity</a:t>
            </a:r>
            <a:endParaRPr lang="en-US" altLang="en-US" b="1" i="1"/>
          </a:p>
          <a:p>
            <a:pPr>
              <a:lnSpc>
                <a:spcPct val="90000"/>
              </a:lnSpc>
              <a:buFont typeface="Calibri Light" panose="020F0302020204030204" pitchFamily="34" charset="0"/>
              <a:buAutoNum type="arabicPeriod"/>
            </a:pPr>
            <a:r>
              <a:rPr lang="en-US" altLang="en-US" b="1" i="1"/>
              <a:t>Iris scanning:</a:t>
            </a:r>
            <a:r>
              <a:rPr lang="en-US" altLang="en-US" b="1"/>
              <a:t> Measurement of the unique spots in the iris (colored part of the eye), converted to a set of numbers that are stored as a template and used to authenticate identity</a:t>
            </a:r>
            <a:endParaRPr lang="en-US" altLang="en-US" b="1" i="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a:extLst>
              <a:ext uri="{FF2B5EF4-FFF2-40B4-BE49-F238E27FC236}">
                <a16:creationId xmlns:a16="http://schemas.microsoft.com/office/drawing/2014/main" id="{396DFC48-2487-4AD8-AA59-E17A3F99CDE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DC3F5BE-618F-4124-94A9-9A91B6F8FE5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63</a:t>
            </a:fld>
            <a:endParaRPr lang="en-US" altLang="en-US"/>
          </a:p>
        </p:txBody>
      </p:sp>
      <p:sp>
        <p:nvSpPr>
          <p:cNvPr id="128002" name="Rectangle 2">
            <a:extLst>
              <a:ext uri="{FF2B5EF4-FFF2-40B4-BE49-F238E27FC236}">
                <a16:creationId xmlns:a16="http://schemas.microsoft.com/office/drawing/2014/main" id="{8DA81550-2CCE-4EFC-986A-4E877263738C}"/>
              </a:ext>
            </a:extLst>
          </p:cNvPr>
          <p:cNvSpPr>
            <a:spLocks noGrp="1" noChangeArrowheads="1"/>
          </p:cNvSpPr>
          <p:nvPr>
            <p:ph type="title"/>
          </p:nvPr>
        </p:nvSpPr>
        <p:spPr>
          <a:xfrm>
            <a:off x="2152650" y="503239"/>
            <a:ext cx="7886700" cy="777875"/>
          </a:xfrm>
        </p:spPr>
        <p:txBody>
          <a:bodyPr/>
          <a:lstStyle/>
          <a:p>
            <a:pPr>
              <a:defRPr/>
            </a:pPr>
            <a:r>
              <a:rPr lang="en-US" altLang="en-US"/>
              <a:t>Biometric Controls </a:t>
            </a:r>
            <a:r>
              <a:rPr lang="en-US" altLang="en-US" sz="3600"/>
              <a:t>(cont.)</a:t>
            </a:r>
          </a:p>
        </p:txBody>
      </p:sp>
      <p:sp>
        <p:nvSpPr>
          <p:cNvPr id="69637" name="Rectangle 3">
            <a:extLst>
              <a:ext uri="{FF2B5EF4-FFF2-40B4-BE49-F238E27FC236}">
                <a16:creationId xmlns:a16="http://schemas.microsoft.com/office/drawing/2014/main" id="{C8A37F71-4531-4F20-9475-7A7F1E0273C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Voice scanning:</a:t>
            </a:r>
            <a:r>
              <a:rPr lang="en-US" altLang="en-US" b="1"/>
              <a:t> </a:t>
            </a:r>
            <a:r>
              <a:rPr lang="en-US" altLang="en-US"/>
              <a:t>Measurement of the acoustical patterns in speech production, converted to a set of numbers that are stored as a template and used to authenticate identity</a:t>
            </a:r>
            <a:endParaRPr lang="en-US" altLang="en-US" i="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a:extLst>
              <a:ext uri="{FF2B5EF4-FFF2-40B4-BE49-F238E27FC236}">
                <a16:creationId xmlns:a16="http://schemas.microsoft.com/office/drawing/2014/main" id="{C8D8732C-5BE0-4CA0-B63D-7F0160154B5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4650872-0E18-44F4-A57F-14E840DA6A2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64</a:t>
            </a:fld>
            <a:endParaRPr lang="en-US" altLang="en-US"/>
          </a:p>
        </p:txBody>
      </p:sp>
      <p:sp>
        <p:nvSpPr>
          <p:cNvPr id="129026" name="Rectangle 2">
            <a:extLst>
              <a:ext uri="{FF2B5EF4-FFF2-40B4-BE49-F238E27FC236}">
                <a16:creationId xmlns:a16="http://schemas.microsoft.com/office/drawing/2014/main" id="{DC910F45-189C-4382-85D4-B1A33408CC8E}"/>
              </a:ext>
            </a:extLst>
          </p:cNvPr>
          <p:cNvSpPr>
            <a:spLocks noGrp="1" noChangeArrowheads="1"/>
          </p:cNvSpPr>
          <p:nvPr>
            <p:ph type="title"/>
          </p:nvPr>
        </p:nvSpPr>
        <p:spPr>
          <a:xfrm>
            <a:off x="2152650" y="503239"/>
            <a:ext cx="7886700" cy="777875"/>
          </a:xfrm>
        </p:spPr>
        <p:txBody>
          <a:bodyPr/>
          <a:lstStyle/>
          <a:p>
            <a:pPr>
              <a:defRPr/>
            </a:pPr>
            <a:r>
              <a:rPr lang="en-US" altLang="en-US"/>
              <a:t>Biometric Controls </a:t>
            </a:r>
            <a:r>
              <a:rPr lang="en-US" altLang="en-US" sz="3600"/>
              <a:t>(cont.)</a:t>
            </a:r>
          </a:p>
        </p:txBody>
      </p:sp>
      <p:sp>
        <p:nvSpPr>
          <p:cNvPr id="70661" name="Rectangle 3">
            <a:extLst>
              <a:ext uri="{FF2B5EF4-FFF2-40B4-BE49-F238E27FC236}">
                <a16:creationId xmlns:a16="http://schemas.microsoft.com/office/drawing/2014/main" id="{EC6859C6-49B4-4D7B-A320-9A25512113A4}"/>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Keystroke monitoring:</a:t>
            </a:r>
            <a:r>
              <a:rPr lang="en-US" altLang="en-US" b="1"/>
              <a:t> </a:t>
            </a:r>
            <a:r>
              <a:rPr lang="en-US" altLang="en-US"/>
              <a:t>Measurement of the pressure, speed, and rhythm with which a word is typed, converted to a set of numbers that are stored as a template and used to authenticate identity; this biometric is still under development</a:t>
            </a:r>
            <a:endParaRPr lang="en-US" altLang="en-US" i="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DDF36C06-5F33-4165-8E30-A8178D4EB4B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C01A9E6-512E-405A-A8BD-0E561D3647F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65</a:t>
            </a:fld>
            <a:endParaRPr lang="en-US" altLang="en-US"/>
          </a:p>
        </p:txBody>
      </p:sp>
      <p:sp>
        <p:nvSpPr>
          <p:cNvPr id="130050" name="Rectangle 2">
            <a:extLst>
              <a:ext uri="{FF2B5EF4-FFF2-40B4-BE49-F238E27FC236}">
                <a16:creationId xmlns:a16="http://schemas.microsoft.com/office/drawing/2014/main" id="{1F411129-D7E2-4830-B8A6-98D8F85445DD}"/>
              </a:ext>
            </a:extLst>
          </p:cNvPr>
          <p:cNvSpPr>
            <a:spLocks noGrp="1" noChangeArrowheads="1"/>
          </p:cNvSpPr>
          <p:nvPr>
            <p:ph type="title"/>
          </p:nvPr>
        </p:nvSpPr>
        <p:spPr>
          <a:xfrm>
            <a:off x="2152650" y="503239"/>
            <a:ext cx="7886700" cy="777875"/>
          </a:xfrm>
        </p:spPr>
        <p:txBody>
          <a:bodyPr/>
          <a:lstStyle/>
          <a:p>
            <a:pPr>
              <a:defRPr/>
            </a:pPr>
            <a:r>
              <a:rPr lang="en-US" altLang="en-US"/>
              <a:t>Encryption Methods</a:t>
            </a:r>
            <a:endParaRPr lang="en-US" altLang="en-US" sz="3600"/>
          </a:p>
        </p:txBody>
      </p:sp>
      <p:sp>
        <p:nvSpPr>
          <p:cNvPr id="71685" name="Rectangle 3">
            <a:extLst>
              <a:ext uri="{FF2B5EF4-FFF2-40B4-BE49-F238E27FC236}">
                <a16:creationId xmlns:a16="http://schemas.microsoft.com/office/drawing/2014/main" id="{A6B66DDD-0CCD-4AEF-9080-4C70959671C4}"/>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Public key infrastructure (PKI):</a:t>
            </a:r>
            <a:r>
              <a:rPr lang="en-US" altLang="en-US" b="1"/>
              <a:t> </a:t>
            </a:r>
            <a:r>
              <a:rPr lang="en-US" altLang="en-US"/>
              <a:t>A scheme for securing e-payments using public key encryption and various technical components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a:extLst>
              <a:ext uri="{FF2B5EF4-FFF2-40B4-BE49-F238E27FC236}">
                <a16:creationId xmlns:a16="http://schemas.microsoft.com/office/drawing/2014/main" id="{AB9CCDCF-DFFB-4554-902B-6025D52D701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2D85421-7C12-4997-B191-7BE21B0B438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66</a:t>
            </a:fld>
            <a:endParaRPr lang="en-US" altLang="en-US"/>
          </a:p>
        </p:txBody>
      </p:sp>
      <p:sp>
        <p:nvSpPr>
          <p:cNvPr id="131074" name="Rectangle 2">
            <a:extLst>
              <a:ext uri="{FF2B5EF4-FFF2-40B4-BE49-F238E27FC236}">
                <a16:creationId xmlns:a16="http://schemas.microsoft.com/office/drawing/2014/main" id="{DCFB9220-59FA-441A-BD9F-E9071EB5020F}"/>
              </a:ext>
            </a:extLst>
          </p:cNvPr>
          <p:cNvSpPr>
            <a:spLocks noGrp="1" noChangeArrowheads="1"/>
          </p:cNvSpPr>
          <p:nvPr>
            <p:ph type="title"/>
          </p:nvPr>
        </p:nvSpPr>
        <p:spPr>
          <a:xfrm>
            <a:off x="2152650" y="503239"/>
            <a:ext cx="7886700" cy="777875"/>
          </a:xfrm>
        </p:spPr>
        <p:txBody>
          <a:bodyPr/>
          <a:lstStyle/>
          <a:p>
            <a:pPr>
              <a:defRPr/>
            </a:pPr>
            <a:r>
              <a:rPr lang="en-US" altLang="en-US"/>
              <a:t>Encryption Methods </a:t>
            </a:r>
            <a:r>
              <a:rPr lang="en-US" altLang="en-US" sz="3600"/>
              <a:t>(cont.)</a:t>
            </a:r>
          </a:p>
        </p:txBody>
      </p:sp>
      <p:sp>
        <p:nvSpPr>
          <p:cNvPr id="72709" name="Rectangle 3">
            <a:extLst>
              <a:ext uri="{FF2B5EF4-FFF2-40B4-BE49-F238E27FC236}">
                <a16:creationId xmlns:a16="http://schemas.microsoft.com/office/drawing/2014/main" id="{B326F12E-C8A0-46E3-98CC-F9376E51383B}"/>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Private and public key encryption</a:t>
            </a:r>
          </a:p>
          <a:p>
            <a:pPr lvl="1">
              <a:buFont typeface="Calibri Light" panose="020F0302020204030204" pitchFamily="34" charset="0"/>
              <a:buAutoNum type="alphaLcPeriod"/>
            </a:pPr>
            <a:r>
              <a:rPr lang="en-US" altLang="en-US" b="1" i="1"/>
              <a:t>Encryption:</a:t>
            </a:r>
            <a:r>
              <a:rPr lang="en-US" altLang="en-US" b="1"/>
              <a:t> The process of scrambling (encrypting) a message in such a way that it is difficult, expensive, or time-consuming for an unauthorized person to unscramble (decrypt) it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a:extLst>
              <a:ext uri="{FF2B5EF4-FFF2-40B4-BE49-F238E27FC236}">
                <a16:creationId xmlns:a16="http://schemas.microsoft.com/office/drawing/2014/main" id="{C61E42CE-5C23-4CC5-BD9B-72BEB0065B1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0F47FCF-6D13-45B7-9D46-6F150214D89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67</a:t>
            </a:fld>
            <a:endParaRPr lang="en-US" altLang="en-US"/>
          </a:p>
        </p:txBody>
      </p:sp>
      <p:sp>
        <p:nvSpPr>
          <p:cNvPr id="132098" name="Rectangle 2">
            <a:extLst>
              <a:ext uri="{FF2B5EF4-FFF2-40B4-BE49-F238E27FC236}">
                <a16:creationId xmlns:a16="http://schemas.microsoft.com/office/drawing/2014/main" id="{0709E89C-76CB-4F62-ABD9-BA7056B13168}"/>
              </a:ext>
            </a:extLst>
          </p:cNvPr>
          <p:cNvSpPr>
            <a:spLocks noGrp="1" noChangeArrowheads="1"/>
          </p:cNvSpPr>
          <p:nvPr>
            <p:ph type="title"/>
          </p:nvPr>
        </p:nvSpPr>
        <p:spPr>
          <a:xfrm>
            <a:off x="2152650" y="503239"/>
            <a:ext cx="7886700" cy="777875"/>
          </a:xfrm>
        </p:spPr>
        <p:txBody>
          <a:bodyPr/>
          <a:lstStyle/>
          <a:p>
            <a:pPr>
              <a:defRPr/>
            </a:pPr>
            <a:r>
              <a:rPr lang="en-US" altLang="en-US"/>
              <a:t>Encryption Methods </a:t>
            </a:r>
            <a:r>
              <a:rPr lang="en-US" altLang="en-US" sz="3600"/>
              <a:t>(cont.)</a:t>
            </a:r>
          </a:p>
        </p:txBody>
      </p:sp>
      <p:sp>
        <p:nvSpPr>
          <p:cNvPr id="73733" name="Rectangle 3">
            <a:extLst>
              <a:ext uri="{FF2B5EF4-FFF2-40B4-BE49-F238E27FC236}">
                <a16:creationId xmlns:a16="http://schemas.microsoft.com/office/drawing/2014/main" id="{31B7DBDA-AAD0-4AFD-B77A-37198647EF03}"/>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Plaintext:</a:t>
            </a:r>
            <a:r>
              <a:rPr lang="en-US" altLang="en-US" b="1"/>
              <a:t> An unencrypted message in human-readable form</a:t>
            </a:r>
            <a:endParaRPr lang="en-US" altLang="en-US" b="1" i="1"/>
          </a:p>
          <a:p>
            <a:pPr lvl="1">
              <a:buFont typeface="Calibri Light" panose="020F0302020204030204" pitchFamily="34" charset="0"/>
              <a:buAutoNum type="alphaLcPeriod"/>
            </a:pPr>
            <a:r>
              <a:rPr lang="en-US" altLang="en-US" b="1" i="1"/>
              <a:t>Ciphertext:</a:t>
            </a:r>
            <a:r>
              <a:rPr lang="en-US" altLang="en-US" b="1"/>
              <a:t> A plaintext message after it has been encrypted into a machine-readable form</a:t>
            </a:r>
            <a:endParaRPr lang="en-US" altLang="en-US" b="1" i="1"/>
          </a:p>
          <a:p>
            <a:pPr lvl="1">
              <a:buFont typeface="Calibri Light" panose="020F0302020204030204" pitchFamily="34" charset="0"/>
              <a:buAutoNum type="alphaLcPeriod"/>
            </a:pPr>
            <a:r>
              <a:rPr lang="en-US" altLang="en-US" b="1" i="1"/>
              <a:t>Encryption algorithm:</a:t>
            </a:r>
            <a:r>
              <a:rPr lang="en-US" altLang="en-US" b="1"/>
              <a:t> The mathematical formula used to encrypt the plaintext into the ciphertext, and vice versa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a:extLst>
              <a:ext uri="{FF2B5EF4-FFF2-40B4-BE49-F238E27FC236}">
                <a16:creationId xmlns:a16="http://schemas.microsoft.com/office/drawing/2014/main" id="{91CBEFAB-B562-461F-875E-92C5C0A3030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21C5072-C9CF-479E-8F92-1A8DEA0B2C7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68</a:t>
            </a:fld>
            <a:endParaRPr lang="en-US" altLang="en-US"/>
          </a:p>
        </p:txBody>
      </p:sp>
      <p:sp>
        <p:nvSpPr>
          <p:cNvPr id="133122" name="Rectangle 2">
            <a:extLst>
              <a:ext uri="{FF2B5EF4-FFF2-40B4-BE49-F238E27FC236}">
                <a16:creationId xmlns:a16="http://schemas.microsoft.com/office/drawing/2014/main" id="{74CD6401-6DA3-4A3D-AC11-AD952AAE02D8}"/>
              </a:ext>
            </a:extLst>
          </p:cNvPr>
          <p:cNvSpPr>
            <a:spLocks noGrp="1" noChangeArrowheads="1"/>
          </p:cNvSpPr>
          <p:nvPr>
            <p:ph type="title"/>
          </p:nvPr>
        </p:nvSpPr>
        <p:spPr>
          <a:xfrm>
            <a:off x="2152650" y="503239"/>
            <a:ext cx="7886700" cy="777875"/>
          </a:xfrm>
        </p:spPr>
        <p:txBody>
          <a:bodyPr/>
          <a:lstStyle/>
          <a:p>
            <a:pPr>
              <a:defRPr/>
            </a:pPr>
            <a:r>
              <a:rPr lang="en-US" altLang="en-US"/>
              <a:t>Encryption Methods </a:t>
            </a:r>
            <a:r>
              <a:rPr lang="en-US" altLang="en-US" sz="3600"/>
              <a:t>(cont.)</a:t>
            </a:r>
          </a:p>
        </p:txBody>
      </p:sp>
      <p:sp>
        <p:nvSpPr>
          <p:cNvPr id="74757" name="Rectangle 3">
            <a:extLst>
              <a:ext uri="{FF2B5EF4-FFF2-40B4-BE49-F238E27FC236}">
                <a16:creationId xmlns:a16="http://schemas.microsoft.com/office/drawing/2014/main" id="{C3EBC194-7A06-41A9-8316-EFD9B4058545}"/>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Symmetric (private) key system</a:t>
            </a:r>
          </a:p>
          <a:p>
            <a:pPr lvl="1">
              <a:buFont typeface="Calibri Light" panose="020F0302020204030204" pitchFamily="34" charset="0"/>
              <a:buAutoNum type="alphaLcPeriod"/>
            </a:pPr>
            <a:r>
              <a:rPr lang="en-US" altLang="en-US" b="1" i="1"/>
              <a:t>Key:</a:t>
            </a:r>
            <a:r>
              <a:rPr lang="en-US" altLang="en-US" b="1"/>
              <a:t> The secret code used to encrypt and decrypt a message</a:t>
            </a:r>
            <a:endParaRPr lang="en-US" altLang="en-US" b="1" i="1"/>
          </a:p>
          <a:p>
            <a:pPr lvl="1">
              <a:buFont typeface="Calibri Light" panose="020F0302020204030204" pitchFamily="34" charset="0"/>
              <a:buAutoNum type="alphaLcPeriod"/>
            </a:pPr>
            <a:r>
              <a:rPr lang="en-US" altLang="en-US" b="1" i="1"/>
              <a:t>Symmetric (private) key system:</a:t>
            </a:r>
            <a:r>
              <a:rPr lang="en-US" altLang="en-US" b="1"/>
              <a:t> An encryption system that uses the same key to encrypt and decrypt the message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a:extLst>
              <a:ext uri="{FF2B5EF4-FFF2-40B4-BE49-F238E27FC236}">
                <a16:creationId xmlns:a16="http://schemas.microsoft.com/office/drawing/2014/main" id="{BE9793BC-B94B-4AC1-BAA5-F6338D525F8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D4C2E5B-4E47-4E65-81E0-8CAEC5DF46A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69</a:t>
            </a:fld>
            <a:endParaRPr lang="en-US" altLang="en-US"/>
          </a:p>
        </p:txBody>
      </p:sp>
      <p:sp>
        <p:nvSpPr>
          <p:cNvPr id="134146" name="Rectangle 2">
            <a:extLst>
              <a:ext uri="{FF2B5EF4-FFF2-40B4-BE49-F238E27FC236}">
                <a16:creationId xmlns:a16="http://schemas.microsoft.com/office/drawing/2014/main" id="{CAE18B28-8309-40AA-9D25-0B12E65F7BAD}"/>
              </a:ext>
            </a:extLst>
          </p:cNvPr>
          <p:cNvSpPr>
            <a:spLocks noGrp="1" noChangeArrowheads="1"/>
          </p:cNvSpPr>
          <p:nvPr>
            <p:ph type="title"/>
          </p:nvPr>
        </p:nvSpPr>
        <p:spPr>
          <a:xfrm>
            <a:off x="2152650" y="503239"/>
            <a:ext cx="7886700" cy="777875"/>
          </a:xfrm>
        </p:spPr>
        <p:txBody>
          <a:bodyPr/>
          <a:lstStyle/>
          <a:p>
            <a:pPr>
              <a:defRPr/>
            </a:pPr>
            <a:r>
              <a:rPr lang="en-US" altLang="en-US"/>
              <a:t>Encryption Methods </a:t>
            </a:r>
            <a:r>
              <a:rPr lang="en-US" altLang="en-US" sz="3600"/>
              <a:t>(cont.)</a:t>
            </a:r>
          </a:p>
        </p:txBody>
      </p:sp>
      <p:sp>
        <p:nvSpPr>
          <p:cNvPr id="75781" name="Rectangle 3">
            <a:extLst>
              <a:ext uri="{FF2B5EF4-FFF2-40B4-BE49-F238E27FC236}">
                <a16:creationId xmlns:a16="http://schemas.microsoft.com/office/drawing/2014/main" id="{1F774E69-85D2-4578-A544-3B7E35176B0B}"/>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Data Encryption Standard (DES):</a:t>
            </a:r>
            <a:r>
              <a:rPr lang="en-US" altLang="en-US" b="1"/>
              <a:t> The standard symmetric encryption algorithm supported the NIST and used by U.S. government agencies until October 2, 2000</a:t>
            </a:r>
            <a:endParaRPr lang="en-US" altLang="en-US" b="1" i="1"/>
          </a:p>
          <a:p>
            <a:pPr lvl="1">
              <a:buFont typeface="Calibri Light" panose="020F0302020204030204" pitchFamily="34" charset="0"/>
              <a:buAutoNum type="alphaLcPeriod"/>
            </a:pPr>
            <a:r>
              <a:rPr lang="en-US" altLang="en-US" b="1" i="1"/>
              <a:t>Rijndael:</a:t>
            </a:r>
            <a:r>
              <a:rPr lang="en-US" altLang="en-US" b="1"/>
              <a:t> The new Advanced Encryption Standard used to secure U.S. government communications since October 2, 2000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509E7804-08C5-46D0-A271-2CE0B29BE2C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C4BAC5E-178F-4111-97D9-84311328196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a:t>
            </a:fld>
            <a:endParaRPr lang="en-US" altLang="en-US"/>
          </a:p>
        </p:txBody>
      </p:sp>
      <p:sp>
        <p:nvSpPr>
          <p:cNvPr id="70658" name="Rectangle 2">
            <a:extLst>
              <a:ext uri="{FF2B5EF4-FFF2-40B4-BE49-F238E27FC236}">
                <a16:creationId xmlns:a16="http://schemas.microsoft.com/office/drawing/2014/main" id="{F667A524-3916-4C4F-8458-9A2F1023039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a:t>
            </a:r>
            <a:br>
              <a:rPr lang="en-US" altLang="en-US"/>
            </a:br>
            <a:r>
              <a:rPr lang="en-US" altLang="en-US"/>
              <a:t>Credit Card Attack </a:t>
            </a:r>
            <a:r>
              <a:rPr lang="en-US" altLang="en-US" sz="3600"/>
              <a:t>(cont.)</a:t>
            </a:r>
          </a:p>
        </p:txBody>
      </p:sp>
      <p:sp>
        <p:nvSpPr>
          <p:cNvPr id="12293" name="Rectangle 3">
            <a:extLst>
              <a:ext uri="{FF2B5EF4-FFF2-40B4-BE49-F238E27FC236}">
                <a16:creationId xmlns:a16="http://schemas.microsoft.com/office/drawing/2014/main" id="{89DFE695-B429-4F0C-BC56-9AC4530F3541}"/>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Relies on a perpetrator’s ability to pose as a merchant requesting authorization for a credit card purchase requiring</a:t>
            </a:r>
          </a:p>
          <a:p>
            <a:pPr lvl="2"/>
            <a:r>
              <a:rPr lang="en-US" altLang="en-US"/>
              <a:t>A merchant ID</a:t>
            </a:r>
          </a:p>
          <a:p>
            <a:pPr lvl="2"/>
            <a:r>
              <a:rPr lang="en-US" altLang="en-US"/>
              <a:t>A password</a:t>
            </a:r>
          </a:p>
          <a:p>
            <a:pPr lvl="2"/>
            <a:r>
              <a:rPr lang="en-US" altLang="en-US"/>
              <a:t>Both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a:extLst>
              <a:ext uri="{FF2B5EF4-FFF2-40B4-BE49-F238E27FC236}">
                <a16:creationId xmlns:a16="http://schemas.microsoft.com/office/drawing/2014/main" id="{12FF27CF-4C79-4380-AA8F-6216C288E0D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D69D8A0-52F0-425B-9C07-1249BE3E268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70</a:t>
            </a:fld>
            <a:endParaRPr lang="en-US" altLang="en-US"/>
          </a:p>
        </p:txBody>
      </p:sp>
      <p:sp>
        <p:nvSpPr>
          <p:cNvPr id="135170" name="Rectangle 2">
            <a:extLst>
              <a:ext uri="{FF2B5EF4-FFF2-40B4-BE49-F238E27FC236}">
                <a16:creationId xmlns:a16="http://schemas.microsoft.com/office/drawing/2014/main" id="{F9B9BE77-7EA0-43F4-864E-30FAD74BC70D}"/>
              </a:ext>
            </a:extLst>
          </p:cNvPr>
          <p:cNvSpPr>
            <a:spLocks noGrp="1" noChangeArrowheads="1"/>
          </p:cNvSpPr>
          <p:nvPr>
            <p:ph type="title"/>
          </p:nvPr>
        </p:nvSpPr>
        <p:spPr>
          <a:xfrm>
            <a:off x="2152650" y="503239"/>
            <a:ext cx="7886700" cy="777875"/>
          </a:xfrm>
        </p:spPr>
        <p:txBody>
          <a:bodyPr/>
          <a:lstStyle/>
          <a:p>
            <a:pPr>
              <a:defRPr/>
            </a:pPr>
            <a:r>
              <a:rPr lang="en-US" altLang="en-US"/>
              <a:t>Encryption Methods </a:t>
            </a:r>
            <a:r>
              <a:rPr lang="en-US" altLang="en-US" sz="3600"/>
              <a:t>(cont.)</a:t>
            </a:r>
          </a:p>
        </p:txBody>
      </p:sp>
      <p:pic>
        <p:nvPicPr>
          <p:cNvPr id="76805" name="Picture 5">
            <a:extLst>
              <a:ext uri="{FF2B5EF4-FFF2-40B4-BE49-F238E27FC236}">
                <a16:creationId xmlns:a16="http://schemas.microsoft.com/office/drawing/2014/main" id="{FCC6604C-B9C2-4914-BA12-A1D0829078B9}"/>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2020" t="6110" r="3030" b="4115"/>
          <a:stretch>
            <a:fillRect/>
          </a:stretch>
        </p:blipFill>
        <p:spPr>
          <a:xfrm>
            <a:off x="2152650" y="1843089"/>
            <a:ext cx="8027988" cy="384333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a:extLst>
              <a:ext uri="{FF2B5EF4-FFF2-40B4-BE49-F238E27FC236}">
                <a16:creationId xmlns:a16="http://schemas.microsoft.com/office/drawing/2014/main" id="{0EF8241B-8599-45D9-B4F3-D96FC339E4C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0FAC8EC-5B5F-43E6-8978-5D4869C4D4A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71</a:t>
            </a:fld>
            <a:endParaRPr lang="en-US" altLang="en-US"/>
          </a:p>
        </p:txBody>
      </p:sp>
      <p:sp>
        <p:nvSpPr>
          <p:cNvPr id="136194" name="Rectangle 2">
            <a:extLst>
              <a:ext uri="{FF2B5EF4-FFF2-40B4-BE49-F238E27FC236}">
                <a16:creationId xmlns:a16="http://schemas.microsoft.com/office/drawing/2014/main" id="{386DCE79-2D27-4F72-93C0-8B58CFF53A18}"/>
              </a:ext>
            </a:extLst>
          </p:cNvPr>
          <p:cNvSpPr>
            <a:spLocks noGrp="1" noChangeArrowheads="1"/>
          </p:cNvSpPr>
          <p:nvPr>
            <p:ph type="title"/>
          </p:nvPr>
        </p:nvSpPr>
        <p:spPr>
          <a:xfrm>
            <a:off x="2152650" y="503239"/>
            <a:ext cx="7886700" cy="777875"/>
          </a:xfrm>
        </p:spPr>
        <p:txBody>
          <a:bodyPr/>
          <a:lstStyle/>
          <a:p>
            <a:pPr>
              <a:defRPr/>
            </a:pPr>
            <a:r>
              <a:rPr lang="en-US" altLang="en-US"/>
              <a:t>Elements of PKI</a:t>
            </a:r>
            <a:endParaRPr lang="en-US" altLang="en-US" sz="3600"/>
          </a:p>
        </p:txBody>
      </p:sp>
      <p:sp>
        <p:nvSpPr>
          <p:cNvPr id="77829" name="Rectangle 3">
            <a:extLst>
              <a:ext uri="{FF2B5EF4-FFF2-40B4-BE49-F238E27FC236}">
                <a16:creationId xmlns:a16="http://schemas.microsoft.com/office/drawing/2014/main" id="{DCED1BA7-C580-48A3-B997-6F6D94B83B3B}"/>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Digital signature:</a:t>
            </a:r>
            <a:r>
              <a:rPr lang="en-US" altLang="en-US" b="1"/>
              <a:t> </a:t>
            </a:r>
            <a:r>
              <a:rPr lang="en-US" altLang="en-US"/>
              <a:t>An identifying code that can be used to authenticate the identity of the sender of a document</a:t>
            </a:r>
          </a:p>
          <a:p>
            <a:pPr lvl="1">
              <a:buFont typeface="Calibri Light" panose="020F0302020204030204" pitchFamily="34" charset="0"/>
              <a:buAutoNum type="alphaLcPeriod"/>
            </a:pPr>
            <a:r>
              <a:rPr lang="en-US" altLang="en-US" b="1"/>
              <a:t>Portable</a:t>
            </a:r>
          </a:p>
          <a:p>
            <a:pPr lvl="1">
              <a:buFont typeface="Calibri Light" panose="020F0302020204030204" pitchFamily="34" charset="0"/>
              <a:buAutoNum type="alphaLcPeriod"/>
            </a:pPr>
            <a:r>
              <a:rPr lang="en-US" altLang="en-US" b="1"/>
              <a:t>Cannot be easily repudiated or imitated, and can be time-stamped</a:t>
            </a:r>
          </a:p>
          <a:p>
            <a:pPr lvl="1">
              <a:buFont typeface="Calibri Light" panose="020F0302020204030204" pitchFamily="34" charset="0"/>
              <a:buAutoNum type="alphaLcPeriod"/>
            </a:pPr>
            <a:endParaRPr lang="en-US" altLang="en-US"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a:extLst>
              <a:ext uri="{FF2B5EF4-FFF2-40B4-BE49-F238E27FC236}">
                <a16:creationId xmlns:a16="http://schemas.microsoft.com/office/drawing/2014/main" id="{A62C7CAA-FF05-43F7-A716-785A7ED2898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22026B6-0C97-408D-BA01-7412728C23D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72</a:t>
            </a:fld>
            <a:endParaRPr lang="en-US" altLang="en-US"/>
          </a:p>
        </p:txBody>
      </p:sp>
      <p:sp>
        <p:nvSpPr>
          <p:cNvPr id="137218" name="Rectangle 2">
            <a:extLst>
              <a:ext uri="{FF2B5EF4-FFF2-40B4-BE49-F238E27FC236}">
                <a16:creationId xmlns:a16="http://schemas.microsoft.com/office/drawing/2014/main" id="{83DFCB36-8BA5-4993-8AB8-4D38D05D50F2}"/>
              </a:ext>
            </a:extLst>
          </p:cNvPr>
          <p:cNvSpPr>
            <a:spLocks noGrp="1" noChangeArrowheads="1"/>
          </p:cNvSpPr>
          <p:nvPr>
            <p:ph type="title"/>
          </p:nvPr>
        </p:nvSpPr>
        <p:spPr>
          <a:xfrm>
            <a:off x="2152650" y="503239"/>
            <a:ext cx="7886700" cy="777875"/>
          </a:xfrm>
        </p:spPr>
        <p:txBody>
          <a:bodyPr/>
          <a:lstStyle/>
          <a:p>
            <a:pPr>
              <a:defRPr/>
            </a:pPr>
            <a:r>
              <a:rPr lang="en-US" altLang="en-US"/>
              <a:t>Elements of PKI </a:t>
            </a:r>
            <a:r>
              <a:rPr lang="en-US" altLang="en-US" sz="3600"/>
              <a:t>(cont.)</a:t>
            </a:r>
          </a:p>
        </p:txBody>
      </p:sp>
      <p:pic>
        <p:nvPicPr>
          <p:cNvPr id="78853" name="Picture 5">
            <a:extLst>
              <a:ext uri="{FF2B5EF4-FFF2-40B4-BE49-F238E27FC236}">
                <a16:creationId xmlns:a16="http://schemas.microsoft.com/office/drawing/2014/main" id="{DB88937B-5813-4919-881C-A42D97DEBDBA}"/>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3163" t="3203" r="3163" b="1582"/>
          <a:stretch>
            <a:fillRect/>
          </a:stretch>
        </p:blipFill>
        <p:spPr>
          <a:xfrm>
            <a:off x="3898900" y="1657350"/>
            <a:ext cx="4394200" cy="44656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a:extLst>
              <a:ext uri="{FF2B5EF4-FFF2-40B4-BE49-F238E27FC236}">
                <a16:creationId xmlns:a16="http://schemas.microsoft.com/office/drawing/2014/main" id="{A45C2E57-9184-448E-9781-C06973FFD28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90F10A5-D466-468C-9A27-64D00000272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73</a:t>
            </a:fld>
            <a:endParaRPr lang="en-US" altLang="en-US"/>
          </a:p>
        </p:txBody>
      </p:sp>
      <p:sp>
        <p:nvSpPr>
          <p:cNvPr id="138242" name="Rectangle 2">
            <a:extLst>
              <a:ext uri="{FF2B5EF4-FFF2-40B4-BE49-F238E27FC236}">
                <a16:creationId xmlns:a16="http://schemas.microsoft.com/office/drawing/2014/main" id="{EA673A3F-5D3F-40C1-A6B6-DF4A325AC982}"/>
              </a:ext>
            </a:extLst>
          </p:cNvPr>
          <p:cNvSpPr>
            <a:spLocks noGrp="1" noChangeArrowheads="1"/>
          </p:cNvSpPr>
          <p:nvPr>
            <p:ph type="title"/>
          </p:nvPr>
        </p:nvSpPr>
        <p:spPr>
          <a:xfrm>
            <a:off x="2152650" y="503239"/>
            <a:ext cx="7886700" cy="777875"/>
          </a:xfrm>
        </p:spPr>
        <p:txBody>
          <a:bodyPr/>
          <a:lstStyle/>
          <a:p>
            <a:pPr>
              <a:defRPr/>
            </a:pPr>
            <a:r>
              <a:rPr lang="en-US" altLang="en-US"/>
              <a:t>Elements of PKI </a:t>
            </a:r>
            <a:r>
              <a:rPr lang="en-US" altLang="en-US" sz="3600"/>
              <a:t>(cont.)</a:t>
            </a:r>
          </a:p>
        </p:txBody>
      </p:sp>
      <p:sp>
        <p:nvSpPr>
          <p:cNvPr id="79877" name="Rectangle 3">
            <a:extLst>
              <a:ext uri="{FF2B5EF4-FFF2-40B4-BE49-F238E27FC236}">
                <a16:creationId xmlns:a16="http://schemas.microsoft.com/office/drawing/2014/main" id="{676067A7-AC9A-4467-ABA4-298000C27FA5}"/>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2000" b="1"/>
              <a:t>Digital signatures include:</a:t>
            </a:r>
          </a:p>
          <a:p>
            <a:pPr lvl="1">
              <a:buFont typeface="Calibri Light" panose="020F0302020204030204" pitchFamily="34" charset="0"/>
              <a:buAutoNum type="alphaLcPeriod"/>
            </a:pPr>
            <a:r>
              <a:rPr lang="en-US" altLang="en-US" sz="1800" b="1" i="1"/>
              <a:t>Hash:</a:t>
            </a:r>
            <a:r>
              <a:rPr lang="en-US" altLang="en-US" sz="1800" b="1"/>
              <a:t> A mathematical computation that is applied to a message, using a private key, to encrypt the message</a:t>
            </a:r>
            <a:endParaRPr lang="en-US" altLang="en-US" sz="1800" b="1" i="1"/>
          </a:p>
          <a:p>
            <a:pPr lvl="1">
              <a:buFont typeface="Calibri Light" panose="020F0302020204030204" pitchFamily="34" charset="0"/>
              <a:buAutoNum type="alphaLcPeriod"/>
            </a:pPr>
            <a:r>
              <a:rPr lang="en-US" altLang="en-US" sz="1800" b="1" i="1"/>
              <a:t>Message digest:</a:t>
            </a:r>
            <a:r>
              <a:rPr lang="en-US" altLang="en-US" sz="1800" b="1"/>
              <a:t> A summary of a message, converted into a string of digits, after the hash has been applied</a:t>
            </a:r>
            <a:endParaRPr lang="en-US" altLang="en-US" sz="1800" b="1" i="1"/>
          </a:p>
          <a:p>
            <a:pPr lvl="1">
              <a:buFont typeface="Calibri Light" panose="020F0302020204030204" pitchFamily="34" charset="0"/>
              <a:buAutoNum type="alphaLcPeriod"/>
            </a:pPr>
            <a:r>
              <a:rPr lang="en-US" altLang="en-US" sz="1800" b="1" i="1"/>
              <a:t>Digital envelope:</a:t>
            </a:r>
            <a:r>
              <a:rPr lang="en-US" altLang="en-US" sz="1800" b="1"/>
              <a:t> The combination of the encrypted original message and the digital signature, using the recipient’s public key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a:extLst>
              <a:ext uri="{FF2B5EF4-FFF2-40B4-BE49-F238E27FC236}">
                <a16:creationId xmlns:a16="http://schemas.microsoft.com/office/drawing/2014/main" id="{4F5D193F-A217-4F0E-B7B4-587908C9AAF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FE243C5-7842-4446-B219-45D394114A1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74</a:t>
            </a:fld>
            <a:endParaRPr lang="en-US" altLang="en-US"/>
          </a:p>
        </p:txBody>
      </p:sp>
      <p:sp>
        <p:nvSpPr>
          <p:cNvPr id="139266" name="Rectangle 2">
            <a:extLst>
              <a:ext uri="{FF2B5EF4-FFF2-40B4-BE49-F238E27FC236}">
                <a16:creationId xmlns:a16="http://schemas.microsoft.com/office/drawing/2014/main" id="{F4CCE335-DB63-4422-A79D-FF42A973E700}"/>
              </a:ext>
            </a:extLst>
          </p:cNvPr>
          <p:cNvSpPr>
            <a:spLocks noGrp="1" noChangeArrowheads="1"/>
          </p:cNvSpPr>
          <p:nvPr>
            <p:ph type="title"/>
          </p:nvPr>
        </p:nvSpPr>
        <p:spPr>
          <a:xfrm>
            <a:off x="2152650" y="503239"/>
            <a:ext cx="7886700" cy="777875"/>
          </a:xfrm>
        </p:spPr>
        <p:txBody>
          <a:bodyPr/>
          <a:lstStyle/>
          <a:p>
            <a:pPr>
              <a:defRPr/>
            </a:pPr>
            <a:r>
              <a:rPr lang="en-US" altLang="en-US"/>
              <a:t>Elements of PKI </a:t>
            </a:r>
            <a:r>
              <a:rPr lang="en-US" altLang="en-US" sz="3600"/>
              <a:t>(cont.)</a:t>
            </a:r>
          </a:p>
        </p:txBody>
      </p:sp>
      <p:sp>
        <p:nvSpPr>
          <p:cNvPr id="80901" name="Rectangle 3">
            <a:extLst>
              <a:ext uri="{FF2B5EF4-FFF2-40B4-BE49-F238E27FC236}">
                <a16:creationId xmlns:a16="http://schemas.microsoft.com/office/drawing/2014/main" id="{C537ADB5-0F0B-4A5E-869F-34ACF8922C1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Digital certificate:</a:t>
            </a:r>
            <a:r>
              <a:rPr lang="en-US" altLang="en-US" b="1"/>
              <a:t> </a:t>
            </a:r>
            <a:r>
              <a:rPr lang="en-US" altLang="en-US"/>
              <a:t>Verification that the holder of a public or private key is who they claim to be</a:t>
            </a:r>
            <a:endParaRPr lang="en-US" altLang="en-US" i="1"/>
          </a:p>
          <a:p>
            <a:pPr>
              <a:buFont typeface="Calibri Light" panose="020F0302020204030204" pitchFamily="34" charset="0"/>
              <a:buAutoNum type="arabicPeriod"/>
            </a:pPr>
            <a:r>
              <a:rPr lang="en-US" altLang="en-US" i="1"/>
              <a:t>Certificate authorities (CAs):</a:t>
            </a:r>
            <a:r>
              <a:rPr lang="en-US" altLang="en-US" b="1"/>
              <a:t> </a:t>
            </a:r>
            <a:r>
              <a:rPr lang="en-US" altLang="en-US"/>
              <a:t>Third parties that issue digital certificates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a:extLst>
              <a:ext uri="{FF2B5EF4-FFF2-40B4-BE49-F238E27FC236}">
                <a16:creationId xmlns:a16="http://schemas.microsoft.com/office/drawing/2014/main" id="{A99CDC61-FA3E-451E-BBA8-E7015AE9053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D121137-DB4E-40C1-A0BD-D863B23DE91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75</a:t>
            </a:fld>
            <a:endParaRPr lang="en-US" altLang="en-US"/>
          </a:p>
        </p:txBody>
      </p:sp>
      <p:sp>
        <p:nvSpPr>
          <p:cNvPr id="140290" name="Rectangle 2">
            <a:extLst>
              <a:ext uri="{FF2B5EF4-FFF2-40B4-BE49-F238E27FC236}">
                <a16:creationId xmlns:a16="http://schemas.microsoft.com/office/drawing/2014/main" id="{CC1B702A-2D7C-4664-A00F-B0D177F6BC66}"/>
              </a:ext>
            </a:extLst>
          </p:cNvPr>
          <p:cNvSpPr>
            <a:spLocks noGrp="1" noChangeArrowheads="1"/>
          </p:cNvSpPr>
          <p:nvPr>
            <p:ph type="title"/>
          </p:nvPr>
        </p:nvSpPr>
        <p:spPr>
          <a:xfrm>
            <a:off x="2152650" y="503239"/>
            <a:ext cx="7886700" cy="777875"/>
          </a:xfrm>
        </p:spPr>
        <p:txBody>
          <a:bodyPr/>
          <a:lstStyle/>
          <a:p>
            <a:pPr>
              <a:defRPr/>
            </a:pPr>
            <a:r>
              <a:rPr lang="en-US" altLang="en-US"/>
              <a:t>Security Protocols</a:t>
            </a:r>
            <a:endParaRPr lang="en-US" altLang="en-US" sz="3600"/>
          </a:p>
        </p:txBody>
      </p:sp>
      <p:sp>
        <p:nvSpPr>
          <p:cNvPr id="81925" name="Rectangle 3">
            <a:extLst>
              <a:ext uri="{FF2B5EF4-FFF2-40B4-BE49-F238E27FC236}">
                <a16:creationId xmlns:a16="http://schemas.microsoft.com/office/drawing/2014/main" id="{BB06A03F-1E7B-458F-82BA-385A57AFFE0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Secure Socket Layer (SSL):</a:t>
            </a:r>
            <a:r>
              <a:rPr lang="en-US" altLang="en-US" b="1"/>
              <a:t> </a:t>
            </a:r>
            <a:r>
              <a:rPr lang="en-US" altLang="en-US"/>
              <a:t>Protocol that utilizes standard certificates for authentication and data encryption to ensure privacy or confidentiality</a:t>
            </a:r>
            <a:endParaRPr lang="en-US" altLang="en-US" i="1"/>
          </a:p>
          <a:p>
            <a:pPr>
              <a:buFont typeface="Calibri Light" panose="020F0302020204030204" pitchFamily="34" charset="0"/>
              <a:buAutoNum type="arabicPeriod"/>
            </a:pPr>
            <a:r>
              <a:rPr lang="en-US" altLang="en-US" i="1"/>
              <a:t>Transport Layer Security (TLS):</a:t>
            </a:r>
            <a:r>
              <a:rPr lang="en-US" altLang="en-US" b="1"/>
              <a:t> </a:t>
            </a:r>
            <a:r>
              <a:rPr lang="en-US" altLang="en-US"/>
              <a:t>As of 1996, another name for the SSL protocol</a:t>
            </a:r>
            <a:endParaRPr lang="en-US" altLang="en-US" i="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a:extLst>
              <a:ext uri="{FF2B5EF4-FFF2-40B4-BE49-F238E27FC236}">
                <a16:creationId xmlns:a16="http://schemas.microsoft.com/office/drawing/2014/main" id="{9B2E616E-903B-46AE-B8DE-73F17D12CBC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E1031F7-B6EA-45CD-8025-0B73C08632E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76</a:t>
            </a:fld>
            <a:endParaRPr lang="en-US" altLang="en-US"/>
          </a:p>
        </p:txBody>
      </p:sp>
      <p:sp>
        <p:nvSpPr>
          <p:cNvPr id="141314" name="Rectangle 2">
            <a:extLst>
              <a:ext uri="{FF2B5EF4-FFF2-40B4-BE49-F238E27FC236}">
                <a16:creationId xmlns:a16="http://schemas.microsoft.com/office/drawing/2014/main" id="{7C3D54BB-B8F2-41A5-B8C7-ECE75539C358}"/>
              </a:ext>
            </a:extLst>
          </p:cNvPr>
          <p:cNvSpPr>
            <a:spLocks noGrp="1" noChangeArrowheads="1"/>
          </p:cNvSpPr>
          <p:nvPr>
            <p:ph type="title"/>
          </p:nvPr>
        </p:nvSpPr>
        <p:spPr>
          <a:xfrm>
            <a:off x="2152650" y="503239"/>
            <a:ext cx="7886700" cy="777875"/>
          </a:xfrm>
        </p:spPr>
        <p:txBody>
          <a:bodyPr/>
          <a:lstStyle/>
          <a:p>
            <a:pPr>
              <a:defRPr/>
            </a:pPr>
            <a:r>
              <a:rPr lang="en-US" altLang="en-US"/>
              <a:t>Security Protocols </a:t>
            </a:r>
            <a:r>
              <a:rPr lang="en-US" altLang="en-US" sz="3600"/>
              <a:t>(cont.)</a:t>
            </a:r>
          </a:p>
        </p:txBody>
      </p:sp>
      <p:sp>
        <p:nvSpPr>
          <p:cNvPr id="82949" name="Rectangle 3">
            <a:extLst>
              <a:ext uri="{FF2B5EF4-FFF2-40B4-BE49-F238E27FC236}">
                <a16:creationId xmlns:a16="http://schemas.microsoft.com/office/drawing/2014/main" id="{71950495-71AE-45B8-B846-93570303E298}"/>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Secure Electronic Transaction (SET):</a:t>
            </a:r>
            <a:r>
              <a:rPr lang="en-US" altLang="en-US" b="1"/>
              <a:t> </a:t>
            </a:r>
            <a:r>
              <a:rPr lang="en-US" altLang="en-US"/>
              <a:t>A protocol designed to provide secure online credit card transactions for both consumers and merchants; developed jointly by Netscape, Visa, MasterCard, and others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a:extLst>
              <a:ext uri="{FF2B5EF4-FFF2-40B4-BE49-F238E27FC236}">
                <a16:creationId xmlns:a16="http://schemas.microsoft.com/office/drawing/2014/main" id="{02796900-EB30-4EB8-A249-91536EAAAE0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93B78F6-FDCB-4B19-9450-8DF7F9B66C3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77</a:t>
            </a:fld>
            <a:endParaRPr lang="en-US" altLang="en-US"/>
          </a:p>
        </p:txBody>
      </p:sp>
      <p:sp>
        <p:nvSpPr>
          <p:cNvPr id="142338" name="Rectangle 2">
            <a:extLst>
              <a:ext uri="{FF2B5EF4-FFF2-40B4-BE49-F238E27FC236}">
                <a16:creationId xmlns:a16="http://schemas.microsoft.com/office/drawing/2014/main" id="{C49A7E41-5A13-48CE-9756-37E8891FA179}"/>
              </a:ext>
            </a:extLst>
          </p:cNvPr>
          <p:cNvSpPr>
            <a:spLocks noGrp="1" noChangeArrowheads="1"/>
          </p:cNvSpPr>
          <p:nvPr>
            <p:ph type="title"/>
          </p:nvPr>
        </p:nvSpPr>
        <p:spPr>
          <a:xfrm>
            <a:off x="2152650" y="503239"/>
            <a:ext cx="7886700" cy="777875"/>
          </a:xfrm>
        </p:spPr>
        <p:txBody>
          <a:bodyPr/>
          <a:lstStyle/>
          <a:p>
            <a:pPr>
              <a:defRPr/>
            </a:pPr>
            <a:r>
              <a:rPr lang="en-US" altLang="en-US"/>
              <a:t>Securing EC Networks</a:t>
            </a:r>
          </a:p>
        </p:txBody>
      </p:sp>
      <p:sp>
        <p:nvSpPr>
          <p:cNvPr id="83973" name="Rectangle 3">
            <a:extLst>
              <a:ext uri="{FF2B5EF4-FFF2-40B4-BE49-F238E27FC236}">
                <a16:creationId xmlns:a16="http://schemas.microsoft.com/office/drawing/2014/main" id="{4582A472-3643-417F-AA7C-D2131660445A}"/>
              </a:ext>
            </a:extLst>
          </p:cNvPr>
          <p:cNvSpPr>
            <a:spLocks noGrp="1" noChangeArrowheads="1"/>
          </p:cNvSpPr>
          <p:nvPr>
            <p:ph type="body" idx="1"/>
          </p:nvPr>
        </p:nvSpPr>
        <p:spPr>
          <a:xfrm>
            <a:off x="2152650" y="1389063"/>
            <a:ext cx="7886700" cy="4495800"/>
          </a:xfrm>
        </p:spPr>
        <p:txBody>
          <a:bodyPr/>
          <a:lstStyle/>
          <a:p>
            <a:pPr>
              <a:buFont typeface="Calibri Light" panose="020F0302020204030204" pitchFamily="34" charset="0"/>
              <a:buAutoNum type="arabicPeriod"/>
            </a:pPr>
            <a:r>
              <a:rPr lang="en-US" altLang="en-US" b="1"/>
              <a:t>Technologies for organizational networks</a:t>
            </a:r>
          </a:p>
          <a:p>
            <a:pPr lvl="1">
              <a:buFont typeface="Calibri Light" panose="020F0302020204030204" pitchFamily="34" charset="0"/>
              <a:buAutoNum type="alphaLcPeriod"/>
            </a:pPr>
            <a:r>
              <a:rPr lang="en-US" altLang="en-US" b="1" i="1"/>
              <a:t>Firewall:</a:t>
            </a:r>
            <a:r>
              <a:rPr lang="en-US" altLang="en-US" b="1"/>
              <a:t> A network node consisting of both hardware and software that isolates a private network from a public network</a:t>
            </a:r>
            <a:endParaRPr lang="en-US" altLang="en-US" b="1" i="1"/>
          </a:p>
          <a:p>
            <a:pPr lvl="1">
              <a:buFont typeface="Calibri Light" panose="020F0302020204030204" pitchFamily="34" charset="0"/>
              <a:buAutoNum type="alphaLcPeriod"/>
            </a:pPr>
            <a:r>
              <a:rPr lang="en-US" altLang="en-US" b="1" i="1"/>
              <a:t>Packet-filtering routers:</a:t>
            </a:r>
            <a:r>
              <a:rPr lang="en-US" altLang="en-US" b="1"/>
              <a:t> Firewalls that filter data and requests moving from the public Internet to a private network based on the network addresses of the computer sending or receiving the request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a:extLst>
              <a:ext uri="{FF2B5EF4-FFF2-40B4-BE49-F238E27FC236}">
                <a16:creationId xmlns:a16="http://schemas.microsoft.com/office/drawing/2014/main" id="{FA37F203-EF91-4FFB-8468-A050058BF4E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8E186D8-F1F9-4354-A5C5-8F62C3B97B0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78</a:t>
            </a:fld>
            <a:endParaRPr lang="en-US" altLang="en-US"/>
          </a:p>
        </p:txBody>
      </p:sp>
      <p:sp>
        <p:nvSpPr>
          <p:cNvPr id="143362" name="Rectangle 2">
            <a:extLst>
              <a:ext uri="{FF2B5EF4-FFF2-40B4-BE49-F238E27FC236}">
                <a16:creationId xmlns:a16="http://schemas.microsoft.com/office/drawing/2014/main" id="{AD7416A3-C344-4F40-B2EE-A0D2CEA58008}"/>
              </a:ext>
            </a:extLst>
          </p:cNvPr>
          <p:cNvSpPr>
            <a:spLocks noGrp="1" noChangeArrowheads="1"/>
          </p:cNvSpPr>
          <p:nvPr>
            <p:ph type="title"/>
          </p:nvPr>
        </p:nvSpPr>
        <p:spPr>
          <a:xfrm>
            <a:off x="2152650" y="503239"/>
            <a:ext cx="7886700" cy="777875"/>
          </a:xfrm>
        </p:spPr>
        <p:txBody>
          <a:bodyPr/>
          <a:lstStyle/>
          <a:p>
            <a:pPr>
              <a:defRPr/>
            </a:pPr>
            <a:r>
              <a:rPr lang="en-US" altLang="en-US"/>
              <a:t>Securing EC Networks </a:t>
            </a:r>
            <a:r>
              <a:rPr lang="en-US" altLang="en-US" sz="3600"/>
              <a:t>(cont.)</a:t>
            </a:r>
          </a:p>
        </p:txBody>
      </p:sp>
      <p:sp>
        <p:nvSpPr>
          <p:cNvPr id="84997" name="Rectangle 3">
            <a:extLst>
              <a:ext uri="{FF2B5EF4-FFF2-40B4-BE49-F238E27FC236}">
                <a16:creationId xmlns:a16="http://schemas.microsoft.com/office/drawing/2014/main" id="{C1A5EA14-3051-4679-BC9D-227598822B3E}"/>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Packet filters:</a:t>
            </a:r>
            <a:r>
              <a:rPr lang="en-US" altLang="en-US" b="1"/>
              <a:t> Rules that can accept or reject incoming packets based on source and destination addresses and the other identifying information</a:t>
            </a:r>
            <a:endParaRPr lang="en-US" altLang="en-US" b="1" i="1"/>
          </a:p>
          <a:p>
            <a:pPr lvl="1">
              <a:buFont typeface="Calibri Light" panose="020F0302020204030204" pitchFamily="34" charset="0"/>
              <a:buAutoNum type="alphaLcPeriod"/>
            </a:pPr>
            <a:r>
              <a:rPr lang="en-US" altLang="en-US" b="1" i="1"/>
              <a:t>Application-level proxy:</a:t>
            </a:r>
            <a:r>
              <a:rPr lang="en-US" altLang="en-US" b="1"/>
              <a:t> A firewall that permits requests for Web pages to move from the public Internet to the private network</a:t>
            </a:r>
            <a:endParaRPr lang="en-US" altLang="en-US" b="1" i="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a:extLst>
              <a:ext uri="{FF2B5EF4-FFF2-40B4-BE49-F238E27FC236}">
                <a16:creationId xmlns:a16="http://schemas.microsoft.com/office/drawing/2014/main" id="{412743FE-2F61-4C7B-945F-47D23AD58D1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F4CBEE4-D768-4847-BC44-59124777D35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79</a:t>
            </a:fld>
            <a:endParaRPr lang="en-US" altLang="en-US"/>
          </a:p>
        </p:txBody>
      </p:sp>
      <p:sp>
        <p:nvSpPr>
          <p:cNvPr id="144386" name="Rectangle 2">
            <a:extLst>
              <a:ext uri="{FF2B5EF4-FFF2-40B4-BE49-F238E27FC236}">
                <a16:creationId xmlns:a16="http://schemas.microsoft.com/office/drawing/2014/main" id="{A81CEE7A-1ABB-4EF0-9111-631F43539192}"/>
              </a:ext>
            </a:extLst>
          </p:cNvPr>
          <p:cNvSpPr>
            <a:spLocks noGrp="1" noChangeArrowheads="1"/>
          </p:cNvSpPr>
          <p:nvPr>
            <p:ph type="title"/>
          </p:nvPr>
        </p:nvSpPr>
        <p:spPr>
          <a:xfrm>
            <a:off x="2152650" y="503239"/>
            <a:ext cx="7886700" cy="777875"/>
          </a:xfrm>
        </p:spPr>
        <p:txBody>
          <a:bodyPr/>
          <a:lstStyle/>
          <a:p>
            <a:pPr>
              <a:defRPr/>
            </a:pPr>
            <a:r>
              <a:rPr lang="en-US" altLang="en-US"/>
              <a:t>Securing EC Networks </a:t>
            </a:r>
            <a:r>
              <a:rPr lang="en-US" altLang="en-US" sz="3600"/>
              <a:t>(cont.)</a:t>
            </a:r>
          </a:p>
        </p:txBody>
      </p:sp>
      <p:sp>
        <p:nvSpPr>
          <p:cNvPr id="86021" name="Rectangle 3">
            <a:extLst>
              <a:ext uri="{FF2B5EF4-FFF2-40B4-BE49-F238E27FC236}">
                <a16:creationId xmlns:a16="http://schemas.microsoft.com/office/drawing/2014/main" id="{2C71A8C8-FE4F-479D-A539-14D4521C35E3}"/>
              </a:ext>
            </a:extLst>
          </p:cNvPr>
          <p:cNvSpPr>
            <a:spLocks noGrp="1" noChangeArrowheads="1"/>
          </p:cNvSpPr>
          <p:nvPr>
            <p:ph type="body" idx="1"/>
          </p:nvPr>
        </p:nvSpPr>
        <p:spPr>
          <a:xfrm>
            <a:off x="2152650" y="1576388"/>
            <a:ext cx="7886700" cy="4495800"/>
          </a:xfrm>
        </p:spPr>
        <p:txBody>
          <a:bodyPr/>
          <a:lstStyle/>
          <a:p>
            <a:pPr lvl="1">
              <a:lnSpc>
                <a:spcPct val="90000"/>
              </a:lnSpc>
              <a:buFont typeface="Calibri Light" panose="020F0302020204030204" pitchFamily="34" charset="0"/>
              <a:buAutoNum type="alphaLcPeriod"/>
            </a:pPr>
            <a:r>
              <a:rPr lang="en-US" altLang="en-US" b="1" i="1"/>
              <a:t>Bastion gateway:</a:t>
            </a:r>
            <a:r>
              <a:rPr lang="en-US" altLang="en-US" b="1"/>
              <a:t> A special hardware server that utilizes application-level proxy software to limit the types of requests that can be passed to an organization’s internal networks from the public Internet</a:t>
            </a:r>
            <a:endParaRPr lang="en-US" altLang="en-US" b="1" i="1"/>
          </a:p>
          <a:p>
            <a:pPr lvl="1">
              <a:lnSpc>
                <a:spcPct val="90000"/>
              </a:lnSpc>
              <a:buFont typeface="Calibri Light" panose="020F0302020204030204" pitchFamily="34" charset="0"/>
              <a:buAutoNum type="alphaLcPeriod"/>
            </a:pPr>
            <a:r>
              <a:rPr lang="en-US" altLang="en-US" b="1" i="1"/>
              <a:t>Proxies:</a:t>
            </a:r>
            <a:r>
              <a:rPr lang="en-US" altLang="en-US" b="1"/>
              <a:t> Special software programs that run on the gateway server and pass repackaged packets from one network to the 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8ED01196-37DD-4583-855C-9D4672EB0DA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CA699F6-AA1E-41BF-B2FF-D1C13AC697A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a:t>
            </a:fld>
            <a:endParaRPr lang="en-US" altLang="en-US"/>
          </a:p>
        </p:txBody>
      </p:sp>
      <p:sp>
        <p:nvSpPr>
          <p:cNvPr id="71682" name="Rectangle 2">
            <a:extLst>
              <a:ext uri="{FF2B5EF4-FFF2-40B4-BE49-F238E27FC236}">
                <a16:creationId xmlns:a16="http://schemas.microsoft.com/office/drawing/2014/main" id="{23D503B0-0EFE-4C67-801A-8D1E508B1BA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a:t>
            </a:r>
            <a:br>
              <a:rPr lang="en-US" altLang="en-US"/>
            </a:br>
            <a:r>
              <a:rPr lang="en-US" altLang="en-US"/>
              <a:t>Credit Card Attack </a:t>
            </a:r>
            <a:r>
              <a:rPr lang="en-US" altLang="en-US" sz="3600"/>
              <a:t>(cont.)</a:t>
            </a:r>
          </a:p>
        </p:txBody>
      </p:sp>
      <p:sp>
        <p:nvSpPr>
          <p:cNvPr id="13317" name="Rectangle 3">
            <a:extLst>
              <a:ext uri="{FF2B5EF4-FFF2-40B4-BE49-F238E27FC236}">
                <a16:creationId xmlns:a16="http://schemas.microsoft.com/office/drawing/2014/main" id="{CC1E5C66-CF83-4430-849F-0E7DFBB09A4D}"/>
              </a:ext>
            </a:extLst>
          </p:cNvPr>
          <p:cNvSpPr>
            <a:spLocks noGrp="1" noChangeArrowheads="1"/>
          </p:cNvSpPr>
          <p:nvPr>
            <p:ph type="body" idx="1"/>
          </p:nvPr>
        </p:nvSpPr>
        <p:spPr>
          <a:xfrm>
            <a:off x="2152650" y="1576388"/>
            <a:ext cx="7886700" cy="4495800"/>
          </a:xfrm>
        </p:spPr>
        <p:txBody>
          <a:bodyPr/>
          <a:lstStyle/>
          <a:p>
            <a:pPr lvl="1">
              <a:lnSpc>
                <a:spcPct val="90000"/>
              </a:lnSpc>
              <a:buFont typeface="Calibri Light" panose="020F0302020204030204" pitchFamily="34" charset="0"/>
              <a:buAutoNum type="alphaLcPeriod"/>
            </a:pPr>
            <a:r>
              <a:rPr lang="en-US" altLang="en-US" b="1"/>
              <a:t>Online Data’s credit card processing services, all a perpetrator needed was a merchant’s password in order to request authorization </a:t>
            </a:r>
          </a:p>
          <a:p>
            <a:pPr lvl="1">
              <a:lnSpc>
                <a:spcPct val="90000"/>
              </a:lnSpc>
              <a:buFont typeface="Calibri Light" panose="020F0302020204030204" pitchFamily="34" charset="0"/>
              <a:buAutoNum type="alphaLcPeriod"/>
            </a:pPr>
            <a:r>
              <a:rPr lang="en-US" altLang="en-US" b="1"/>
              <a:t>Online Data is a reseller of VeriSign Inc. credit card gateway services </a:t>
            </a:r>
          </a:p>
          <a:p>
            <a:pPr lvl="2">
              <a:lnSpc>
                <a:spcPct val="90000"/>
              </a:lnSpc>
            </a:pPr>
            <a:r>
              <a:rPr lang="en-US" altLang="en-US"/>
              <a:t>VeriSign blamed Online Data for the incident</a:t>
            </a:r>
          </a:p>
          <a:p>
            <a:pPr lvl="2">
              <a:lnSpc>
                <a:spcPct val="90000"/>
              </a:lnSpc>
            </a:pPr>
            <a:r>
              <a:rPr lang="en-US" altLang="en-US"/>
              <a:t>Online Data blamed Spitfire for not changing their initial starter password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a:extLst>
              <a:ext uri="{FF2B5EF4-FFF2-40B4-BE49-F238E27FC236}">
                <a16:creationId xmlns:a16="http://schemas.microsoft.com/office/drawing/2014/main" id="{08A25DFB-8CE9-46A4-AD57-D2D47A9A0AF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AA9A39E-C814-4D3C-B091-47DAFFD0B9D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80</a:t>
            </a:fld>
            <a:endParaRPr lang="en-US" altLang="en-US"/>
          </a:p>
        </p:txBody>
      </p:sp>
      <p:sp>
        <p:nvSpPr>
          <p:cNvPr id="145410" name="Rectangle 2">
            <a:extLst>
              <a:ext uri="{FF2B5EF4-FFF2-40B4-BE49-F238E27FC236}">
                <a16:creationId xmlns:a16="http://schemas.microsoft.com/office/drawing/2014/main" id="{F0E708EC-483B-4B5D-AC27-0990FDB9E4A5}"/>
              </a:ext>
            </a:extLst>
          </p:cNvPr>
          <p:cNvSpPr>
            <a:spLocks noGrp="1" noChangeArrowheads="1"/>
          </p:cNvSpPr>
          <p:nvPr>
            <p:ph type="title"/>
          </p:nvPr>
        </p:nvSpPr>
        <p:spPr>
          <a:xfrm>
            <a:off x="2152650" y="503239"/>
            <a:ext cx="7886700" cy="777875"/>
          </a:xfrm>
        </p:spPr>
        <p:txBody>
          <a:bodyPr/>
          <a:lstStyle/>
          <a:p>
            <a:pPr>
              <a:defRPr/>
            </a:pPr>
            <a:r>
              <a:rPr lang="en-US" altLang="en-US"/>
              <a:t>Securing EC Networks </a:t>
            </a:r>
            <a:r>
              <a:rPr lang="en-US" altLang="en-US" sz="3600"/>
              <a:t>(cont.)</a:t>
            </a:r>
          </a:p>
        </p:txBody>
      </p:sp>
      <p:pic>
        <p:nvPicPr>
          <p:cNvPr id="87045" name="Picture 7">
            <a:extLst>
              <a:ext uri="{FF2B5EF4-FFF2-40B4-BE49-F238E27FC236}">
                <a16:creationId xmlns:a16="http://schemas.microsoft.com/office/drawing/2014/main" id="{2A8E5D5F-89F9-41D2-ABB0-C72DC4CE084E}"/>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2000" t="3703" r="2000" b="3703"/>
          <a:stretch>
            <a:fillRect/>
          </a:stretch>
        </p:blipFill>
        <p:spPr>
          <a:xfrm>
            <a:off x="2840039" y="1612900"/>
            <a:ext cx="7045325" cy="429418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a:extLst>
              <a:ext uri="{FF2B5EF4-FFF2-40B4-BE49-F238E27FC236}">
                <a16:creationId xmlns:a16="http://schemas.microsoft.com/office/drawing/2014/main" id="{07EB119F-66A1-4C38-A8D3-A4738A3B539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F90F966-41D5-4654-807A-59F0F2C5B18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81</a:t>
            </a:fld>
            <a:endParaRPr lang="en-US" altLang="en-US"/>
          </a:p>
        </p:txBody>
      </p:sp>
      <p:sp>
        <p:nvSpPr>
          <p:cNvPr id="146434" name="Rectangle 2">
            <a:extLst>
              <a:ext uri="{FF2B5EF4-FFF2-40B4-BE49-F238E27FC236}">
                <a16:creationId xmlns:a16="http://schemas.microsoft.com/office/drawing/2014/main" id="{95E915EA-4E1F-4587-BBDC-080B9B54B504}"/>
              </a:ext>
            </a:extLst>
          </p:cNvPr>
          <p:cNvSpPr>
            <a:spLocks noGrp="1" noChangeArrowheads="1"/>
          </p:cNvSpPr>
          <p:nvPr>
            <p:ph type="title"/>
          </p:nvPr>
        </p:nvSpPr>
        <p:spPr>
          <a:xfrm>
            <a:off x="2152650" y="503239"/>
            <a:ext cx="7886700" cy="777875"/>
          </a:xfrm>
        </p:spPr>
        <p:txBody>
          <a:bodyPr/>
          <a:lstStyle/>
          <a:p>
            <a:pPr>
              <a:defRPr/>
            </a:pPr>
            <a:r>
              <a:rPr lang="en-US" altLang="en-US"/>
              <a:t>Securing EC Networks </a:t>
            </a:r>
            <a:r>
              <a:rPr lang="en-US" altLang="en-US" sz="3600"/>
              <a:t>(cont.)</a:t>
            </a:r>
          </a:p>
        </p:txBody>
      </p:sp>
      <p:sp>
        <p:nvSpPr>
          <p:cNvPr id="88069" name="Rectangle 3">
            <a:extLst>
              <a:ext uri="{FF2B5EF4-FFF2-40B4-BE49-F238E27FC236}">
                <a16:creationId xmlns:a16="http://schemas.microsoft.com/office/drawing/2014/main" id="{098B5B97-0C39-4539-8D2F-E91F25E90B9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Personal firewalls:</a:t>
            </a:r>
          </a:p>
          <a:p>
            <a:pPr lvl="1">
              <a:buFontTx/>
              <a:buNone/>
            </a:pPr>
            <a:r>
              <a:rPr lang="en-US" altLang="en-US" b="1" i="1"/>
              <a:t>	Personal firewall:</a:t>
            </a:r>
            <a:r>
              <a:rPr lang="en-US" altLang="en-US" b="1"/>
              <a:t> A network node designed to protect an individual user’s desktop system from the public network by monitoring all the traffic that passes through the computer’s network interface card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a:extLst>
              <a:ext uri="{FF2B5EF4-FFF2-40B4-BE49-F238E27FC236}">
                <a16:creationId xmlns:a16="http://schemas.microsoft.com/office/drawing/2014/main" id="{1EDC60E3-7DA5-4503-A738-DB0FF63824B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9C1A33C-425D-4183-B4B0-3D3196FF44A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82</a:t>
            </a:fld>
            <a:endParaRPr lang="en-US" altLang="en-US"/>
          </a:p>
        </p:txBody>
      </p:sp>
      <p:sp>
        <p:nvSpPr>
          <p:cNvPr id="147458" name="Rectangle 2">
            <a:extLst>
              <a:ext uri="{FF2B5EF4-FFF2-40B4-BE49-F238E27FC236}">
                <a16:creationId xmlns:a16="http://schemas.microsoft.com/office/drawing/2014/main" id="{840EECC6-DC30-4BF4-A0E3-76EF4D9567E0}"/>
              </a:ext>
            </a:extLst>
          </p:cNvPr>
          <p:cNvSpPr>
            <a:spLocks noGrp="1" noChangeArrowheads="1"/>
          </p:cNvSpPr>
          <p:nvPr>
            <p:ph type="title"/>
          </p:nvPr>
        </p:nvSpPr>
        <p:spPr>
          <a:xfrm>
            <a:off x="2152650" y="503239"/>
            <a:ext cx="7886700" cy="777875"/>
          </a:xfrm>
        </p:spPr>
        <p:txBody>
          <a:bodyPr/>
          <a:lstStyle/>
          <a:p>
            <a:pPr>
              <a:defRPr/>
            </a:pPr>
            <a:r>
              <a:rPr lang="en-US" altLang="en-US"/>
              <a:t>Securing EC Networks </a:t>
            </a:r>
            <a:r>
              <a:rPr lang="en-US" altLang="en-US" sz="3600"/>
              <a:t>(cont.)</a:t>
            </a:r>
          </a:p>
        </p:txBody>
      </p:sp>
      <p:sp>
        <p:nvSpPr>
          <p:cNvPr id="89093" name="Rectangle 3">
            <a:extLst>
              <a:ext uri="{FF2B5EF4-FFF2-40B4-BE49-F238E27FC236}">
                <a16:creationId xmlns:a16="http://schemas.microsoft.com/office/drawing/2014/main" id="{4710AECC-4DF0-4502-9E3F-EBDC340CF1D3}"/>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VPNs</a:t>
            </a:r>
          </a:p>
          <a:p>
            <a:pPr lvl="1">
              <a:lnSpc>
                <a:spcPct val="90000"/>
              </a:lnSpc>
              <a:buFontTx/>
              <a:buNone/>
            </a:pPr>
            <a:r>
              <a:rPr lang="en-US" altLang="en-US" b="1" i="1"/>
              <a:t>	Virtual private network (VPN):</a:t>
            </a:r>
            <a:r>
              <a:rPr lang="en-US" altLang="en-US" b="1"/>
              <a:t> A network that uses the public Internet to carry information but remains private by using encryption to scramble the communications, authentication to ensure that information has not been tampered with, and access control to verify the identity of anyone using the network</a:t>
            </a:r>
            <a:endParaRPr lang="en-US" altLang="en-US" b="1" i="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8B10D3CD-0269-43B1-8121-0D8BF71FD70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8554861-8FA6-44E8-95F1-62A734DA16E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83</a:t>
            </a:fld>
            <a:endParaRPr lang="en-US" altLang="en-US"/>
          </a:p>
        </p:txBody>
      </p:sp>
      <p:sp>
        <p:nvSpPr>
          <p:cNvPr id="148482" name="Rectangle 2">
            <a:extLst>
              <a:ext uri="{FF2B5EF4-FFF2-40B4-BE49-F238E27FC236}">
                <a16:creationId xmlns:a16="http://schemas.microsoft.com/office/drawing/2014/main" id="{0EB2F436-5314-4C51-A292-90122F7E28A6}"/>
              </a:ext>
            </a:extLst>
          </p:cNvPr>
          <p:cNvSpPr>
            <a:spLocks noGrp="1" noChangeArrowheads="1"/>
          </p:cNvSpPr>
          <p:nvPr>
            <p:ph type="title"/>
          </p:nvPr>
        </p:nvSpPr>
        <p:spPr>
          <a:xfrm>
            <a:off x="2152650" y="503239"/>
            <a:ext cx="7886700" cy="777875"/>
          </a:xfrm>
        </p:spPr>
        <p:txBody>
          <a:bodyPr/>
          <a:lstStyle/>
          <a:p>
            <a:pPr>
              <a:defRPr/>
            </a:pPr>
            <a:r>
              <a:rPr lang="en-US" altLang="en-US"/>
              <a:t>Securing EC Networks </a:t>
            </a:r>
            <a:r>
              <a:rPr lang="en-US" altLang="en-US" sz="3600"/>
              <a:t>(cont.)</a:t>
            </a:r>
          </a:p>
        </p:txBody>
      </p:sp>
      <p:sp>
        <p:nvSpPr>
          <p:cNvPr id="90117" name="Rectangle 3">
            <a:extLst>
              <a:ext uri="{FF2B5EF4-FFF2-40B4-BE49-F238E27FC236}">
                <a16:creationId xmlns:a16="http://schemas.microsoft.com/office/drawing/2014/main" id="{8AC85626-5CEA-457D-B1B5-30539A73B69B}"/>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Protocol tunneling:</a:t>
            </a:r>
            <a:r>
              <a:rPr lang="en-US" altLang="en-US" b="1"/>
              <a:t> Method used to ensure confidentiality and integrity of data transmitted over the  Internet, by encrypting data packets, sending them in packets across the Internet, and decrypting them at the destination address</a:t>
            </a:r>
          </a:p>
          <a:p>
            <a:pPr lvl="1">
              <a:buFont typeface="Calibri Light" panose="020F0302020204030204" pitchFamily="34" charset="0"/>
              <a:buAutoNum type="alphaLcPeriod"/>
            </a:pPr>
            <a:endParaRPr lang="en-US" altLang="en-US"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a:extLst>
              <a:ext uri="{FF2B5EF4-FFF2-40B4-BE49-F238E27FC236}">
                <a16:creationId xmlns:a16="http://schemas.microsoft.com/office/drawing/2014/main" id="{C3DDB968-35C7-449D-B218-85A3B1D51EC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AECABCF-6C3D-418B-B8F8-A8041E37601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84</a:t>
            </a:fld>
            <a:endParaRPr lang="en-US" altLang="en-US"/>
          </a:p>
        </p:txBody>
      </p:sp>
      <p:sp>
        <p:nvSpPr>
          <p:cNvPr id="149506" name="Rectangle 2">
            <a:extLst>
              <a:ext uri="{FF2B5EF4-FFF2-40B4-BE49-F238E27FC236}">
                <a16:creationId xmlns:a16="http://schemas.microsoft.com/office/drawing/2014/main" id="{CED03333-3CBF-4DD9-9B95-499E509DA657}"/>
              </a:ext>
            </a:extLst>
          </p:cNvPr>
          <p:cNvSpPr>
            <a:spLocks noGrp="1" noChangeArrowheads="1"/>
          </p:cNvSpPr>
          <p:nvPr>
            <p:ph type="title"/>
          </p:nvPr>
        </p:nvSpPr>
        <p:spPr>
          <a:xfrm>
            <a:off x="2152650" y="503239"/>
            <a:ext cx="7886700" cy="777875"/>
          </a:xfrm>
        </p:spPr>
        <p:txBody>
          <a:bodyPr/>
          <a:lstStyle/>
          <a:p>
            <a:pPr>
              <a:defRPr/>
            </a:pPr>
            <a:r>
              <a:rPr lang="en-US" altLang="en-US"/>
              <a:t>Securing EC Networks </a:t>
            </a:r>
            <a:r>
              <a:rPr lang="en-US" altLang="en-US" sz="3600"/>
              <a:t>(cont.)</a:t>
            </a:r>
          </a:p>
        </p:txBody>
      </p:sp>
      <p:sp>
        <p:nvSpPr>
          <p:cNvPr id="91141" name="Rectangle 3">
            <a:extLst>
              <a:ext uri="{FF2B5EF4-FFF2-40B4-BE49-F238E27FC236}">
                <a16:creationId xmlns:a16="http://schemas.microsoft.com/office/drawing/2014/main" id="{1B5F823D-526C-4A24-92F9-F24CD28D4F0B}"/>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Intrusion detection systems (IDSs):</a:t>
            </a:r>
            <a:r>
              <a:rPr lang="en-US" altLang="en-US" b="1"/>
              <a:t> </a:t>
            </a:r>
            <a:r>
              <a:rPr lang="en-US" altLang="en-US"/>
              <a:t>A special category of software that can monitor activity across a network or on a host computer, watch for suspicious activity, and take automated action based on what it sees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a:extLst>
              <a:ext uri="{FF2B5EF4-FFF2-40B4-BE49-F238E27FC236}">
                <a16:creationId xmlns:a16="http://schemas.microsoft.com/office/drawing/2014/main" id="{6D7D91D9-CF8E-4BD8-9A94-C3326A81709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9FB3ED0-1A58-413E-81F9-D83C0ECDD1E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85</a:t>
            </a:fld>
            <a:endParaRPr lang="en-US" altLang="en-US"/>
          </a:p>
        </p:txBody>
      </p:sp>
      <p:sp>
        <p:nvSpPr>
          <p:cNvPr id="150530" name="Rectangle 2">
            <a:extLst>
              <a:ext uri="{FF2B5EF4-FFF2-40B4-BE49-F238E27FC236}">
                <a16:creationId xmlns:a16="http://schemas.microsoft.com/office/drawing/2014/main" id="{971224D0-CDC9-49E7-81CC-57EE307B2F57}"/>
              </a:ext>
            </a:extLst>
          </p:cNvPr>
          <p:cNvSpPr>
            <a:spLocks noGrp="1" noChangeArrowheads="1"/>
          </p:cNvSpPr>
          <p:nvPr>
            <p:ph type="title"/>
          </p:nvPr>
        </p:nvSpPr>
        <p:spPr>
          <a:xfrm>
            <a:off x="2152650" y="503239"/>
            <a:ext cx="7886700" cy="777875"/>
          </a:xfrm>
        </p:spPr>
        <p:txBody>
          <a:bodyPr/>
          <a:lstStyle/>
          <a:p>
            <a:pPr>
              <a:defRPr/>
            </a:pPr>
            <a:r>
              <a:rPr lang="en-US" altLang="en-US"/>
              <a:t>Securing EC Networks </a:t>
            </a:r>
            <a:r>
              <a:rPr lang="en-US" altLang="en-US" sz="3600"/>
              <a:t>(cont.)</a:t>
            </a:r>
          </a:p>
        </p:txBody>
      </p:sp>
      <p:sp>
        <p:nvSpPr>
          <p:cNvPr id="92165" name="Rectangle 3">
            <a:extLst>
              <a:ext uri="{FF2B5EF4-FFF2-40B4-BE49-F238E27FC236}">
                <a16:creationId xmlns:a16="http://schemas.microsoft.com/office/drawing/2014/main" id="{07FB551A-447F-4CEF-915D-7DFF75F49409}"/>
              </a:ext>
            </a:extLst>
          </p:cNvPr>
          <p:cNvSpPr>
            <a:spLocks noGrp="1" noChangeArrowheads="1"/>
          </p:cNvSpPr>
          <p:nvPr>
            <p:ph type="body" idx="1"/>
          </p:nvPr>
        </p:nvSpPr>
        <p:spPr>
          <a:xfrm>
            <a:off x="2152650" y="1392238"/>
            <a:ext cx="7886700" cy="4495800"/>
          </a:xfrm>
        </p:spPr>
        <p:txBody>
          <a:bodyPr/>
          <a:lstStyle/>
          <a:p>
            <a:pPr>
              <a:buFont typeface="Calibri Light" panose="020F0302020204030204" pitchFamily="34" charset="0"/>
              <a:buAutoNum type="arabicPeriod"/>
            </a:pPr>
            <a:r>
              <a:rPr lang="en-US" altLang="en-US" b="1" i="1"/>
              <a:t>Network-based IDS </a:t>
            </a:r>
            <a:r>
              <a:rPr lang="en-US" altLang="en-US" b="1"/>
              <a:t>uses rules to analyze suspicious activity at the perimeter of a network or at key locations in the network</a:t>
            </a:r>
          </a:p>
          <a:p>
            <a:pPr>
              <a:buFont typeface="Calibri Light" panose="020F0302020204030204" pitchFamily="34" charset="0"/>
              <a:buAutoNum type="arabicPeriod"/>
            </a:pPr>
            <a:r>
              <a:rPr lang="en-US" altLang="en-US" b="1"/>
              <a:t>Consists of a monitor—a software package that scans the software agents that reside on various host computers and feed information back to the monitor</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a:extLst>
              <a:ext uri="{FF2B5EF4-FFF2-40B4-BE49-F238E27FC236}">
                <a16:creationId xmlns:a16="http://schemas.microsoft.com/office/drawing/2014/main" id="{EA2AFD89-1E0E-43B2-BD41-AF9062C6256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419F6A8-D61B-427F-85FF-6984488A94B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86</a:t>
            </a:fld>
            <a:endParaRPr lang="en-US" altLang="en-US"/>
          </a:p>
        </p:txBody>
      </p:sp>
      <p:sp>
        <p:nvSpPr>
          <p:cNvPr id="151554" name="Rectangle 2">
            <a:extLst>
              <a:ext uri="{FF2B5EF4-FFF2-40B4-BE49-F238E27FC236}">
                <a16:creationId xmlns:a16="http://schemas.microsoft.com/office/drawing/2014/main" id="{0191FCE6-198F-42E7-BE61-03C294AC4DC4}"/>
              </a:ext>
            </a:extLst>
          </p:cNvPr>
          <p:cNvSpPr>
            <a:spLocks noGrp="1" noChangeArrowheads="1"/>
          </p:cNvSpPr>
          <p:nvPr>
            <p:ph type="title"/>
          </p:nvPr>
        </p:nvSpPr>
        <p:spPr>
          <a:xfrm>
            <a:off x="2152650" y="503239"/>
            <a:ext cx="7886700" cy="777875"/>
          </a:xfrm>
        </p:spPr>
        <p:txBody>
          <a:bodyPr/>
          <a:lstStyle/>
          <a:p>
            <a:pPr>
              <a:defRPr/>
            </a:pPr>
            <a:r>
              <a:rPr lang="en-US" altLang="en-US"/>
              <a:t>Managerial Issues</a:t>
            </a:r>
          </a:p>
        </p:txBody>
      </p:sp>
      <p:sp>
        <p:nvSpPr>
          <p:cNvPr id="93189" name="Rectangle 3">
            <a:extLst>
              <a:ext uri="{FF2B5EF4-FFF2-40B4-BE49-F238E27FC236}">
                <a16:creationId xmlns:a16="http://schemas.microsoft.com/office/drawing/2014/main" id="{46D5BFB7-4CA8-4465-BD9E-452E4F93ECBB}"/>
              </a:ext>
            </a:extLst>
          </p:cNvPr>
          <p:cNvSpPr>
            <a:spLocks noGrp="1" noChangeArrowheads="1"/>
          </p:cNvSpPr>
          <p:nvPr>
            <p:ph type="body" idx="1"/>
          </p:nvPr>
        </p:nvSpPr>
        <p:spPr>
          <a:xfrm>
            <a:off x="2152650" y="1576388"/>
            <a:ext cx="7886700" cy="4495800"/>
          </a:xfrm>
        </p:spPr>
        <p:txBody>
          <a:bodyPr/>
          <a:lstStyle/>
          <a:p>
            <a:pPr marL="609600" indent="-609600">
              <a:buClr>
                <a:srgbClr val="FFFF66"/>
              </a:buClr>
              <a:buFont typeface="Wingdings" panose="05000000000000000000" pitchFamily="2" charset="2"/>
              <a:buAutoNum type="arabicPeriod"/>
            </a:pPr>
            <a:r>
              <a:rPr lang="en-US" altLang="en-US"/>
              <a:t>Have we budgeted enough for security?</a:t>
            </a:r>
          </a:p>
          <a:p>
            <a:pPr marL="609600" indent="-609600">
              <a:buClr>
                <a:srgbClr val="FFFF66"/>
              </a:buClr>
              <a:buFont typeface="Wingdings" panose="05000000000000000000" pitchFamily="2" charset="2"/>
              <a:buAutoNum type="arabicPeriod"/>
            </a:pPr>
            <a:r>
              <a:rPr lang="en-US" altLang="en-US"/>
              <a:t>What are the business consequences of poor security?</a:t>
            </a:r>
          </a:p>
          <a:p>
            <a:pPr marL="609600" indent="-609600">
              <a:buClr>
                <a:srgbClr val="FFFF66"/>
              </a:buClr>
              <a:buFont typeface="Wingdings" panose="05000000000000000000" pitchFamily="2" charset="2"/>
              <a:buAutoNum type="arabicPeriod"/>
            </a:pPr>
            <a:r>
              <a:rPr lang="en-US" altLang="en-US"/>
              <a:t>Which e-commerce sites are vulnerable to attack?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a:extLst>
              <a:ext uri="{FF2B5EF4-FFF2-40B4-BE49-F238E27FC236}">
                <a16:creationId xmlns:a16="http://schemas.microsoft.com/office/drawing/2014/main" id="{B0DA1EA3-ECFF-4CE0-8234-722A239BDE0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5A51184-2EF1-4CDB-A867-B3B592661E6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87</a:t>
            </a:fld>
            <a:endParaRPr lang="en-US" altLang="en-US"/>
          </a:p>
        </p:txBody>
      </p:sp>
      <p:sp>
        <p:nvSpPr>
          <p:cNvPr id="152578" name="Rectangle 2">
            <a:extLst>
              <a:ext uri="{FF2B5EF4-FFF2-40B4-BE49-F238E27FC236}">
                <a16:creationId xmlns:a16="http://schemas.microsoft.com/office/drawing/2014/main" id="{3EF493CF-FEBA-42FC-9832-EE6155877B0C}"/>
              </a:ext>
            </a:extLst>
          </p:cNvPr>
          <p:cNvSpPr>
            <a:spLocks noGrp="1" noChangeArrowheads="1"/>
          </p:cNvSpPr>
          <p:nvPr>
            <p:ph type="title"/>
          </p:nvPr>
        </p:nvSpPr>
        <p:spPr>
          <a:xfrm>
            <a:off x="2152650" y="503239"/>
            <a:ext cx="7886700" cy="777875"/>
          </a:xfrm>
        </p:spPr>
        <p:txBody>
          <a:bodyPr/>
          <a:lstStyle/>
          <a:p>
            <a:pPr>
              <a:defRPr/>
            </a:pPr>
            <a:r>
              <a:rPr lang="en-US" altLang="en-US"/>
              <a:t>Managerial Issues </a:t>
            </a:r>
            <a:r>
              <a:rPr lang="en-US" altLang="en-US" sz="3600"/>
              <a:t>(cont.)</a:t>
            </a:r>
          </a:p>
        </p:txBody>
      </p:sp>
      <p:sp>
        <p:nvSpPr>
          <p:cNvPr id="94213" name="Rectangle 3">
            <a:extLst>
              <a:ext uri="{FF2B5EF4-FFF2-40B4-BE49-F238E27FC236}">
                <a16:creationId xmlns:a16="http://schemas.microsoft.com/office/drawing/2014/main" id="{D16C32A3-F8F4-41B3-B3FF-44871E2195E0}"/>
              </a:ext>
            </a:extLst>
          </p:cNvPr>
          <p:cNvSpPr>
            <a:spLocks noGrp="1" noChangeArrowheads="1"/>
          </p:cNvSpPr>
          <p:nvPr>
            <p:ph type="body" idx="1"/>
          </p:nvPr>
        </p:nvSpPr>
        <p:spPr>
          <a:xfrm>
            <a:off x="2152650" y="1576388"/>
            <a:ext cx="7886700" cy="4495800"/>
          </a:xfrm>
        </p:spPr>
        <p:txBody>
          <a:bodyPr/>
          <a:lstStyle/>
          <a:p>
            <a:pPr marL="609600" indent="-609600">
              <a:buClr>
                <a:srgbClr val="FFFF66"/>
              </a:buClr>
              <a:buFont typeface="Wingdings" panose="05000000000000000000" pitchFamily="2" charset="2"/>
              <a:buAutoNum type="arabicPeriod" startAt="4"/>
            </a:pPr>
            <a:r>
              <a:rPr lang="en-US" altLang="en-US"/>
              <a:t>What is the key to establishing strong e-commerce security?</a:t>
            </a:r>
          </a:p>
          <a:p>
            <a:pPr marL="609600" indent="-609600">
              <a:buClr>
                <a:srgbClr val="FFFF66"/>
              </a:buClr>
              <a:buFont typeface="Wingdings" panose="05000000000000000000" pitchFamily="2" charset="2"/>
              <a:buAutoNum type="arabicPeriod" startAt="4"/>
            </a:pPr>
            <a:r>
              <a:rPr lang="en-US" altLang="en-US"/>
              <a:t>What steps should businesses follow inestablishing a security plan? </a:t>
            </a:r>
          </a:p>
          <a:p>
            <a:pPr marL="609600" indent="-609600">
              <a:buClr>
                <a:srgbClr val="FFFF66"/>
              </a:buClr>
              <a:buFont typeface="Wingdings" panose="05000000000000000000" pitchFamily="2" charset="2"/>
              <a:buAutoNum type="arabicPeriod" startAt="4"/>
            </a:pPr>
            <a:r>
              <a:rPr lang="en-US" altLang="en-US"/>
              <a:t>Should organizations be concerned with internal security threats?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a:extLst>
              <a:ext uri="{FF2B5EF4-FFF2-40B4-BE49-F238E27FC236}">
                <a16:creationId xmlns:a16="http://schemas.microsoft.com/office/drawing/2014/main" id="{A1E86CCC-C30D-425F-A1D3-9CE615E829C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E5062D6-8925-4B6E-9102-E0C5A1A0801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88</a:t>
            </a:fld>
            <a:endParaRPr lang="en-US" altLang="en-US"/>
          </a:p>
        </p:txBody>
      </p:sp>
      <p:sp>
        <p:nvSpPr>
          <p:cNvPr id="153602" name="Rectangle 2">
            <a:extLst>
              <a:ext uri="{FF2B5EF4-FFF2-40B4-BE49-F238E27FC236}">
                <a16:creationId xmlns:a16="http://schemas.microsoft.com/office/drawing/2014/main" id="{59A6085A-77DC-49FA-A989-F10D2B39EEBA}"/>
              </a:ext>
            </a:extLst>
          </p:cNvPr>
          <p:cNvSpPr>
            <a:spLocks noGrp="1" noChangeArrowheads="1"/>
          </p:cNvSpPr>
          <p:nvPr>
            <p:ph type="title"/>
          </p:nvPr>
        </p:nvSpPr>
        <p:spPr>
          <a:xfrm>
            <a:off x="2152650" y="503239"/>
            <a:ext cx="7886700" cy="777875"/>
          </a:xfrm>
        </p:spPr>
        <p:txBody>
          <a:bodyPr/>
          <a:lstStyle/>
          <a:p>
            <a:pPr>
              <a:defRPr/>
            </a:pPr>
            <a:r>
              <a:rPr lang="en-US" altLang="en-US"/>
              <a:t>Summary</a:t>
            </a:r>
          </a:p>
        </p:txBody>
      </p:sp>
      <p:sp>
        <p:nvSpPr>
          <p:cNvPr id="95237" name="Rectangle 3">
            <a:extLst>
              <a:ext uri="{FF2B5EF4-FFF2-40B4-BE49-F238E27FC236}">
                <a16:creationId xmlns:a16="http://schemas.microsoft.com/office/drawing/2014/main" id="{E7CFC519-4404-438C-8903-B06EE1DC50C2}"/>
              </a:ext>
            </a:extLst>
          </p:cNvPr>
          <p:cNvSpPr>
            <a:spLocks noGrp="1" noChangeArrowheads="1"/>
          </p:cNvSpPr>
          <p:nvPr>
            <p:ph type="body" idx="1"/>
          </p:nvPr>
        </p:nvSpPr>
        <p:spPr>
          <a:xfrm>
            <a:off x="2590800" y="1981200"/>
            <a:ext cx="7696200" cy="4419600"/>
          </a:xfrm>
        </p:spPr>
        <p:txBody>
          <a:bodyPr/>
          <a:lstStyle/>
          <a:p>
            <a:pPr marL="609600" indent="-609600">
              <a:buClr>
                <a:srgbClr val="FFFF66"/>
              </a:buClr>
              <a:buFont typeface="Wingdings" panose="05000000000000000000" pitchFamily="2" charset="2"/>
              <a:buAutoNum type="arabicPeriod"/>
            </a:pPr>
            <a:r>
              <a:rPr lang="en-US" altLang="en-US"/>
              <a:t>Increase in computer attacks.</a:t>
            </a:r>
          </a:p>
          <a:p>
            <a:pPr marL="609600" indent="-609600">
              <a:buClr>
                <a:srgbClr val="FFFF66"/>
              </a:buClr>
              <a:buFont typeface="Wingdings" panose="05000000000000000000" pitchFamily="2" charset="2"/>
              <a:buAutoNum type="arabicPeriod"/>
            </a:pPr>
            <a:r>
              <a:rPr lang="en-US" altLang="en-US"/>
              <a:t>Security is everyone’s business.</a:t>
            </a:r>
          </a:p>
          <a:p>
            <a:pPr marL="609600" indent="-609600">
              <a:buClr>
                <a:srgbClr val="FFFF66"/>
              </a:buClr>
              <a:buFont typeface="Wingdings" panose="05000000000000000000" pitchFamily="2" charset="2"/>
              <a:buAutoNum type="arabicPeriod"/>
            </a:pPr>
            <a:r>
              <a:rPr lang="en-US" altLang="en-US"/>
              <a:t>Basic security issues.</a:t>
            </a:r>
          </a:p>
          <a:p>
            <a:pPr marL="609600" indent="-609600">
              <a:buClr>
                <a:srgbClr val="FFFF66"/>
              </a:buClr>
              <a:buFont typeface="Wingdings" panose="05000000000000000000" pitchFamily="2" charset="2"/>
              <a:buAutoNum type="arabicPeriod"/>
            </a:pPr>
            <a:r>
              <a:rPr lang="en-US" altLang="en-US"/>
              <a:t>Basic types of network security attacks.</a:t>
            </a:r>
          </a:p>
          <a:p>
            <a:pPr marL="609600" indent="-609600">
              <a:buClr>
                <a:srgbClr val="FFFF66"/>
              </a:buClr>
              <a:buFont typeface="Wingdings" panose="05000000000000000000" pitchFamily="2" charset="2"/>
              <a:buAutoNum type="arabicPeriod" startAt="5"/>
            </a:pPr>
            <a:r>
              <a:rPr lang="en-US" altLang="en-US"/>
              <a:t>Managing EC security.</a:t>
            </a:r>
          </a:p>
          <a:p>
            <a:pPr marL="609600" indent="-609600">
              <a:buClr>
                <a:srgbClr val="FFFF66"/>
              </a:buClr>
              <a:buFont typeface="Wingdings" panose="05000000000000000000" pitchFamily="2" charset="2"/>
              <a:buAutoNum type="arabicPeriod" startAt="5"/>
            </a:pPr>
            <a:r>
              <a:rPr lang="en-US" altLang="en-US"/>
              <a:t>Securing EC communications.</a:t>
            </a:r>
          </a:p>
          <a:p>
            <a:pPr marL="609600" indent="-609600">
              <a:buClr>
                <a:srgbClr val="FFFF66"/>
              </a:buClr>
              <a:buFont typeface="Wingdings" panose="05000000000000000000" pitchFamily="2" charset="2"/>
              <a:buAutoNum type="arabicPeriod" startAt="5"/>
            </a:pPr>
            <a:r>
              <a:rPr lang="en-US" altLang="en-US"/>
              <a:t>Technologies for securing networks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B89EC-BA62-40F1-A636-466F0DCAEA17}"/>
              </a:ext>
            </a:extLst>
          </p:cNvPr>
          <p:cNvSpPr>
            <a:spLocks noGrp="1"/>
          </p:cNvSpPr>
          <p:nvPr>
            <p:ph type="sldNum" sz="quarter" idx="10"/>
          </p:nvPr>
        </p:nvSpPr>
        <p:spPr>
          <a:xfrm>
            <a:off x="7408863" y="6356350"/>
            <a:ext cx="1106487"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smtClean="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C1AAE145-2A0C-496D-AD8E-2C602B231F2D}" type="slidenum">
              <a:rPr lang="en-US" smtClean="0"/>
              <a:pPr>
                <a:defRPr/>
              </a:pPr>
              <a:t>89</a:t>
            </a:fld>
            <a:endParaRPr lang="en-US" dirty="0"/>
          </a:p>
        </p:txBody>
      </p:sp>
      <p:sp>
        <p:nvSpPr>
          <p:cNvPr id="5" name="Title 3">
            <a:extLst>
              <a:ext uri="{FF2B5EF4-FFF2-40B4-BE49-F238E27FC236}">
                <a16:creationId xmlns:a16="http://schemas.microsoft.com/office/drawing/2014/main" id="{198D343C-A63F-4C64-B08B-F2A3F5709A7E}"/>
              </a:ext>
            </a:extLst>
          </p:cNvPr>
          <p:cNvSpPr>
            <a:spLocks noGrp="1"/>
          </p:cNvSpPr>
          <p:nvPr>
            <p:ph type="title"/>
          </p:nvPr>
        </p:nvSpPr>
        <p:spPr>
          <a:xfrm>
            <a:off x="2047875" y="317501"/>
            <a:ext cx="7772400" cy="1362075"/>
          </a:xfrm>
        </p:spPr>
        <p:txBody>
          <a:bodyPr/>
          <a:lstStyle/>
          <a:p>
            <a:pPr eaLnBrk="1" hangingPunct="1">
              <a:defRPr/>
            </a:pPr>
            <a:r>
              <a:rPr lang="en-US" dirty="0" err="1"/>
              <a:t>Selesai</a:t>
            </a:r>
            <a:endParaRPr lang="en-US" dirty="0"/>
          </a:p>
        </p:txBody>
      </p:sp>
      <p:pic>
        <p:nvPicPr>
          <p:cNvPr id="7" name="Content Placeholder 3" descr="thankyou.jpg">
            <a:extLst>
              <a:ext uri="{FF2B5EF4-FFF2-40B4-BE49-F238E27FC236}">
                <a16:creationId xmlns:a16="http://schemas.microsoft.com/office/drawing/2014/main" id="{BD6F4E3B-C886-4C91-A40E-56B45283F0E9}"/>
              </a:ext>
            </a:extLst>
          </p:cNvPr>
          <p:cNvPicPr>
            <a:picLocks noGrp="1" noChangeAspect="1"/>
          </p:cNvPicPr>
          <p:nvPr>
            <p:ph sz="quarter" idx="1"/>
          </p:nvPr>
        </p:nvPicPr>
        <p:blipFill>
          <a:blip r:embed="rId2" cstate="print"/>
          <a:stretch>
            <a:fillRect/>
          </a:stretch>
        </p:blipFill>
        <p:spPr>
          <a:xfrm>
            <a:off x="3750852" y="1808720"/>
            <a:ext cx="4764498" cy="3240559"/>
          </a:xfrm>
        </p:spPr>
      </p:pic>
    </p:spTree>
    <p:extLst>
      <p:ext uri="{BB962C8B-B14F-4D97-AF65-F5344CB8AC3E}">
        <p14:creationId xmlns:p14="http://schemas.microsoft.com/office/powerpoint/2010/main" val="72162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14B1411E-17EE-4E49-9D8F-6A99A185DF0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2066669-C1F8-46FC-AB77-6E7BD8DA4EE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FD085DB-4692-4F9B-A77C-6C5E72624556}" type="slidenum">
              <a:rPr lang="en-US" altLang="id-ID" smtClean="0"/>
              <a:pPr>
                <a:defRPr/>
              </a:pPr>
              <a:t>9</a:t>
            </a:fld>
            <a:endParaRPr lang="en-US" altLang="en-US"/>
          </a:p>
        </p:txBody>
      </p:sp>
      <p:sp>
        <p:nvSpPr>
          <p:cNvPr id="72706" name="Rectangle 2">
            <a:extLst>
              <a:ext uri="{FF2B5EF4-FFF2-40B4-BE49-F238E27FC236}">
                <a16:creationId xmlns:a16="http://schemas.microsoft.com/office/drawing/2014/main" id="{25AD3900-DA66-4C5B-8993-9190748A9293}"/>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Brute Force </a:t>
            </a:r>
            <a:br>
              <a:rPr lang="en-US" altLang="en-US"/>
            </a:br>
            <a:r>
              <a:rPr lang="en-US" altLang="en-US"/>
              <a:t>Credit Card Attack Story </a:t>
            </a:r>
            <a:r>
              <a:rPr lang="en-US" altLang="en-US" sz="3200"/>
              <a:t>(cont.)</a:t>
            </a:r>
          </a:p>
        </p:txBody>
      </p:sp>
      <p:sp>
        <p:nvSpPr>
          <p:cNvPr id="14341" name="Rectangle 3">
            <a:extLst>
              <a:ext uri="{FF2B5EF4-FFF2-40B4-BE49-F238E27FC236}">
                <a16:creationId xmlns:a16="http://schemas.microsoft.com/office/drawing/2014/main" id="{54B88D62-6743-43CA-B09F-AA7E3E7B8E85}"/>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b="1"/>
              <a:t>In April 2002 hackers got into the Authorize.Net card processing system (largest gateway payment system on the Internet)</a:t>
            </a:r>
          </a:p>
          <a:p>
            <a:pPr lvl="1">
              <a:buFont typeface="Calibri Light" panose="020F0302020204030204" pitchFamily="34" charset="0"/>
              <a:buAutoNum type="alphaLcPeriod"/>
            </a:pPr>
            <a:r>
              <a:rPr lang="en-US" altLang="en-US" b="1"/>
              <a:t>Executed 13,000 credit card transactions, of which 7,000 succeeded</a:t>
            </a:r>
            <a:r>
              <a:rPr lang="en-US" altLang="en-US"/>
              <a:t> </a:t>
            </a:r>
          </a:p>
          <a:p>
            <a:pPr lvl="1">
              <a:buFont typeface="Calibri Light" panose="020F0302020204030204" pitchFamily="34" charset="0"/>
              <a:buAutoNum type="alphaLcPeriod"/>
            </a:pPr>
            <a:r>
              <a:rPr lang="en-US" altLang="en-US" b="1"/>
              <a:t>Entry into the Authorize.Net system required only a log-on name, not a password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3922</Words>
  <Application>Microsoft Office PowerPoint</Application>
  <PresentationFormat>Widescreen</PresentationFormat>
  <Paragraphs>466</Paragraphs>
  <Slides>89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89</vt:i4>
      </vt:variant>
    </vt:vector>
  </HeadingPairs>
  <TitlesOfParts>
    <vt:vector size="97" baseType="lpstr">
      <vt:lpstr>Arial</vt:lpstr>
      <vt:lpstr>Calibri</vt:lpstr>
      <vt:lpstr>Calibri Light</vt:lpstr>
      <vt:lpstr>Cambria</vt:lpstr>
      <vt:lpstr>Impact</vt:lpstr>
      <vt:lpstr>Wingdings</vt:lpstr>
      <vt:lpstr>Office Theme</vt:lpstr>
      <vt:lpstr>Custom Design</vt:lpstr>
      <vt:lpstr>SIC030 - PPT - SESI ke 11 Sistem Perdagangan Elektronik</vt:lpstr>
      <vt:lpstr>Learning Objectives</vt:lpstr>
      <vt:lpstr>Learning Objectives (cont.)</vt:lpstr>
      <vt:lpstr>Brute Force Credit Card Attack Story</vt:lpstr>
      <vt:lpstr>Brute Force  Credit Card Attack (cont.)</vt:lpstr>
      <vt:lpstr>Brute Force  Credit Card Attack (cont.)</vt:lpstr>
      <vt:lpstr>Brute Force  Credit Card Attack (cont.)</vt:lpstr>
      <vt:lpstr>Brute Force  Credit Card Attack (cont.)</vt:lpstr>
      <vt:lpstr>Brute Force  Credit Card Attack Story (cont.)</vt:lpstr>
      <vt:lpstr>Brute Force Solution</vt:lpstr>
      <vt:lpstr>Brute Force Credit Card Solution (cont.)</vt:lpstr>
      <vt:lpstr>Brute Force  Credit Card Attack (cont.)</vt:lpstr>
      <vt:lpstr>Brute Force  Credit Card Attack (cont.)</vt:lpstr>
      <vt:lpstr>Brute Force  What We Can Learn</vt:lpstr>
      <vt:lpstr>Accelerating Need for E-Commerce Security</vt:lpstr>
      <vt:lpstr>Accelerating Need for E-Commerce Security (cont.)</vt:lpstr>
      <vt:lpstr>Accelerating Need for E-Commerce Security (cont.)</vt:lpstr>
      <vt:lpstr>Accelerating Need for E-Commerce Security (cont.)</vt:lpstr>
      <vt:lpstr>Accelerating Need for E-Commerce Security (cont.)</vt:lpstr>
      <vt:lpstr>Security Is  Everyone’s Business</vt:lpstr>
      <vt:lpstr>Security Is  Everyone’s Business (cont.)</vt:lpstr>
      <vt:lpstr>Security Is  Everyone’s Business (cont.)</vt:lpstr>
      <vt:lpstr>Security Is  Everyone’s Business (cont.)</vt:lpstr>
      <vt:lpstr>Security Is  Everyone’s Business (cont.)</vt:lpstr>
      <vt:lpstr>Security Issues</vt:lpstr>
      <vt:lpstr>Security Issues (cont.)</vt:lpstr>
      <vt:lpstr>Security Issues (cont.)</vt:lpstr>
      <vt:lpstr>Security Requirements</vt:lpstr>
      <vt:lpstr>Security Requirements (cont.)</vt:lpstr>
      <vt:lpstr>Security Requirements (cont.)</vt:lpstr>
      <vt:lpstr>Security Requirements (cont.)</vt:lpstr>
      <vt:lpstr>Security Issues (cont.)</vt:lpstr>
      <vt:lpstr>Types of Threats and Attacks</vt:lpstr>
      <vt:lpstr>Types of  Threats and Attacks (cont.)</vt:lpstr>
      <vt:lpstr>Types of  Threats and Attacks (cont.)</vt:lpstr>
      <vt:lpstr>Types of  Threats and Attacks (cont.)</vt:lpstr>
      <vt:lpstr>Types of  Threats and Attacks (cont.)</vt:lpstr>
      <vt:lpstr>Types of  Threats and Attacks (cont.)</vt:lpstr>
      <vt:lpstr>Types of  Threats and Attacks (cont.)</vt:lpstr>
      <vt:lpstr>Types of  Threats and Attacks (cont.)</vt:lpstr>
      <vt:lpstr>Types of  Threats and Attacks (cont.)</vt:lpstr>
      <vt:lpstr>Types of  Threats and Attacks (cont.)</vt:lpstr>
      <vt:lpstr>Types of  Threats and Attacks (cont.)</vt:lpstr>
      <vt:lpstr>Types of  Threats and Attacks (cont.)</vt:lpstr>
      <vt:lpstr>Types of  Threats and Attacks (cont.)</vt:lpstr>
      <vt:lpstr>Types of  Threats and Attacks (cont.)</vt:lpstr>
      <vt:lpstr>Managing EC Security</vt:lpstr>
      <vt:lpstr>Managing EC Security (cont.)</vt:lpstr>
      <vt:lpstr>Managing EC Security (cont.)</vt:lpstr>
      <vt:lpstr>Managing EC Security (cont.)</vt:lpstr>
      <vt:lpstr>PowerPoint Presentation</vt:lpstr>
      <vt:lpstr>Managing EC Security (cont.)</vt:lpstr>
      <vt:lpstr>Managing EC Security (cont.)</vt:lpstr>
      <vt:lpstr>Managing EC Security (cont.)</vt:lpstr>
      <vt:lpstr>Managing EC Security (cont.)</vt:lpstr>
      <vt:lpstr>Authentication</vt:lpstr>
      <vt:lpstr>Authentication (cont.)</vt:lpstr>
      <vt:lpstr>Authentication (cont.)</vt:lpstr>
      <vt:lpstr>Authentication (cont.)</vt:lpstr>
      <vt:lpstr>Biometric Controls</vt:lpstr>
      <vt:lpstr>Biometric Controls (cont.)</vt:lpstr>
      <vt:lpstr>Biometric Controls (cont.)</vt:lpstr>
      <vt:lpstr>Biometric Controls (cont.)</vt:lpstr>
      <vt:lpstr>Biometric Controls (cont.)</vt:lpstr>
      <vt:lpstr>Encryption Methods</vt:lpstr>
      <vt:lpstr>Encryption Methods (cont.)</vt:lpstr>
      <vt:lpstr>Encryption Methods (cont.)</vt:lpstr>
      <vt:lpstr>Encryption Methods (cont.)</vt:lpstr>
      <vt:lpstr>Encryption Methods (cont.)</vt:lpstr>
      <vt:lpstr>Encryption Methods (cont.)</vt:lpstr>
      <vt:lpstr>Elements of PKI</vt:lpstr>
      <vt:lpstr>Elements of PKI (cont.)</vt:lpstr>
      <vt:lpstr>Elements of PKI (cont.)</vt:lpstr>
      <vt:lpstr>Elements of PKI (cont.)</vt:lpstr>
      <vt:lpstr>Security Protocols</vt:lpstr>
      <vt:lpstr>Security Protocols (cont.)</vt:lpstr>
      <vt:lpstr>Securing EC Networks</vt:lpstr>
      <vt:lpstr>Securing EC Networks (cont.)</vt:lpstr>
      <vt:lpstr>Securing EC Networks (cont.)</vt:lpstr>
      <vt:lpstr>Securing EC Networks (cont.)</vt:lpstr>
      <vt:lpstr>Securing EC Networks (cont.)</vt:lpstr>
      <vt:lpstr>Securing EC Networks (cont.)</vt:lpstr>
      <vt:lpstr>Securing EC Networks (cont.)</vt:lpstr>
      <vt:lpstr>Securing EC Networks (cont.)</vt:lpstr>
      <vt:lpstr>Securing EC Networks (cont.)</vt:lpstr>
      <vt:lpstr>Managerial Issues</vt:lpstr>
      <vt:lpstr>Managerial Issues (cont.)</vt:lpstr>
      <vt:lpstr>Summary</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Hanif Jusuf</cp:lastModifiedBy>
  <cp:revision>25</cp:revision>
  <dcterms:created xsi:type="dcterms:W3CDTF">2021-08-03T05:39:13Z</dcterms:created>
  <dcterms:modified xsi:type="dcterms:W3CDTF">2022-05-17T00:09:45Z</dcterms:modified>
</cp:coreProperties>
</file>