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2" r:id="rId3"/>
    <p:sldId id="259" r:id="rId4"/>
    <p:sldId id="260" r:id="rId5"/>
    <p:sldId id="261" r:id="rId6"/>
    <p:sldId id="387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388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389" r:id="rId41"/>
    <p:sldId id="390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296" r:id="rId8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:a16="http://schemas.microsoft.com/office/drawing/2014/main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04801"/>
            <a:ext cx="10058400" cy="1431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2400" y="1981200"/>
            <a:ext cx="4927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0" y="1981200"/>
            <a:ext cx="4927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E7C44-DC1B-4A9B-AE65-F3A2E5F677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22400" y="6248400"/>
            <a:ext cx="2540000" cy="4572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/>
              <a:t>© Prentice Hall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86549-6E84-49EC-9DEC-C1A0E0D88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B22CF-0EC8-4A84-A52B-9B516D9D0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8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E975F-A5E5-466C-9F93-5A0C61A07B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8970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:a16="http://schemas.microsoft.com/office/drawing/2014/main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:a16="http://schemas.microsoft.com/office/drawing/2014/main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:a16="http://schemas.microsoft.com/office/drawing/2014/main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2">
            <a:extLst>
              <a:ext uri="{FF2B5EF4-FFF2-40B4-BE49-F238E27FC236}">
                <a16:creationId xmlns:a16="http://schemas.microsoft.com/office/drawing/2014/main" id="{4B35AA4F-056E-4AAA-9B90-FD9342A8C23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1985B5A-B0C1-4B18-9148-D3C0426D6E36}" type="slidenum">
              <a:rPr lang="en-US" altLang="id-ID" sz="1200">
                <a:solidFill>
                  <a:schemeClr val="bg1"/>
                </a:solidFill>
                <a:latin typeface="Cambria" panose="020405030504060302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</a:t>
            </a:fld>
            <a:endParaRPr lang="en-US" altLang="id-ID" sz="120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FD9DB01-3E26-42FC-B0C3-54E6E20E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8425" y="3770313"/>
            <a:ext cx="6858000" cy="182086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ID" sz="2800" dirty="0"/>
              <a:t>Electronic Payment System</a:t>
            </a:r>
            <a:endParaRPr lang="en-US" sz="2800" dirty="0"/>
          </a:p>
          <a:p>
            <a:pPr>
              <a:defRPr/>
            </a:pPr>
            <a:endParaRPr lang="en-ID" sz="1400" dirty="0"/>
          </a:p>
          <a:p>
            <a:pPr>
              <a:defRPr/>
            </a:pPr>
            <a:r>
              <a:rPr lang="fi-FI" sz="1400" dirty="0"/>
              <a:t>M HANIF JUSUF ST MKOM</a:t>
            </a:r>
            <a:endParaRPr lang="en-US" sz="1400" dirty="0"/>
          </a:p>
          <a:p>
            <a:pPr>
              <a:defRPr/>
            </a:pPr>
            <a:endParaRPr lang="en-US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2A66477-42A9-486D-9879-9018F8E53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57923"/>
            <a:ext cx="9144000" cy="859528"/>
          </a:xfrm>
        </p:spPr>
        <p:txBody>
          <a:bodyPr>
            <a:noAutofit/>
          </a:bodyPr>
          <a:lstStyle/>
          <a:p>
            <a:r>
              <a:rPr lang="en-ID" sz="3600" b="1" dirty="0"/>
              <a:t>SIC030</a:t>
            </a:r>
            <a:r>
              <a:rPr lang="en-US" sz="3600" b="1" dirty="0"/>
              <a:t> - PPT - SESI </a:t>
            </a:r>
            <a:r>
              <a:rPr lang="en-US" sz="3600" b="1" dirty="0" err="1"/>
              <a:t>ke</a:t>
            </a:r>
            <a:r>
              <a:rPr lang="en-US" sz="3600" b="1" dirty="0"/>
              <a:t> 12</a:t>
            </a:r>
            <a:br>
              <a:rPr lang="en-US" sz="3600" b="1" dirty="0"/>
            </a:br>
            <a:r>
              <a:rPr lang="en-US" sz="3600" dirty="0" err="1"/>
              <a:t>Sistem</a:t>
            </a:r>
            <a:r>
              <a:rPr lang="en-US" sz="3600" dirty="0"/>
              <a:t> </a:t>
            </a:r>
            <a:r>
              <a:rPr lang="en-US" sz="3600" dirty="0" err="1"/>
              <a:t>Perdagangan</a:t>
            </a:r>
            <a:r>
              <a:rPr lang="en-US" sz="3600" dirty="0"/>
              <a:t> </a:t>
            </a:r>
            <a:r>
              <a:rPr lang="en-US" sz="3600" dirty="0" err="1"/>
              <a:t>Elektronik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>
            <a:extLst>
              <a:ext uri="{FF2B5EF4-FFF2-40B4-BE49-F238E27FC236}">
                <a16:creationId xmlns:a16="http://schemas.microsoft.com/office/drawing/2014/main" id="{5CA22CA2-B293-4133-95B5-49B46BFA8250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445F1-856E-40D6-BCBF-91345855E4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8CE0EB7E-C17A-43FE-B1AB-61BBA61D9E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z="3600" dirty="0"/>
              <a:t>Electronic Payments: A Critical Element in EC Support Services</a:t>
            </a:r>
            <a:endParaRPr lang="en-US" altLang="en-US" sz="2800" dirty="0"/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46ABB939-2573-41D2-B0B9-633297D743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i="1"/>
              <a:t>E-payments:</a:t>
            </a:r>
            <a:r>
              <a:rPr lang="en-US" altLang="en-US"/>
              <a:t> payments made online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The  overwhelming majority of Web purchases are made with credit cards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This may change in the future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endParaRPr lang="en-US" altLang="en-US" b="1"/>
          </a:p>
          <a:p>
            <a:pPr lvl="2"/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>
            <a:extLst>
              <a:ext uri="{FF2B5EF4-FFF2-40B4-BE49-F238E27FC236}">
                <a16:creationId xmlns:a16="http://schemas.microsoft.com/office/drawing/2014/main" id="{BA367157-913D-42AC-9E63-14652B718114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A094B-FCF3-4A81-8C62-86A14426BA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F1D0A213-62D9-43E1-80A0-FA3BB36EAE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Deficiencies of Credit Card Payments</a:t>
            </a:r>
            <a:endParaRPr lang="en-US" altLang="en-US" sz="3600"/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90DFD17C-147F-4BDA-AA3A-D0764DC213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Many  people who will be on the Internet in 2020 have not even had their first Web experience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Many of these users will come from countries outside the United States, where the use of credit cards is not as prevalent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Many users are also likely to be younger and have less access to credit and debit cards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Many purchases they make will be micropayments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>
            <a:extLst>
              <a:ext uri="{FF2B5EF4-FFF2-40B4-BE49-F238E27FC236}">
                <a16:creationId xmlns:a16="http://schemas.microsoft.com/office/drawing/2014/main" id="{017CECBF-4FBF-45A1-B49D-618034AAD373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752A9-D1F6-4371-B967-D887A29C18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2FB19315-1C14-45FE-A978-7F04F69A77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Deficiencies of Credit Card Payments </a:t>
            </a:r>
            <a:r>
              <a:rPr lang="en-US" altLang="en-US" sz="3600"/>
              <a:t>(cont.)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7491001F-199A-4EFF-9965-CD5088BD27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95 percent of all e-commerce are B2B transactions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Electronic payments are more likely to involve EFTs or electronic checks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Credit cards cannot be used for large sums of B2B transactions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A large amount of fraud with online credit card shopping occurs that results in chargebacks to the merchants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>
            <a:extLst>
              <a:ext uri="{FF2B5EF4-FFF2-40B4-BE49-F238E27FC236}">
                <a16:creationId xmlns:a16="http://schemas.microsoft.com/office/drawing/2014/main" id="{A8B1A6F8-03C1-4FFB-9424-B9F9EA756442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7FED9-1C95-497E-8E75-0DB2153830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A8B0B471-D06C-4C51-BCF6-12D82007F6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Electronic Payments </a:t>
            </a:r>
            <a:r>
              <a:rPr lang="en-US" altLang="en-US" sz="3600"/>
              <a:t>(cont.)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2A30DD4B-A5C5-48CA-9F52-F2B9CF64DC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Chargeback problem—a </a:t>
            </a:r>
            <a:r>
              <a:rPr lang="en-US" altLang="en-US" i="1"/>
              <a:t>chargeback </a:t>
            </a:r>
            <a:r>
              <a:rPr lang="en-US" altLang="en-US"/>
              <a:t>means that the customer refuses to pay, claiming that the purchase was made by someone else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/>
              <a:t>	Happens in Internet transactions: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Four times more frequently than catalog sales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Nine times more frequently than in brick-and-mortar sales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>
            <a:extLst>
              <a:ext uri="{FF2B5EF4-FFF2-40B4-BE49-F238E27FC236}">
                <a16:creationId xmlns:a16="http://schemas.microsoft.com/office/drawing/2014/main" id="{5053701C-4228-4E13-953B-6C9BBA5AA487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ED688-3EBF-425D-8D69-825702BCAF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9F88119D-35A2-497A-A02A-5ABCE12B11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Electronic Payments </a:t>
            </a:r>
            <a:r>
              <a:rPr lang="en-US" altLang="en-US" sz="3600"/>
              <a:t>(cont.)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60612EED-B047-47EF-B575-54B77BE21A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“Best practices” used by merchants when conducting credit card transactions: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implementing a firewall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using encryption and antivirus software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incorporating intercompany security practices</a:t>
            </a:r>
          </a:p>
          <a:p>
            <a:pPr>
              <a:buFont typeface="Calibri Light" panose="020F0302020204030204" pitchFamily="34" charset="0"/>
              <a:buAutoNum type="arabicPeriod"/>
            </a:pPr>
            <a:endParaRPr lang="en-US" altLang="en-US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>
            <a:extLst>
              <a:ext uri="{FF2B5EF4-FFF2-40B4-BE49-F238E27FC236}">
                <a16:creationId xmlns:a16="http://schemas.microsoft.com/office/drawing/2014/main" id="{16020036-CF57-433F-903D-1636E2DAC420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032E7-D195-4F0E-ABA3-343839882C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2C24EB83-0593-4BBC-AC34-EF87E35D2F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Electronic Payments:</a:t>
            </a:r>
            <a:br>
              <a:rPr lang="en-US" altLang="en-US"/>
            </a:br>
            <a:r>
              <a:rPr lang="en-US" altLang="en-US"/>
              <a:t>Best Practices </a:t>
            </a:r>
            <a:r>
              <a:rPr lang="en-US" altLang="en-US" sz="3600"/>
              <a:t>(cont.)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F91416C7-4BE2-4254-BF45-58C9DBD249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981200"/>
            <a:ext cx="8077200" cy="4495800"/>
          </a:xfrm>
        </p:spPr>
        <p:txBody>
          <a:bodyPr/>
          <a:lstStyle/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However, since 2002, e-tailers see credit card fraud as a solvable problem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Risk management techniques and fraud-prevention software are widely available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The Merchant Fraud Squad provides education about fraud prevention techniques and encourages businesses selling online to adopt best practices and antifraud technologies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>
            <a:extLst>
              <a:ext uri="{FF2B5EF4-FFF2-40B4-BE49-F238E27FC236}">
                <a16:creationId xmlns:a16="http://schemas.microsoft.com/office/drawing/2014/main" id="{EEF652E2-5872-4025-B298-318668D11CE2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ACCE-276E-43D0-AF2A-490D46D953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DA8C3B32-06D7-4CBC-A407-8945820F3E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Electronic Payments </a:t>
            </a:r>
            <a:r>
              <a:rPr lang="en-US" altLang="en-US" sz="3600"/>
              <a:t>(cont.)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2A5B7063-EDE6-42E4-961F-95B6BED6BB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nochargeback.com and combatfraud.org offer fraud-protection services</a:t>
            </a:r>
          </a:p>
          <a:p>
            <a:pPr lvl="2"/>
            <a:r>
              <a:rPr lang="en-US" altLang="en-US"/>
              <a:t>Members access the site’s database of credit card numbers, e-mail addresses, and postal addresses used for purchases that resulted in a chargeback</a:t>
            </a:r>
          </a:p>
          <a:p>
            <a:pPr lvl="2"/>
            <a:r>
              <a:rPr lang="en-US" altLang="en-US"/>
              <a:t>Merchants check for “deadbeats” at this site and then refuse to accept charges from them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>
            <a:extLst>
              <a:ext uri="{FF2B5EF4-FFF2-40B4-BE49-F238E27FC236}">
                <a16:creationId xmlns:a16="http://schemas.microsoft.com/office/drawing/2014/main" id="{ADB39D90-3678-47CD-BDD8-E48EC10A5B6C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E9685-B78D-43FA-A792-5B8D65336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E9351294-CDE4-4A5F-B633-5E50222B89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Electronic Payment Methods</a:t>
            </a:r>
            <a:endParaRPr lang="en-US" altLang="en-US" sz="3600"/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96E222C9-89BE-49DA-A221-B465DC0049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Electronic payment cards (credit, debit, charge)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Virtual credit cards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E-wallets (or e-purses)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Smart cards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Electronic cash (several variations)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>
            <a:extLst>
              <a:ext uri="{FF2B5EF4-FFF2-40B4-BE49-F238E27FC236}">
                <a16:creationId xmlns:a16="http://schemas.microsoft.com/office/drawing/2014/main" id="{A2E9359D-7AE2-4FE0-B347-B9CE759D8E99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FA0A9-1679-4724-AC50-41A6463280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22D83413-7199-44D7-8CAA-616053B955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Electronic Payment </a:t>
            </a:r>
            <a:br>
              <a:rPr lang="en-US" altLang="en-US"/>
            </a:br>
            <a:r>
              <a:rPr lang="en-US" altLang="en-US"/>
              <a:t>Methods </a:t>
            </a:r>
            <a:r>
              <a:rPr lang="en-US" altLang="en-US" sz="3600"/>
              <a:t>(cont.)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414BF4FE-9C99-4086-A2D7-9530F4F7EE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Wireless payments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Stored-value card payments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Loyalty cards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Person-to-person payment methods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Payments made electronically at kiosks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>
            <a:extLst>
              <a:ext uri="{FF2B5EF4-FFF2-40B4-BE49-F238E27FC236}">
                <a16:creationId xmlns:a16="http://schemas.microsoft.com/office/drawing/2014/main" id="{15588940-7906-4EFE-88A0-06470B85A50C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83371-248B-4FDD-861D-8511C2512A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F9EB3CCD-F722-4F4E-AB6B-65EE55B451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Electronic Payment </a:t>
            </a:r>
            <a:br>
              <a:rPr lang="en-US" altLang="en-US"/>
            </a:br>
            <a:r>
              <a:rPr lang="en-US" altLang="en-US"/>
              <a:t>Methods </a:t>
            </a:r>
            <a:r>
              <a:rPr lang="en-US" altLang="en-US" sz="3600"/>
              <a:t>(cont.)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88F4C3BB-4327-4A00-A80C-AA2E5AC70E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E-payments for B2B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Electronic checks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Purchasing cards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Electronic letters of credit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Electronic funds transfer (EFT)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Electronic benefits transfer (EBT) Other innovative methods, including e-lines of credit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>
            <a:extLst>
              <a:ext uri="{FF2B5EF4-FFF2-40B4-BE49-F238E27FC236}">
                <a16:creationId xmlns:a16="http://schemas.microsoft.com/office/drawing/2014/main" id="{07ADD7DE-D1F3-40D8-9DA0-C99A06BB394C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7A284-0E1E-4B72-83F2-AA8C83938F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B99436B8-36D6-4D04-8108-56BB289B3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Learning Objectives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1468EC87-19D8-4662-B013-9B0E1F1195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Understand the crucial factors that determine the success of e-payment methods.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Discuss the players and processes involved in using credit cards online.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Discuss the different categories and potential uses of smart cards.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>
            <a:extLst>
              <a:ext uri="{FF2B5EF4-FFF2-40B4-BE49-F238E27FC236}">
                <a16:creationId xmlns:a16="http://schemas.microsoft.com/office/drawing/2014/main" id="{AED41419-938D-4532-B0D1-65AB49D18E3E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FD30F-6EBA-43DE-AA56-3914E844BE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5ACAFD44-DABE-4326-81FF-08A89ACBA0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Electronic Payment </a:t>
            </a:r>
            <a:br>
              <a:rPr lang="en-US" altLang="en-US"/>
            </a:br>
            <a:r>
              <a:rPr lang="en-US" altLang="en-US"/>
              <a:t>Methods </a:t>
            </a:r>
            <a:r>
              <a:rPr lang="en-US" altLang="en-US" sz="3600"/>
              <a:t>(cont.)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0FAABB07-BCCA-47B3-868C-FE450B917E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Font typeface="Calibri Light" panose="020F0302020204030204" pitchFamily="34" charset="0"/>
              <a:buAutoNum type="arabicPeriod"/>
            </a:pPr>
            <a:r>
              <a:rPr lang="en-US" altLang="en-US"/>
              <a:t>Five parties involved in e-payments:</a:t>
            </a:r>
          </a:p>
          <a:p>
            <a:pPr marL="990600" lvl="1" indent="-533400">
              <a:buClr>
                <a:srgbClr val="FFFF66"/>
              </a:buClr>
              <a:buFontTx/>
              <a:buAutoNum type="arabicPeriod"/>
            </a:pPr>
            <a:r>
              <a:rPr lang="en-US" altLang="en-US" b="1"/>
              <a:t>Customer/payer/buyer</a:t>
            </a:r>
          </a:p>
          <a:p>
            <a:pPr marL="990600" lvl="1" indent="-533400">
              <a:buClr>
                <a:srgbClr val="FFFF66"/>
              </a:buClr>
              <a:buFontTx/>
              <a:buAutoNum type="arabicPeriod"/>
            </a:pPr>
            <a:r>
              <a:rPr lang="en-US" altLang="en-US" b="1"/>
              <a:t>Merchant/payee/seller</a:t>
            </a:r>
            <a:endParaRPr lang="en-US" altLang="en-US"/>
          </a:p>
          <a:p>
            <a:pPr marL="990600" lvl="1" indent="-533400">
              <a:buClr>
                <a:srgbClr val="FFFF66"/>
              </a:buClr>
              <a:buFontTx/>
              <a:buAutoNum type="arabicPeriod"/>
            </a:pPr>
            <a:r>
              <a:rPr lang="en-US" altLang="en-US" b="1"/>
              <a:t>Issuer</a:t>
            </a:r>
            <a:endParaRPr lang="en-US" altLang="en-US"/>
          </a:p>
          <a:p>
            <a:pPr marL="990600" lvl="1" indent="-533400">
              <a:buClr>
                <a:srgbClr val="FFFF66"/>
              </a:buClr>
              <a:buFontTx/>
              <a:buAutoNum type="arabicPeriod"/>
            </a:pPr>
            <a:r>
              <a:rPr lang="en-US" altLang="en-US" b="1"/>
              <a:t>Regulator</a:t>
            </a:r>
            <a:endParaRPr lang="en-US" altLang="en-US"/>
          </a:p>
          <a:p>
            <a:pPr marL="990600" lvl="1" indent="-533400">
              <a:buClr>
                <a:srgbClr val="FFFF66"/>
              </a:buClr>
              <a:buFontTx/>
              <a:buAutoNum type="arabicPeriod"/>
            </a:pPr>
            <a:r>
              <a:rPr lang="en-US" altLang="en-US" b="1"/>
              <a:t>Automated Clearing House (ACH)</a:t>
            </a: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>
            <a:extLst>
              <a:ext uri="{FF2B5EF4-FFF2-40B4-BE49-F238E27FC236}">
                <a16:creationId xmlns:a16="http://schemas.microsoft.com/office/drawing/2014/main" id="{1DC14B61-19DF-4E62-9398-3442E7C04C95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02CAC-54DB-4605-81C9-2A3722BDCB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57B08316-9047-41F7-A60F-07399EF44F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Electronic Payments </a:t>
            </a:r>
            <a:br>
              <a:rPr lang="en-US" altLang="en-US"/>
            </a:br>
            <a:r>
              <a:rPr lang="en-US" altLang="en-US"/>
              <a:t> Methods </a:t>
            </a:r>
            <a:r>
              <a:rPr lang="en-US" altLang="en-US" sz="3600"/>
              <a:t>(cont.)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9B97B05D-C231-41E1-9D41-81C1C3AD37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i="1"/>
              <a:t>Automated Clearing House (ACH):</a:t>
            </a:r>
            <a:r>
              <a:rPr lang="en-US" altLang="en-US" b="1"/>
              <a:t> </a:t>
            </a:r>
            <a:r>
              <a:rPr lang="en-US" altLang="en-US"/>
              <a:t>Electronic network that connects all U.S. financial institutions for the purpose of making funds transfers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965A8D04-1B49-445E-8D6B-FA4B8B9D384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© Prentice Hall 2020</a:t>
            </a:r>
          </a:p>
        </p:txBody>
      </p:sp>
      <p:sp>
        <p:nvSpPr>
          <p:cNvPr id="29699" name="Slide Number Placeholder 6">
            <a:extLst>
              <a:ext uri="{FF2B5EF4-FFF2-40B4-BE49-F238E27FC236}">
                <a16:creationId xmlns:a16="http://schemas.microsoft.com/office/drawing/2014/main" id="{76FEEE1A-D4EB-4DC5-B672-ED2EA37CA8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6EED5E7-0DA7-4F97-995F-330D0ED37B81}" type="slidenum">
              <a:rPr lang="en-US" altLang="en-US" smtClean="0">
                <a:solidFill>
                  <a:srgbClr val="898989"/>
                </a:solidFill>
              </a:rPr>
              <a:pPr/>
              <a:t>22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168BE504-C6EE-4F48-BDF2-1E2463B452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Electronic Payments </a:t>
            </a:r>
            <a:br>
              <a:rPr lang="en-US" altLang="en-US"/>
            </a:br>
            <a:r>
              <a:rPr lang="en-US" altLang="en-US"/>
              <a:t> Methods </a:t>
            </a:r>
            <a:r>
              <a:rPr lang="en-US" altLang="en-US" sz="3600"/>
              <a:t>(cont.)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28D70D68-16DB-4239-BAC5-FBE89788FA8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3352800"/>
            <a:ext cx="3695700" cy="2819400"/>
          </a:xfrm>
        </p:spPr>
        <p:txBody>
          <a:bodyPr/>
          <a:lstStyle/>
          <a:p>
            <a:r>
              <a:rPr lang="en-US" altLang="en-US" b="1"/>
              <a:t>Independence</a:t>
            </a:r>
            <a:endParaRPr lang="en-US" altLang="en-US"/>
          </a:p>
          <a:p>
            <a:r>
              <a:rPr lang="en-US" altLang="en-US" b="1"/>
              <a:t>Interoperability and portability</a:t>
            </a:r>
            <a:endParaRPr lang="en-US" altLang="en-US"/>
          </a:p>
          <a:p>
            <a:r>
              <a:rPr lang="en-US" altLang="en-US" b="1"/>
              <a:t>Security</a:t>
            </a:r>
            <a:endParaRPr lang="en-US" altLang="en-US"/>
          </a:p>
          <a:p>
            <a:r>
              <a:rPr lang="en-US" altLang="en-US" b="1"/>
              <a:t>Anonymity</a:t>
            </a:r>
            <a:endParaRPr lang="en-US" altLang="en-US"/>
          </a:p>
        </p:txBody>
      </p:sp>
      <p:sp>
        <p:nvSpPr>
          <p:cNvPr id="29702" name="Rectangle 4">
            <a:extLst>
              <a:ext uri="{FF2B5EF4-FFF2-40B4-BE49-F238E27FC236}">
                <a16:creationId xmlns:a16="http://schemas.microsoft.com/office/drawing/2014/main" id="{FDA59A61-A681-476B-81CD-8B17C53D55A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400800" y="3429000"/>
            <a:ext cx="3695700" cy="2438400"/>
          </a:xfrm>
        </p:spPr>
        <p:txBody>
          <a:bodyPr/>
          <a:lstStyle/>
          <a:p>
            <a:r>
              <a:rPr lang="en-US" altLang="en-US" b="1"/>
              <a:t>Divisibility</a:t>
            </a:r>
            <a:endParaRPr lang="en-US" altLang="en-US"/>
          </a:p>
          <a:p>
            <a:r>
              <a:rPr lang="en-US" altLang="en-US" b="1"/>
              <a:t>Ease of use</a:t>
            </a:r>
            <a:endParaRPr lang="en-US" altLang="en-US"/>
          </a:p>
          <a:p>
            <a:r>
              <a:rPr lang="en-US" altLang="en-US" b="1"/>
              <a:t>Transaction fees</a:t>
            </a:r>
            <a:endParaRPr lang="en-US" altLang="en-US"/>
          </a:p>
          <a:p>
            <a:r>
              <a:rPr lang="en-US" altLang="en-US" b="1"/>
              <a:t>Critical mass</a:t>
            </a:r>
            <a:endParaRPr lang="en-US" altLang="en-US"/>
          </a:p>
        </p:txBody>
      </p:sp>
      <p:sp>
        <p:nvSpPr>
          <p:cNvPr id="86021" name="Text Box 5">
            <a:extLst>
              <a:ext uri="{FF2B5EF4-FFF2-40B4-BE49-F238E27FC236}">
                <a16:creationId xmlns:a16="http://schemas.microsoft.com/office/drawing/2014/main" id="{A99107FF-050C-40CC-9A5A-3BBF519AA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057400"/>
            <a:ext cx="7315200" cy="10668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3200">
                <a:solidFill>
                  <a:srgbClr val="99C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Characteristics of successful  </a:t>
            </a:r>
          </a:p>
          <a:p>
            <a:pPr>
              <a:defRPr/>
            </a:pPr>
            <a:r>
              <a:rPr lang="en-US" altLang="en-US" sz="3200">
                <a:solidFill>
                  <a:srgbClr val="99C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e-payment methods</a:t>
            </a:r>
            <a:endParaRPr lang="en-US" altLang="en-US" sz="3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>
            <a:extLst>
              <a:ext uri="{FF2B5EF4-FFF2-40B4-BE49-F238E27FC236}">
                <a16:creationId xmlns:a16="http://schemas.microsoft.com/office/drawing/2014/main" id="{43F0485A-411F-4975-B0AD-E28782BAB871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0BD57DC-6A57-495A-95C1-C4EE99F8EF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8937BF4A-4DDA-4853-8AA2-F9480AB43E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Security for </a:t>
            </a:r>
            <a:br>
              <a:rPr lang="en-US" altLang="en-US"/>
            </a:br>
            <a:r>
              <a:rPr lang="en-US" altLang="en-US"/>
              <a:t>Electronic Payments</a:t>
            </a:r>
            <a:endParaRPr lang="en-US" altLang="en-US" sz="3600"/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2F40F9B4-AA69-43A9-9F78-BB46C1B5A7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Security for e-payments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Standards for e-payments—it is necessary to have generally accepted protocols </a:t>
            </a:r>
          </a:p>
          <a:p>
            <a:pPr lvl="2"/>
            <a:r>
              <a:rPr lang="en-US" altLang="en-US"/>
              <a:t>SSL (TLS)</a:t>
            </a:r>
          </a:p>
          <a:p>
            <a:pPr lvl="2"/>
            <a:r>
              <a:rPr lang="en-US" altLang="en-US"/>
              <a:t>SET</a:t>
            </a:r>
          </a:p>
        </p:txBody>
      </p:sp>
      <p:sp>
        <p:nvSpPr>
          <p:cNvPr id="30726" name="WordArt 4">
            <a:extLst>
              <a:ext uri="{FF2B5EF4-FFF2-40B4-BE49-F238E27FC236}">
                <a16:creationId xmlns:a16="http://schemas.microsoft.com/office/drawing/2014/main" id="{EA0C221B-BA87-44E4-AD67-B4FF54E4ECA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096000" y="4495800"/>
            <a:ext cx="1066800" cy="990600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en-ID" sz="3600" kern="10" spc="-36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 panose="020B0806030902050204" pitchFamily="34" charset="0"/>
              </a:rPr>
              <a:t>SSL</a:t>
            </a:r>
          </a:p>
        </p:txBody>
      </p:sp>
      <p:sp>
        <p:nvSpPr>
          <p:cNvPr id="30727" name="WordArt 5">
            <a:extLst>
              <a:ext uri="{FF2B5EF4-FFF2-40B4-BE49-F238E27FC236}">
                <a16:creationId xmlns:a16="http://schemas.microsoft.com/office/drawing/2014/main" id="{9C778D44-6461-41AD-9414-51984AAD971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8077200" y="5105400"/>
            <a:ext cx="1066800" cy="9144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/>
            <a:r>
              <a:rPr lang="en-ID" sz="36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SET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>
            <a:extLst>
              <a:ext uri="{FF2B5EF4-FFF2-40B4-BE49-F238E27FC236}">
                <a16:creationId xmlns:a16="http://schemas.microsoft.com/office/drawing/2014/main" id="{CFEFD9BA-9E7E-4653-B555-F65276AB3BE3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EE247-8A11-42F9-BBBF-7E63A4A64D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31E47175-1D9A-4B5B-95EC-CD3AEF5F8F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Security for </a:t>
            </a:r>
            <a:br>
              <a:rPr lang="en-US" altLang="en-US"/>
            </a:br>
            <a:r>
              <a:rPr lang="en-US" altLang="en-US"/>
              <a:t>Electronic Payments </a:t>
            </a:r>
            <a:r>
              <a:rPr lang="en-US" altLang="en-US" sz="3600"/>
              <a:t>(cont.)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A5398724-6D84-41DF-B4C3-0B2CA4AE86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Other security measures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Both the funds that are being transferred and the consumer data must be protected</a:t>
            </a:r>
          </a:p>
          <a:p>
            <a:pPr lvl="2"/>
            <a:r>
              <a:rPr lang="en-US" altLang="en-US"/>
              <a:t>intelligent agents </a:t>
            </a:r>
          </a:p>
          <a:p>
            <a:pPr lvl="2"/>
            <a:r>
              <a:rPr lang="en-US" altLang="en-US"/>
              <a:t>biometrics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0D560-D106-48B7-A590-7EEB8608ED3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© Prentice Hall 2020</a:t>
            </a:r>
          </a:p>
        </p:txBody>
      </p:sp>
      <p:sp>
        <p:nvSpPr>
          <p:cNvPr id="32771" name="Slide Number Placeholder 6">
            <a:extLst>
              <a:ext uri="{FF2B5EF4-FFF2-40B4-BE49-F238E27FC236}">
                <a16:creationId xmlns:a16="http://schemas.microsoft.com/office/drawing/2014/main" id="{8137B05A-439B-4A52-9BF4-A33291754F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E80FE88-F3A6-4F7E-ADE4-BB5866502CE3}" type="slidenum">
              <a:rPr lang="en-US" altLang="en-US" smtClean="0">
                <a:solidFill>
                  <a:srgbClr val="898989"/>
                </a:solidFill>
              </a:rPr>
              <a:pPr/>
              <a:t>25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032730B2-3BBB-4BF7-AD78-6517C7137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Electronic Cards and </a:t>
            </a:r>
            <a:br>
              <a:rPr lang="en-US" altLang="en-US"/>
            </a:br>
            <a:r>
              <a:rPr lang="en-US" altLang="en-US"/>
              <a:t>Smart Cards</a:t>
            </a:r>
            <a:endParaRPr lang="en-US" altLang="en-US" sz="3600"/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58E1C20B-2C22-48FC-B102-3C09CAF6BA8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i="1"/>
              <a:t>Payment card:</a:t>
            </a:r>
            <a:r>
              <a:rPr lang="en-US" altLang="en-US" b="1"/>
              <a:t> </a:t>
            </a:r>
            <a:r>
              <a:rPr lang="en-US" altLang="en-US"/>
              <a:t>Electronic card that contains information that can be used for payment purposes</a:t>
            </a:r>
          </a:p>
          <a:p>
            <a:pPr lvl="1"/>
            <a:r>
              <a:rPr lang="en-US" altLang="en-US" b="1"/>
              <a:t>Credit cards</a:t>
            </a:r>
            <a:endParaRPr lang="en-US" altLang="en-US"/>
          </a:p>
          <a:p>
            <a:pPr lvl="1"/>
            <a:r>
              <a:rPr lang="en-US" altLang="en-US" b="1"/>
              <a:t>Charge cards</a:t>
            </a:r>
            <a:endParaRPr lang="en-US" altLang="en-US"/>
          </a:p>
          <a:p>
            <a:pPr lvl="1"/>
            <a:r>
              <a:rPr lang="en-US" altLang="en-US" b="1"/>
              <a:t>Debit cards</a:t>
            </a:r>
            <a:endParaRPr lang="en-US" altLang="en-US"/>
          </a:p>
        </p:txBody>
      </p:sp>
      <p:pic>
        <p:nvPicPr>
          <p:cNvPr id="32774" name="Picture 7">
            <a:extLst>
              <a:ext uri="{FF2B5EF4-FFF2-40B4-BE49-F238E27FC236}">
                <a16:creationId xmlns:a16="http://schemas.microsoft.com/office/drawing/2014/main" id="{49A8371A-8077-421A-B9C3-0E5ED64668B9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91400" y="3505201"/>
            <a:ext cx="2266950" cy="16113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>
            <a:extLst>
              <a:ext uri="{FF2B5EF4-FFF2-40B4-BE49-F238E27FC236}">
                <a16:creationId xmlns:a16="http://schemas.microsoft.com/office/drawing/2014/main" id="{C9AE8377-C34E-484F-948E-A65BB375A312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65FCF-F6E9-4D05-851E-DC1386C9A1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964F499A-DB25-493C-8488-A1BF69CAD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Electronic Cards and </a:t>
            </a:r>
            <a:br>
              <a:rPr lang="en-US" altLang="en-US"/>
            </a:br>
            <a:r>
              <a:rPr lang="en-US" altLang="en-US"/>
              <a:t>Smart Cards </a:t>
            </a:r>
            <a:r>
              <a:rPr lang="en-US" altLang="en-US" sz="3600"/>
              <a:t>(cont.)</a:t>
            </a:r>
          </a:p>
        </p:txBody>
      </p:sp>
      <p:pic>
        <p:nvPicPr>
          <p:cNvPr id="33797" name="Picture 5">
            <a:extLst>
              <a:ext uri="{FF2B5EF4-FFF2-40B4-BE49-F238E27FC236}">
                <a16:creationId xmlns:a16="http://schemas.microsoft.com/office/drawing/2014/main" id="{5C050943-434E-466A-B0F7-F891FB475922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" t="3703" r="2499" b="1852"/>
          <a:stretch>
            <a:fillRect/>
          </a:stretch>
        </p:blipFill>
        <p:spPr>
          <a:xfrm>
            <a:off x="3803650" y="1544638"/>
            <a:ext cx="5257800" cy="47037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>
            <a:extLst>
              <a:ext uri="{FF2B5EF4-FFF2-40B4-BE49-F238E27FC236}">
                <a16:creationId xmlns:a16="http://schemas.microsoft.com/office/drawing/2014/main" id="{6AC821EC-C044-49EA-9696-C7212D4C7C35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50C45-0002-4F21-A8E3-C37AAB76A1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0A75C765-7711-411D-B439-EC95086FCD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Electronic Cards and </a:t>
            </a:r>
            <a:br>
              <a:rPr lang="en-US" altLang="en-US"/>
            </a:br>
            <a:r>
              <a:rPr lang="en-US" altLang="en-US"/>
              <a:t>Smart Cards </a:t>
            </a:r>
            <a:r>
              <a:rPr lang="en-US" altLang="en-US" sz="3600"/>
              <a:t>(cont.)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1856CE2F-6D68-476C-B88F-C6E66F5004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2057400"/>
            <a:ext cx="7543800" cy="2590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i="1"/>
              <a:t>Card gateway:</a:t>
            </a:r>
            <a:r>
              <a:rPr lang="en-US" altLang="en-US"/>
              <a:t> An online connection that ties a merchant’s systems to the back-end processing systems of the credit card issuer</a:t>
            </a:r>
            <a:endParaRPr lang="en-US" altLang="en-US" i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>
            <a:extLst>
              <a:ext uri="{FF2B5EF4-FFF2-40B4-BE49-F238E27FC236}">
                <a16:creationId xmlns:a16="http://schemas.microsoft.com/office/drawing/2014/main" id="{DE7D8FC5-BF56-4CD2-B8B7-E362494A5378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A0571-A82A-47EC-ACA5-79CB3377A8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4E3CDB23-DEF9-4710-9FB4-BBEEBA86AF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Electronic Cards and </a:t>
            </a:r>
            <a:br>
              <a:rPr lang="en-US" altLang="en-US"/>
            </a:br>
            <a:r>
              <a:rPr lang="en-US" altLang="en-US"/>
              <a:t>Smart Cards </a:t>
            </a:r>
            <a:r>
              <a:rPr lang="en-US" altLang="en-US" sz="3600"/>
              <a:t>(cont.)</a:t>
            </a:r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02A1CC55-AB4D-44AB-AEA3-2434B1AF65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i="1"/>
              <a:t>Virtual credit card:</a:t>
            </a:r>
            <a:r>
              <a:rPr lang="en-US" altLang="en-US"/>
              <a:t> An e-payment system in which a credit card issuer gives a special transaction number  that can be used online in place of regular credit card numbers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Debit checking accounts—Western Western Union’s MoneyZap service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>
            <a:extLst>
              <a:ext uri="{FF2B5EF4-FFF2-40B4-BE49-F238E27FC236}">
                <a16:creationId xmlns:a16="http://schemas.microsoft.com/office/drawing/2014/main" id="{01DCBF39-B44A-4601-8BD2-008E2DABECF5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3F118-A3A6-4504-B698-F217A48D9A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C7A19CAF-B3CB-48E2-9C1D-B02C84E2DC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Electronic Wallets</a:t>
            </a:r>
            <a:endParaRPr lang="en-US" altLang="en-US" sz="3600"/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6B183E36-553F-4513-B372-0B32C6E35E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i="1"/>
              <a:t>Electronic wallet (e-wallet):</a:t>
            </a:r>
            <a:r>
              <a:rPr lang="en-US" altLang="en-US" b="1"/>
              <a:t> </a:t>
            </a:r>
            <a:r>
              <a:rPr lang="en-US" altLang="en-US"/>
              <a:t>A software component in which a user stores credit card numbers and other personal information; when shopping online, the user simply clicks the e-wallet to automatically fill in  information needed to make a purchase</a:t>
            </a:r>
            <a:endParaRPr lang="en-US" altLang="en-US"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>
            <a:extLst>
              <a:ext uri="{FF2B5EF4-FFF2-40B4-BE49-F238E27FC236}">
                <a16:creationId xmlns:a16="http://schemas.microsoft.com/office/drawing/2014/main" id="{DC562899-B22C-4BAC-98AD-749E014FE461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BB158-4969-4BC6-9190-B0C1F08BF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824CED1B-8565-4DB5-95A9-B8AB810D97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Learning Objectives </a:t>
            </a:r>
            <a:r>
              <a:rPr lang="en-US" altLang="en-US" sz="3600"/>
              <a:t>(cont.)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40F63813-96ED-4A4D-B9E9-CF4B62F98A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4"/>
            </a:pPr>
            <a:r>
              <a:rPr lang="en-US" altLang="en-US"/>
              <a:t>Discuss various online alternatives to credit card payments and identify under what circumstances they are best used.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4"/>
            </a:pPr>
            <a:r>
              <a:rPr lang="en-US" altLang="en-US"/>
              <a:t>Describe the processes and parties involved in e-checking.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>
            <a:extLst>
              <a:ext uri="{FF2B5EF4-FFF2-40B4-BE49-F238E27FC236}">
                <a16:creationId xmlns:a16="http://schemas.microsoft.com/office/drawing/2014/main" id="{8D53D732-3458-4B58-9DB6-46CAF4B0F592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5AAF6-A750-4CAB-8E86-65433D65A6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811C004C-F86D-43D7-9E02-D3FA129C6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E-Wallets </a:t>
            </a:r>
            <a:r>
              <a:rPr lang="en-US" altLang="en-US" sz="3600"/>
              <a:t>(cont.)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B620CFF3-96B3-4F1F-BA7C-7732B4DEC1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i="1"/>
              <a:t>Digital identity (digital ID):</a:t>
            </a:r>
            <a:r>
              <a:rPr lang="en-US" altLang="en-US" b="1"/>
              <a:t> </a:t>
            </a:r>
            <a:r>
              <a:rPr lang="en-US" altLang="en-US"/>
              <a:t>A set of digital information that is associated with a particular individual and is used to identify that individual for security purposes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>
            <a:extLst>
              <a:ext uri="{FF2B5EF4-FFF2-40B4-BE49-F238E27FC236}">
                <a16:creationId xmlns:a16="http://schemas.microsoft.com/office/drawing/2014/main" id="{C76B425F-E36C-486F-8471-8FD4B2C4948E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98191-4430-4D68-AF5A-C0629E1202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66F7E378-848A-4DE5-908B-23874BC3D2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E-Wallets </a:t>
            </a:r>
            <a:r>
              <a:rPr lang="en-US" altLang="en-US" sz="3600"/>
              <a:t>(cont.)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AB9F74E5-0498-4277-AFCC-6985A1D8D6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Font typeface="Calibri Light" panose="020F0302020204030204" pitchFamily="34" charset="0"/>
              <a:buAutoNum type="arabicPeriod"/>
            </a:pPr>
            <a:r>
              <a:rPr lang="en-US" altLang="en-US"/>
              <a:t>E-wallet as an authenticator</a:t>
            </a:r>
          </a:p>
          <a:p>
            <a:pPr marL="990600" lvl="1" indent="-533400">
              <a:buClr>
                <a:srgbClr val="FFFF66"/>
              </a:buClr>
              <a:buFontTx/>
              <a:buAutoNum type="arabicPeriod"/>
            </a:pPr>
            <a:r>
              <a:rPr lang="en-US" altLang="en-US" b="1"/>
              <a:t>The user contacts the merchant to place an order</a:t>
            </a:r>
          </a:p>
          <a:p>
            <a:pPr marL="990600" lvl="1" indent="-533400">
              <a:buClr>
                <a:srgbClr val="FFFF66"/>
              </a:buClr>
              <a:buFontTx/>
              <a:buAutoNum type="arabicPeriod"/>
            </a:pPr>
            <a:r>
              <a:rPr lang="en-US" altLang="en-US" b="1"/>
              <a:t>The authentication/registry part of the e-wallet generates a pair of keys called </a:t>
            </a:r>
            <a:r>
              <a:rPr lang="en-US" altLang="en-US" b="1" i="1"/>
              <a:t>session keys</a:t>
            </a:r>
            <a:endParaRPr lang="en-US" altLang="en-US"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>
            <a:extLst>
              <a:ext uri="{FF2B5EF4-FFF2-40B4-BE49-F238E27FC236}">
                <a16:creationId xmlns:a16="http://schemas.microsoft.com/office/drawing/2014/main" id="{7B4E5263-6F69-4B08-8494-73E9958311DA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1D074-828B-43D7-9BCB-D9CDA8A40F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D8644462-2E5A-4465-8B8F-2066C2DB75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E-Wallets </a:t>
            </a:r>
            <a:r>
              <a:rPr lang="en-US" altLang="en-US" sz="3600"/>
              <a:t>(cont.)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51948659-040A-4A1E-B2B9-EAFC19F799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990600" lvl="1" indent="-533400">
              <a:buClr>
                <a:srgbClr val="FFFF66"/>
              </a:buClr>
              <a:buFontTx/>
              <a:buAutoNum type="arabicPeriod" startAt="3"/>
            </a:pPr>
            <a:r>
              <a:rPr lang="en-US" altLang="en-US" b="1"/>
              <a:t>The user decrypts the first session key, using their private key</a:t>
            </a:r>
          </a:p>
          <a:p>
            <a:pPr marL="990600" lvl="1" indent="-533400">
              <a:buClr>
                <a:srgbClr val="FFFF66"/>
              </a:buClr>
              <a:buFontTx/>
              <a:buAutoNum type="arabicPeriod" startAt="3"/>
            </a:pPr>
            <a:r>
              <a:rPr lang="en-US" altLang="en-US" b="1"/>
              <a:t>The merchant decrypts the ticket, using its private key, retrieving the user’s name and the second session key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>
            <a:extLst>
              <a:ext uri="{FF2B5EF4-FFF2-40B4-BE49-F238E27FC236}">
                <a16:creationId xmlns:a16="http://schemas.microsoft.com/office/drawing/2014/main" id="{6E093401-6E81-4B8D-A82D-EBAA68286251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5DF2F-C611-442F-8038-C4E2E8FBA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3FA68B04-5647-43CA-AF56-726CE18FA7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E-Wallets </a:t>
            </a:r>
            <a:r>
              <a:rPr lang="en-US" altLang="en-US" sz="3600"/>
              <a:t>(cont.)</a:t>
            </a:r>
          </a:p>
        </p:txBody>
      </p:sp>
      <p:pic>
        <p:nvPicPr>
          <p:cNvPr id="40965" name="Picture 5">
            <a:extLst>
              <a:ext uri="{FF2B5EF4-FFF2-40B4-BE49-F238E27FC236}">
                <a16:creationId xmlns:a16="http://schemas.microsoft.com/office/drawing/2014/main" id="{6E285F96-FA95-4CE7-A25E-547FE38C02E0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" t="5878" r="2020" b="5838"/>
          <a:stretch>
            <a:fillRect/>
          </a:stretch>
        </p:blipFill>
        <p:spPr>
          <a:xfrm>
            <a:off x="2622550" y="2232026"/>
            <a:ext cx="7799388" cy="37766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>
            <a:extLst>
              <a:ext uri="{FF2B5EF4-FFF2-40B4-BE49-F238E27FC236}">
                <a16:creationId xmlns:a16="http://schemas.microsoft.com/office/drawing/2014/main" id="{2D57C461-7B86-46D8-A245-BD7E9D9EEB5D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82032-DF08-4017-AA27-E0D30791A1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A53AE9D0-1F9F-4068-81A6-AFDBB9F95C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Electronic Cards and </a:t>
            </a:r>
            <a:br>
              <a:rPr lang="en-US" altLang="en-US"/>
            </a:br>
            <a:r>
              <a:rPr lang="en-US" altLang="en-US"/>
              <a:t>Smart Cards </a:t>
            </a:r>
            <a:r>
              <a:rPr lang="en-US" altLang="en-US" sz="3600"/>
              <a:t>(cont.)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0DB8BAA9-C875-49CB-985D-118DA19DFB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Security risks with credit cards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Stolen cards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Reneging by the customer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Theft of card details stored on the merchant’s computer</a:t>
            </a:r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>
            <a:extLst>
              <a:ext uri="{FF2B5EF4-FFF2-40B4-BE49-F238E27FC236}">
                <a16:creationId xmlns:a16="http://schemas.microsoft.com/office/drawing/2014/main" id="{C8C21D78-F021-40E3-B7BD-994EF6FE9DA5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D175B-1F93-4829-B3BE-FBC3071F5D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B8D7F8CF-B764-48B7-A373-6E73A891A0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Electronic Cards and </a:t>
            </a:r>
            <a:br>
              <a:rPr lang="en-US" altLang="en-US"/>
            </a:br>
            <a:r>
              <a:rPr lang="en-US" altLang="en-US"/>
              <a:t>Smart Cards </a:t>
            </a:r>
            <a:r>
              <a:rPr lang="en-US" altLang="en-US" sz="3600"/>
              <a:t>(cont.)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6AED067F-8205-42F5-B87F-67A444A3F5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i="1"/>
              <a:t>Smart card:</a:t>
            </a:r>
            <a:r>
              <a:rPr lang="en-US" altLang="en-US" b="1"/>
              <a:t> </a:t>
            </a:r>
            <a:r>
              <a:rPr lang="en-US" altLang="en-US"/>
              <a:t>An electronic card containing an embedded microchip that enables predefined operations or the addition, deletion, or manipulation of information on the card</a:t>
            </a:r>
            <a:endParaRPr lang="en-US" altLang="en-US" i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>
            <a:extLst>
              <a:ext uri="{FF2B5EF4-FFF2-40B4-BE49-F238E27FC236}">
                <a16:creationId xmlns:a16="http://schemas.microsoft.com/office/drawing/2014/main" id="{A3E9E5C7-71FB-4CB5-9E3C-4CF93B22D7C8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1D3AF-3816-42EB-A508-77EBB4ACDD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CD2D51C1-01B3-4098-AF51-6B867D2664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Electronic Cards and </a:t>
            </a:r>
            <a:br>
              <a:rPr lang="en-US" altLang="en-US"/>
            </a:br>
            <a:r>
              <a:rPr lang="en-US" altLang="en-US"/>
              <a:t>Smart Cards </a:t>
            </a:r>
            <a:r>
              <a:rPr lang="en-US" altLang="en-US" sz="3600"/>
              <a:t>(cont.)</a:t>
            </a:r>
          </a:p>
        </p:txBody>
      </p:sp>
      <p:pic>
        <p:nvPicPr>
          <p:cNvPr id="44037" name="Picture 5">
            <a:extLst>
              <a:ext uri="{FF2B5EF4-FFF2-40B4-BE49-F238E27FC236}">
                <a16:creationId xmlns:a16="http://schemas.microsoft.com/office/drawing/2014/main" id="{62F652CB-08A1-4CBC-A592-A32A3A47848E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0" t="5556" r="3000" b="5556"/>
          <a:stretch>
            <a:fillRect/>
          </a:stretch>
        </p:blipFill>
        <p:spPr>
          <a:xfrm>
            <a:off x="3124200" y="1905001"/>
            <a:ext cx="7010400" cy="43148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>
            <a:extLst>
              <a:ext uri="{FF2B5EF4-FFF2-40B4-BE49-F238E27FC236}">
                <a16:creationId xmlns:a16="http://schemas.microsoft.com/office/drawing/2014/main" id="{361C079A-F355-4985-996C-2EB6EA53E336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C2863-A6EA-4AD3-92CB-21A56A171A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66984F21-FE1D-4F1E-86C4-FB1B891400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Electronic Cards and </a:t>
            </a:r>
            <a:br>
              <a:rPr lang="en-US" altLang="en-US"/>
            </a:br>
            <a:r>
              <a:rPr lang="en-US" altLang="en-US"/>
              <a:t>Smart Cards </a:t>
            </a:r>
            <a:r>
              <a:rPr lang="en-US" altLang="en-US" sz="3600"/>
              <a:t>(cont.)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956E49B5-9E44-4F1A-BC6F-1DF6639DD9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i="1"/>
              <a:t>Contact card:</a:t>
            </a:r>
            <a:r>
              <a:rPr lang="en-US" altLang="en-US" b="1"/>
              <a:t> </a:t>
            </a:r>
            <a:r>
              <a:rPr lang="en-US" altLang="en-US"/>
              <a:t>A smart card containing a small gold plate on the face that when inserted in a smart-card reader makes contact and so passes data to and from the embedded microchip</a:t>
            </a:r>
            <a:endParaRPr lang="en-US" altLang="en-US" i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>
            <a:extLst>
              <a:ext uri="{FF2B5EF4-FFF2-40B4-BE49-F238E27FC236}">
                <a16:creationId xmlns:a16="http://schemas.microsoft.com/office/drawing/2014/main" id="{FD2C8B9E-408D-480D-978F-DD22B7F1FCF4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7656D-2E37-454C-9EBC-3A17E962A4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833388DD-3B3A-4545-93C4-C5CAF109EB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Electronic Cards and </a:t>
            </a:r>
            <a:br>
              <a:rPr lang="en-US" altLang="en-US"/>
            </a:br>
            <a:r>
              <a:rPr lang="en-US" altLang="en-US"/>
              <a:t>Smart Cards </a:t>
            </a:r>
            <a:r>
              <a:rPr lang="en-US" altLang="en-US" sz="3600"/>
              <a:t>(cont.)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33569BDB-0723-4826-913C-070AF18BD6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i="1"/>
              <a:t>Contactless (proximity) card:</a:t>
            </a:r>
            <a:r>
              <a:rPr lang="en-US" altLang="en-US" b="1"/>
              <a:t> </a:t>
            </a:r>
            <a:r>
              <a:rPr lang="en-US" altLang="en-US"/>
              <a:t>A smart card with an embedded antenna, by means of which data and applications are passed to and from a card reader unit or other device without  contact between the card and the card reader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>
            <a:extLst>
              <a:ext uri="{FF2B5EF4-FFF2-40B4-BE49-F238E27FC236}">
                <a16:creationId xmlns:a16="http://schemas.microsoft.com/office/drawing/2014/main" id="{FB306B00-2831-4692-B5CE-B2A320B6E993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FB1EF-C5CF-4D14-8B2B-04648512F1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C2E47BDD-D898-460D-A605-19D5568FC5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Electronic Cards and </a:t>
            </a:r>
            <a:br>
              <a:rPr lang="en-US" altLang="en-US"/>
            </a:br>
            <a:r>
              <a:rPr lang="en-US" altLang="en-US"/>
              <a:t>Smart Cards </a:t>
            </a:r>
            <a:r>
              <a:rPr lang="en-US" altLang="en-US" sz="3600"/>
              <a:t>(cont.)</a:t>
            </a: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5AF4C1C0-CE11-447D-9D88-3DEAAF0C1F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981200"/>
            <a:ext cx="75438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Securing smart cards</a:t>
            </a:r>
          </a:p>
          <a:p>
            <a:pPr lvl="1">
              <a:buFontTx/>
              <a:buNone/>
            </a:pPr>
            <a:r>
              <a:rPr lang="en-US" altLang="en-US" b="1" i="1"/>
              <a:t>	Stored-value card:</a:t>
            </a:r>
            <a:r>
              <a:rPr lang="en-US" altLang="en-US" b="1"/>
              <a:t> A card that has monetary value loaded onto it, and is usually rechargeable </a:t>
            </a:r>
          </a:p>
          <a:p>
            <a:pPr lvl="2"/>
            <a:r>
              <a:rPr lang="en-US" altLang="en-US"/>
              <a:t>Some smart cards show account numbers</a:t>
            </a:r>
          </a:p>
          <a:p>
            <a:pPr lvl="2"/>
            <a:r>
              <a:rPr lang="en-US" altLang="en-US"/>
              <a:t>Most store the information in encrypted form</a:t>
            </a:r>
          </a:p>
          <a:p>
            <a:pPr lvl="2"/>
            <a:r>
              <a:rPr lang="en-US" altLang="en-US"/>
              <a:t>Cost  to the attacker so far exceeds the benefits of hacking into these cards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>
            <a:extLst>
              <a:ext uri="{FF2B5EF4-FFF2-40B4-BE49-F238E27FC236}">
                <a16:creationId xmlns:a16="http://schemas.microsoft.com/office/drawing/2014/main" id="{D78A73E0-64D4-436A-AF3D-751D09C3CE22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6A60F-D242-4E6E-A2BC-AC610EB8E1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D2DFA4BA-0FD4-4DB1-B205-CE0FCF3B06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Learning Objectives </a:t>
            </a:r>
            <a:r>
              <a:rPr lang="en-US" altLang="en-US" sz="3600"/>
              <a:t>(cont.)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41816BF2-A89F-4994-A919-F21F33682C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6"/>
            </a:pPr>
            <a:r>
              <a:rPr lang="en-US" altLang="en-US"/>
              <a:t>Describe payment methods in B2B EC, including payments for global trade.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6"/>
            </a:pPr>
            <a:r>
              <a:rPr lang="en-US" altLang="en-US"/>
              <a:t>Discuss bill presentment and payment.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6"/>
            </a:pPr>
            <a:r>
              <a:rPr lang="en-US" altLang="en-US"/>
              <a:t>Describe special payment methods.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>
            <a:extLst>
              <a:ext uri="{FF2B5EF4-FFF2-40B4-BE49-F238E27FC236}">
                <a16:creationId xmlns:a16="http://schemas.microsoft.com/office/drawing/2014/main" id="{AE4BE1C5-6688-4749-8352-DA832D057C70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1EFA9-B175-4985-B385-104EF316DC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67D2F7A5-193E-4EB5-8F0A-087ADCE3A8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Electronic Cards and </a:t>
            </a:r>
            <a:br>
              <a:rPr lang="en-US" altLang="en-US"/>
            </a:br>
            <a:r>
              <a:rPr lang="en-US" altLang="en-US"/>
              <a:t>Smart Cards </a:t>
            </a:r>
            <a:r>
              <a:rPr lang="en-US" altLang="en-US" sz="3600"/>
              <a:t>(cont.)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46C2D1BC-959B-4E57-B73E-8BECFC64B4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Applications of smart cards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Loyalty cards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Financial applications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Information technology cards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Health and social welfare information cards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Transportation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Identification</a:t>
            </a:r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>
            <a:extLst>
              <a:ext uri="{FF2B5EF4-FFF2-40B4-BE49-F238E27FC236}">
                <a16:creationId xmlns:a16="http://schemas.microsoft.com/office/drawing/2014/main" id="{48A8EBDD-CCCB-479D-8C83-49F58CEB8152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CCFA6-6321-4B5A-83AC-EAEDA562B9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3A0A3D25-E32E-4EAA-A2B3-FF67F3555D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Electronic Cards and </a:t>
            </a:r>
            <a:br>
              <a:rPr lang="en-US" altLang="en-US"/>
            </a:br>
            <a:r>
              <a:rPr lang="en-US" altLang="en-US"/>
              <a:t>Smart Cards </a:t>
            </a:r>
            <a:r>
              <a:rPr lang="en-US" altLang="en-US" sz="3600"/>
              <a:t>(cont.)</a:t>
            </a: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A21C3BC9-D50D-4AE2-BAAC-465BECEA0F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Multipurpose cards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February 2001, MasterCard International and Korea’s Kookmin Card Corp. issued the first multipurpose smart card in the world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It contains credit and debit card features, e-cash (from Mondex), and public transportation fares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endParaRPr lang="en-US" altLang="en-US" b="1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>
            <a:extLst>
              <a:ext uri="{FF2B5EF4-FFF2-40B4-BE49-F238E27FC236}">
                <a16:creationId xmlns:a16="http://schemas.microsoft.com/office/drawing/2014/main" id="{1A3797F2-6E23-4D30-BA2F-E958FBF3E8BB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156F5-3F09-4AFC-B1A5-4C2D8CF389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56C60D01-008B-4B57-93FA-853700DBBF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E-Cash and Innovative Payment Systems</a:t>
            </a:r>
          </a:p>
        </p:txBody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2E0B4D83-A372-4AA1-90D5-1C92BA1EED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i="1"/>
              <a:t>E-cash:</a:t>
            </a:r>
            <a:r>
              <a:rPr lang="en-US" altLang="en-US" b="1"/>
              <a:t> </a:t>
            </a:r>
            <a:r>
              <a:rPr lang="en-US" altLang="en-US"/>
              <a:t>The digital equivalent of paper currency and coins, which enables secure and anonymous purchase  of low-priced items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/>
              <a:t>	Inconvenience of opening an account and downloading software and the difficulty of obtaining a critical mass of users seems to have outweighed the benefits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3">
            <a:extLst>
              <a:ext uri="{FF2B5EF4-FFF2-40B4-BE49-F238E27FC236}">
                <a16:creationId xmlns:a16="http://schemas.microsoft.com/office/drawing/2014/main" id="{CB36E27B-0E7F-4C3E-B7A7-E8F855D2C84E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3480C-AA04-44D6-AFD5-3A989FDEC4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1BB216FC-320C-422B-9999-C23A5611EB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E-Cash and Innovative Payment Systems </a:t>
            </a:r>
            <a:r>
              <a:rPr lang="en-US" altLang="en-US" sz="3600"/>
              <a:t>(cont.)</a:t>
            </a:r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6BAC39A7-EA18-4889-8316-A155B9311A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E-cash alternatives to credit cards for </a:t>
            </a:r>
            <a:r>
              <a:rPr lang="en-US" altLang="en-US" i="1"/>
              <a:t>Micropayments:</a:t>
            </a:r>
            <a:r>
              <a:rPr lang="en-US" altLang="en-US" b="1"/>
              <a:t> </a:t>
            </a:r>
            <a:r>
              <a:rPr lang="en-US" altLang="en-US"/>
              <a:t>Small payments, usually under $10 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Vodafone’s  “m-pay bill” system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Qpass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>
            <a:extLst>
              <a:ext uri="{FF2B5EF4-FFF2-40B4-BE49-F238E27FC236}">
                <a16:creationId xmlns:a16="http://schemas.microsoft.com/office/drawing/2014/main" id="{D80E936C-A35E-48C0-BB5B-48F3E820F2C8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3D1CE-EA21-44AE-8413-9B3BEE1501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E21D7415-B771-4022-90F4-F2A73C4034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E-Cash and Innovative Payment Systems </a:t>
            </a:r>
            <a:r>
              <a:rPr lang="en-US" altLang="en-US" sz="3600"/>
              <a:t>(cont.)</a:t>
            </a:r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2EBE1671-2E74-4A82-BCBA-BD161D77E2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Stored-value cards and other innovations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 i="1"/>
              <a:t>Visa Cash:</a:t>
            </a:r>
            <a:r>
              <a:rPr lang="en-US" altLang="en-US" b="1"/>
              <a:t> A stored-value card designed to handle small purchases or micropayments; sponsored by Visa 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 i="1"/>
              <a:t>Visa Bucks:</a:t>
            </a:r>
            <a:r>
              <a:rPr lang="en-US" altLang="en-US" b="1"/>
              <a:t> prepaid card designed for teens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3">
            <a:extLst>
              <a:ext uri="{FF2B5EF4-FFF2-40B4-BE49-F238E27FC236}">
                <a16:creationId xmlns:a16="http://schemas.microsoft.com/office/drawing/2014/main" id="{5E8C4D54-C44A-4D2A-A510-3E6480BB83A3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50002-8393-4C23-818D-81D224DFC9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8108BCCE-E25C-4EBF-AACA-DA07EC4308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E-Cash and Innovative Payment Systems </a:t>
            </a:r>
            <a:r>
              <a:rPr lang="en-US" altLang="en-US" sz="3600"/>
              <a:t>(cont.)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BC702D9E-B5A3-40DD-A446-463832F882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 i="1"/>
              <a:t>Mondex:</a:t>
            </a:r>
            <a:r>
              <a:rPr lang="en-US" altLang="en-US" b="1"/>
              <a:t> A stored-value card designed to handle small purchases or micropayments; sponsored by Mondex, a subsidiary of MasterCard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 i="1"/>
              <a:t>Campus cards:</a:t>
            </a:r>
            <a:r>
              <a:rPr lang="en-US" altLang="en-US" b="1"/>
              <a:t> money value is not stored on the card, but in an account equivalent to the card’s ID number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>
            <a:extLst>
              <a:ext uri="{FF2B5EF4-FFF2-40B4-BE49-F238E27FC236}">
                <a16:creationId xmlns:a16="http://schemas.microsoft.com/office/drawing/2014/main" id="{605CB3C0-2812-4C62-85CA-BB9AEA69E5D9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16285-CB9E-4812-B603-7184A55952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46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1EC93419-AA9F-4226-90F7-8FB39A69D1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E-Cash and Innovative Payment Systems </a:t>
            </a:r>
            <a:r>
              <a:rPr lang="en-US" altLang="en-US" sz="3600"/>
              <a:t>(cont.)</a:t>
            </a:r>
          </a:p>
        </p:txBody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B1D6720D-EC11-481D-A5CC-3073356377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E-loyalty and rewards programs: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 i="1"/>
              <a:t>Electronic script:</a:t>
            </a:r>
            <a:r>
              <a:rPr lang="en-US" altLang="en-US" b="1"/>
              <a:t> A form of electronic money (or points), issued by a third party as part of a loyalty  program; can be used by consumers to make purchases at participating stores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/>
              <a:t>	MyPoints-CyberGold (mypoints.com)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ate Placeholder 3">
            <a:extLst>
              <a:ext uri="{FF2B5EF4-FFF2-40B4-BE49-F238E27FC236}">
                <a16:creationId xmlns:a16="http://schemas.microsoft.com/office/drawing/2014/main" id="{4D9D9568-CDC0-4B03-9E0D-9BBA27DD19DD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AF317-AF92-43B9-8C58-1F5DA520BF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47</a:t>
            </a:fld>
            <a:endParaRPr lang="en-US" altLang="en-US"/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D711E37D-2326-4D4A-B6D8-DDDDDB7E0C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E-Cash and Innovative Payment Systems </a:t>
            </a:r>
            <a:r>
              <a:rPr lang="en-US" altLang="en-US" sz="3600"/>
              <a:t>(cont.)</a:t>
            </a:r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B905A47F-0347-41DC-A65B-CB6B79243A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403350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b="1"/>
              <a:t>Prepaid stored-value cards</a:t>
            </a:r>
          </a:p>
          <a:p>
            <a:pPr lvl="1">
              <a:buFontTx/>
              <a:buNone/>
            </a:pPr>
            <a:r>
              <a:rPr lang="en-US" altLang="en-US" b="1"/>
              <a:t>	The customer has a prepaid stored-value card, they are more likely to be loyal to the card sponsor, at least until the stored value runs out</a:t>
            </a:r>
          </a:p>
          <a:p>
            <a:pPr lvl="2"/>
            <a:r>
              <a:rPr lang="en-US" altLang="en-US"/>
              <a:t>Telephone cards</a:t>
            </a:r>
          </a:p>
          <a:p>
            <a:pPr lvl="2"/>
            <a:r>
              <a:rPr lang="en-US" altLang="en-US"/>
              <a:t>Starbuck’s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RocketCash (rocketcash.com) combines an online cash account with a rewards program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ate Placeholder 3">
            <a:extLst>
              <a:ext uri="{FF2B5EF4-FFF2-40B4-BE49-F238E27FC236}">
                <a16:creationId xmlns:a16="http://schemas.microsoft.com/office/drawing/2014/main" id="{CE443486-0154-4FFA-82FF-FBB70FB981A4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4913A-1712-4887-B571-C74FAC484C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48</a:t>
            </a:fld>
            <a:endParaRPr lang="en-US" altLang="en-US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665B2493-B4E2-4AFD-9F60-A1D4BB24AD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E-Cash and Innovative Payment Systems </a:t>
            </a:r>
            <a:r>
              <a:rPr lang="en-US" altLang="en-US" sz="3600"/>
              <a:t>(cont.)</a:t>
            </a:r>
          </a:p>
        </p:txBody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id="{9BB8B357-A755-4C0F-A2C7-9921E76742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981200"/>
            <a:ext cx="7543800" cy="4419600"/>
          </a:xfrm>
        </p:spPr>
        <p:txBody>
          <a:bodyPr/>
          <a:lstStyle/>
          <a:p>
            <a:pPr>
              <a:lnSpc>
                <a:spcPct val="8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b="1" i="1"/>
              <a:t>Person-to-person (P2P) payments:</a:t>
            </a:r>
            <a:r>
              <a:rPr lang="en-US" altLang="en-US" b="1"/>
              <a:t> E-payment schemes (such as PayPal) that enable the transfer of funds between two individuals</a:t>
            </a:r>
          </a:p>
          <a:p>
            <a:pPr lvl="1">
              <a:lnSpc>
                <a:spcPct val="8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PayPal (paypal.com)</a:t>
            </a:r>
          </a:p>
          <a:p>
            <a:pPr lvl="1">
              <a:lnSpc>
                <a:spcPct val="8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Citibank c2it (c2it.com)</a:t>
            </a:r>
          </a:p>
          <a:p>
            <a:pPr lvl="1">
              <a:lnSpc>
                <a:spcPct val="8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AOL QuickCash (aol.com) </a:t>
            </a:r>
          </a:p>
          <a:p>
            <a:pPr lvl="1">
              <a:lnSpc>
                <a:spcPct val="8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Bank One’s eMoneyMail (bankone.com/presents/emoneymail/home/)</a:t>
            </a:r>
          </a:p>
          <a:p>
            <a:pPr lvl="1">
              <a:lnSpc>
                <a:spcPct val="8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Yahoo PayDirect (paydirect.yahoo.com)</a:t>
            </a:r>
          </a:p>
          <a:p>
            <a:pPr lvl="1">
              <a:lnSpc>
                <a:spcPct val="8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WebCertificate (webcertificate.com)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3">
            <a:extLst>
              <a:ext uri="{FF2B5EF4-FFF2-40B4-BE49-F238E27FC236}">
                <a16:creationId xmlns:a16="http://schemas.microsoft.com/office/drawing/2014/main" id="{A681A337-10FA-4C1B-8BC6-814C24AE6AB4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A9C10-81D0-43AB-98FC-D5A359A4EF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49</a:t>
            </a:fld>
            <a:endParaRPr lang="en-US" altLang="en-US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2FB5D126-A247-4707-8E01-1AE21DA53A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E-Cash and Innovative Payment Systems </a:t>
            </a:r>
            <a:r>
              <a:rPr lang="en-US" altLang="en-US" sz="3600"/>
              <a:t>(cont.)</a:t>
            </a:r>
          </a:p>
        </p:txBody>
      </p:sp>
      <p:pic>
        <p:nvPicPr>
          <p:cNvPr id="57349" name="Picture 5">
            <a:extLst>
              <a:ext uri="{FF2B5EF4-FFF2-40B4-BE49-F238E27FC236}">
                <a16:creationId xmlns:a16="http://schemas.microsoft.com/office/drawing/2014/main" id="{1437E483-24AD-4C31-80A3-576457B26E06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7" t="3703" r="2713"/>
          <a:stretch>
            <a:fillRect/>
          </a:stretch>
        </p:blipFill>
        <p:spPr>
          <a:xfrm>
            <a:off x="4322763" y="1401763"/>
            <a:ext cx="4087812" cy="47244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>
            <a:extLst>
              <a:ext uri="{FF2B5EF4-FFF2-40B4-BE49-F238E27FC236}">
                <a16:creationId xmlns:a16="http://schemas.microsoft.com/office/drawing/2014/main" id="{939A1EAA-53BD-4724-8D25-ABA1A4162FDB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E6B8C-F71F-4AEC-8DD6-36F79682BC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1FC4A715-23EA-4FEC-A06F-03A8D2D8A4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LensDoc Organizes Payments Online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CF40973F-0E46-45E7-91EC-D0828329EC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LensDoc is an online retailer of contact lenses, sun and magnifying glasses, and dental care and personal care products 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Customers pay with a credit card 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Credit cards also make it easy for a customer to return an item and receive credit for the return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3">
            <a:extLst>
              <a:ext uri="{FF2B5EF4-FFF2-40B4-BE49-F238E27FC236}">
                <a16:creationId xmlns:a16="http://schemas.microsoft.com/office/drawing/2014/main" id="{0C37862E-946E-4497-9E27-54E24A4547AA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B23FB-7613-442C-A3D9-441E20DC54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50</a:t>
            </a:fld>
            <a:endParaRPr lang="en-US" altLang="en-US"/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1BD6D5E4-B3A5-4739-996B-7C3886418C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E-Cash and Innovative Payment Systems </a:t>
            </a:r>
            <a:r>
              <a:rPr lang="en-US" altLang="en-US" sz="3600"/>
              <a:t>(cont.)</a:t>
            </a:r>
          </a:p>
        </p:txBody>
      </p:sp>
      <p:sp>
        <p:nvSpPr>
          <p:cNvPr id="58373" name="Rectangle 3">
            <a:extLst>
              <a:ext uri="{FF2B5EF4-FFF2-40B4-BE49-F238E27FC236}">
                <a16:creationId xmlns:a16="http://schemas.microsoft.com/office/drawing/2014/main" id="{5FDF69AD-65EA-41A1-90FC-6A0080CC7D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b="1"/>
              <a:t>Non-Internet EC payments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Check yourself out—consumers can use kiosks to check out (Sears, Kmart, Home Depot)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Buying from vending machines—use regular credit cards at PepsiCo and Coca-Cola vending machines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Paying with a check without writing it—check is scanned, customer’s bank account is debited, the merchant account is credited (Wal-Mart, Costco)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3">
            <a:extLst>
              <a:ext uri="{FF2B5EF4-FFF2-40B4-BE49-F238E27FC236}">
                <a16:creationId xmlns:a16="http://schemas.microsoft.com/office/drawing/2014/main" id="{8AC020EB-6C0E-4113-8AEA-D629CE985F08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9E2CC-127D-42D9-8DDE-E765C523B8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51</a:t>
            </a:fld>
            <a:endParaRPr lang="en-US" altLang="en-US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1B943A01-4249-471C-8583-175AF2AE18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E-Checking</a:t>
            </a:r>
            <a:endParaRPr lang="en-US" altLang="en-US" sz="3600"/>
          </a:p>
        </p:txBody>
      </p:sp>
      <p:sp>
        <p:nvSpPr>
          <p:cNvPr id="59397" name="Rectangle 3">
            <a:extLst>
              <a:ext uri="{FF2B5EF4-FFF2-40B4-BE49-F238E27FC236}">
                <a16:creationId xmlns:a16="http://schemas.microsoft.com/office/drawing/2014/main" id="{EAD739F2-EEFA-431A-A960-B811AB9CE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i="1"/>
              <a:t>E-check:</a:t>
            </a:r>
            <a:r>
              <a:rPr lang="en-US" altLang="en-US" b="1"/>
              <a:t> </a:t>
            </a:r>
            <a:r>
              <a:rPr lang="en-US" altLang="en-US"/>
              <a:t>The electronic version or representation of a paper check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Eliminate the need for expensive process reengineering and taking advantage of the banking industry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Can be used by all bank customers who have checking accounts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endParaRPr lang="en-US" altLang="en-US" b="1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3">
            <a:extLst>
              <a:ext uri="{FF2B5EF4-FFF2-40B4-BE49-F238E27FC236}">
                <a16:creationId xmlns:a16="http://schemas.microsoft.com/office/drawing/2014/main" id="{213E0DB9-BDE9-43AE-AD33-55D6C2A74263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C1C17-7EE3-4E6E-94EF-5DD28A8F23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52</a:t>
            </a:fld>
            <a:endParaRPr lang="en-US" altLang="en-US"/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C7A6FCB8-AC54-4A5E-B1CF-66E8788609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E-Checking </a:t>
            </a:r>
            <a:r>
              <a:rPr lang="en-US" altLang="en-US" sz="3600"/>
              <a:t>(cont.)</a:t>
            </a:r>
          </a:p>
        </p:txBody>
      </p:sp>
      <p:pic>
        <p:nvPicPr>
          <p:cNvPr id="60421" name="Picture 5">
            <a:extLst>
              <a:ext uri="{FF2B5EF4-FFF2-40B4-BE49-F238E27FC236}">
                <a16:creationId xmlns:a16="http://schemas.microsoft.com/office/drawing/2014/main" id="{7314BD2A-B1D6-4F37-86E8-3EEFB8774B51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1" t="5556" r="3781" b="3703"/>
          <a:stretch>
            <a:fillRect/>
          </a:stretch>
        </p:blipFill>
        <p:spPr>
          <a:xfrm>
            <a:off x="3759201" y="1676400"/>
            <a:ext cx="4968875" cy="44259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ate Placeholder 3">
            <a:extLst>
              <a:ext uri="{FF2B5EF4-FFF2-40B4-BE49-F238E27FC236}">
                <a16:creationId xmlns:a16="http://schemas.microsoft.com/office/drawing/2014/main" id="{A34C7478-876D-4F4B-B824-1C23EF602CA8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DEEEF-EE42-4B98-8166-1E487DD050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53</a:t>
            </a:fld>
            <a:endParaRPr lang="en-US" altLang="en-US"/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83FDA8A8-A5A8-45D4-AD5E-532011E31A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B2B Electronic Payments</a:t>
            </a:r>
            <a:endParaRPr lang="en-US" altLang="en-US" sz="3600"/>
          </a:p>
        </p:txBody>
      </p:sp>
      <p:sp>
        <p:nvSpPr>
          <p:cNvPr id="61445" name="Rectangle 3">
            <a:extLst>
              <a:ext uri="{FF2B5EF4-FFF2-40B4-BE49-F238E27FC236}">
                <a16:creationId xmlns:a16="http://schemas.microsoft.com/office/drawing/2014/main" id="{FAD77C15-0069-4F12-AC9B-535BCE0E59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Financial supply chains (FSC)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FSC parallels the physical supply chain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Follows a buyer’s transaction activities related to cash flow, which start with a purchase order and end in settlement with the seller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endParaRPr lang="en-US" altLang="en-US" b="1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ate Placeholder 3">
            <a:extLst>
              <a:ext uri="{FF2B5EF4-FFF2-40B4-BE49-F238E27FC236}">
                <a16:creationId xmlns:a16="http://schemas.microsoft.com/office/drawing/2014/main" id="{6649DE85-3DB8-456A-95BE-76B2A5B254B5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CF9ED-0AA7-4BAB-9DA7-C0E2224CDD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54</a:t>
            </a:fld>
            <a:endParaRPr lang="en-US" altLang="en-US"/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B70719E8-001C-4E75-A055-E98A038C88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B2B Electronic Payments  </a:t>
            </a:r>
            <a:r>
              <a:rPr lang="en-US" altLang="en-US" sz="3600"/>
              <a:t>(cont.)</a:t>
            </a:r>
          </a:p>
        </p:txBody>
      </p:sp>
      <p:sp>
        <p:nvSpPr>
          <p:cNvPr id="62469" name="Rectangle 3">
            <a:extLst>
              <a:ext uri="{FF2B5EF4-FFF2-40B4-BE49-F238E27FC236}">
                <a16:creationId xmlns:a16="http://schemas.microsoft.com/office/drawing/2014/main" id="{EDB3685D-7279-4C05-AACD-A9D1BA007E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Typical segments of the FCS: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Segment 1: Examination of catalogs, electronic order entry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Segment 2: Online negotiations, culminating in a preliminary agreement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Segment 3: Credit check, seller validation, payment assurance, financing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ate Placeholder 3">
            <a:extLst>
              <a:ext uri="{FF2B5EF4-FFF2-40B4-BE49-F238E27FC236}">
                <a16:creationId xmlns:a16="http://schemas.microsoft.com/office/drawing/2014/main" id="{24430AF8-2FF9-4BE4-8815-7E7B4CC99E3B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94AD0-A3A2-4938-A3C4-A958F0C7B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55</a:t>
            </a:fld>
            <a:endParaRPr lang="en-US" altLang="en-US"/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060493AA-24C1-4D40-81C3-B1962BA598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B2B Electronic Payments  </a:t>
            </a:r>
            <a:r>
              <a:rPr lang="en-US" altLang="en-US" sz="3600"/>
              <a:t>(cont.)</a:t>
            </a:r>
          </a:p>
        </p:txBody>
      </p:sp>
      <p:sp>
        <p:nvSpPr>
          <p:cNvPr id="63493" name="Rectangle 3">
            <a:extLst>
              <a:ext uri="{FF2B5EF4-FFF2-40B4-BE49-F238E27FC236}">
                <a16:creationId xmlns:a16="http://schemas.microsoft.com/office/drawing/2014/main" id="{137E0EF5-657A-47F9-A8FB-D4DA221F82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981200"/>
            <a:ext cx="7772400" cy="4876800"/>
          </a:xfrm>
        </p:spPr>
        <p:txBody>
          <a:bodyPr/>
          <a:lstStyle/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Segment 4: Invoice presentment, verification of delivery, “trade service” quote, and booking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Segment 5: Data matching, discrepancy resolution, final payment calculation, buyer approval, currency exchange calculation (if needed), and arrangements for automatic payment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Segment 6: Payment instructions, money transfer, debit and credit notices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3">
            <a:extLst>
              <a:ext uri="{FF2B5EF4-FFF2-40B4-BE49-F238E27FC236}">
                <a16:creationId xmlns:a16="http://schemas.microsoft.com/office/drawing/2014/main" id="{37075131-B9C8-469B-B0D6-A748C675254A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61501-276D-419C-BA7D-09935E00D5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56</a:t>
            </a:fld>
            <a:endParaRPr lang="en-US" altLang="en-US"/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12B02BDC-594A-4AD0-AEEA-4B41ED82BB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B2B Electronic Payments  </a:t>
            </a:r>
            <a:r>
              <a:rPr lang="en-US" altLang="en-US" sz="3600"/>
              <a:t>(cont.)</a:t>
            </a:r>
          </a:p>
        </p:txBody>
      </p:sp>
      <p:sp>
        <p:nvSpPr>
          <p:cNvPr id="64517" name="Rectangle 3">
            <a:extLst>
              <a:ext uri="{FF2B5EF4-FFF2-40B4-BE49-F238E27FC236}">
                <a16:creationId xmlns:a16="http://schemas.microsoft.com/office/drawing/2014/main" id="{1878ECBA-1DA4-4421-BA1F-0AEB3A810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B2B payment solutions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 i="1"/>
              <a:t>Purchasing cards:</a:t>
            </a:r>
            <a:r>
              <a:rPr lang="en-US" altLang="en-US" b="1"/>
              <a:t> Special-purpose payment cards issued to a company’s employees to be used solely for purchasing nonstrategic materials and services up to a preset dollar limit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3">
            <a:extLst>
              <a:ext uri="{FF2B5EF4-FFF2-40B4-BE49-F238E27FC236}">
                <a16:creationId xmlns:a16="http://schemas.microsoft.com/office/drawing/2014/main" id="{1B8B697A-DA4A-4B81-BAF2-106DB1B69637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EE664-F9C6-4666-9562-78B4D5B362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57</a:t>
            </a:fld>
            <a:endParaRPr lang="en-US" altLang="en-US"/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D7D24886-F0A4-42EF-843E-A5219F644F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B2B Electronic Payments  </a:t>
            </a:r>
            <a:r>
              <a:rPr lang="en-US" altLang="en-US" sz="3600"/>
              <a:t>(cont.)</a:t>
            </a:r>
          </a:p>
        </p:txBody>
      </p:sp>
      <p:sp>
        <p:nvSpPr>
          <p:cNvPr id="65541" name="Rectangle 3">
            <a:extLst>
              <a:ext uri="{FF2B5EF4-FFF2-40B4-BE49-F238E27FC236}">
                <a16:creationId xmlns:a16="http://schemas.microsoft.com/office/drawing/2014/main" id="{10754016-9BD0-4813-A034-3BD7884795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Benefits accrued from the use of purchasing cards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Productivity gains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Purchasing departments freed from day-to-day procurement activities; focus on relationships with suppliers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Bill consolidation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Consolidated into a single invoice that can be paid electronically through EDI or EFT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ate Placeholder 3">
            <a:extLst>
              <a:ext uri="{FF2B5EF4-FFF2-40B4-BE49-F238E27FC236}">
                <a16:creationId xmlns:a16="http://schemas.microsoft.com/office/drawing/2014/main" id="{2CE9B1FD-FFB7-4C38-9A40-03AAE3310D2C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4BD6-0E17-4EF3-87CD-180396549B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58</a:t>
            </a:fld>
            <a:endParaRPr lang="en-US" altLang="en-US"/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7DF2A233-B738-4A30-9DBB-3AA7AAD7E3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B2B Electronic Payments  </a:t>
            </a:r>
            <a:r>
              <a:rPr lang="en-US" altLang="en-US" sz="3600"/>
              <a:t>(cont.)</a:t>
            </a:r>
          </a:p>
        </p:txBody>
      </p:sp>
      <p:pic>
        <p:nvPicPr>
          <p:cNvPr id="66565" name="Picture 5">
            <a:extLst>
              <a:ext uri="{FF2B5EF4-FFF2-40B4-BE49-F238E27FC236}">
                <a16:creationId xmlns:a16="http://schemas.microsoft.com/office/drawing/2014/main" id="{30F63A62-8517-4CC4-9936-6F8C82CF6129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" t="3703" r="2599" b="1852"/>
          <a:stretch>
            <a:fillRect/>
          </a:stretch>
        </p:blipFill>
        <p:spPr>
          <a:xfrm>
            <a:off x="3836988" y="1481138"/>
            <a:ext cx="5073650" cy="45402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ate Placeholder 3">
            <a:extLst>
              <a:ext uri="{FF2B5EF4-FFF2-40B4-BE49-F238E27FC236}">
                <a16:creationId xmlns:a16="http://schemas.microsoft.com/office/drawing/2014/main" id="{929B5E1B-9058-480A-8594-39C0A22765E2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3E8F7-6CE2-4F92-B975-C694640BE4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59</a:t>
            </a:fld>
            <a:endParaRPr lang="en-US" altLang="en-US"/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F1084CF4-4DFE-4176-BCF2-058294270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B2B Electronic Payments  </a:t>
            </a:r>
            <a:r>
              <a:rPr lang="en-US" altLang="en-US" sz="3600"/>
              <a:t>(cont.)</a:t>
            </a:r>
          </a:p>
        </p:txBody>
      </p:sp>
      <p:pic>
        <p:nvPicPr>
          <p:cNvPr id="67589" name="Picture 7">
            <a:extLst>
              <a:ext uri="{FF2B5EF4-FFF2-40B4-BE49-F238E27FC236}">
                <a16:creationId xmlns:a16="http://schemas.microsoft.com/office/drawing/2014/main" id="{12207088-FC18-46C6-A0A3-B572F79F3DAD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t="2122" r="2367" b="2122"/>
          <a:stretch>
            <a:fillRect/>
          </a:stretch>
        </p:blipFill>
        <p:spPr>
          <a:xfrm>
            <a:off x="4186238" y="1643064"/>
            <a:ext cx="3878262" cy="43783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>
            <a:extLst>
              <a:ext uri="{FF2B5EF4-FFF2-40B4-BE49-F238E27FC236}">
                <a16:creationId xmlns:a16="http://schemas.microsoft.com/office/drawing/2014/main" id="{DEB9A57E-8737-4902-8E5D-600C292199CC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45A90-F04D-4B24-8B72-D26A7D8F78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AA23F42A-C336-439C-BEEB-451DF481B0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LensDoc Organizes Payments Online </a:t>
            </a:r>
            <a:r>
              <a:rPr lang="en-US" altLang="en-US" sz="3600"/>
              <a:t>(cont.)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064EF128-2C21-4709-AB8B-F71E3906BF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People try contact lenses and return them if they are not satisfied 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U.S. regulations prohibit the return of contact lenses that have been used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LensDoc had to discard the lenses and to take a loss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ate Placeholder 3">
            <a:extLst>
              <a:ext uri="{FF2B5EF4-FFF2-40B4-BE49-F238E27FC236}">
                <a16:creationId xmlns:a16="http://schemas.microsoft.com/office/drawing/2014/main" id="{A53EFA86-0A44-4EB2-9AD3-B2CC85307BEB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98CC5-A12D-4CC5-B760-5FE3A09828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60</a:t>
            </a:fld>
            <a:endParaRPr lang="en-US" altLang="en-US"/>
          </a:p>
        </p:txBody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13D275BA-9AD5-434D-91F1-72EED3A567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B2B Electronic Payments  </a:t>
            </a:r>
            <a:r>
              <a:rPr lang="en-US" altLang="en-US" sz="3600"/>
              <a:t>(cont.)</a:t>
            </a:r>
          </a:p>
        </p:txBody>
      </p:sp>
      <p:sp>
        <p:nvSpPr>
          <p:cNvPr id="68613" name="Rectangle 3">
            <a:extLst>
              <a:ext uri="{FF2B5EF4-FFF2-40B4-BE49-F238E27FC236}">
                <a16:creationId xmlns:a16="http://schemas.microsoft.com/office/drawing/2014/main" id="{8FB66548-A62B-4B56-9726-84085CB934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Benefits to the buyers, agency where they work, and the merchant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Payment reconciliation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Expedited payments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Management reports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Control</a:t>
            </a:r>
            <a:endParaRPr lang="en-US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ate Placeholder 3">
            <a:extLst>
              <a:ext uri="{FF2B5EF4-FFF2-40B4-BE49-F238E27FC236}">
                <a16:creationId xmlns:a16="http://schemas.microsoft.com/office/drawing/2014/main" id="{66379020-955A-41F6-B6A0-CA2636B73C12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80BF8-343C-458E-82C5-88F4306AF3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61</a:t>
            </a:fld>
            <a:endParaRPr lang="en-US" altLang="en-US"/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B79F5DE9-AEB9-47A1-86D5-1F8DD5DBE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B2B Electronic Payments  </a:t>
            </a:r>
            <a:r>
              <a:rPr lang="en-US" altLang="en-US" sz="3600"/>
              <a:t>(cont.)</a:t>
            </a:r>
          </a:p>
        </p:txBody>
      </p:sp>
      <p:pic>
        <p:nvPicPr>
          <p:cNvPr id="69637" name="Picture 6">
            <a:extLst>
              <a:ext uri="{FF2B5EF4-FFF2-40B4-BE49-F238E27FC236}">
                <a16:creationId xmlns:a16="http://schemas.microsoft.com/office/drawing/2014/main" id="{C5758703-A64C-4CF7-B9E6-EAC277506E48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" t="3163" r="2942" b="3703"/>
          <a:stretch>
            <a:fillRect/>
          </a:stretch>
        </p:blipFill>
        <p:spPr>
          <a:xfrm>
            <a:off x="3962401" y="1544638"/>
            <a:ext cx="4938713" cy="44450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ate Placeholder 3">
            <a:extLst>
              <a:ext uri="{FF2B5EF4-FFF2-40B4-BE49-F238E27FC236}">
                <a16:creationId xmlns:a16="http://schemas.microsoft.com/office/drawing/2014/main" id="{63AAC2E2-FF8A-40C5-8E6B-12BF00748EA3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C8CBE-360E-4C57-9237-277F928731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62</a:t>
            </a:fld>
            <a:endParaRPr lang="en-US" altLang="en-US"/>
          </a:p>
        </p:txBody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64ACC67F-9175-47D3-AD74-D3649A9ACD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B2B Electronic Payments  </a:t>
            </a:r>
            <a:r>
              <a:rPr lang="en-US" altLang="en-US" sz="3600"/>
              <a:t>(cont.)</a:t>
            </a:r>
          </a:p>
        </p:txBody>
      </p:sp>
      <p:sp>
        <p:nvSpPr>
          <p:cNvPr id="70661" name="Rectangle 3">
            <a:extLst>
              <a:ext uri="{FF2B5EF4-FFF2-40B4-BE49-F238E27FC236}">
                <a16:creationId xmlns:a16="http://schemas.microsoft.com/office/drawing/2014/main" id="{A6B45559-964C-4E48-89D1-CE3879A97C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981200"/>
            <a:ext cx="7543800" cy="31242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Global B2B payments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 i="1"/>
              <a:t>Letter of credit (LC):</a:t>
            </a:r>
            <a:r>
              <a:rPr lang="en-US" altLang="en-US" b="1"/>
              <a:t> A written agreement by a bank to pay the seller, on account of the buyer, a sum of money upon presentation of certain documents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ate Placeholder 3">
            <a:extLst>
              <a:ext uri="{FF2B5EF4-FFF2-40B4-BE49-F238E27FC236}">
                <a16:creationId xmlns:a16="http://schemas.microsoft.com/office/drawing/2014/main" id="{F371D201-3995-42D1-92E7-D09821FF58C3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7F83F-FC8F-4479-86BF-3FDF0D18A2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63</a:t>
            </a:fld>
            <a:endParaRPr lang="en-US" altLang="en-US"/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EAF04599-EC49-43E2-91B9-7AEC10D7F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B2B Electronic Payments  </a:t>
            </a:r>
            <a:r>
              <a:rPr lang="en-US" altLang="en-US" sz="3600"/>
              <a:t>(cont.)</a:t>
            </a:r>
          </a:p>
        </p:txBody>
      </p:sp>
      <p:sp>
        <p:nvSpPr>
          <p:cNvPr id="71685" name="Rectangle 3">
            <a:extLst>
              <a:ext uri="{FF2B5EF4-FFF2-40B4-BE49-F238E27FC236}">
                <a16:creationId xmlns:a16="http://schemas.microsoft.com/office/drawing/2014/main" id="{13781244-CD9B-4683-99AE-11887EDA26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Benefits of LCs to the seller 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payment is highly assured if all the terms and conditions stipulated are met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credit risk is reduced 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political/country risk is reduced when confirmed by a bank in the seller’s country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ate Placeholder 3">
            <a:extLst>
              <a:ext uri="{FF2B5EF4-FFF2-40B4-BE49-F238E27FC236}">
                <a16:creationId xmlns:a16="http://schemas.microsoft.com/office/drawing/2014/main" id="{BF29B5B3-52CC-4EA0-A14B-534405523D64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E325C-BF1A-45C5-BA2E-62C6F76BEB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64</a:t>
            </a:fld>
            <a:endParaRPr lang="en-US" altLang="en-US"/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DEE2E262-E9EE-4AD9-9698-351F6EE696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B2B Electronic Payments  </a:t>
            </a:r>
            <a:r>
              <a:rPr lang="en-US" altLang="en-US" sz="3600"/>
              <a:t>(cont.)</a:t>
            </a:r>
          </a:p>
        </p:txBody>
      </p:sp>
      <p:sp>
        <p:nvSpPr>
          <p:cNvPr id="72709" name="Rectangle 3">
            <a:extLst>
              <a:ext uri="{FF2B5EF4-FFF2-40B4-BE49-F238E27FC236}">
                <a16:creationId xmlns:a16="http://schemas.microsoft.com/office/drawing/2014/main" id="{8C503344-5307-46EA-9CD4-5E3F5425B8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981200"/>
            <a:ext cx="7620000" cy="43434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Benefits of LCs to the buyer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allows the buyer to negotiate for a lower purchase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buyer may expand its sources of supply and bargaining power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funds withdrawn from the buyer’s account only after the documents have been inspected giving the buyer a bit more time to hold its money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ate Placeholder 3">
            <a:extLst>
              <a:ext uri="{FF2B5EF4-FFF2-40B4-BE49-F238E27FC236}">
                <a16:creationId xmlns:a16="http://schemas.microsoft.com/office/drawing/2014/main" id="{1090D832-E1A5-4370-B77C-55105D999DD5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3DEDF-504F-48D9-87A5-D17B280426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65</a:t>
            </a:fld>
            <a:endParaRPr lang="en-US" altLang="en-US"/>
          </a:p>
        </p:txBody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5635B65D-2828-4524-B753-2C0CB9E99A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B2B Electronic Payments  </a:t>
            </a:r>
            <a:r>
              <a:rPr lang="en-US" altLang="en-US" sz="3600"/>
              <a:t>(cont.)</a:t>
            </a:r>
          </a:p>
        </p:txBody>
      </p:sp>
      <p:sp>
        <p:nvSpPr>
          <p:cNvPr id="73733" name="Rectangle 3">
            <a:extLst>
              <a:ext uri="{FF2B5EF4-FFF2-40B4-BE49-F238E27FC236}">
                <a16:creationId xmlns:a16="http://schemas.microsoft.com/office/drawing/2014/main" id="{467F851E-DE02-480B-9FAB-3BF2300608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b="1"/>
              <a:t>Tradecard payments in B2B global tracing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Members of Tradecard interact with each other via the TradeCard system</a:t>
            </a:r>
          </a:p>
          <a:p>
            <a:pPr lvl="2"/>
            <a:r>
              <a:rPr lang="en-US" altLang="en-US"/>
              <a:t>checks purchase orders for both parties</a:t>
            </a:r>
          </a:p>
          <a:p>
            <a:pPr lvl="2"/>
            <a:r>
              <a:rPr lang="en-US" altLang="en-US"/>
              <a:t>waits for a confirmation from a logistics company that deliveries have been made and received</a:t>
            </a:r>
          </a:p>
          <a:p>
            <a:pPr lvl="2"/>
            <a:r>
              <a:rPr lang="en-US" altLang="en-US"/>
              <a:t>authorizes payment to complete the financial transaction between the buyer and seller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endParaRPr lang="en-US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ate Placeholder 3">
            <a:extLst>
              <a:ext uri="{FF2B5EF4-FFF2-40B4-BE49-F238E27FC236}">
                <a16:creationId xmlns:a16="http://schemas.microsoft.com/office/drawing/2014/main" id="{E5115008-4A21-4A8C-BE8F-B265F41F3946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3A670-26C3-49A2-961F-1C0C27089D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66</a:t>
            </a:fld>
            <a:endParaRPr lang="en-US" altLang="en-US"/>
          </a:p>
        </p:txBody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C3E6269F-9AAA-4916-A80D-A7C787E76E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Electronic Bill Presentment </a:t>
            </a:r>
            <a:br>
              <a:rPr lang="en-US" altLang="en-US"/>
            </a:br>
            <a:r>
              <a:rPr lang="en-US" altLang="en-US"/>
              <a:t>and Payment</a:t>
            </a:r>
            <a:endParaRPr lang="en-US" altLang="en-US" sz="3600"/>
          </a:p>
        </p:txBody>
      </p:sp>
      <p:sp>
        <p:nvSpPr>
          <p:cNvPr id="74757" name="Rectangle 3">
            <a:extLst>
              <a:ext uri="{FF2B5EF4-FFF2-40B4-BE49-F238E27FC236}">
                <a16:creationId xmlns:a16="http://schemas.microsoft.com/office/drawing/2014/main" id="{E9DD18D7-1FD4-4A17-8141-7922DE245F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E-billing</a:t>
            </a:r>
          </a:p>
          <a:p>
            <a:pPr lvl="1">
              <a:buFontTx/>
              <a:buNone/>
            </a:pPr>
            <a:r>
              <a:rPr lang="en-US" altLang="en-US" b="1" i="1"/>
              <a:t>	Presentment:</a:t>
            </a:r>
            <a:r>
              <a:rPr lang="en-US" altLang="en-US" b="1"/>
              <a:t> The presentation and hosting on a specialized Web server of information that is typically  printed on a bill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Two models of presentment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common-biller direct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third-party consolidators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ate Placeholder 3">
            <a:extLst>
              <a:ext uri="{FF2B5EF4-FFF2-40B4-BE49-F238E27FC236}">
                <a16:creationId xmlns:a16="http://schemas.microsoft.com/office/drawing/2014/main" id="{CB920EFE-1CA6-445A-94B5-D4BF408B63C6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C436A-0BA1-42CA-8E8D-47BF7A842C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67</a:t>
            </a:fld>
            <a:endParaRPr lang="en-US" altLang="en-US"/>
          </a:p>
        </p:txBody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E61F6C09-8E43-48A8-B4FE-30CF0033F8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Electronic Bill Presentment </a:t>
            </a:r>
            <a:br>
              <a:rPr lang="en-US" altLang="en-US"/>
            </a:br>
            <a:r>
              <a:rPr lang="en-US" altLang="en-US"/>
              <a:t>and Payment </a:t>
            </a:r>
            <a:r>
              <a:rPr lang="en-US" altLang="en-US" sz="3600"/>
              <a:t>(cont.)</a:t>
            </a:r>
          </a:p>
        </p:txBody>
      </p:sp>
      <p:pic>
        <p:nvPicPr>
          <p:cNvPr id="75781" name="Picture 5">
            <a:extLst>
              <a:ext uri="{FF2B5EF4-FFF2-40B4-BE49-F238E27FC236}">
                <a16:creationId xmlns:a16="http://schemas.microsoft.com/office/drawing/2014/main" id="{1C380E08-7C01-4BEE-B3F2-3363688F108A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0" t="3459" r="2145" b="3703"/>
          <a:stretch>
            <a:fillRect/>
          </a:stretch>
        </p:blipFill>
        <p:spPr>
          <a:xfrm>
            <a:off x="3749676" y="1528764"/>
            <a:ext cx="5432425" cy="48275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3">
            <a:extLst>
              <a:ext uri="{FF2B5EF4-FFF2-40B4-BE49-F238E27FC236}">
                <a16:creationId xmlns:a16="http://schemas.microsoft.com/office/drawing/2014/main" id="{493FFF6F-FEDA-46A2-85BD-F7F96A07C4F9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75FC3-F13A-4332-956B-725BDF3467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68</a:t>
            </a:fld>
            <a:endParaRPr lang="en-US" altLang="en-US"/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14A05851-0DBB-438C-A527-227CF0417A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Electronic Bill Presentment </a:t>
            </a:r>
            <a:br>
              <a:rPr lang="en-US" altLang="en-US"/>
            </a:br>
            <a:r>
              <a:rPr lang="en-US" altLang="en-US"/>
              <a:t>and Payment </a:t>
            </a:r>
            <a:r>
              <a:rPr lang="en-US" altLang="en-US" sz="3600"/>
              <a:t>(cont.)</a:t>
            </a:r>
          </a:p>
        </p:txBody>
      </p:sp>
      <p:pic>
        <p:nvPicPr>
          <p:cNvPr id="76805" name="Picture 5">
            <a:extLst>
              <a:ext uri="{FF2B5EF4-FFF2-40B4-BE49-F238E27FC236}">
                <a16:creationId xmlns:a16="http://schemas.microsoft.com/office/drawing/2014/main" id="{91C7330B-C7A5-4900-8CCC-3AE1D7D5666D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2" t="3703" r="1999" b="3703"/>
          <a:stretch>
            <a:fillRect/>
          </a:stretch>
        </p:blipFill>
        <p:spPr>
          <a:xfrm>
            <a:off x="3355976" y="1606551"/>
            <a:ext cx="6215063" cy="43164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ate Placeholder 3">
            <a:extLst>
              <a:ext uri="{FF2B5EF4-FFF2-40B4-BE49-F238E27FC236}">
                <a16:creationId xmlns:a16="http://schemas.microsoft.com/office/drawing/2014/main" id="{65DF26EB-6537-4DD6-A791-8C94ECEF62E5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19A62-A44F-4688-962D-7C7DAFBE66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69</a:t>
            </a:fld>
            <a:endParaRPr lang="en-US" altLang="en-US"/>
          </a:p>
        </p:txBody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E3135ABB-E65B-43A9-8844-E0356553BB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Electronic Bill Presentment </a:t>
            </a:r>
            <a:br>
              <a:rPr lang="en-US" altLang="en-US"/>
            </a:br>
            <a:r>
              <a:rPr lang="en-US" altLang="en-US"/>
              <a:t>and Payment </a:t>
            </a:r>
            <a:r>
              <a:rPr lang="en-US" altLang="en-US" sz="3600"/>
              <a:t>(cont.)</a:t>
            </a:r>
          </a:p>
        </p:txBody>
      </p:sp>
      <p:pic>
        <p:nvPicPr>
          <p:cNvPr id="77829" name="Picture 5">
            <a:extLst>
              <a:ext uri="{FF2B5EF4-FFF2-40B4-BE49-F238E27FC236}">
                <a16:creationId xmlns:a16="http://schemas.microsoft.com/office/drawing/2014/main" id="{098D7B21-BD12-4D89-AD67-205205264C06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"/>
          <a:stretch>
            <a:fillRect/>
          </a:stretch>
        </p:blipFill>
        <p:spPr>
          <a:xfrm>
            <a:off x="3962400" y="1447800"/>
            <a:ext cx="4737100" cy="48006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>
            <a:extLst>
              <a:ext uri="{FF2B5EF4-FFF2-40B4-BE49-F238E27FC236}">
                <a16:creationId xmlns:a16="http://schemas.microsoft.com/office/drawing/2014/main" id="{55CCF015-2795-42EC-9B13-1C60D81F5DDA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A83F3-6E9F-4F29-B022-1ACDBC248F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B31A0850-3A4E-479C-88E1-B5C4546D2A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LensDoc Organizes Payments Online </a:t>
            </a:r>
            <a:r>
              <a:rPr lang="en-US" altLang="en-US" sz="3600"/>
              <a:t>(cont.)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F1902179-B81F-44D5-96FE-EDE6BE839C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The Solution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LensDoc implemented special handling procedures for authorizing online credit card purchases</a:t>
            </a:r>
          </a:p>
          <a:p>
            <a:pPr lvl="2"/>
            <a:r>
              <a:rPr lang="en-US" altLang="en-US"/>
              <a:t>company manually processes credit card orders </a:t>
            </a:r>
          </a:p>
          <a:p>
            <a:pPr lvl="2"/>
            <a:r>
              <a:rPr lang="en-US" altLang="en-US"/>
              <a:t>customers must fax a form that includes the </a:t>
            </a:r>
            <a:r>
              <a:rPr lang="en-US" altLang="en-US" i="1"/>
              <a:t>cardholder’s address </a:t>
            </a:r>
            <a:r>
              <a:rPr lang="en-US" altLang="en-US"/>
              <a:t>as well as the </a:t>
            </a:r>
            <a:r>
              <a:rPr lang="en-US" altLang="en-US" i="1"/>
              <a:t>shipping address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Date Placeholder 3">
            <a:extLst>
              <a:ext uri="{FF2B5EF4-FFF2-40B4-BE49-F238E27FC236}">
                <a16:creationId xmlns:a16="http://schemas.microsoft.com/office/drawing/2014/main" id="{266E8098-8183-4F0C-9AC0-4D774F56CEF7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43DF1-06EC-4E0F-898A-3A04D92457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70</a:t>
            </a:fld>
            <a:endParaRPr lang="en-US" altLang="en-US"/>
          </a:p>
        </p:txBody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25BA3E20-7992-4700-968D-D36A49A845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Electronic Bill Presentment </a:t>
            </a:r>
            <a:br>
              <a:rPr lang="en-US" altLang="en-US"/>
            </a:br>
            <a:r>
              <a:rPr lang="en-US" altLang="en-US"/>
              <a:t>and Payment </a:t>
            </a:r>
            <a:r>
              <a:rPr lang="en-US" altLang="en-US" sz="3600"/>
              <a:t>(cont.)</a:t>
            </a:r>
          </a:p>
        </p:txBody>
      </p:sp>
      <p:sp>
        <p:nvSpPr>
          <p:cNvPr id="78853" name="Rectangle 3">
            <a:extLst>
              <a:ext uri="{FF2B5EF4-FFF2-40B4-BE49-F238E27FC236}">
                <a16:creationId xmlns:a16="http://schemas.microsoft.com/office/drawing/2014/main" id="{CADC45A3-6E4D-48E7-9EB2-F426942566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981200"/>
            <a:ext cx="76962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Paying bills at ATMs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Customer receives the bill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Go to any ATM, slide in their bank card, enter a password, and go to “bill payments” on the menu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Insert the account number of the biller and the amount to be paid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Customer gets a printed receipt showing that the payment has been made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Date Placeholder 3">
            <a:extLst>
              <a:ext uri="{FF2B5EF4-FFF2-40B4-BE49-F238E27FC236}">
                <a16:creationId xmlns:a16="http://schemas.microsoft.com/office/drawing/2014/main" id="{58E40098-5732-4948-89B6-C3D558489EBA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DB837-FD8E-4DF7-A33F-94310DB5EA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71</a:t>
            </a:fld>
            <a:endParaRPr lang="en-US" altLang="en-US"/>
          </a:p>
        </p:txBody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0C615E57-617F-4047-A9F9-240628BD2A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Electronic Bill Presentment </a:t>
            </a:r>
            <a:br>
              <a:rPr lang="en-US" altLang="en-US"/>
            </a:br>
            <a:r>
              <a:rPr lang="en-US" altLang="en-US"/>
              <a:t>and Payment </a:t>
            </a:r>
            <a:r>
              <a:rPr lang="en-US" altLang="en-US" sz="3600"/>
              <a:t>(cont.)</a:t>
            </a:r>
          </a:p>
        </p:txBody>
      </p:sp>
      <p:sp>
        <p:nvSpPr>
          <p:cNvPr id="79877" name="Rectangle 3">
            <a:extLst>
              <a:ext uri="{FF2B5EF4-FFF2-40B4-BE49-F238E27FC236}">
                <a16:creationId xmlns:a16="http://schemas.microsoft.com/office/drawing/2014/main" id="{7FAA8F3F-53EF-483F-B44B-801D5DDB78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981200"/>
            <a:ext cx="7543800" cy="27432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Advantages of e-billing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For the billing firm:</a:t>
            </a:r>
          </a:p>
          <a:p>
            <a:pPr lvl="2"/>
            <a:r>
              <a:rPr lang="en-US" altLang="en-US"/>
              <a:t>Reduction in expenses</a:t>
            </a:r>
          </a:p>
          <a:p>
            <a:pPr lvl="2"/>
            <a:r>
              <a:rPr lang="en-US" altLang="en-US"/>
              <a:t>Enables better customer service</a:t>
            </a:r>
          </a:p>
          <a:p>
            <a:pPr lvl="2"/>
            <a:r>
              <a:rPr lang="en-US" altLang="en-US"/>
              <a:t>Electronic ad inserts can be customized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endParaRPr lang="en-US" altLang="en-US" b="1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Date Placeholder 3">
            <a:extLst>
              <a:ext uri="{FF2B5EF4-FFF2-40B4-BE49-F238E27FC236}">
                <a16:creationId xmlns:a16="http://schemas.microsoft.com/office/drawing/2014/main" id="{1B1D0643-F18E-4CC1-B9B4-BC72F4B26107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964CF-1230-4B38-8DB1-77A712439F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72</a:t>
            </a:fld>
            <a:endParaRPr lang="en-US" altLang="en-US"/>
          </a:p>
        </p:txBody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6B741157-E797-41C0-9129-76E6908718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Electronic Bill Presentment </a:t>
            </a:r>
            <a:br>
              <a:rPr lang="en-US" altLang="en-US"/>
            </a:br>
            <a:r>
              <a:rPr lang="en-US" altLang="en-US"/>
              <a:t>and Payment </a:t>
            </a:r>
            <a:r>
              <a:rPr lang="en-US" altLang="en-US" sz="3600"/>
              <a:t>(cont.)</a:t>
            </a:r>
          </a:p>
        </p:txBody>
      </p:sp>
      <p:sp>
        <p:nvSpPr>
          <p:cNvPr id="80901" name="Rectangle 3">
            <a:extLst>
              <a:ext uri="{FF2B5EF4-FFF2-40B4-BE49-F238E27FC236}">
                <a16:creationId xmlns:a16="http://schemas.microsoft.com/office/drawing/2014/main" id="{0825B24C-2178-4B96-9EDC-2E9F3F5689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Advantages of e-billing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For the customer:</a:t>
            </a:r>
          </a:p>
          <a:p>
            <a:pPr lvl="2"/>
            <a:r>
              <a:rPr lang="en-US" altLang="en-US"/>
              <a:t>Reduces customer’s expenses</a:t>
            </a:r>
          </a:p>
          <a:p>
            <a:pPr lvl="2"/>
            <a:r>
              <a:rPr lang="en-US" altLang="en-US"/>
              <a:t>Simplifies and centralizes payment processing and provides better record keeping</a:t>
            </a:r>
          </a:p>
          <a:p>
            <a:pPr lvl="2"/>
            <a:r>
              <a:rPr lang="en-US" altLang="en-US"/>
              <a:t>Customers review and pay bills at virtually any time, giving them direct control over the timing of the payment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Date Placeholder 3">
            <a:extLst>
              <a:ext uri="{FF2B5EF4-FFF2-40B4-BE49-F238E27FC236}">
                <a16:creationId xmlns:a16="http://schemas.microsoft.com/office/drawing/2014/main" id="{2646210C-0DCC-4E88-A4B5-BD44AFF3419E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4278F-513A-4EFF-B2B1-241629332D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73</a:t>
            </a:fld>
            <a:endParaRPr lang="en-US" altLang="en-US"/>
          </a:p>
        </p:txBody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C6FA25D3-1B1A-4CE8-90C7-561429BE6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Electronic Bill Presentment </a:t>
            </a:r>
            <a:br>
              <a:rPr lang="en-US" altLang="en-US"/>
            </a:br>
            <a:r>
              <a:rPr lang="en-US" altLang="en-US"/>
              <a:t>and Payment </a:t>
            </a:r>
            <a:r>
              <a:rPr lang="en-US" altLang="en-US" sz="3600"/>
              <a:t>(cont.)</a:t>
            </a:r>
          </a:p>
        </p:txBody>
      </p:sp>
      <p:sp>
        <p:nvSpPr>
          <p:cNvPr id="81925" name="Rectangle 3">
            <a:extLst>
              <a:ext uri="{FF2B5EF4-FFF2-40B4-BE49-F238E27FC236}">
                <a16:creationId xmlns:a16="http://schemas.microsoft.com/office/drawing/2014/main" id="{F2D85DEC-495B-41D0-939A-E63678796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b="1"/>
              <a:t>Checkfree (checkfree.com) leading third-party e-billing vendor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Consolidates and aggregates all of a customer’s bills into a single presentment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Set up payments with companies that do not offer electronic billing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Alerts users to problems with any payments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Users can export the transaction records to Quicken or Microsoft Money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endParaRPr lang="en-US" altLang="en-US" b="1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Date Placeholder 3">
            <a:extLst>
              <a:ext uri="{FF2B5EF4-FFF2-40B4-BE49-F238E27FC236}">
                <a16:creationId xmlns:a16="http://schemas.microsoft.com/office/drawing/2014/main" id="{B6A9AE03-BC32-4DB5-AA4A-E40CD132589A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80AEB-7562-4114-AFA1-90935CF6A9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74</a:t>
            </a:fld>
            <a:endParaRPr lang="en-US" altLang="en-US"/>
          </a:p>
        </p:txBody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DB6D8EFF-E0FC-46CB-8B04-A6B779A757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Payment-Related Issues</a:t>
            </a:r>
          </a:p>
        </p:txBody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8DE54D61-DC64-407D-A2E9-C5FB1B63C4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981200"/>
            <a:ext cx="7543800" cy="2590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Tax calculation services for businesses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DPC (salestax.com) licenses software that makes it simple to collect and report sales taxes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Date Placeholder 3">
            <a:extLst>
              <a:ext uri="{FF2B5EF4-FFF2-40B4-BE49-F238E27FC236}">
                <a16:creationId xmlns:a16="http://schemas.microsoft.com/office/drawing/2014/main" id="{A7D6A3B2-D881-4E11-85B4-24249D308731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F3D1E-B304-4C4E-BFBA-57C9D8A3E1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75</a:t>
            </a:fld>
            <a:endParaRPr lang="en-US" altLang="en-US"/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626431C8-208B-4B9D-B50D-040A02AE3C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Tax-Related Issues</a:t>
            </a:r>
          </a:p>
        </p:txBody>
      </p:sp>
      <p:sp>
        <p:nvSpPr>
          <p:cNvPr id="83973" name="Rectangle 3">
            <a:extLst>
              <a:ext uri="{FF2B5EF4-FFF2-40B4-BE49-F238E27FC236}">
                <a16:creationId xmlns:a16="http://schemas.microsoft.com/office/drawing/2014/main" id="{DE9AE491-7B5C-48ED-97A7-6AFD424A08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sz="3200"/>
              <a:t>Sales Tax Clearinghouse (STC) has a free online sales tax calculator for the U.S. and Canada (thestc.com/ratecalc.stm)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Date Placeholder 3">
            <a:extLst>
              <a:ext uri="{FF2B5EF4-FFF2-40B4-BE49-F238E27FC236}">
                <a16:creationId xmlns:a16="http://schemas.microsoft.com/office/drawing/2014/main" id="{0BEEA47C-EF62-4E1D-ADDD-853EE8A9A418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3ECB1-1C26-4BF2-87F1-3852729783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76</a:t>
            </a:fld>
            <a:endParaRPr lang="en-US" altLang="en-US"/>
          </a:p>
        </p:txBody>
      </p:sp>
      <p:sp>
        <p:nvSpPr>
          <p:cNvPr id="142338" name="Rectangle 2">
            <a:extLst>
              <a:ext uri="{FF2B5EF4-FFF2-40B4-BE49-F238E27FC236}">
                <a16:creationId xmlns:a16="http://schemas.microsoft.com/office/drawing/2014/main" id="{2F98E646-E422-4855-A627-7F823E9CD1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Tax-Related Issues (cont.)</a:t>
            </a:r>
          </a:p>
        </p:txBody>
      </p:sp>
      <p:sp>
        <p:nvSpPr>
          <p:cNvPr id="84997" name="Rectangle 3">
            <a:extLst>
              <a:ext uri="{FF2B5EF4-FFF2-40B4-BE49-F238E27FC236}">
                <a16:creationId xmlns:a16="http://schemas.microsoft.com/office/drawing/2014/main" id="{D8649BC5-D6EB-4F42-8B4C-0F3BB49C4A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Taxware International (taxware.com) produces software that operates seamlessly with leading financial and accounting packages on multiple hardware platforms to accurately automate tax compliance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Date Placeholder 3">
            <a:extLst>
              <a:ext uri="{FF2B5EF4-FFF2-40B4-BE49-F238E27FC236}">
                <a16:creationId xmlns:a16="http://schemas.microsoft.com/office/drawing/2014/main" id="{E9C3FA61-5715-491D-8547-671D024DAEEA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36AD3-BC5D-4FE4-96C4-FD6D57DAF0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77</a:t>
            </a:fld>
            <a:endParaRPr lang="en-US" altLang="en-US"/>
          </a:p>
        </p:txBody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05826C08-9E55-43B7-95A1-DF26AD770F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Tax-Related Issues (cont.)</a:t>
            </a:r>
          </a:p>
        </p:txBody>
      </p:sp>
      <p:sp>
        <p:nvSpPr>
          <p:cNvPr id="86021" name="Rectangle 3">
            <a:extLst>
              <a:ext uri="{FF2B5EF4-FFF2-40B4-BE49-F238E27FC236}">
                <a16:creationId xmlns:a16="http://schemas.microsoft.com/office/drawing/2014/main" id="{0DFA9C73-6CA5-4DF8-9952-C3B07C1CA0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Implementing tax collection in the U.S.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Streamlined Sales Tax Project (SSTP)— designed to create uniformity in the way states administer sales and use taxes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Merchants use the Internet to send sales transaction data in real time to any participating system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endParaRPr lang="en-US" altLang="en-US" b="1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Date Placeholder 3">
            <a:extLst>
              <a:ext uri="{FF2B5EF4-FFF2-40B4-BE49-F238E27FC236}">
                <a16:creationId xmlns:a16="http://schemas.microsoft.com/office/drawing/2014/main" id="{759A3B93-4736-42B5-A59D-065267E44A14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376B6-086F-4F47-9A84-6C9FFE61FC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78</a:t>
            </a:fld>
            <a:endParaRPr lang="en-US" altLang="en-US"/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92E3BB8A-69D8-48CE-B957-0C08C95A4F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Tax-Related Issues (cont.)</a:t>
            </a:r>
          </a:p>
        </p:txBody>
      </p:sp>
      <p:sp>
        <p:nvSpPr>
          <p:cNvPr id="87045" name="Rectangle 3">
            <a:extLst>
              <a:ext uri="{FF2B5EF4-FFF2-40B4-BE49-F238E27FC236}">
                <a16:creationId xmlns:a16="http://schemas.microsoft.com/office/drawing/2014/main" id="{A30C8399-78B9-40D8-AA52-329F016DE2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981200"/>
            <a:ext cx="7620000" cy="44196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How the systems works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A consumer initiates an online purchase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The e-business uses the Internet to access a trusted third-party tax service provider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The provider calculates the tax on the purchase based on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the locations of the buyer and the seller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applicable state and local tax laws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Date Placeholder 3">
            <a:extLst>
              <a:ext uri="{FF2B5EF4-FFF2-40B4-BE49-F238E27FC236}">
                <a16:creationId xmlns:a16="http://schemas.microsoft.com/office/drawing/2014/main" id="{4B79560C-7156-44B1-B33F-75DF8594CF06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2B6B0-EADE-4136-B703-D20EFC3388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79</a:t>
            </a:fld>
            <a:endParaRPr lang="en-US" altLang="en-US"/>
          </a:p>
        </p:txBody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B696F338-45B8-4D01-999D-A4D33F8B84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Tax-Related Issues (cont.)</a:t>
            </a:r>
          </a:p>
        </p:txBody>
      </p:sp>
      <p:sp>
        <p:nvSpPr>
          <p:cNvPr id="88069" name="Rectangle 3">
            <a:extLst>
              <a:ext uri="{FF2B5EF4-FFF2-40B4-BE49-F238E27FC236}">
                <a16:creationId xmlns:a16="http://schemas.microsoft.com/office/drawing/2014/main" id="{5D4C7DF7-E004-42E4-8FC6-16E563707E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The third party makes a single monthly or quarterly tax payment to each relevant government tax authority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The tax authority then securely accesses a database, managed by the third party over the Web, to examine the transaction data for tax compliance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>
            <a:extLst>
              <a:ext uri="{FF2B5EF4-FFF2-40B4-BE49-F238E27FC236}">
                <a16:creationId xmlns:a16="http://schemas.microsoft.com/office/drawing/2014/main" id="{D7D3CC3E-0467-43E9-A4D1-6E4A9A4E5C35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BA87A-452F-47A4-9255-49174F7401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BB669A0B-5DD6-4393-A298-99D619DA20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LensDoc Organizes Payments Online </a:t>
            </a:r>
            <a:r>
              <a:rPr lang="en-US" altLang="en-US" sz="3600"/>
              <a:t>(cont.)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1C09CC52-DD58-47E0-8F7F-2ADAD21F0D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981200"/>
            <a:ext cx="8077200" cy="45720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3600"/>
              <a:t>The Results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Manual processing of credit card payments is slow and solves some problems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However, the disadvantages of alternative e-payment method seem to outweigh the advantages (cash cards, special card-swiping peripherals, credit card processing services)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Date Placeholder 3">
            <a:extLst>
              <a:ext uri="{FF2B5EF4-FFF2-40B4-BE49-F238E27FC236}">
                <a16:creationId xmlns:a16="http://schemas.microsoft.com/office/drawing/2014/main" id="{75F43E05-BCDA-4523-8F53-5EA315504680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154CD-5806-4AD5-A939-0A032E3BE7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80</a:t>
            </a:fld>
            <a:endParaRPr lang="en-US" altLang="en-US"/>
          </a:p>
        </p:txBody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F2B1061F-504D-4A64-AB7F-0087F4A5B7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Special Payment-Related </a:t>
            </a:r>
            <a:br>
              <a:rPr lang="en-US" altLang="en-US"/>
            </a:br>
            <a:r>
              <a:rPr lang="en-US" altLang="en-US"/>
              <a:t>Issues </a:t>
            </a:r>
            <a:r>
              <a:rPr lang="en-US" altLang="en-US" sz="3600"/>
              <a:t>(cont.)</a:t>
            </a:r>
          </a:p>
        </p:txBody>
      </p:sp>
      <p:sp>
        <p:nvSpPr>
          <p:cNvPr id="89093" name="Rectangle 3">
            <a:extLst>
              <a:ext uri="{FF2B5EF4-FFF2-40B4-BE49-F238E27FC236}">
                <a16:creationId xmlns:a16="http://schemas.microsoft.com/office/drawing/2014/main" id="{0FC8B9FA-FB7E-4E87-AD38-5D21C88939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Cybersource: a comprehensive payment provider; services include: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Electronic payments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Credit card fraud management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Verification and compliance services</a:t>
            </a:r>
            <a:endParaRPr lang="en-US" alt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Date Placeholder 3">
            <a:extLst>
              <a:ext uri="{FF2B5EF4-FFF2-40B4-BE49-F238E27FC236}">
                <a16:creationId xmlns:a16="http://schemas.microsoft.com/office/drawing/2014/main" id="{7326B49B-0B8A-4E6E-81BE-03FD25AFA60D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50AB8-9DE5-46F9-BD09-8B90FE84C8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81</a:t>
            </a:fld>
            <a:endParaRPr lang="en-US" altLang="en-US"/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04B7C1CF-686F-453F-8873-830344BA16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Special Payment-Related </a:t>
            </a:r>
            <a:br>
              <a:rPr lang="en-US" altLang="en-US"/>
            </a:br>
            <a:r>
              <a:rPr lang="en-US" altLang="en-US"/>
              <a:t>Issues </a:t>
            </a:r>
            <a:r>
              <a:rPr lang="en-US" altLang="en-US" sz="3600"/>
              <a:t>(cont.)</a:t>
            </a:r>
          </a:p>
        </p:txBody>
      </p:sp>
      <p:sp>
        <p:nvSpPr>
          <p:cNvPr id="90117" name="Rectangle 3">
            <a:extLst>
              <a:ext uri="{FF2B5EF4-FFF2-40B4-BE49-F238E27FC236}">
                <a16:creationId xmlns:a16="http://schemas.microsoft.com/office/drawing/2014/main" id="{1C6298DF-478A-424E-9D52-C0EFE931FB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4600" y="2743200"/>
            <a:ext cx="7543800" cy="2590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Financial services for B2B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Credit reporting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Risk analysis and financial matching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Exchange insurance</a:t>
            </a:r>
            <a:endParaRPr lang="en-US" alt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Date Placeholder 3">
            <a:extLst>
              <a:ext uri="{FF2B5EF4-FFF2-40B4-BE49-F238E27FC236}">
                <a16:creationId xmlns:a16="http://schemas.microsoft.com/office/drawing/2014/main" id="{DBB15D25-6E11-4291-BBE0-93144D6D4A2A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1B6EB-D4CA-47BC-937B-A191AA3394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82</a:t>
            </a:fld>
            <a:endParaRPr lang="en-US" altLang="en-US"/>
          </a:p>
        </p:txBody>
      </p:sp>
      <p:sp>
        <p:nvSpPr>
          <p:cNvPr id="148482" name="Rectangle 2">
            <a:extLst>
              <a:ext uri="{FF2B5EF4-FFF2-40B4-BE49-F238E27FC236}">
                <a16:creationId xmlns:a16="http://schemas.microsoft.com/office/drawing/2014/main" id="{6F8CE7EC-36B2-437F-B1E8-1774B3187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Special Payment-Related </a:t>
            </a:r>
            <a:br>
              <a:rPr lang="en-US" altLang="en-US"/>
            </a:br>
            <a:r>
              <a:rPr lang="en-US" altLang="en-US"/>
              <a:t>Issues </a:t>
            </a:r>
            <a:r>
              <a:rPr lang="en-US" altLang="en-US" sz="3600"/>
              <a:t>(cont.)</a:t>
            </a:r>
          </a:p>
        </p:txBody>
      </p:sp>
      <p:pic>
        <p:nvPicPr>
          <p:cNvPr id="91141" name="Picture 5">
            <a:extLst>
              <a:ext uri="{FF2B5EF4-FFF2-40B4-BE49-F238E27FC236}">
                <a16:creationId xmlns:a16="http://schemas.microsoft.com/office/drawing/2014/main" id="{EA033896-B371-48B0-8070-5E1114D06BA2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" t="3433" r="1587" b="2393"/>
          <a:stretch>
            <a:fillRect/>
          </a:stretch>
        </p:blipFill>
        <p:spPr>
          <a:xfrm>
            <a:off x="4133850" y="1746251"/>
            <a:ext cx="4095750" cy="41814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Date Placeholder 3">
            <a:extLst>
              <a:ext uri="{FF2B5EF4-FFF2-40B4-BE49-F238E27FC236}">
                <a16:creationId xmlns:a16="http://schemas.microsoft.com/office/drawing/2014/main" id="{3A2372CC-7317-4826-85D3-18690248200A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39075-ECE8-43D6-B62A-4671559A7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83</a:t>
            </a:fld>
            <a:endParaRPr lang="en-US" altLang="en-US"/>
          </a:p>
        </p:txBody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35B29029-4CF1-461B-9BA1-3DECA6F70F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Managerial Issues</a:t>
            </a:r>
          </a:p>
        </p:txBody>
      </p:sp>
      <p:sp>
        <p:nvSpPr>
          <p:cNvPr id="92165" name="Rectangle 3">
            <a:extLst>
              <a:ext uri="{FF2B5EF4-FFF2-40B4-BE49-F238E27FC236}">
                <a16:creationId xmlns:a16="http://schemas.microsoft.com/office/drawing/2014/main" id="{A25B650F-68E4-4F4D-AC36-B87427E794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What B2C payment methods should we use?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What B2B payment methods should we use?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Should we use an in-house payment mechanism or oursource?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How secure are e-payments?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Date Placeholder 3">
            <a:extLst>
              <a:ext uri="{FF2B5EF4-FFF2-40B4-BE49-F238E27FC236}">
                <a16:creationId xmlns:a16="http://schemas.microsoft.com/office/drawing/2014/main" id="{790909B5-F188-470B-A8F1-B1C6C1010052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B6973-C977-4743-AA8E-9F565364EA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84</a:t>
            </a:fld>
            <a:endParaRPr lang="en-US" altLang="en-US"/>
          </a:p>
        </p:txBody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64F13370-8AC2-46E1-968B-2199F04B0D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Summary</a:t>
            </a:r>
          </a:p>
        </p:txBody>
      </p:sp>
      <p:sp>
        <p:nvSpPr>
          <p:cNvPr id="93189" name="Rectangle 3">
            <a:extLst>
              <a:ext uri="{FF2B5EF4-FFF2-40B4-BE49-F238E27FC236}">
                <a16:creationId xmlns:a16="http://schemas.microsoft.com/office/drawing/2014/main" id="{8B8DA626-A7C4-4E08-88B8-46EB0E3E2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Crucial factors determining the success of an e-payment method.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Online credit card players and processes.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Categories and potential uses of smart cards.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Online alternatives to credit card payments.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Date Placeholder 3">
            <a:extLst>
              <a:ext uri="{FF2B5EF4-FFF2-40B4-BE49-F238E27FC236}">
                <a16:creationId xmlns:a16="http://schemas.microsoft.com/office/drawing/2014/main" id="{20C38784-0CC2-4556-ACE2-772D303EC506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E825C-21AB-43B8-9CBA-0DD35C7B31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85</a:t>
            </a:fld>
            <a:endParaRPr lang="en-US" altLang="en-US"/>
          </a:p>
        </p:txBody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FE16B2B2-FD82-490C-9F7B-150E8D1058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Summary </a:t>
            </a:r>
            <a:r>
              <a:rPr lang="en-US" altLang="en-US" sz="3600"/>
              <a:t>(cont.)</a:t>
            </a:r>
          </a:p>
        </p:txBody>
      </p:sp>
      <p:sp>
        <p:nvSpPr>
          <p:cNvPr id="94213" name="Rectangle 3">
            <a:extLst>
              <a:ext uri="{FF2B5EF4-FFF2-40B4-BE49-F238E27FC236}">
                <a16:creationId xmlns:a16="http://schemas.microsoft.com/office/drawing/2014/main" id="{1F599D63-FC8A-4727-AFA0-E8573A7CD5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5"/>
            </a:pPr>
            <a:r>
              <a:rPr lang="en-US" altLang="en-US"/>
              <a:t>E-check processes and involved parties.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5"/>
            </a:pPr>
            <a:r>
              <a:rPr lang="en-US" altLang="en-US"/>
              <a:t>Payment methods in B2B, including global trade.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5"/>
            </a:pPr>
            <a:r>
              <a:rPr lang="en-US" altLang="en-US"/>
              <a:t>Bill presentment and payment.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5"/>
            </a:pPr>
            <a:r>
              <a:rPr lang="en-US" altLang="en-US"/>
              <a:t>Special payment methods.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B89EC-BA62-40F1-A636-466F0DCAEA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98D343C-A63F-4C64-B08B-F2A3F570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5" y="317501"/>
            <a:ext cx="7772400" cy="13620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Selesai</a:t>
            </a:r>
            <a:endParaRPr lang="en-US" dirty="0"/>
          </a:p>
        </p:txBody>
      </p:sp>
      <p:pic>
        <p:nvPicPr>
          <p:cNvPr id="7" name="Content Placeholder 3" descr="thankyou.jpg">
            <a:extLst>
              <a:ext uri="{FF2B5EF4-FFF2-40B4-BE49-F238E27FC236}">
                <a16:creationId xmlns:a16="http://schemas.microsoft.com/office/drawing/2014/main" id="{BD6F4E3B-C886-4C91-A40E-56B45283F0E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750852" y="1808720"/>
            <a:ext cx="4764498" cy="3240559"/>
          </a:xfrm>
        </p:spPr>
      </p:pic>
    </p:spTree>
    <p:extLst>
      <p:ext uri="{BB962C8B-B14F-4D97-AF65-F5344CB8AC3E}">
        <p14:creationId xmlns:p14="http://schemas.microsoft.com/office/powerpoint/2010/main" val="721621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>
            <a:extLst>
              <a:ext uri="{FF2B5EF4-FFF2-40B4-BE49-F238E27FC236}">
                <a16:creationId xmlns:a16="http://schemas.microsoft.com/office/drawing/2014/main" id="{B8929C2E-11BB-407F-953B-0FD44893F10D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95D0B-4CBE-4E18-8D96-BA6E9E405D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04E2F12-209D-496A-A5D6-BDFBD1C83358}" type="slidenum">
              <a:rPr lang="en-US" altLang="id-ID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13AEC750-3658-4845-B03C-C51605C7B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LensDoc Organizes Payments Online </a:t>
            </a:r>
            <a:r>
              <a:rPr lang="en-US" altLang="en-US" sz="3600"/>
              <a:t>(cont.)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A36B67C1-081D-4401-AA76-BA20577B72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389063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What we can learn…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The potential for fraud is high when credit cards are used online 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Merchants are responsible for fraudulent charges because online credit card purchases are treated as “card-not-present” transactions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By 2002, e-tailers began to view credit card fraud as a solvable problem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3533</Words>
  <Application>Microsoft Office PowerPoint</Application>
  <PresentationFormat>Widescreen</PresentationFormat>
  <Paragraphs>517</Paragraphs>
  <Slides>86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86</vt:i4>
      </vt:variant>
    </vt:vector>
  </HeadingPairs>
  <TitlesOfParts>
    <vt:vector size="95" baseType="lpstr">
      <vt:lpstr>Arial</vt:lpstr>
      <vt:lpstr>Arial Black</vt:lpstr>
      <vt:lpstr>Calibri</vt:lpstr>
      <vt:lpstr>Calibri Light</vt:lpstr>
      <vt:lpstr>Cambria</vt:lpstr>
      <vt:lpstr>Impact</vt:lpstr>
      <vt:lpstr>Wingdings</vt:lpstr>
      <vt:lpstr>Office Theme</vt:lpstr>
      <vt:lpstr>Custom Design</vt:lpstr>
      <vt:lpstr>SIC030 - PPT - SESI ke 12 Sistem Perdagangan Elektronik</vt:lpstr>
      <vt:lpstr>Learning Objectives</vt:lpstr>
      <vt:lpstr>Learning Objectives (cont.)</vt:lpstr>
      <vt:lpstr>Learning Objectives (cont.)</vt:lpstr>
      <vt:lpstr>LensDoc Organizes Payments Online</vt:lpstr>
      <vt:lpstr>LensDoc Organizes Payments Online (cont.)</vt:lpstr>
      <vt:lpstr>LensDoc Organizes Payments Online (cont.)</vt:lpstr>
      <vt:lpstr>LensDoc Organizes Payments Online (cont.)</vt:lpstr>
      <vt:lpstr>LensDoc Organizes Payments Online (cont.)</vt:lpstr>
      <vt:lpstr>Electronic Payments: A Critical Element in EC Support Services</vt:lpstr>
      <vt:lpstr>Deficiencies of Credit Card Payments</vt:lpstr>
      <vt:lpstr>Deficiencies of Credit Card Payments (cont.)</vt:lpstr>
      <vt:lpstr>Electronic Payments (cont.)</vt:lpstr>
      <vt:lpstr>Electronic Payments (cont.)</vt:lpstr>
      <vt:lpstr>Electronic Payments: Best Practices (cont.)</vt:lpstr>
      <vt:lpstr>Electronic Payments (cont.)</vt:lpstr>
      <vt:lpstr>Electronic Payment Methods</vt:lpstr>
      <vt:lpstr>Electronic Payment  Methods (cont.)</vt:lpstr>
      <vt:lpstr>Electronic Payment  Methods (cont.)</vt:lpstr>
      <vt:lpstr>Electronic Payment  Methods (cont.)</vt:lpstr>
      <vt:lpstr>Electronic Payments   Methods (cont.)</vt:lpstr>
      <vt:lpstr>Electronic Payments   Methods (cont.)</vt:lpstr>
      <vt:lpstr>Security for  Electronic Payments</vt:lpstr>
      <vt:lpstr>Security for  Electronic Payments (cont.)</vt:lpstr>
      <vt:lpstr>Electronic Cards and  Smart Cards</vt:lpstr>
      <vt:lpstr>Electronic Cards and  Smart Cards (cont.)</vt:lpstr>
      <vt:lpstr>Electronic Cards and  Smart Cards (cont.)</vt:lpstr>
      <vt:lpstr>Electronic Cards and  Smart Cards (cont.)</vt:lpstr>
      <vt:lpstr>Electronic Wallets</vt:lpstr>
      <vt:lpstr>E-Wallets (cont.)</vt:lpstr>
      <vt:lpstr>E-Wallets (cont.)</vt:lpstr>
      <vt:lpstr>E-Wallets (cont.)</vt:lpstr>
      <vt:lpstr>E-Wallets (cont.)</vt:lpstr>
      <vt:lpstr>Electronic Cards and  Smart Cards (cont.)</vt:lpstr>
      <vt:lpstr>Electronic Cards and  Smart Cards (cont.)</vt:lpstr>
      <vt:lpstr>Electronic Cards and  Smart Cards (cont.)</vt:lpstr>
      <vt:lpstr>Electronic Cards and  Smart Cards (cont.)</vt:lpstr>
      <vt:lpstr>Electronic Cards and  Smart Cards (cont.)</vt:lpstr>
      <vt:lpstr>Electronic Cards and  Smart Cards (cont.)</vt:lpstr>
      <vt:lpstr>Electronic Cards and  Smart Cards (cont.)</vt:lpstr>
      <vt:lpstr>Electronic Cards and  Smart Cards (cont.)</vt:lpstr>
      <vt:lpstr>E-Cash and Innovative Payment Systems</vt:lpstr>
      <vt:lpstr>E-Cash and Innovative Payment Systems (cont.)</vt:lpstr>
      <vt:lpstr>E-Cash and Innovative Payment Systems (cont.)</vt:lpstr>
      <vt:lpstr>E-Cash and Innovative Payment Systems (cont.)</vt:lpstr>
      <vt:lpstr>E-Cash and Innovative Payment Systems (cont.)</vt:lpstr>
      <vt:lpstr>E-Cash and Innovative Payment Systems (cont.)</vt:lpstr>
      <vt:lpstr>E-Cash and Innovative Payment Systems (cont.)</vt:lpstr>
      <vt:lpstr>E-Cash and Innovative Payment Systems (cont.)</vt:lpstr>
      <vt:lpstr>E-Cash and Innovative Payment Systems (cont.)</vt:lpstr>
      <vt:lpstr>E-Checking</vt:lpstr>
      <vt:lpstr>E-Checking (cont.)</vt:lpstr>
      <vt:lpstr>B2B Electronic Payments</vt:lpstr>
      <vt:lpstr>B2B Electronic Payments  (cont.)</vt:lpstr>
      <vt:lpstr>B2B Electronic Payments  (cont.)</vt:lpstr>
      <vt:lpstr>B2B Electronic Payments  (cont.)</vt:lpstr>
      <vt:lpstr>B2B Electronic Payments  (cont.)</vt:lpstr>
      <vt:lpstr>B2B Electronic Payments  (cont.)</vt:lpstr>
      <vt:lpstr>B2B Electronic Payments  (cont.)</vt:lpstr>
      <vt:lpstr>B2B Electronic Payments  (cont.)</vt:lpstr>
      <vt:lpstr>B2B Electronic Payments  (cont.)</vt:lpstr>
      <vt:lpstr>B2B Electronic Payments  (cont.)</vt:lpstr>
      <vt:lpstr>B2B Electronic Payments  (cont.)</vt:lpstr>
      <vt:lpstr>B2B Electronic Payments  (cont.)</vt:lpstr>
      <vt:lpstr>B2B Electronic Payments  (cont.)</vt:lpstr>
      <vt:lpstr>Electronic Bill Presentment  and Payment</vt:lpstr>
      <vt:lpstr>Electronic Bill Presentment  and Payment (cont.)</vt:lpstr>
      <vt:lpstr>Electronic Bill Presentment  and Payment (cont.)</vt:lpstr>
      <vt:lpstr>Electronic Bill Presentment  and Payment (cont.)</vt:lpstr>
      <vt:lpstr>Electronic Bill Presentment  and Payment (cont.)</vt:lpstr>
      <vt:lpstr>Electronic Bill Presentment  and Payment (cont.)</vt:lpstr>
      <vt:lpstr>Electronic Bill Presentment  and Payment (cont.)</vt:lpstr>
      <vt:lpstr>Electronic Bill Presentment  and Payment (cont.)</vt:lpstr>
      <vt:lpstr>Payment-Related Issues</vt:lpstr>
      <vt:lpstr>Tax-Related Issues</vt:lpstr>
      <vt:lpstr>Tax-Related Issues (cont.)</vt:lpstr>
      <vt:lpstr>Tax-Related Issues (cont.)</vt:lpstr>
      <vt:lpstr>Tax-Related Issues (cont.)</vt:lpstr>
      <vt:lpstr>Tax-Related Issues (cont.)</vt:lpstr>
      <vt:lpstr>Special Payment-Related  Issues (cont.)</vt:lpstr>
      <vt:lpstr>Special Payment-Related  Issues (cont.)</vt:lpstr>
      <vt:lpstr>Special Payment-Related  Issues (cont.)</vt:lpstr>
      <vt:lpstr>Managerial Issues</vt:lpstr>
      <vt:lpstr>Summary</vt:lpstr>
      <vt:lpstr>Summary (cont.)</vt:lpstr>
      <vt:lpstr>Selesai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Hanif Jusuf</cp:lastModifiedBy>
  <cp:revision>26</cp:revision>
  <dcterms:created xsi:type="dcterms:W3CDTF">2021-08-03T05:39:13Z</dcterms:created>
  <dcterms:modified xsi:type="dcterms:W3CDTF">2022-05-17T00:10:50Z</dcterms:modified>
</cp:coreProperties>
</file>