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9" r:id="rId4"/>
    <p:sldId id="260" r:id="rId5"/>
    <p:sldId id="261" r:id="rId6"/>
    <p:sldId id="39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91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92" r:id="rId41"/>
    <p:sldId id="393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296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2">
            <a:extLst>
              <a:ext uri="{FF2B5EF4-FFF2-40B4-BE49-F238E27FC236}">
                <a16:creationId xmlns:a16="http://schemas.microsoft.com/office/drawing/2014/main" id="{4B35AA4F-056E-4AAA-9B90-FD9342A8C2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985B5A-B0C1-4B18-9148-D3C0426D6E36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D9DB01-3E26-42FC-B0C3-54E6E20E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770313"/>
            <a:ext cx="6858000" cy="18208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800" dirty="0"/>
              <a:t>Order Fulfillment, Content Management, </a:t>
            </a:r>
          </a:p>
          <a:p>
            <a:pPr>
              <a:defRPr/>
            </a:pPr>
            <a:r>
              <a:rPr lang="en-US" sz="2800" dirty="0"/>
              <a:t>and Other Support Services</a:t>
            </a:r>
          </a:p>
          <a:p>
            <a:pPr>
              <a:defRPr/>
            </a:pPr>
            <a:endParaRPr lang="en-ID" sz="1400" dirty="0"/>
          </a:p>
          <a:p>
            <a:pPr>
              <a:defRPr/>
            </a:pPr>
            <a:r>
              <a:rPr lang="fi-FI" sz="1400" dirty="0"/>
              <a:t>M HANIF JUSUF ST MKOM</a:t>
            </a:r>
            <a:endParaRPr lang="en-US" sz="1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A66477-42A9-486D-9879-9018F8E53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792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SIC030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13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Perdagangan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A923D323-5107-468D-AE3D-15957A4D983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465C-0156-4B41-B2CD-A9810E8FE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1E632E4-C9A8-410E-A554-0C337AAE1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and Logistics</a:t>
            </a:r>
            <a:endParaRPr lang="en-US" altLang="en-US" sz="360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A0984F26-F7CF-4E7C-9594-B8A70F137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Fulfillment and delivery to customers’ doors are the sticky parts of EC, factors responsible are: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an inability to accurately forecast demand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ineffective e-tailing supply chains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 “pull” operations (EC) orders are frequently a customized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5EA6E0AF-4461-44EC-BA2A-90BD1A1C625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F71-46E8-41E7-8C34-6028AF099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F595740-173D-42EB-9AC7-F72A7FB56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and Logistics </a:t>
            </a:r>
            <a:r>
              <a:rPr lang="en-US" altLang="en-US" sz="3600"/>
              <a:t>(cont.)</a:t>
            </a: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D9A8789B-44C6-48D2-9924-CB8F578A26F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" t="3703" r="1781" b="3203"/>
          <a:stretch>
            <a:fillRect/>
          </a:stretch>
        </p:blipFill>
        <p:spPr>
          <a:xfrm>
            <a:off x="3738563" y="1497013"/>
            <a:ext cx="5746750" cy="46974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BF35142C-A36C-4E12-94B6-41FC4F557B7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77B9-C4A5-4149-9162-EB0072B48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72E383E-FC9E-4476-8E26-5A0224CDA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and Logistics </a:t>
            </a:r>
            <a:r>
              <a:rPr lang="en-US" altLang="en-US" sz="3600"/>
              <a:t>(cont.)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2F2BC463-D782-4AC8-8F2D-FB8D02B3A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Order fulfillment:</a:t>
            </a:r>
            <a:r>
              <a:rPr lang="en-US" altLang="en-US" b="1"/>
              <a:t> </a:t>
            </a:r>
            <a:r>
              <a:rPr lang="en-US" altLang="en-US"/>
              <a:t>All the activities needed to provide customers with ordered goods and services, including related customer services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C6C68F14-15DA-4305-ADB3-A1F4F81494B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5444-DA4A-4CDC-8005-BE8E61BB6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79521B8-186A-40B3-A98B-1297BF324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and Logistics </a:t>
            </a:r>
            <a:r>
              <a:rPr lang="en-US" altLang="en-US" sz="3600"/>
              <a:t>(cont.)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3CE285E-9AFB-47A5-B348-1FDDA6562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Back-office operations:</a:t>
            </a:r>
            <a:r>
              <a:rPr lang="en-US" altLang="en-US" b="1"/>
              <a:t> </a:t>
            </a:r>
            <a:r>
              <a:rPr lang="en-US" altLang="en-US"/>
              <a:t>The activities that support fulfillment of sales, such as accounting and logistics</a:t>
            </a:r>
            <a:endParaRPr lang="en-US" altLang="en-US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Front-office operations:</a:t>
            </a:r>
            <a:r>
              <a:rPr lang="en-US" altLang="en-US" b="1"/>
              <a:t> </a:t>
            </a:r>
            <a:r>
              <a:rPr lang="en-US" altLang="en-US"/>
              <a:t>The business processes, such as sales and advertising, that are visible to customers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D0735394-3DC2-4DE6-9F87-9E273534F8D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DB23-E9BC-4E9A-B7A2-3235C3AA09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8433E9A-01EB-4ED1-A27A-B0F700679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and Logistics </a:t>
            </a:r>
            <a:r>
              <a:rPr lang="en-US" altLang="en-US" sz="3600"/>
              <a:t>(cont.)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84EE528-BA30-4413-AEAF-83AE4646C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Logistics:</a:t>
            </a:r>
            <a:r>
              <a:rPr lang="en-US" altLang="en-US" b="1"/>
              <a:t> </a:t>
            </a:r>
            <a:r>
              <a:rPr lang="en-US" altLang="en-US"/>
              <a:t>The operations involved in  the efficient and effective flow and storage of goods, services, and related information from point of origin to point of consumption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87181BAB-A3DF-4AD9-930B-3A3755276C8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293D-1086-437A-8257-935E7A053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F2A342B9-51CF-4FEC-BCA6-E89F6BDF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Order Fulfillment Process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0613C60-D61F-4EFA-A35A-F3B4E3C68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EC order fulfillment process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Making sure the customer will pay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Checking for in-stock availability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Arranging shipments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Insurance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Production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F8F39AA7-0DB2-43A3-9F83-18B3927FD38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A129-4058-490C-B05E-6A77C9A45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675949B1-DAB4-49E5-816A-EDC8342E7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Process </a:t>
            </a:r>
            <a:r>
              <a:rPr lang="en-US" altLang="en-US" sz="3600"/>
              <a:t>(cont.)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5CBB739-C0D1-4833-B442-F9FE4FE05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90600" lvl="1" indent="-533400">
              <a:buClr>
                <a:srgbClr val="FFFF66"/>
              </a:buClr>
              <a:buFontTx/>
              <a:buAutoNum type="arabicPeriod" startAt="6"/>
            </a:pPr>
            <a:r>
              <a:rPr lang="en-US" altLang="en-US" b="1"/>
              <a:t>Plant services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 startAt="6"/>
            </a:pPr>
            <a:r>
              <a:rPr lang="en-US" altLang="en-US" b="1"/>
              <a:t>Purchasing and warehousing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 startAt="6"/>
            </a:pPr>
            <a:r>
              <a:rPr lang="en-US" altLang="en-US" b="1"/>
              <a:t>Contacts with customers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 startAt="6"/>
            </a:pPr>
            <a:r>
              <a:rPr lang="en-US" altLang="en-US" b="1"/>
              <a:t>Returns</a:t>
            </a:r>
            <a:endParaRPr lang="en-US" altLang="en-US"/>
          </a:p>
          <a:p>
            <a:pPr marL="1371600" lvl="2" indent="-457200">
              <a:buNone/>
            </a:pPr>
            <a:r>
              <a:rPr lang="en-US" altLang="en-US" i="1"/>
              <a:t>	Reverse logistics:</a:t>
            </a:r>
            <a:r>
              <a:rPr lang="en-US" altLang="en-US"/>
              <a:t> The movement of returns from customers to vendors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04A633FA-6083-4410-A650-BECD62D12AA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1EF3-7764-40CC-A378-B66392540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C72BF45F-1F6D-4E57-A695-CA700070F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and Logistics </a:t>
            </a:r>
            <a:r>
              <a:rPr lang="en-US" altLang="en-US" sz="3600"/>
              <a:t>(cont.)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211242F2-8CD4-4CD2-84E1-80D793A16F0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852"/>
          <a:stretch>
            <a:fillRect/>
          </a:stretch>
        </p:blipFill>
        <p:spPr>
          <a:xfrm>
            <a:off x="3702050" y="1495426"/>
            <a:ext cx="5480050" cy="4537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C24E1CB6-C74F-41D0-B641-C2B79052E51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6094A-E1F6-4950-8BD8-56CC9907A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5A78CD2-9046-45DC-9D89-1D6D472E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and Logistics </a:t>
            </a:r>
            <a:r>
              <a:rPr lang="en-US" altLang="en-US" sz="3600"/>
              <a:t>(cont.)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0EEBD60C-3DBE-481A-9265-1147015F3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What services do customers need?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 preferences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Types of service</a:t>
            </a:r>
            <a:endParaRPr lang="en-US" altLang="en-US"/>
          </a:p>
          <a:p>
            <a:pPr lvl="2"/>
            <a:r>
              <a:rPr lang="en-US" altLang="en-US"/>
              <a:t>During shopping</a:t>
            </a:r>
          </a:p>
          <a:p>
            <a:pPr lvl="2"/>
            <a:r>
              <a:rPr lang="en-US" altLang="en-US"/>
              <a:t>During buying</a:t>
            </a:r>
          </a:p>
          <a:p>
            <a:pPr lvl="2"/>
            <a:r>
              <a:rPr lang="en-US" altLang="en-US"/>
              <a:t>After the order is placed</a:t>
            </a:r>
          </a:p>
          <a:p>
            <a:pPr lvl="2"/>
            <a:r>
              <a:rPr lang="en-US" altLang="en-US"/>
              <a:t>After the item is received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1D97BFFE-889C-441B-B2A1-61337B3588B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501F-708E-415A-BF9D-C2FBEB4BF1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EB26F94D-E94D-471F-A185-3CBC357A2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and Logistics </a:t>
            </a:r>
            <a:r>
              <a:rPr lang="en-US" altLang="en-US" sz="3600"/>
              <a:t>(cont.)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7C100D8A-D67C-4743-A693-211233969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Problem resolution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Shipping options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Fraud protection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Order status tracking, order status, and updates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Developing customer relationships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3DCFEDD5-5C6E-4BC7-AB78-55698459DEF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431B-935D-410C-A5AB-9BBB99598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492F3FD-C08E-4DCE-8EB2-9D39C26B4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FE67D98-524F-497F-AE7E-E1A858059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the role of support services in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Define EC order fulfillment and describe its process.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the major problems of EC order fulfillment.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various solutions to EC order fulfillment problems.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E0CFC033-66E5-4223-B72D-1FAA117A9F6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D982-2B44-4A10-92AA-57179C95B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83D0F31-10B0-437C-943D-6FC37D6B4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Order Fulfillment </a:t>
            </a:r>
            <a:br>
              <a:rPr lang="en-US" altLang="en-US"/>
            </a:br>
            <a:r>
              <a:rPr lang="en-US" altLang="en-US"/>
              <a:t>and Logistics </a:t>
            </a:r>
            <a:r>
              <a:rPr lang="en-US" altLang="en-US" sz="3600"/>
              <a:t>(cont.)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09B63A33-9633-4EDE-A731-F361EBA09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E-logistics:</a:t>
            </a:r>
            <a:r>
              <a:rPr lang="en-US" altLang="en-US" b="1"/>
              <a:t> </a:t>
            </a:r>
            <a:r>
              <a:rPr lang="en-US" altLang="en-US"/>
              <a:t>The logistics of EC systems, typically involving small parcels sent to many customers’ homes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Traditional logistics deals with movement of large amounts of materials to a few destinations (retailers, stors)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F3C93E34-54CC-4D8E-9373-9DC88892573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6347-1D7B-4E62-BFDE-B97503A55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9D4D8F21-BAAC-4211-B161-6726C5FA5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Problems in Order Fulfillment </a:t>
            </a:r>
            <a:endParaRPr lang="en-US" altLang="en-US" sz="360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F1705A5-53D5-4306-A7D1-039C3D99C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Typical supply chain problems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inability to deliver products on time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high inventory costs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quality problems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shipments of wrong products, materials, and parts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cost to expedite operations or shipments is high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64899370-CA06-448A-A29D-11E09C4130E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FA6D-2AEE-4D9F-983D-0646047EA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F87FCF02-2E93-45F8-AD31-3AC6D1C90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Problems in </a:t>
            </a:r>
            <a:br>
              <a:rPr lang="en-US" altLang="en-US"/>
            </a:br>
            <a:r>
              <a:rPr lang="en-US" altLang="en-US"/>
              <a:t>Order Fulfillment </a:t>
            </a:r>
            <a:r>
              <a:rPr lang="en-US" altLang="en-US" sz="3600"/>
              <a:t>(cont.)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835430A-2575-4CC4-AC3D-B51035D98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Demand forecasting </a:t>
            </a:r>
            <a:r>
              <a:rPr lang="en-US" altLang="en-US"/>
              <a:t> determines appropriate inventories of finished goods at various points in the supply chain</a:t>
            </a:r>
          </a:p>
          <a:p>
            <a:pPr lvl="1">
              <a:buFontTx/>
              <a:buNone/>
            </a:pPr>
            <a:r>
              <a:rPr lang="en-US" altLang="en-US" b="1"/>
              <a:t>	It is necessary to forecast the demand for the components and materials required for fulfilling customized orders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896E5D6-AA9A-41AE-8154-8DFBE830A70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5214-C83F-4912-9489-AF0B7862B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96CDB962-8EF9-4570-BDE8-B2686D14A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Problems in </a:t>
            </a:r>
            <a:br>
              <a:rPr lang="en-US" altLang="en-US"/>
            </a:br>
            <a:r>
              <a:rPr lang="en-US" altLang="en-US"/>
              <a:t>Order Fulfillment </a:t>
            </a:r>
            <a:r>
              <a:rPr lang="en-US" altLang="en-US" sz="3600"/>
              <a:t>(cont.)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77C3094-07DD-4F7B-A518-AF890FDA0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Why supply chain problems exist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Problems along the EC supply chain stem from </a:t>
            </a:r>
            <a:r>
              <a:rPr lang="en-US" altLang="en-US" b="1" i="1"/>
              <a:t>uncertainties </a:t>
            </a:r>
            <a:r>
              <a:rPr lang="en-US" altLang="en-US" b="1"/>
              <a:t>and from the need to </a:t>
            </a:r>
            <a:r>
              <a:rPr lang="en-US" altLang="en-US" b="1" i="1"/>
              <a:t>coordinate </a:t>
            </a:r>
            <a:r>
              <a:rPr lang="en-US" altLang="en-US" b="1"/>
              <a:t>several activities, internal units, and business partners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major source of the uncertainties in EC is the demand forecast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CFA6743F-5308-482B-B340-B7701C1BB9A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F986-EB24-4A07-A385-82AC4EC29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54BD3218-F9DA-4A91-8AF6-000AB08FD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Problems in </a:t>
            </a:r>
            <a:br>
              <a:rPr lang="en-US" altLang="en-US"/>
            </a:br>
            <a:r>
              <a:rPr lang="en-US" altLang="en-US"/>
              <a:t>Order Fulfillment </a:t>
            </a:r>
            <a:r>
              <a:rPr lang="en-US" altLang="en-US" sz="3600"/>
              <a:t>(cont.)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CD33D86-FF1D-4EB8-9145-7922CE368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Demand is influenced by: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consumer behavior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economic conditions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competition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prices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weather conditions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technological developments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consumer confidence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D09B3232-6FE5-47C6-B6A8-398B35D628B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EA2-F76D-4473-8DF8-F1D41B2D0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C92AFF1E-8102-4E23-B6DA-99DFF99CE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Problems in </a:t>
            </a:r>
            <a:br>
              <a:rPr lang="en-US" altLang="en-US"/>
            </a:br>
            <a:r>
              <a:rPr lang="en-US" altLang="en-US"/>
              <a:t>Order Fulfillment </a:t>
            </a:r>
            <a:r>
              <a:rPr lang="en-US" altLang="en-US" sz="3600"/>
              <a:t>(cont.)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C0DADDF4-35BD-4A1E-90D6-7438D2A0A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Demand is influenced by (cont.):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variable delivery times depending on factors from machine failures to road conditions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quality problems of materials and parts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labor troubles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418BDE23-E545-4FBB-9FD8-6C5036FF0B0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7F14-792D-4C01-94F9-565E10C91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2D9670E-3A14-48BF-837D-EEF5850A8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78864B4E-2073-417A-94B7-7174D24BA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Third-party logistics (3PL) suppliers:</a:t>
            </a:r>
            <a:r>
              <a:rPr lang="en-US" altLang="en-US"/>
              <a:t> External, rather than inhouse, providers of logistics services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70A7C936-817B-4E6A-8112-DAE5291B782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0B83-1839-402F-92EF-202B5814B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ABF08B66-E302-4D71-B90D-431E3BFA9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FCC2CF2C-C695-4F74-87BC-4A59196B1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7900" y="139223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Improvements in the order process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Order taking can be done via EDI, EDI/Internet, Internet, or an extranet, and it may be fully automated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 B2B, orders are generated and transmitted automatically to suppliers when inventory levels fall below certain threshold resulting in: </a:t>
            </a:r>
          </a:p>
          <a:p>
            <a:pPr lvl="2"/>
            <a:r>
              <a:rPr lang="en-US" altLang="en-US"/>
              <a:t>fast, inexpensive, and more accurate order-taking process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58220C39-31FD-4E91-8E32-E8E09A3ADE7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BD01-CDF3-496A-83AE-0080B6052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86CC5DC-0084-44D3-884D-8C4254676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32A65F82-226A-4C86-9F3F-1E8FC8F64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 B2C, Web-based ordering using electronic forms</a:t>
            </a:r>
          </a:p>
          <a:p>
            <a:pPr lvl="2"/>
            <a:r>
              <a:rPr lang="en-US" altLang="en-US"/>
              <a:t>expedites the process</a:t>
            </a:r>
          </a:p>
          <a:p>
            <a:pPr lvl="2"/>
            <a:r>
              <a:rPr lang="en-US" altLang="en-US"/>
              <a:t>makes the process more accurate (intelligent agents can check the input data and provide instant feedback)</a:t>
            </a:r>
          </a:p>
          <a:p>
            <a:pPr lvl="2"/>
            <a:r>
              <a:rPr lang="en-US" altLang="en-US"/>
              <a:t>reduces processing costs for sellers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C1BB696E-A11D-451E-A65B-11107112E71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0572-A922-4929-8283-DCBDFA735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EBBEBC0-EE34-454B-BF5C-76EE73EFF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FFF0EAB9-132E-4744-B0FD-C07B006FF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Order-taking improvements can also take place </a:t>
            </a:r>
            <a:r>
              <a:rPr lang="en-US" altLang="en-US" b="1" i="1"/>
              <a:t>within </a:t>
            </a:r>
            <a:r>
              <a:rPr lang="en-US" altLang="en-US" b="1"/>
              <a:t>an organization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Implementing linkages between order-taking and payment systems can also be helpful in improving order fulfillment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713F1B6A-C265-42D0-B18F-8ADDF318D21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4B70-80A0-483A-933D-09A808D59A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D2865EB-D8A0-408C-9311-8D3B3A06A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8C36667B-0F6F-4011-93E4-14BA55110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content issues and management of EC sites.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other EC support services.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Discuss the drivers of outsourcing support services and the use of ASPs.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9B238A2C-013B-465D-BF9B-98CC5BE4AEB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FF19-609C-4C32-8370-0A02F1683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77DEF81A-F8BA-4E42-A218-323AF2B40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CAE1EC0-29C3-4CD6-B8C6-29C0925E4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Inventory management improvements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Automated warehouses</a:t>
            </a:r>
          </a:p>
          <a:p>
            <a:pPr lvl="2"/>
            <a:r>
              <a:rPr lang="en-US" altLang="en-US"/>
              <a:t>Automated warehouses may include robots and other devices that expedite the pick-up of products</a:t>
            </a:r>
          </a:p>
          <a:p>
            <a:pPr lvl="2"/>
            <a:r>
              <a:rPr lang="en-US" altLang="en-US"/>
              <a:t>Example: Fingerhut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C53F99B1-7FD9-43F6-AF0A-8D8B991C53F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14F7-69B0-4455-8FA8-0F3B96C76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13E67D82-67D5-48E8-83F1-C6F63EA32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23ED3794-672D-4DAD-93FF-6C02475AC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Speeding deliveries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Same day, even same hour, delivery</a:t>
            </a:r>
            <a:endParaRPr lang="en-US" altLang="en-US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efulfillmentservice.com and owd.com</a:t>
            </a:r>
          </a:p>
          <a:p>
            <a:pPr lvl="2"/>
            <a:r>
              <a:rPr lang="en-US" altLang="en-US"/>
              <a:t>created networks for rapid distribution of products </a:t>
            </a:r>
          </a:p>
          <a:p>
            <a:pPr lvl="2"/>
            <a:r>
              <a:rPr lang="en-US" altLang="en-US"/>
              <a:t>offer a national distribution system across the U.S. in collaboration with shipping companies such as FedEx and UPS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BBAB3BE9-0EE4-471D-AA7C-E2E5D55E521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2183-8A3D-416B-936B-703EB2A2B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D3B8DF38-B417-46BB-9B6E-433C0F47C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Same Day Deliveries</a:t>
            </a:r>
            <a:endParaRPr lang="en-US" altLang="en-US" sz="3600"/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97F1E359-3BD3-4437-96BB-AA1308AAE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Supermarket deliveries</a:t>
            </a:r>
          </a:p>
          <a:p>
            <a:pPr lvl="2"/>
            <a:r>
              <a:rPr lang="en-US" altLang="en-US"/>
              <a:t>Buyers need to be home at certain times to accept the deliveries</a:t>
            </a:r>
          </a:p>
          <a:p>
            <a:pPr lvl="2"/>
            <a:r>
              <a:rPr lang="en-US" altLang="en-US"/>
              <a:t>Distribution systems for such enterprises are critical</a:t>
            </a:r>
          </a:p>
          <a:p>
            <a:pPr lvl="2"/>
            <a:r>
              <a:rPr lang="en-US" altLang="en-US"/>
              <a:t>Successful online grocers are Woolworths of Australia and GroceryWorks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Failed delivery company—WebVan</a:t>
            </a: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EDB512BA-5E24-4A09-90D0-33180AFED9C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8838-4BF9-4E28-8AA7-B2776587B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E099577B-8296-4323-A692-A4A0C8F57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Same Day Deliveries </a:t>
            </a:r>
            <a:r>
              <a:rPr lang="en-US" altLang="en-US" sz="3600"/>
              <a:t>(cont.)</a:t>
            </a:r>
          </a:p>
        </p:txBody>
      </p:sp>
      <p:pic>
        <p:nvPicPr>
          <p:cNvPr id="38917" name="Picture 5">
            <a:extLst>
              <a:ext uri="{FF2B5EF4-FFF2-40B4-BE49-F238E27FC236}">
                <a16:creationId xmlns:a16="http://schemas.microsoft.com/office/drawing/2014/main" id="{52760DFB-0161-4E0C-861A-AC31DA6D038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" t="1563" r="2205" b="2246"/>
          <a:stretch>
            <a:fillRect/>
          </a:stretch>
        </p:blipFill>
        <p:spPr>
          <a:xfrm>
            <a:off x="4953001" y="1566863"/>
            <a:ext cx="2663825" cy="43878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14680564-AF82-4B2D-BA80-D7D50F09D0B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D12C-1770-44B8-B406-EFFB14C60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8198FB44-8026-46C2-B3CB-CFDDA519B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0177DCC3-7B5C-40A6-A0C8-F5A7A07C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Partnering efforts and outsourcing logistics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EC companies partner with UPS or FedEx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MailBoxes Etc. (now a subsidiary of UPS) with Innotrac Corp (fulfillment services),, AccuShip.com (logistics firm)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9E2A46BA-7DFD-48E0-9AF8-E5F06714681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D9B1-0290-4B25-BFD9-9F9EEB8A4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64B0748-2B38-4160-ACFC-2750F6AA7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C44D1BDA-958B-4B5F-895D-0AD5399C2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Handling returns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Return the item to the place where it was purchased</a:t>
            </a:r>
            <a:endParaRPr lang="en-US" altLang="en-US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Separate the logistics of returns from the logistics of delivery</a:t>
            </a:r>
            <a:endParaRPr lang="en-US" altLang="en-US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Completely outsource returns</a:t>
            </a:r>
            <a:endParaRPr lang="en-US" altLang="en-US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Allow the customer to physically drop the returned item at a collection station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D35E9333-8727-436C-A96A-8A13D44C252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ED81-A85C-41E8-B257-B5F0E77C6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D189DDB-D210-4049-9481-9B5F42219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155129AD-8F35-44E2-9428-061C781AA2F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2623" r="2425" b="1582"/>
          <a:stretch>
            <a:fillRect/>
          </a:stretch>
        </p:blipFill>
        <p:spPr>
          <a:xfrm>
            <a:off x="3792539" y="1503364"/>
            <a:ext cx="5018087" cy="47450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E6CBEDFC-E70A-4D96-BBBA-399423F6BF7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3E66-6B86-44FC-BAC7-FF5880BF4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1E78AF05-B46A-4258-94A0-748A48553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29067BA5-D8EC-46F2-8387-81E1F8DD6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Using e-marketplaces and exchanges to ease order fulfillment problems in B2B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Company-centric marketplace can solve several supply chain problems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An extranet smoothes the supply chain and delivers better customer service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vertical exchange connects thousands of suppliers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FCD279AF-B989-4D7A-A14F-8B52B817739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EFF951-93D4-4793-AFDF-FF225F2A9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DC7309C-1BDF-44D6-A15F-E9CADA27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24B64E3E-29FA-4F2D-B5E0-1F59B3B9E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Innovative fulfillment strategies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Merge-in-transit:</a:t>
            </a:r>
            <a:r>
              <a:rPr lang="en-US" altLang="en-US" b="1"/>
              <a:t>  Logistics model in which components for a product may come from two different physical locations and are shipped directly to customer’s location</a:t>
            </a:r>
          </a:p>
        </p:txBody>
      </p:sp>
      <p:sp>
        <p:nvSpPr>
          <p:cNvPr id="44038" name="WordArt 4">
            <a:extLst>
              <a:ext uri="{FF2B5EF4-FFF2-40B4-BE49-F238E27FC236}">
                <a16:creationId xmlns:a16="http://schemas.microsoft.com/office/drawing/2014/main" id="{F410D711-AC2D-4570-A4D7-901F186AB1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76801" y="4953000"/>
            <a:ext cx="3971925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8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  <a:contourClr>
                <a:srgbClr val="DCEBF5"/>
              </a:contourClr>
            </a:sp3d>
          </a:bodyPr>
          <a:lstStyle/>
          <a:p>
            <a:pPr algn="ctr"/>
            <a:r>
              <a:rPr lang="en-ID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merge-in-transit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9E6C41EC-B1A8-4CCC-955A-1EA076CF050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8F7E5-BE32-474F-8EE0-8AE0D9744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67A9705D-5108-496A-BB93-60B89202D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B4B9FD29-E295-4658-834F-C50308CF3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Rolling warehouse:</a:t>
            </a:r>
            <a:r>
              <a:rPr lang="en-US" altLang="en-US" b="1"/>
              <a:t> Logistics method in which products on the delivery truck are not preassigned to a destination, but the decision about quantity to unload at each destination is made at the time of unloading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07DD6D37-C935-4F5F-94E1-CC8D67A0818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6896-0227-4D56-87A1-1F2E7BB0F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49215CD-8346-4068-86FB-A33305501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How Bikeworld Fulfills Orders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8FE4E3E-ED9D-40BE-B202-DEDAA89D0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The Problem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BikeWorld is known for its high-quality bicycles and components, expert advice, and personalized service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company opened its Web site (</a:t>
            </a:r>
            <a:r>
              <a:rPr lang="en-US" altLang="en-US" b="1" i="1"/>
              <a:t>bikeworld.com</a:t>
            </a:r>
            <a:r>
              <a:rPr lang="en-US" altLang="en-US" b="1"/>
              <a:t>) in February 1996, hoping it would keep customers from using out-of-state mail-order houses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705BC073-FEEF-4E1D-85CF-220FAE738A2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ACEA-C8B6-4F95-A014-958C310E7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2DE02D00-AAF8-4EC7-9248-1EA53E78E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Solutions for Order Fulfillment Problems </a:t>
            </a:r>
            <a:r>
              <a:rPr lang="en-US" altLang="en-US" sz="3600"/>
              <a:t>(cont.)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3ACC7284-BD6E-419D-8215-F9A1BEF9A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Leveraged shipments: </a:t>
            </a:r>
            <a:r>
              <a:rPr lang="en-US" altLang="en-US" b="1"/>
              <a:t>planning shipments based on a combination of size (or value) of the order and geographical location.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Delivery-value density: </a:t>
            </a:r>
            <a:r>
              <a:rPr lang="en-US" altLang="en-US" b="1"/>
              <a:t>is a decision support tool that helps determine whether it is economical to deliver goods to a neighborhood area in one trip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A333B3FD-624A-4CA0-8B9B-421FD19545F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CC41-B031-4178-B733-2ED33E91B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F7C98D5D-5E8E-40B3-8E9D-CCB608891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924800" cy="1431925"/>
          </a:xfrm>
        </p:spPr>
        <p:txBody>
          <a:bodyPr/>
          <a:lstStyle/>
          <a:p>
            <a:pPr>
              <a:defRPr/>
            </a:pPr>
            <a:r>
              <a:rPr lang="en-US" altLang="en-US" sz="3200" dirty="0"/>
              <a:t>Content Generation, Syndication, Delivery, and Management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A8EE526F-8054-480B-BAB4-C585ED8D7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i="1"/>
              <a:t>Dynamic Web content:</a:t>
            </a:r>
            <a:r>
              <a:rPr lang="en-US" altLang="en-US" b="1"/>
              <a:t> </a:t>
            </a:r>
            <a:r>
              <a:rPr lang="en-US" altLang="en-US"/>
              <a:t>Content at a Web site that needs to be changed continually to keep it up to date 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Measuring content quality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metrics to control the quality of online content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meet privacy requirements, copyright and other legal requirements, language translation needs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EA329513-5385-4ED1-B6F7-1DED83A8B70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B20-4FBF-4987-BFF8-6A693E91E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345F4FE2-7CDE-461E-AAE5-0F6E9D8D1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Content Generation, Syndication, Delivery, and Management </a:t>
            </a:r>
            <a:r>
              <a:rPr lang="en-US" altLang="en-US" sz="3200" dirty="0"/>
              <a:t>(cont.)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CE37BAFE-3CB6-41D0-94E9-F3DD05E8F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Pitfalls of content management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Picking content management software before developing solid requirements and business case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Not getting a clear mandate from the top to proceed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Underestimating integration and professional service needs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E783550F-538B-4FC4-B60D-3AF3684B990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DED8-B89F-4438-A48E-A27E60CDC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BB7718E-30E8-497E-92FB-6CB25B31B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Content Generation, Syndication, Delivery, </a:t>
            </a:r>
            <a:r>
              <a:rPr lang="en-US" altLang="en-US"/>
              <a:t>and </a:t>
            </a:r>
            <a:r>
              <a:rPr lang="en-US" altLang="en-US" sz="3600"/>
              <a:t>Management</a:t>
            </a:r>
            <a:r>
              <a:rPr lang="en-US" altLang="en-US"/>
              <a:t> </a:t>
            </a:r>
            <a:r>
              <a:rPr lang="en-US" altLang="en-US" sz="3200"/>
              <a:t>(cont.)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D20FBDC2-1F93-49D6-818A-6A34F0E55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Hiring inexperienced developers to integrate and extend the software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Depending entirely on an outside company to make changes to the system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Thinking your migration will be painless despite what the content management system provider tells you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70A6DD60-9C62-4C89-8C05-20177FE4026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D65C-502C-4626-9CF7-C395B0E2E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F6D335F-96D6-41A9-AAF8-5D10011A1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Content Generation, Syndication, Delivery, </a:t>
            </a:r>
            <a:r>
              <a:rPr lang="en-US" altLang="en-US"/>
              <a:t>and </a:t>
            </a:r>
            <a:r>
              <a:rPr lang="en-US" altLang="en-US" sz="3600"/>
              <a:t>Management</a:t>
            </a:r>
            <a:r>
              <a:rPr lang="en-US" altLang="en-US"/>
              <a:t> </a:t>
            </a:r>
            <a:r>
              <a:rPr lang="en-US" altLang="en-US" sz="3200"/>
              <a:t>(cont.)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2B7F7443-1050-43C9-9E23-806B82801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Web content management:</a:t>
            </a:r>
            <a:r>
              <a:rPr lang="en-US" altLang="en-US" b="1"/>
              <a:t> </a:t>
            </a:r>
            <a:r>
              <a:rPr lang="en-US" altLang="en-US"/>
              <a:t>The process of collecting, publishing, revising, and removing content from a Web site to keep content fresh, accurate, compelling, and credible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131D179C-983C-4456-9F8C-37C29B058E5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B7BA-96BB-4CC1-A82C-6CAE4FFA81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A8386844-5403-4651-AF39-0E03372FB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Content Generation, Syndication, Delivery, </a:t>
            </a:r>
            <a:r>
              <a:rPr lang="en-US" altLang="en-US"/>
              <a:t>and </a:t>
            </a:r>
            <a:r>
              <a:rPr lang="en-US" altLang="en-US" sz="3600"/>
              <a:t>Management</a:t>
            </a:r>
            <a:r>
              <a:rPr lang="en-US" altLang="en-US"/>
              <a:t> </a:t>
            </a:r>
            <a:r>
              <a:rPr lang="en-US" altLang="en-US" sz="3200"/>
              <a:t>(cont.)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71098DED-6AAA-45A8-922E-56D687185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Content delivery networks</a:t>
            </a:r>
          </a:p>
          <a:p>
            <a:pPr lvl="1">
              <a:buFontTx/>
              <a:buNone/>
            </a:pPr>
            <a:r>
              <a:rPr lang="en-US" altLang="en-US" b="1"/>
              <a:t>	Update content, improve the quality of the site, increase consistency, control content, and decrease the time needed to create or maintain a site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F0FEC1FB-7C43-41AF-81CA-A8E8C9387C6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BD09-EFB3-44B2-82A6-C8B1E1B2F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1EDCB5FB-159A-4402-AEAD-07A1C3D2A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Content Generation, Syndication, Delivery, </a:t>
            </a:r>
            <a:r>
              <a:rPr lang="en-US" altLang="en-US"/>
              <a:t>and </a:t>
            </a:r>
            <a:r>
              <a:rPr lang="en-US" altLang="en-US" sz="3600"/>
              <a:t>Management</a:t>
            </a:r>
            <a:r>
              <a:rPr lang="en-US" altLang="en-US"/>
              <a:t> </a:t>
            </a:r>
            <a:r>
              <a:rPr lang="en-US" altLang="en-US" sz="3200"/>
              <a:t>(cont.)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E256B829-7051-496C-A642-8042C9296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Catalog content management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Do it yourself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Let the suppliers do it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Buy the content from an aggregator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Subscribe to a vertical exchange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Outsource to a full-service Internet exchange</a:t>
            </a: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9487FED0-50BC-4EA9-AF98-E4563F86CB6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3F0C-16E5-4E15-A1DD-26FD84E1F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96CE974-6020-4F0C-80D8-AD4A61F83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Content Generation, Syndication, Delivery, </a:t>
            </a:r>
            <a:r>
              <a:rPr lang="en-US" altLang="en-US"/>
              <a:t>and </a:t>
            </a:r>
            <a:r>
              <a:rPr lang="en-US" altLang="en-US" sz="3600"/>
              <a:t>Management</a:t>
            </a:r>
            <a:r>
              <a:rPr lang="en-US" altLang="en-US"/>
              <a:t> </a:t>
            </a:r>
            <a:r>
              <a:rPr lang="en-US" altLang="en-US" sz="3200"/>
              <a:t>(cont.)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0DD96496-83F2-479E-939E-DF6FC6DF6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Content translation to other languages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primary problems with language customization </a:t>
            </a:r>
          </a:p>
          <a:p>
            <a:pPr lvl="2"/>
            <a:r>
              <a:rPr lang="en-US" altLang="en-US"/>
              <a:t>cost </a:t>
            </a:r>
          </a:p>
          <a:p>
            <a:pPr lvl="2"/>
            <a:r>
              <a:rPr lang="en-US" altLang="en-US"/>
              <a:t>speed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It takes a human translator about a week to translate a medium-size Web site into just one language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E715A5F7-B684-46E2-9E5F-6DEA7E985DC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6230-E4F9-4B75-B8E0-271341A03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FDB41A5D-2EF8-48AB-B09D-6171AA1E3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Content Translation </a:t>
            </a:r>
            <a:r>
              <a:rPr lang="en-US" altLang="en-US" sz="3600"/>
              <a:t>(cont.)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754867C-1A42-47D1-A88D-388D7C0A3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WorldPoint Passport (worldpoint.com) solution allows Web developers to create a Web site in one language and to deploy it in several other languages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Automatic translation can be inaccurate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D9536D09-F5CE-40E8-B5FD-0EA0A9D7023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DCED-66CD-4AE0-B858-2F8B1F25A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511E13E1-200A-4572-8403-A61B234F7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Content Generation, Syndication, Delivery, </a:t>
            </a:r>
            <a:r>
              <a:rPr lang="en-US" altLang="en-US"/>
              <a:t>and </a:t>
            </a:r>
            <a:r>
              <a:rPr lang="en-US" altLang="en-US" sz="3600"/>
              <a:t>Management</a:t>
            </a:r>
            <a:r>
              <a:rPr lang="en-US" altLang="en-US"/>
              <a:t> </a:t>
            </a:r>
            <a:r>
              <a:rPr lang="en-US" altLang="en-US" sz="3200"/>
              <a:t>(cont.)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BC3A7962-A518-4667-83C7-B33D230D2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Content related vendors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Documentum (documentum.com)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Microsoft (microsoft.com)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Vignette (vignette.com)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Interwoven (interwoven.com)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Opentext (opentext.com)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Akamai (akamai.com)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88D4711E-BF64-4D3A-92E7-AA67515A52A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EC59D-8889-4521-B19F-E41430266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0983B28-BD07-4AF0-A09D-8F028758C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How Bikeworld </a:t>
            </a:r>
            <a:br>
              <a:rPr lang="en-US" altLang="en-US"/>
            </a:br>
            <a:r>
              <a:rPr lang="en-US" altLang="en-US"/>
              <a:t>Fulfills Orders </a:t>
            </a:r>
            <a:r>
              <a:rPr lang="en-US" altLang="en-US" sz="3600"/>
              <a:t>(cont.)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3B587786-CC51-4545-98B2-463983F3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7724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BikeWorld encountered the problems of fulfillment and after-sale customer service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Sales over the Internet steadily increased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time spent processing orders, manually shipping packages, and responding to customers’ order status inquiries overwhelmed the small company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AEB04167-0198-4B4C-8876-C25B80A7AC1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6EAE-4615-4F4D-98E7-8F14A918F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EA3CD542-386F-44A6-ABAC-472970740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Content Generation, Syndication, Delivery, Management</a:t>
            </a:r>
            <a:r>
              <a:rPr lang="en-US" altLang="en-US"/>
              <a:t> </a:t>
            </a:r>
            <a:r>
              <a:rPr lang="en-US" altLang="en-US" sz="3200"/>
              <a:t>(cont.)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6AD74DCB-6484-436B-ABC7-29C397763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Content maximization and streaming services</a:t>
            </a:r>
          </a:p>
          <a:p>
            <a:pPr lvl="2"/>
            <a:r>
              <a:rPr lang="en-US" altLang="en-US"/>
              <a:t>Media-rich content</a:t>
            </a:r>
          </a:p>
          <a:p>
            <a:pPr lvl="2"/>
            <a:r>
              <a:rPr lang="en-US" altLang="en-US"/>
              <a:t>Video clips</a:t>
            </a:r>
          </a:p>
          <a:p>
            <a:pPr lvl="2"/>
            <a:r>
              <a:rPr lang="en-US" altLang="en-US"/>
              <a:t>Music</a:t>
            </a:r>
          </a:p>
          <a:p>
            <a:pPr lvl="2"/>
            <a:r>
              <a:rPr lang="en-US" altLang="en-US"/>
              <a:t>Flash media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Major concern is the download time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22A6FAB1-D0C7-4791-AA6F-59B97FF9589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192B-F458-471F-8449-D373A4FBD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BD54363B-17D9-4570-8B62-1AE7EBE27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Other EC Support Services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FEE45E83-255E-4218-BF11-BBF9DA931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32766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Consulting services</a:t>
            </a:r>
          </a:p>
          <a:p>
            <a:pPr lvl="1">
              <a:buFontTx/>
              <a:buNone/>
            </a:pPr>
            <a:r>
              <a:rPr lang="en-US" altLang="en-US" b="1"/>
              <a:t>	Experts in guiding their clients through the maze of legal, technical, strategic, and operational problems and decisions that must be addressed in order to ensure success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73B85E15-9729-496B-B1D4-019E488FBEB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2E33-29E0-4A4A-A3B5-6B907C07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3E475A21-CD61-4E6A-A375-7250D209E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1"/>
            <a:ext cx="7848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Consulting Services</a:t>
            </a:r>
            <a:r>
              <a:rPr lang="en-US" altLang="en-US" sz="4800"/>
              <a:t> </a:t>
            </a:r>
            <a:r>
              <a:rPr lang="en-US" altLang="en-US"/>
              <a:t>(cont.)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D24A7E2B-D6BB-4CB6-9422-C9924FF04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Provide expertise in the area of EC, but not in traditional business (specialized expertise)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Traditional consulting company that maintains divisions that focus on EC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Select experienced and competent consulting firm, with sufficient synergies with the client firm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07B12435-CF0D-4C64-8B7D-F06DEE90BBE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395F-7C33-4731-AFC9-AB7BDE12A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F656A667-64AE-4180-8C89-483B37CA1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04801"/>
            <a:ext cx="80010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Other EC 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2376281D-4ECF-4480-A01D-61AF640C1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Directory services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list companies by categories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provide links to companies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provide special search engines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value-added services like matching buyers and sellers are available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A47716C6-9FF7-43BE-A54D-E8F67E6F375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F442-08B6-4DD6-A79E-1A78E90DD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84C86016-4FEF-4F7C-9B53-602B5B511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80772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Other EC 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FBEB320D-EA68-4E9F-A071-640374141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Newsletters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Many companies (Ariba, Intel) issue corporate newsletters and e-mail them to people request them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Use software to send online press releases to thousands of editors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2294D173-8437-4B75-B27F-BCA648D81EF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801A-3AF1-4B3E-A71A-28A1CCC6F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EA89F20C-3BC9-4565-A309-C029CF796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04801"/>
            <a:ext cx="80010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Other EC 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31B140AB-9516-453E-BDE8-380907E56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057400"/>
            <a:ext cx="7543800" cy="34290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Search engines and news aggregators</a:t>
            </a:r>
          </a:p>
          <a:p>
            <a:pPr lvl="1">
              <a:buFontTx/>
              <a:buNone/>
            </a:pPr>
            <a:r>
              <a:rPr lang="en-US" altLang="en-US" b="1"/>
              <a:t>	Search engines can be used to find information about B2B</a:t>
            </a:r>
          </a:p>
          <a:p>
            <a:pPr lvl="2"/>
            <a:r>
              <a:rPr lang="en-US" altLang="en-US"/>
              <a:t>Moreover.com</a:t>
            </a:r>
          </a:p>
          <a:p>
            <a:pPr lvl="2"/>
            <a:r>
              <a:rPr lang="en-US" altLang="en-US"/>
              <a:t>directory.google.com</a:t>
            </a:r>
          </a:p>
          <a:p>
            <a:pPr lvl="2"/>
            <a:r>
              <a:rPr lang="en-US" altLang="en-US"/>
              <a:t>iEntry.com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CE74473A-36D4-4A86-83E8-2B2CEE1BEF0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D2EE-D09C-4577-AB36-D0AEFF145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8B999EA0-492B-42E9-84F1-FD1BD4C42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04801"/>
            <a:ext cx="80010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Other EC 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AEEE9B3D-EA2A-4661-A8E4-8AB4652E7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More EC support services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Trust services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Trademark and domain names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Digital photos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Global business communities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Access to commercial databases</a:t>
            </a: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CAA70F3C-EB72-4CCC-87EA-DCA0A4F3A3B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5FF4-90B3-457D-A753-0CBE98053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96846B39-BF37-4D77-9378-158CA5FDA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1"/>
            <a:ext cx="80772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Other EC 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EEE83F9-E61D-482C-9072-75E06EBA8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Online consulting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Knowledge management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Client matching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E-business rating sites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Encryption sites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Web research services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Coupon-generating sites</a:t>
            </a: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084FC84A-A912-4E0E-A021-792F51FFDBC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98C40-6689-4685-8F5B-7A7B19F52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D3AF329-F2E8-423E-8195-141482234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Outsourcing EC </a:t>
            </a:r>
            <a:br>
              <a:rPr lang="en-US" altLang="en-US"/>
            </a:br>
            <a:r>
              <a:rPr lang="en-US" altLang="en-US"/>
              <a:t>Support Services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FDD550D6-3666-497A-85EA-7C8B82200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Why outsource EC support services?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Early businesses were vertically integrated, they:</a:t>
            </a:r>
          </a:p>
          <a:p>
            <a:pPr lvl="2"/>
            <a:r>
              <a:rPr lang="en-US" altLang="en-US"/>
              <a:t>owned or controlled their own sources of materials</a:t>
            </a:r>
          </a:p>
          <a:p>
            <a:pPr lvl="2"/>
            <a:r>
              <a:rPr lang="en-US" altLang="en-US"/>
              <a:t>manufactured components</a:t>
            </a:r>
          </a:p>
          <a:p>
            <a:pPr lvl="2"/>
            <a:r>
              <a:rPr lang="en-US" altLang="en-US"/>
              <a:t>performed final assembly</a:t>
            </a:r>
          </a:p>
          <a:p>
            <a:pPr lvl="2"/>
            <a:r>
              <a:rPr lang="en-US" altLang="en-US"/>
              <a:t>managed the distribution and sale of their products to consumers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0A006634-472D-49F9-B872-6FE0EC32B5F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08B1-1987-4CEB-9033-0B56703E6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B5026243-A2CB-41F1-B08B-916FF4CD9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Outsourcing EC </a:t>
            </a:r>
            <a:br>
              <a:rPr lang="en-US" altLang="en-US"/>
            </a:br>
            <a:r>
              <a:rPr lang="en-US" altLang="en-US"/>
              <a:t>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5C281922-C459-402E-ACEC-6815E6B79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Major reasons for outsourcing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desire to concentrate on the core business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need to have services up and running rapidly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Lack of expertise for many of the required support services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BA408DD5-07C2-49D1-9861-FFCD2BE777F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AA3D-C7A7-4DAD-A2EA-FDD253D74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C8D3A5C-7A67-4884-85F4-6C3C82FA3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How Bikeworld </a:t>
            </a:r>
            <a:br>
              <a:rPr lang="en-US" altLang="en-US"/>
            </a:br>
            <a:r>
              <a:rPr lang="en-US" altLang="en-US"/>
              <a:t>Fulfills Orders </a:t>
            </a:r>
            <a:r>
              <a:rPr lang="en-US" altLang="en-US" sz="3600"/>
              <a:t>(cont.)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E721AFDC-D6FC-447F-81C9-28AACF3F7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Solution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BikeWorld outsourced its order fulfillment to FedEx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FedEx offered:</a:t>
            </a:r>
          </a:p>
          <a:p>
            <a:pPr lvl="2"/>
            <a:r>
              <a:rPr lang="en-US" altLang="en-US"/>
              <a:t>Reasonably priced quality express delivery</a:t>
            </a:r>
          </a:p>
          <a:p>
            <a:pPr lvl="2"/>
            <a:r>
              <a:rPr lang="en-US" altLang="en-US"/>
              <a:t>Exceeded customer expectations</a:t>
            </a:r>
          </a:p>
          <a:p>
            <a:pPr lvl="2"/>
            <a:r>
              <a:rPr lang="en-US" altLang="en-US"/>
              <a:t>Automated the fulfillment process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79E09918-3C75-48D0-95E7-842466BDAD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F723-C774-4497-AEA7-71A008BBB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20E3AF44-6F0A-45D6-909E-834F8BE09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Outsourcing EC </a:t>
            </a:r>
            <a:br>
              <a:rPr lang="en-US" altLang="en-US"/>
            </a:br>
            <a:r>
              <a:rPr lang="en-US" altLang="en-US"/>
              <a:t>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B1CD0850-A864-4293-A4E2-4682718A1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inability to have the economy of scale enjoyed by outsourcers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Inability to keep up with rapidly fluctuating demands if an in-house option is used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Too many required services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D150CBBB-DC5D-4402-9A51-B84EF195F10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7FB6-D41B-45BF-995C-E20FDAD74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52721134-8F5A-4C61-9B2B-B6FBF5945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Outsourcing EC </a:t>
            </a:r>
            <a:br>
              <a:rPr lang="en-US" altLang="en-US"/>
            </a:br>
            <a:r>
              <a:rPr lang="en-US" altLang="en-US"/>
              <a:t>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D0410743-04DD-428A-9BB4-0E60AB424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Typical process of developing and managing EC applications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EC strategy formulation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Application design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Building (or buying) the application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Hosting, operating, and maintaining the EC site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>
            <a:extLst>
              <a:ext uri="{FF2B5EF4-FFF2-40B4-BE49-F238E27FC236}">
                <a16:creationId xmlns:a16="http://schemas.microsoft.com/office/drawing/2014/main" id="{66490C52-918A-4526-8CB5-E1FAD74CF7D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C3E24-6A3A-4C0E-AEC0-BA66A198D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77673C11-21A6-4FF2-A176-229892232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Outsourcing EC </a:t>
            </a:r>
            <a:br>
              <a:rPr lang="en-US" altLang="en-US"/>
            </a:br>
            <a:r>
              <a:rPr lang="en-US" altLang="en-US"/>
              <a:t>Support Services </a:t>
            </a:r>
            <a:r>
              <a:rPr lang="en-US" altLang="en-US" sz="3600"/>
              <a:t>(cont.)</a:t>
            </a:r>
          </a:p>
        </p:txBody>
      </p:sp>
      <p:pic>
        <p:nvPicPr>
          <p:cNvPr id="68613" name="Picture 5">
            <a:extLst>
              <a:ext uri="{FF2B5EF4-FFF2-40B4-BE49-F238E27FC236}">
                <a16:creationId xmlns:a16="http://schemas.microsoft.com/office/drawing/2014/main" id="{FE66F2D1-D0DA-4F79-A7DC-D124E305878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t="5556" r="2647" b="3703"/>
          <a:stretch>
            <a:fillRect/>
          </a:stretch>
        </p:blipFill>
        <p:spPr>
          <a:xfrm>
            <a:off x="3314700" y="1606551"/>
            <a:ext cx="5867400" cy="4314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4CB5257D-DD93-4C50-93F0-52D0E466727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E6EC-2640-4872-9148-64397907A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6751BF34-1C86-4F7E-9427-A43431FE6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Outsourcing EC </a:t>
            </a:r>
            <a:br>
              <a:rPr lang="en-US" altLang="en-US"/>
            </a:br>
            <a:r>
              <a:rPr lang="en-US" altLang="en-US"/>
              <a:t>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9A2B7AA0-BC69-41EA-99C6-440039D65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Services for creating and operating electronic storefronts: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Internet malls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ISPs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Telecommunication companies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Software houses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Outsourcers and others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C061D786-2659-4D00-93D1-AFA4F2304D8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E360-A203-4A4A-9335-A02035424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94AAF53F-EB8D-49BF-A12A-E656E712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Outsourcing EC </a:t>
            </a:r>
            <a:br>
              <a:rPr lang="en-US" altLang="en-US"/>
            </a:br>
            <a:r>
              <a:rPr lang="en-US" altLang="en-US"/>
              <a:t>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46508049-6D74-4DB5-9610-85AF9B336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32766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Application service provider (ASP):</a:t>
            </a:r>
            <a:r>
              <a:rPr lang="en-US" altLang="en-US" b="1"/>
              <a:t> </a:t>
            </a:r>
            <a:r>
              <a:rPr lang="en-US" altLang="en-US"/>
              <a:t>An agent or vendor who assembles the functions needed by enterprises and packages them with outsourced development, operation, maintenance, and other services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B24BA3D8-BB45-43BB-A63D-57D9CB91368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17BE-9BE3-46EA-86DE-035C6BE46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762AB7D3-6A56-4323-92A5-66B742C2B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Outsourcing EC </a:t>
            </a:r>
            <a:br>
              <a:rPr lang="en-US" altLang="en-US"/>
            </a:br>
            <a:r>
              <a:rPr lang="en-US" altLang="en-US"/>
              <a:t>Support Services </a:t>
            </a:r>
            <a:r>
              <a:rPr lang="en-US" altLang="en-US" sz="3600"/>
              <a:t>(cont.)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E135A6C4-571D-44C7-AEE4-2588F84CF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Leasing from ASPs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SMEs in-house—development and operation of EC applications can be time-consuming and expensive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Concern about the adequacy of the protection offered by ASPs against hackers etc.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Leased software often does not provide the perfect fit for the desired application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>
            <a:extLst>
              <a:ext uri="{FF2B5EF4-FFF2-40B4-BE49-F238E27FC236}">
                <a16:creationId xmlns:a16="http://schemas.microsoft.com/office/drawing/2014/main" id="{8CDB1F63-3A8D-4245-B6D2-059606E9C48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385F-9BC6-4EA8-A009-59CB0C621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6F50E313-D66A-4876-9598-F658B5C9B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7F713AC4-F0D8-4F79-882D-1CD90C6E6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Have we planned for order fulfillment?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How should we handle returns?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Do we want alliances in order fulfillment?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What EC logistics applications would be useful?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BCB26628-24A9-4FAF-BFD0-775E9B43B21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9FFB-8AB9-4DBC-BA14-09686D9C78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AE91E769-C482-4D83-B6D0-F74A5177B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 </a:t>
            </a:r>
            <a:r>
              <a:rPr lang="en-US" altLang="en-US" sz="3600"/>
              <a:t>(cont.)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85BB3BC0-0047-431D-8930-FEE803BC8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What is the best e-content strategy?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Should we provide content translation?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EC consultants are expensive. Should we use them?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Should we outsource EC services?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>
            <a:extLst>
              <a:ext uri="{FF2B5EF4-FFF2-40B4-BE49-F238E27FC236}">
                <a16:creationId xmlns:a16="http://schemas.microsoft.com/office/drawing/2014/main" id="{BF874CE7-A371-4E1A-88FD-BE94199EF8C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C9D1-02B4-4E04-96FA-362C645FF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1C6F66A-E462-487F-B125-E68177057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9981A250-CF6B-4FB9-9158-C6378868D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 b="1"/>
              <a:t>The order fulfillment process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payment verification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inventory checking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shipping arrangement, insurance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production (or assembly)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plant services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purchasing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 contacts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return of products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236E7254-8CE4-4980-A071-98E9ADD646D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964D-DAC1-4076-84CF-52DE3A539F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5735EFD-52A5-4288-95CD-E74E6BCA2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BE6C43AE-F417-42D8-A118-4550D3911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2"/>
            </a:pPr>
            <a:r>
              <a:rPr lang="en-US" altLang="en-US"/>
              <a:t>Problems in order fulfillment</a:t>
            </a:r>
          </a:p>
          <a:p>
            <a:pPr marL="990600" lvl="1" indent="-533400">
              <a:buClr>
                <a:srgbClr val="99CCFF"/>
              </a:buClr>
              <a:buFont typeface="Wingdings" panose="05000000000000000000" pitchFamily="2" charset="2"/>
              <a:buChar char="Ø"/>
            </a:pPr>
            <a:r>
              <a:rPr lang="en-US" altLang="en-US" b="1"/>
              <a:t>Uncertainties in demand and potential delays in supply and deliveries</a:t>
            </a:r>
          </a:p>
          <a:p>
            <a:pPr marL="990600" lvl="1" indent="-533400">
              <a:buClr>
                <a:srgbClr val="99CCFF"/>
              </a:buClr>
              <a:buFont typeface="Wingdings" panose="05000000000000000000" pitchFamily="2" charset="2"/>
              <a:buChar char="Ø"/>
            </a:pPr>
            <a:r>
              <a:rPr lang="en-US" altLang="en-US" b="1"/>
              <a:t>Lack of coordination and information sharing among business partners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EDA46290-C889-4C9B-9EB1-1CBB7BC217B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B158-5064-414D-BAFF-EC52AAEB3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7CACC8B1-30FB-407E-824F-D29C1614E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How Bikeworld </a:t>
            </a:r>
            <a:br>
              <a:rPr lang="en-US" altLang="en-US"/>
            </a:br>
            <a:r>
              <a:rPr lang="en-US" altLang="en-US"/>
              <a:t>Fulfills Orders </a:t>
            </a:r>
            <a:r>
              <a:rPr lang="en-US" altLang="en-US" sz="3600"/>
              <a:t>(cont.)</a:t>
            </a: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BC6C40C8-D3E0-43FC-9C1D-E65D14F6ED7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3703" r="2209" b="2893"/>
          <a:stretch>
            <a:fillRect/>
          </a:stretch>
        </p:blipFill>
        <p:spPr>
          <a:xfrm>
            <a:off x="3530600" y="1520826"/>
            <a:ext cx="5557838" cy="44862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>
            <a:extLst>
              <a:ext uri="{FF2B5EF4-FFF2-40B4-BE49-F238E27FC236}">
                <a16:creationId xmlns:a16="http://schemas.microsoft.com/office/drawing/2014/main" id="{16C90F50-61EB-441C-B180-074F8725AA8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BD1E-3DA8-4BF5-881B-BF946400C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BDE059A-F213-4533-8E41-ADB4AED7F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69A5BEE-7236-45B7-BADD-5CBD73F2A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3"/>
            </a:pPr>
            <a:r>
              <a:rPr lang="en-US" altLang="en-US"/>
              <a:t>Solutions to order fulfillment problems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Automating order taking 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Smoothing the supply chain </a:t>
            </a:r>
          </a:p>
          <a:p>
            <a:pPr marL="1371600" lvl="2" indent="-457200"/>
            <a:r>
              <a:rPr lang="en-US" altLang="en-US"/>
              <a:t>supported by software that facilitates </a:t>
            </a:r>
          </a:p>
          <a:p>
            <a:pPr marL="1371600" lvl="2" indent="-457200"/>
            <a:r>
              <a:rPr lang="en-US" altLang="en-US"/>
              <a:t>correct inventories</a:t>
            </a:r>
          </a:p>
          <a:p>
            <a:pPr marL="1371600" lvl="2" indent="-457200"/>
            <a:r>
              <a:rPr lang="en-US" altLang="en-US"/>
              <a:t>coordination along the supply chain</a:t>
            </a:r>
          </a:p>
          <a:p>
            <a:pPr marL="1371600" lvl="2" indent="-457200"/>
            <a:r>
              <a:rPr lang="en-US" altLang="en-US"/>
              <a:t>appropriate planning and decision making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F2ACF856-411E-48F0-AC96-60302EF8B65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30D8-7AB6-4704-B38A-F743A7FB0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707F52F2-4625-42A4-8D9E-17FB01DCA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9EF5719B-69A7-42D4-B6BC-C3A615185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EC content issues and management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Critical for branding and advertising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Major content issues are: </a:t>
            </a:r>
          </a:p>
          <a:p>
            <a:pPr marL="1371600" lvl="2" indent="-457200"/>
            <a:r>
              <a:rPr lang="en-US" altLang="en-US"/>
              <a:t>the use of vendors</a:t>
            </a:r>
          </a:p>
          <a:p>
            <a:pPr marL="1371600" lvl="2" indent="-457200"/>
            <a:r>
              <a:rPr lang="en-US" altLang="en-US"/>
              <a:t>translation to other languages </a:t>
            </a:r>
          </a:p>
          <a:p>
            <a:pPr marL="1371600" lvl="2" indent="-457200"/>
            <a:r>
              <a:rPr lang="en-US" altLang="en-US"/>
              <a:t>maintenance (keeping it up-to-date)</a:t>
            </a:r>
          </a:p>
          <a:p>
            <a:pPr marL="1371600" lvl="2" indent="-457200"/>
            <a:r>
              <a:rPr lang="en-US" altLang="en-US"/>
              <a:t>maximization and streamlining of its delivery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>
            <a:extLst>
              <a:ext uri="{FF2B5EF4-FFF2-40B4-BE49-F238E27FC236}">
                <a16:creationId xmlns:a16="http://schemas.microsoft.com/office/drawing/2014/main" id="{3B1E56B8-5396-4BBE-9F0F-F039E835AA8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D4868-A917-494C-A707-70E2C1AAB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B3706E53-44CB-4463-94BC-715506D1F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6FA59400-B051-4958-96FD-CD03E62A5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Other support services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Consulting services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Directory services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Infrastructure providers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Support services should be coordinated and integrated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>
            <a:extLst>
              <a:ext uri="{FF2B5EF4-FFF2-40B4-BE49-F238E27FC236}">
                <a16:creationId xmlns:a16="http://schemas.microsoft.com/office/drawing/2014/main" id="{4E63ACB7-6503-4AFB-AC05-3088161EDE1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B3B8-839B-498D-8B74-40131E7B8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C6F1900F-7E7E-4978-A862-2A319200C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9D8CDC3C-296A-4C80-9D08-39B102AFC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Outsourcing EC services and using ASPs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Lack of time and expertise forces companies to outsource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Using ASPs is not inexpensive nor risk-free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CFD4F981-4B0D-40FD-A3BC-0F3734E68C9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3444-C600-4E1C-A451-F5C5728C0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04962A8-A546-45FA-A928-CCE42EA16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How Bikeworld </a:t>
            </a:r>
            <a:br>
              <a:rPr lang="en-US" altLang="en-US"/>
            </a:br>
            <a:r>
              <a:rPr lang="en-US" altLang="en-US"/>
              <a:t>Fulfills Orders </a:t>
            </a:r>
            <a:r>
              <a:rPr lang="en-US" altLang="en-US" sz="3600"/>
              <a:t>(cont.)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D56C4AAE-C014-47F1-8B90-4D34ADBF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533525"/>
            <a:ext cx="75438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The Results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Four years after going online, sales volume has more than quadrupled and business is consistently profitable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BikeWorld has:</a:t>
            </a:r>
          </a:p>
          <a:p>
            <a:pPr lvl="2"/>
            <a:r>
              <a:rPr lang="en-US" altLang="en-US"/>
              <a:t>A fully automated and scalable fulfillment system</a:t>
            </a:r>
          </a:p>
          <a:p>
            <a:pPr lvl="2"/>
            <a:r>
              <a:rPr lang="en-US" altLang="en-US"/>
              <a:t>Access to real-time order status, enhancing customer service and leading to greater customer retention</a:t>
            </a:r>
          </a:p>
          <a:p>
            <a:pPr lvl="2"/>
            <a:r>
              <a:rPr lang="en-US" altLang="en-US"/>
              <a:t>The ability to service customers around the globe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E94EC39C-2B67-4A0B-810F-BA7CC97E92F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9527-B552-4B70-8595-2D283706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1E85239-5EA4-430B-86ED-6F242D5AA5DA}" type="slidenum">
              <a:rPr lang="en-US" altLang="id-ID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6D32366-AF92-4284-BF52-0D19C99A5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How Bikeworld </a:t>
            </a:r>
            <a:br>
              <a:rPr lang="en-US" altLang="en-US"/>
            </a:br>
            <a:r>
              <a:rPr lang="en-US" altLang="en-US"/>
              <a:t>Fulfills Orders </a:t>
            </a:r>
            <a:r>
              <a:rPr lang="en-US" altLang="en-US" sz="3600"/>
              <a:t>(cont.)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9B9E9C2-017D-422B-ADEA-0D17C8213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What we can learn…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Like many other e-tailers, BikeWorld had neither the experience nor the resources to fulfill the orders it generated online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Its solution was to outsource the job to FedEx, a major EC logistics company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2957</Words>
  <Application>Microsoft Office PowerPoint</Application>
  <PresentationFormat>Widescreen</PresentationFormat>
  <Paragraphs>493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Cambria</vt:lpstr>
      <vt:lpstr>Wingdings</vt:lpstr>
      <vt:lpstr>Office Theme</vt:lpstr>
      <vt:lpstr>Custom Design</vt:lpstr>
      <vt:lpstr>SIC030 - PPT - SESI ke 13 Sistem Perdagangan Elektronik</vt:lpstr>
      <vt:lpstr>Learning Objectives</vt:lpstr>
      <vt:lpstr>Learning Objectives (cont.)</vt:lpstr>
      <vt:lpstr>How Bikeworld Fulfills Orders</vt:lpstr>
      <vt:lpstr>How Bikeworld  Fulfills Orders (cont.)</vt:lpstr>
      <vt:lpstr>How Bikeworld  Fulfills Orders (cont.)</vt:lpstr>
      <vt:lpstr>How Bikeworld  Fulfills Orders (cont.)</vt:lpstr>
      <vt:lpstr>How Bikeworld  Fulfills Orders (cont.)</vt:lpstr>
      <vt:lpstr>How Bikeworld  Fulfills Orders (cont.)</vt:lpstr>
      <vt:lpstr>Order Fulfillment  and Logistics</vt:lpstr>
      <vt:lpstr>Order Fulfillment  and Logistics (cont.)</vt:lpstr>
      <vt:lpstr>Order Fulfillment  and Logistics (cont.)</vt:lpstr>
      <vt:lpstr>Order Fulfillment  and Logistics (cont.)</vt:lpstr>
      <vt:lpstr>Order Fulfillment  and Logistics (cont.)</vt:lpstr>
      <vt:lpstr>Order Fulfillment Process</vt:lpstr>
      <vt:lpstr>Order Fulfillment  Process (cont.)</vt:lpstr>
      <vt:lpstr>Order Fulfillment  and Logistics (cont.)</vt:lpstr>
      <vt:lpstr>Order Fulfillment  and Logistics (cont.)</vt:lpstr>
      <vt:lpstr>Order Fulfillment  and Logistics (cont.)</vt:lpstr>
      <vt:lpstr>Order Fulfillment  and Logistics (cont.)</vt:lpstr>
      <vt:lpstr>Problems in Order Fulfillment </vt:lpstr>
      <vt:lpstr>Problems in  Order Fulfillment (cont.)</vt:lpstr>
      <vt:lpstr>Problems in  Order Fulfillment (cont.)</vt:lpstr>
      <vt:lpstr>Problems in  Order Fulfillment (cont.)</vt:lpstr>
      <vt:lpstr>Problems in  Order Fulfillment (cont.)</vt:lpstr>
      <vt:lpstr>Solutions for Order Fulfillment Problems</vt:lpstr>
      <vt:lpstr>Solutions for Order Fulfillment Problems (cont.)</vt:lpstr>
      <vt:lpstr>Solutions for Order Fulfillment Problems (cont.)</vt:lpstr>
      <vt:lpstr>Solutions for Order Fulfillment Problems (cont.)</vt:lpstr>
      <vt:lpstr>Solutions for Order Fulfillment Problems (cont.)</vt:lpstr>
      <vt:lpstr>Solutions for Order Fulfillment Problems (cont.)</vt:lpstr>
      <vt:lpstr>Same Day Deliveries</vt:lpstr>
      <vt:lpstr>Same Day Deliveries (cont.)</vt:lpstr>
      <vt:lpstr>Solutions for Order Fulfillment Problems (cont.)</vt:lpstr>
      <vt:lpstr>Solutions for Order Fulfillment Problems (cont.)</vt:lpstr>
      <vt:lpstr>Solutions for Order Fulfillment Problems (cont.)</vt:lpstr>
      <vt:lpstr>Solutions for Order Fulfillment Problems (cont.)</vt:lpstr>
      <vt:lpstr>Solutions for Order Fulfillment Problems (cont.)</vt:lpstr>
      <vt:lpstr>Solutions for Order Fulfillment Problems (cont.)</vt:lpstr>
      <vt:lpstr>Solutions for Order Fulfillment Problems (cont.)</vt:lpstr>
      <vt:lpstr>Content Generation, Syndication, Delivery, and Management</vt:lpstr>
      <vt:lpstr>Content Generation, Syndication, Delivery, and Management (cont.)</vt:lpstr>
      <vt:lpstr>Content Generation, Syndication, Delivery, and Management (cont.)</vt:lpstr>
      <vt:lpstr>Content Generation, Syndication, Delivery, and Management (cont.)</vt:lpstr>
      <vt:lpstr>Content Generation, Syndication, Delivery, and Management (cont.)</vt:lpstr>
      <vt:lpstr>Content Generation, Syndication, Delivery, and Management (cont.)</vt:lpstr>
      <vt:lpstr>Content Generation, Syndication, Delivery, and Management (cont.)</vt:lpstr>
      <vt:lpstr>Content Translation (cont.)</vt:lpstr>
      <vt:lpstr>Content Generation, Syndication, Delivery, and Management (cont.)</vt:lpstr>
      <vt:lpstr>Content Generation, Syndication, Delivery, Management (cont.)</vt:lpstr>
      <vt:lpstr>Other EC Support Services</vt:lpstr>
      <vt:lpstr>Consulting Services (cont.)</vt:lpstr>
      <vt:lpstr>Other EC Support Services (cont.)</vt:lpstr>
      <vt:lpstr>Other EC Support Services (cont.)</vt:lpstr>
      <vt:lpstr>Other EC Support Services (cont.)</vt:lpstr>
      <vt:lpstr>Other EC Support Services (cont.)</vt:lpstr>
      <vt:lpstr>Other EC Support Services (cont.)</vt:lpstr>
      <vt:lpstr>Outsourcing EC  Support Services</vt:lpstr>
      <vt:lpstr>Outsourcing EC  Support Services (cont.)</vt:lpstr>
      <vt:lpstr>Outsourcing EC  Support Services (cont.)</vt:lpstr>
      <vt:lpstr>Outsourcing EC  Support Services (cont.)</vt:lpstr>
      <vt:lpstr>Outsourcing EC  Support Services (cont.)</vt:lpstr>
      <vt:lpstr>Outsourcing EC  Support Services (cont.)</vt:lpstr>
      <vt:lpstr>Outsourcing EC  Support Services (cont.)</vt:lpstr>
      <vt:lpstr>Outsourcing EC  Support Services (cont.)</vt:lpstr>
      <vt:lpstr>Managerial Issues</vt:lpstr>
      <vt:lpstr>Managerial Issues (cont.)</vt:lpstr>
      <vt:lpstr>Summary</vt:lpstr>
      <vt:lpstr>Summary (cont.)</vt:lpstr>
      <vt:lpstr>Summary (cont.)</vt:lpstr>
      <vt:lpstr>Summary (cont.)</vt:lpstr>
      <vt:lpstr>Summary (cont.)</vt:lpstr>
      <vt:lpstr>Summary (cont.)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27</cp:revision>
  <dcterms:created xsi:type="dcterms:W3CDTF">2021-08-03T05:39:13Z</dcterms:created>
  <dcterms:modified xsi:type="dcterms:W3CDTF">2022-05-17T00:11:46Z</dcterms:modified>
</cp:coreProperties>
</file>