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5"/>
  </p:notesMasterIdLst>
  <p:sldIdLst>
    <p:sldId id="262" r:id="rId3"/>
    <p:sldId id="259" r:id="rId4"/>
    <p:sldId id="260" r:id="rId5"/>
    <p:sldId id="261" r:id="rId6"/>
    <p:sldId id="393"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49" r:id="rId26"/>
    <p:sldId id="282" r:id="rId27"/>
    <p:sldId id="283" r:id="rId28"/>
    <p:sldId id="284" r:id="rId29"/>
    <p:sldId id="394" r:id="rId30"/>
    <p:sldId id="286" r:id="rId31"/>
    <p:sldId id="287" r:id="rId32"/>
    <p:sldId id="288" r:id="rId33"/>
    <p:sldId id="289" r:id="rId34"/>
    <p:sldId id="290" r:id="rId35"/>
    <p:sldId id="291" r:id="rId36"/>
    <p:sldId id="292" r:id="rId37"/>
    <p:sldId id="293" r:id="rId38"/>
    <p:sldId id="294" r:id="rId39"/>
    <p:sldId id="295" r:id="rId40"/>
    <p:sldId id="395" r:id="rId41"/>
    <p:sldId id="3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296"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8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7" d="100"/>
          <a:sy n="67" d="100"/>
        </p:scale>
        <p:origin x="652" y="3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E7522-5E8A-455B-8F7D-AC8726F2E719}" type="datetimeFigureOut">
              <a:rPr lang="en-ID" smtClean="0"/>
              <a:t>17/05/2022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10063-4EF1-41E6-9168-243826E6C111}" type="slidenum">
              <a:rPr lang="en-ID" smtClean="0"/>
              <a:t>‹#›</a:t>
            </a:fld>
            <a:endParaRPr lang="en-ID"/>
          </a:p>
        </p:txBody>
      </p:sp>
    </p:spTree>
    <p:extLst>
      <p:ext uri="{BB962C8B-B14F-4D97-AF65-F5344CB8AC3E}">
        <p14:creationId xmlns:p14="http://schemas.microsoft.com/office/powerpoint/2010/main" val="1191394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D6AF-6DE1-42FB-997B-A1B16A3CD506}"/>
              </a:ext>
            </a:extLst>
          </p:cNvPr>
          <p:cNvSpPr>
            <a:spLocks noGrp="1"/>
          </p:cNvSpPr>
          <p:nvPr>
            <p:ph type="ctrTitle" hasCustomPrompt="1"/>
          </p:nvPr>
        </p:nvSpPr>
        <p:spPr>
          <a:xfrm>
            <a:off x="1524000" y="2304149"/>
            <a:ext cx="9144000" cy="1205814"/>
          </a:xfrm>
        </p:spPr>
        <p:txBody>
          <a:bodyPr anchor="b"/>
          <a:lstStyle>
            <a:lvl1pPr algn="ctr">
              <a:defRPr sz="6000"/>
            </a:lvl1pPr>
          </a:lstStyle>
          <a:p>
            <a:r>
              <a:rPr lang="en-US" dirty="0"/>
              <a:t>Nama </a:t>
            </a:r>
            <a:r>
              <a:rPr lang="en-US" dirty="0" err="1"/>
              <a:t>Matakuliah</a:t>
            </a:r>
            <a:endParaRPr lang="en-US" dirty="0"/>
          </a:p>
        </p:txBody>
      </p:sp>
      <p:sp>
        <p:nvSpPr>
          <p:cNvPr id="3" name="Subtitle 2">
            <a:extLst>
              <a:ext uri="{FF2B5EF4-FFF2-40B4-BE49-F238E27FC236}">
                <a16:creationId xmlns:a16="http://schemas.microsoft.com/office/drawing/2014/main" id="{3629F8DE-EC49-4FE5-B098-F66DA6C22C3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Sesi</a:t>
            </a:r>
            <a:r>
              <a:rPr lang="en-US" dirty="0"/>
              <a:t> </a:t>
            </a:r>
            <a:r>
              <a:rPr lang="en-US" dirty="0" err="1"/>
              <a:t>perkuliahan</a:t>
            </a:r>
            <a:endParaRPr lang="en-US" dirty="0"/>
          </a:p>
          <a:p>
            <a:r>
              <a:rPr lang="en-US" dirty="0" err="1"/>
              <a:t>Topik</a:t>
            </a:r>
            <a:r>
              <a:rPr lang="en-US" dirty="0"/>
              <a:t> </a:t>
            </a:r>
            <a:r>
              <a:rPr lang="en-US" dirty="0" err="1"/>
              <a:t>perkuliahan</a:t>
            </a:r>
            <a:endParaRPr lang="en-US" dirty="0"/>
          </a:p>
          <a:p>
            <a:r>
              <a:rPr lang="en-US" dirty="0" err="1"/>
              <a:t>Dosen</a:t>
            </a:r>
            <a:r>
              <a:rPr lang="en-US" dirty="0"/>
              <a:t> </a:t>
            </a:r>
            <a:r>
              <a:rPr lang="en-US" dirty="0" err="1"/>
              <a:t>pengajar</a:t>
            </a:r>
            <a:endParaRPr lang="en-US" dirty="0"/>
          </a:p>
        </p:txBody>
      </p:sp>
      <p:sp>
        <p:nvSpPr>
          <p:cNvPr id="4" name="Date Placeholder 3">
            <a:extLst>
              <a:ext uri="{FF2B5EF4-FFF2-40B4-BE49-F238E27FC236}">
                <a16:creationId xmlns:a16="http://schemas.microsoft.com/office/drawing/2014/main" id="{626EE5D6-7CBA-4DAD-9237-9EB2134F31FC}"/>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Slide Number Placeholder 5">
            <a:extLst>
              <a:ext uri="{FF2B5EF4-FFF2-40B4-BE49-F238E27FC236}">
                <a16:creationId xmlns:a16="http://schemas.microsoft.com/office/drawing/2014/main" id="{1F2AC570-5CFE-4E5B-B67A-31652C0162A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6F3EEB9-2982-4A8E-AB06-081E488DF71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36A113FA-94C5-490C-9576-5E24464ED862}"/>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23ABB454-6CB0-4FEF-A4E3-81B593C71E7C}"/>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
            <a:extLst>
              <a:ext uri="{FF2B5EF4-FFF2-40B4-BE49-F238E27FC236}">
                <a16:creationId xmlns:a16="http://schemas.microsoft.com/office/drawing/2014/main" id="{652CB397-4738-465C-8497-FB5A52195CAC}"/>
              </a:ext>
            </a:extLst>
          </p:cNvPr>
          <p:cNvSpPr>
            <a:spLocks/>
          </p:cNvSpPr>
          <p:nvPr userDrawn="1"/>
        </p:nvSpPr>
        <p:spPr bwMode="auto">
          <a:xfrm flipH="1">
            <a:off x="11808786" y="554321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3">
            <a:extLst>
              <a:ext uri="{FF2B5EF4-FFF2-40B4-BE49-F238E27FC236}">
                <a16:creationId xmlns:a16="http://schemas.microsoft.com/office/drawing/2014/main" id="{676E98A2-0DF2-4571-A0F5-196A61232785}"/>
              </a:ext>
            </a:extLst>
          </p:cNvPr>
          <p:cNvSpPr>
            <a:spLocks/>
          </p:cNvSpPr>
          <p:nvPr userDrawn="1"/>
        </p:nvSpPr>
        <p:spPr bwMode="auto">
          <a:xfrm flipH="1">
            <a:off x="11035534" y="6456526"/>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a:extLst>
              <a:ext uri="{FF2B5EF4-FFF2-40B4-BE49-F238E27FC236}">
                <a16:creationId xmlns:a16="http://schemas.microsoft.com/office/drawing/2014/main" id="{3A688963-0BFD-49ED-8A06-536E391F1A07}"/>
              </a:ext>
            </a:extLst>
          </p:cNvPr>
          <p:cNvSpPr>
            <a:spLocks/>
          </p:cNvSpPr>
          <p:nvPr userDrawn="1"/>
        </p:nvSpPr>
        <p:spPr bwMode="auto">
          <a:xfrm flipH="1">
            <a:off x="11296794" y="5898089"/>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image1.png">
            <a:extLst>
              <a:ext uri="{FF2B5EF4-FFF2-40B4-BE49-F238E27FC236}">
                <a16:creationId xmlns:a16="http://schemas.microsoft.com/office/drawing/2014/main" id="{85563529-23D0-45F7-B6F2-7DD08B1174BF}"/>
              </a:ext>
            </a:extLst>
          </p:cNvPr>
          <p:cNvPicPr/>
          <p:nvPr userDrawn="1"/>
        </p:nvPicPr>
        <p:blipFill>
          <a:blip r:embed="rId2" cstate="print"/>
          <a:stretch>
            <a:fillRect/>
          </a:stretch>
        </p:blipFill>
        <p:spPr>
          <a:xfrm>
            <a:off x="5792159" y="640866"/>
            <a:ext cx="607682" cy="1096617"/>
          </a:xfrm>
          <a:prstGeom prst="rect">
            <a:avLst/>
          </a:prstGeom>
        </p:spPr>
      </p:pic>
      <p:sp>
        <p:nvSpPr>
          <p:cNvPr id="17" name="TextBox 16">
            <a:extLst>
              <a:ext uri="{FF2B5EF4-FFF2-40B4-BE49-F238E27FC236}">
                <a16:creationId xmlns:a16="http://schemas.microsoft.com/office/drawing/2014/main" id="{63CB838F-5A6C-42BA-AA79-D69A72B4AEFC}"/>
              </a:ext>
            </a:extLst>
          </p:cNvPr>
          <p:cNvSpPr txBox="1"/>
          <p:nvPr userDrawn="1"/>
        </p:nvSpPr>
        <p:spPr>
          <a:xfrm>
            <a:off x="4262511" y="1934817"/>
            <a:ext cx="3981157" cy="369332"/>
          </a:xfrm>
          <a:prstGeom prst="rect">
            <a:avLst/>
          </a:prstGeom>
          <a:noFill/>
        </p:spPr>
        <p:txBody>
          <a:bodyPr wrap="square" rtlCol="0">
            <a:spAutoFit/>
          </a:bodyPr>
          <a:lstStyle/>
          <a:p>
            <a:r>
              <a:rPr lang="en-US" dirty="0"/>
              <a:t>UNIVERSITAS INDONESIA MEMBANGUN</a:t>
            </a:r>
          </a:p>
        </p:txBody>
      </p:sp>
      <p:sp>
        <p:nvSpPr>
          <p:cNvPr id="20" name="Footer Placeholder 3">
            <a:extLst>
              <a:ext uri="{FF2B5EF4-FFF2-40B4-BE49-F238E27FC236}">
                <a16:creationId xmlns:a16="http://schemas.microsoft.com/office/drawing/2014/main" id="{FF7E2CF8-58A3-402D-AF7C-39F19AADAE5E}"/>
              </a:ext>
            </a:extLst>
          </p:cNvPr>
          <p:cNvSpPr>
            <a:spLocks noGrp="1"/>
          </p:cNvSpPr>
          <p:nvPr>
            <p:ph type="ftr" sz="quarter" idx="11"/>
          </p:nvPr>
        </p:nvSpPr>
        <p:spPr>
          <a:xfrm>
            <a:off x="4038600" y="6356350"/>
            <a:ext cx="4114800" cy="365125"/>
          </a:xfrm>
        </p:spPr>
        <p:txBody>
          <a:bodyPr/>
          <a:lstStyle/>
          <a:p>
            <a:r>
              <a:rPr lang="en-US" dirty="0"/>
              <a:t>Inaba.ac.id</a:t>
            </a:r>
          </a:p>
        </p:txBody>
      </p:sp>
      <p:sp>
        <p:nvSpPr>
          <p:cNvPr id="21" name="TextBox 20">
            <a:extLst>
              <a:ext uri="{FF2B5EF4-FFF2-40B4-BE49-F238E27FC236}">
                <a16:creationId xmlns:a16="http://schemas.microsoft.com/office/drawing/2014/main" id="{89D3FEEB-5AD5-4545-AA4B-EB635556C33E}"/>
              </a:ext>
            </a:extLst>
          </p:cNvPr>
          <p:cNvSpPr txBox="1"/>
          <p:nvPr userDrawn="1"/>
        </p:nvSpPr>
        <p:spPr>
          <a:xfrm>
            <a:off x="4087089" y="6345747"/>
            <a:ext cx="2743200" cy="369332"/>
          </a:xfrm>
          <a:prstGeom prst="rect">
            <a:avLst/>
          </a:prstGeom>
          <a:noFill/>
        </p:spPr>
        <p:txBody>
          <a:bodyPr wrap="square" rtlCol="0">
            <a:spAutoFit/>
          </a:bodyPr>
          <a:lstStyle/>
          <a:p>
            <a:pPr algn="r"/>
            <a:r>
              <a:rPr lang="en-US" b="0" dirty="0"/>
              <a:t>inaba.ac.id</a:t>
            </a:r>
          </a:p>
        </p:txBody>
      </p:sp>
      <p:pic>
        <p:nvPicPr>
          <p:cNvPr id="18" name="image1.png">
            <a:extLst>
              <a:ext uri="{FF2B5EF4-FFF2-40B4-BE49-F238E27FC236}">
                <a16:creationId xmlns:a16="http://schemas.microsoft.com/office/drawing/2014/main" id="{A0881DD4-18BD-46F4-A9DC-63A4AEF1F0C2}"/>
              </a:ext>
            </a:extLst>
          </p:cNvPr>
          <p:cNvPicPr/>
          <p:nvPr userDrawn="1"/>
        </p:nvPicPr>
        <p:blipFill>
          <a:blip r:embed="rId2" cstate="print"/>
          <a:stretch>
            <a:fillRect/>
          </a:stretch>
        </p:blipFill>
        <p:spPr>
          <a:xfrm>
            <a:off x="5338211" y="6286650"/>
            <a:ext cx="240955" cy="434825"/>
          </a:xfrm>
          <a:prstGeom prst="rect">
            <a:avLst/>
          </a:prstGeom>
        </p:spPr>
      </p:pic>
    </p:spTree>
    <p:extLst>
      <p:ext uri="{BB962C8B-B14F-4D97-AF65-F5344CB8AC3E}">
        <p14:creationId xmlns:p14="http://schemas.microsoft.com/office/powerpoint/2010/main" val="3510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FDFB-4D5E-461C-A129-BF86438B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C89F4-B58D-4FE6-912F-361D88C1E1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5ED49-7D8C-48A4-A8AF-71E146B3F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CAEAA-0276-4D99-89FB-7672E2B51CC6}"/>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DEB576ED-B949-4C61-A072-7D99DEB19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47BC2-8718-4495-89E3-20E60EF2BC7E}"/>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48196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0705-BCD0-48DB-85E9-C4DDEE7BB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A7EA3-6110-4BE3-9B19-D242D9029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780779-A5BB-489D-AF75-7F4CB8D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4370F-63B6-4528-AE3E-B7E082816806}"/>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005440A8-87BA-4617-A179-FB73D043A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CACF7-5CAD-4E7B-97C2-801B3A9AD382}"/>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70882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5760-906A-4476-A1E5-67B9289BE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E3D71-938F-4EAD-AF52-834AA181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3286E-FE46-4B97-9D8F-1C1518C9DF1F}"/>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21288F59-90A5-4AB1-8384-20A007E81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05433-03DE-48DF-BFC4-B3D2FF22A899}"/>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1244728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D1E327-40A8-4DDD-A4EE-E9B8023F66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DBE350-9527-4389-9C40-315B6EC15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9256-FE16-43FF-8006-036DD772F039}"/>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83335C20-CD84-44CE-B45C-79CF6CC68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CAB0E-AEAE-4C66-82CE-9FC32F35BC5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424954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endParaRPr lang="en-ID"/>
          </a:p>
        </p:txBody>
      </p:sp>
      <p:sp>
        <p:nvSpPr>
          <p:cNvPr id="3" name="Content Placeholder 2"/>
          <p:cNvSpPr>
            <a:spLocks noGrp="1"/>
          </p:cNvSpPr>
          <p:nvPr>
            <p:ph sz="half" idx="1"/>
          </p:nvPr>
        </p:nvSpPr>
        <p:spPr>
          <a:xfrm>
            <a:off x="1422400" y="1981200"/>
            <a:ext cx="10058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p:cNvSpPr>
            <a:spLocks noGrp="1"/>
          </p:cNvSpPr>
          <p:nvPr>
            <p:ph type="body" sz="half" idx="2"/>
          </p:nvPr>
        </p:nvSpPr>
        <p:spPr>
          <a:xfrm>
            <a:off x="1422400" y="4114800"/>
            <a:ext cx="10058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CE8C9DF-78FF-4409-9AED-7DF1CC688060}"/>
              </a:ext>
            </a:extLst>
          </p:cNvPr>
          <p:cNvSpPr>
            <a:spLocks noGrp="1"/>
          </p:cNvSpPr>
          <p:nvPr>
            <p:ph type="dt" sz="half" idx="10"/>
          </p:nvPr>
        </p:nvSpPr>
        <p:spPr>
          <a:xfrm>
            <a:off x="1422400" y="6248400"/>
            <a:ext cx="2540000" cy="457200"/>
          </a:xfrm>
        </p:spPr>
        <p:txBody>
          <a:bodyPr/>
          <a:lstStyle>
            <a:lvl1pPr>
              <a:defRPr/>
            </a:lvl1pPr>
          </a:lstStyle>
          <a:p>
            <a:pPr>
              <a:defRPr/>
            </a:pPr>
            <a:r>
              <a:rPr lang="en-US" altLang="en-US"/>
              <a:t>© Prentice Hall 2020</a:t>
            </a:r>
          </a:p>
        </p:txBody>
      </p:sp>
      <p:sp>
        <p:nvSpPr>
          <p:cNvPr id="6" name="Footer Placeholder 5">
            <a:extLst>
              <a:ext uri="{FF2B5EF4-FFF2-40B4-BE49-F238E27FC236}">
                <a16:creationId xmlns:a16="http://schemas.microsoft.com/office/drawing/2014/main" id="{AC10DA02-72FC-42BF-8253-45EFD7532011}"/>
              </a:ext>
            </a:extLst>
          </p:cNvPr>
          <p:cNvSpPr>
            <a:spLocks noGrp="1"/>
          </p:cNvSpPr>
          <p:nvPr>
            <p:ph type="ftr" sz="quarter" idx="11"/>
          </p:nvPr>
        </p:nvSpPr>
        <p:spPr>
          <a:xfrm>
            <a:off x="4572000" y="6248400"/>
            <a:ext cx="38608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AA452E9-BB1C-4158-BB59-8E6EA080206E}"/>
              </a:ext>
            </a:extLst>
          </p:cNvPr>
          <p:cNvSpPr>
            <a:spLocks noGrp="1"/>
          </p:cNvSpPr>
          <p:nvPr>
            <p:ph type="sldNum" sz="quarter" idx="12"/>
          </p:nvPr>
        </p:nvSpPr>
        <p:spPr>
          <a:xfrm>
            <a:off x="8940800" y="6248400"/>
            <a:ext cx="2540000" cy="457200"/>
          </a:xfrm>
        </p:spPr>
        <p:txBody>
          <a:bodyPr/>
          <a:lstStyle>
            <a:lvl1pPr>
              <a:defRPr/>
            </a:lvl1pPr>
          </a:lstStyle>
          <a:p>
            <a:pPr>
              <a:defRPr/>
            </a:pPr>
            <a:fld id="{EDF8EE1B-55AB-40A9-9F49-EF6203BD0419}" type="slidenum">
              <a:rPr lang="en-US" altLang="en-US"/>
              <a:pPr>
                <a:defRPr/>
              </a:pPr>
              <a:t>‹#›</a:t>
            </a:fld>
            <a:endParaRPr lang="en-US" altLang="en-US"/>
          </a:p>
        </p:txBody>
      </p:sp>
    </p:spTree>
    <p:extLst>
      <p:ext uri="{BB962C8B-B14F-4D97-AF65-F5344CB8AC3E}">
        <p14:creationId xmlns:p14="http://schemas.microsoft.com/office/powerpoint/2010/main" val="416791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endParaRPr lang="en-ID"/>
          </a:p>
        </p:txBody>
      </p:sp>
      <p:sp>
        <p:nvSpPr>
          <p:cNvPr id="3" name="Text Placeholder 2"/>
          <p:cNvSpPr>
            <a:spLocks noGrp="1"/>
          </p:cNvSpPr>
          <p:nvPr>
            <p:ph type="body" sz="half" idx="1"/>
          </p:nvPr>
        </p:nvSpPr>
        <p:spPr>
          <a:xfrm>
            <a:off x="14224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p:cNvSpPr>
            <a:spLocks noGrp="1"/>
          </p:cNvSpPr>
          <p:nvPr>
            <p:ph sz="half" idx="2"/>
          </p:nvPr>
        </p:nvSpPr>
        <p:spPr>
          <a:xfrm>
            <a:off x="65532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80CD9EB-D26A-4F09-B462-92F311696EC9}"/>
              </a:ext>
            </a:extLst>
          </p:cNvPr>
          <p:cNvSpPr>
            <a:spLocks noGrp="1"/>
          </p:cNvSpPr>
          <p:nvPr>
            <p:ph type="dt" sz="half" idx="10"/>
          </p:nvPr>
        </p:nvSpPr>
        <p:spPr>
          <a:xfrm>
            <a:off x="1422400" y="6248400"/>
            <a:ext cx="2540000" cy="457200"/>
          </a:xfrm>
        </p:spPr>
        <p:txBody>
          <a:bodyPr/>
          <a:lstStyle>
            <a:lvl1pPr>
              <a:defRPr/>
            </a:lvl1pPr>
          </a:lstStyle>
          <a:p>
            <a:pPr>
              <a:defRPr/>
            </a:pPr>
            <a:r>
              <a:rPr lang="en-US" altLang="en-US"/>
              <a:t>© Prentice Hall 2020</a:t>
            </a:r>
          </a:p>
        </p:txBody>
      </p:sp>
      <p:sp>
        <p:nvSpPr>
          <p:cNvPr id="6" name="Footer Placeholder 5">
            <a:extLst>
              <a:ext uri="{FF2B5EF4-FFF2-40B4-BE49-F238E27FC236}">
                <a16:creationId xmlns:a16="http://schemas.microsoft.com/office/drawing/2014/main" id="{35FF984E-C36F-42D4-90EA-C065A75DFA39}"/>
              </a:ext>
            </a:extLst>
          </p:cNvPr>
          <p:cNvSpPr>
            <a:spLocks noGrp="1"/>
          </p:cNvSpPr>
          <p:nvPr>
            <p:ph type="ftr" sz="quarter" idx="11"/>
          </p:nvPr>
        </p:nvSpPr>
        <p:spPr>
          <a:xfrm>
            <a:off x="4572000" y="6248400"/>
            <a:ext cx="38608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E3B9D08-DD6A-487E-A8E8-399865B1E258}"/>
              </a:ext>
            </a:extLst>
          </p:cNvPr>
          <p:cNvSpPr>
            <a:spLocks noGrp="1"/>
          </p:cNvSpPr>
          <p:nvPr>
            <p:ph type="sldNum" sz="quarter" idx="12"/>
          </p:nvPr>
        </p:nvSpPr>
        <p:spPr>
          <a:xfrm>
            <a:off x="8940800" y="6248400"/>
            <a:ext cx="2540000" cy="457200"/>
          </a:xfrm>
        </p:spPr>
        <p:txBody>
          <a:bodyPr/>
          <a:lstStyle>
            <a:lvl1pPr>
              <a:defRPr/>
            </a:lvl1pPr>
          </a:lstStyle>
          <a:p>
            <a:pPr>
              <a:defRPr/>
            </a:pPr>
            <a:fld id="{F199FAF0-A29A-4F68-980C-21E899FDEAAC}" type="slidenum">
              <a:rPr lang="en-US" altLang="en-US"/>
              <a:pPr>
                <a:defRPr/>
              </a:pPr>
              <a:t>‹#›</a:t>
            </a:fld>
            <a:endParaRPr lang="en-US" altLang="en-US"/>
          </a:p>
        </p:txBody>
      </p:sp>
    </p:spTree>
    <p:extLst>
      <p:ext uri="{BB962C8B-B14F-4D97-AF65-F5344CB8AC3E}">
        <p14:creationId xmlns:p14="http://schemas.microsoft.com/office/powerpoint/2010/main" val="314946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D8A7-8BBB-4A61-81E0-931D5AFE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0B748F-E143-46FA-9598-29F40C191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1AC06-CDE2-4FD5-9F56-F81A7676EF94}"/>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71DBA8F6-7DCC-4D16-9C23-4914C00C7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88A86-25B2-4799-BCDE-7D67E5F38512}"/>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7103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DDF9-D677-4008-A421-1317385D5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5A9011-EE6F-47E1-93AB-7725E32C2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81AF4-A2B8-41FD-890C-209EDB5D1627}"/>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8D803467-9079-4C5D-8C15-973295CEC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490F4-C2D9-4B78-AD41-D98A45414B18}"/>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6069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DB0E-7B9A-4ADA-94DD-5E1E2501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09F4A-BF9C-4DF5-A4C1-D5E5C37F36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98D353-468E-43EC-AB30-1F13B306A9DC}"/>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15C1B56C-C958-4658-AF78-9C204B6CB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BDD14-3253-4ECE-8F36-8984C6B0BA2D}"/>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219975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35E2-56A9-4C09-8F2A-D2C139692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DCD6E-C1D3-44C3-B410-7165D2A9E6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351B1-871C-443B-A56D-E03C30B67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1C9600-36EB-409A-9A8D-290597EA4CF0}"/>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FFB7960A-B309-4F4F-B809-1D1F1383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3EEBF-DF02-4DE8-8AFF-893EF55D87A0}"/>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03662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386-BB2D-4744-BE51-39432359D34F}"/>
              </a:ext>
            </a:extLst>
          </p:cNvPr>
          <p:cNvSpPr>
            <a:spLocks noGrp="1"/>
          </p:cNvSpPr>
          <p:nvPr>
            <p:ph type="title"/>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44DEF77B-92DF-4622-B8E4-16A360422A53}"/>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1DB84887-4956-47D9-AC8B-DD5715035CE0}"/>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CE4029-1E55-481B-96F9-3C6F52970A54}"/>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AC3079F9-C777-45E3-8BA0-006D50A7A1FE}"/>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49FCDA98-7394-4579-ACCB-4CA5ED870349}"/>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1" name="image1.png">
            <a:extLst>
              <a:ext uri="{FF2B5EF4-FFF2-40B4-BE49-F238E27FC236}">
                <a16:creationId xmlns:a16="http://schemas.microsoft.com/office/drawing/2014/main" id="{EF3E5E26-B3B2-48E6-9306-A34896E29A5C}"/>
              </a:ext>
            </a:extLst>
          </p:cNvPr>
          <p:cNvPicPr/>
          <p:nvPr userDrawn="1"/>
        </p:nvPicPr>
        <p:blipFill>
          <a:blip r:embed="rId2" cstate="print"/>
          <a:stretch>
            <a:fillRect/>
          </a:stretch>
        </p:blipFill>
        <p:spPr>
          <a:xfrm>
            <a:off x="9903453" y="6272588"/>
            <a:ext cx="240955" cy="434825"/>
          </a:xfrm>
          <a:prstGeom prst="rect">
            <a:avLst/>
          </a:prstGeom>
        </p:spPr>
      </p:pic>
      <p:sp>
        <p:nvSpPr>
          <p:cNvPr id="12" name="Freeform 2">
            <a:extLst>
              <a:ext uri="{FF2B5EF4-FFF2-40B4-BE49-F238E27FC236}">
                <a16:creationId xmlns:a16="http://schemas.microsoft.com/office/drawing/2014/main" id="{DF5D7DFB-5927-43BF-A342-E94A254D5234}"/>
              </a:ext>
            </a:extLst>
          </p:cNvPr>
          <p:cNvSpPr>
            <a:spLocks/>
          </p:cNvSpPr>
          <p:nvPr userDrawn="1"/>
        </p:nvSpPr>
        <p:spPr bwMode="auto">
          <a:xfrm flipH="1" flipV="1">
            <a:off x="11798300" y="0"/>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a:extLst>
              <a:ext uri="{FF2B5EF4-FFF2-40B4-BE49-F238E27FC236}">
                <a16:creationId xmlns:a16="http://schemas.microsoft.com/office/drawing/2014/main" id="{066E0436-4FF9-45FC-B1CA-2117E6489F80}"/>
              </a:ext>
            </a:extLst>
          </p:cNvPr>
          <p:cNvSpPr>
            <a:spLocks/>
          </p:cNvSpPr>
          <p:nvPr userDrawn="1"/>
        </p:nvSpPr>
        <p:spPr bwMode="auto">
          <a:xfrm>
            <a:off x="11021245" y="25758"/>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
            <a:extLst>
              <a:ext uri="{FF2B5EF4-FFF2-40B4-BE49-F238E27FC236}">
                <a16:creationId xmlns:a16="http://schemas.microsoft.com/office/drawing/2014/main" id="{CDE4668B-D0C5-4F25-BE13-E7F9A4CF317E}"/>
              </a:ext>
            </a:extLst>
          </p:cNvPr>
          <p:cNvSpPr>
            <a:spLocks/>
          </p:cNvSpPr>
          <p:nvPr userDrawn="1"/>
        </p:nvSpPr>
        <p:spPr bwMode="auto">
          <a:xfrm>
            <a:off x="11327812" y="501632"/>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Logo, company name&#10;&#10;Description automatically generated">
            <a:extLst>
              <a:ext uri="{FF2B5EF4-FFF2-40B4-BE49-F238E27FC236}">
                <a16:creationId xmlns:a16="http://schemas.microsoft.com/office/drawing/2014/main" id="{21A877F0-FED8-45AD-A0FA-8545B656927C}"/>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16" name="Text Placeholder 2">
            <a:extLst>
              <a:ext uri="{FF2B5EF4-FFF2-40B4-BE49-F238E27FC236}">
                <a16:creationId xmlns:a16="http://schemas.microsoft.com/office/drawing/2014/main" id="{6C9E45F7-5FC0-4A66-B46A-81C2272FE2DE}"/>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6720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3AE-DD24-49F5-96C1-DDA632697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49C09-2880-4808-8ABF-01953DEB8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5B642-CBDE-4851-9437-71B227220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CD5BBC-9A56-497D-8430-248DD871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2F12E-D710-4425-921A-DFB4977D2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4A317F-A158-4CB1-A775-B78164115FD6}"/>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8" name="Footer Placeholder 7">
            <a:extLst>
              <a:ext uri="{FF2B5EF4-FFF2-40B4-BE49-F238E27FC236}">
                <a16:creationId xmlns:a16="http://schemas.microsoft.com/office/drawing/2014/main" id="{215847FF-5D25-478F-8F02-4EA531CE9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2FBA4-1ABE-477B-B4D7-0FC23F9169A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188968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318D-F0DF-4B98-A425-6AB82FD42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6248DE-C843-4652-B338-1FA4B5FCEB33}"/>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4" name="Footer Placeholder 3">
            <a:extLst>
              <a:ext uri="{FF2B5EF4-FFF2-40B4-BE49-F238E27FC236}">
                <a16:creationId xmlns:a16="http://schemas.microsoft.com/office/drawing/2014/main" id="{BBDB062F-4CBC-4684-9000-E208468E8D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959FD4-937B-412D-A122-6BDCB9823BD4}"/>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1878832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D1E9E-6BE3-426E-A1BE-04FEBB642594}"/>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3" name="Footer Placeholder 2">
            <a:extLst>
              <a:ext uri="{FF2B5EF4-FFF2-40B4-BE49-F238E27FC236}">
                <a16:creationId xmlns:a16="http://schemas.microsoft.com/office/drawing/2014/main" id="{A8E2C947-D1CE-473B-9000-8764DA4C8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555CF-A8BE-42A5-8231-BEB18D581A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0755250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13D9-F9C6-41F5-BD3C-6DA87A48F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5D7731-F4D2-4129-ADDD-9C7A7B79A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F8F08-1218-4660-B421-E181E1691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7083-D5D5-495A-97A0-89B86E8B7921}"/>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87B2B87C-D26F-4C53-AF7E-25904A4DF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9BA5-FCBE-4A3D-9F05-F7422A0D9C07}"/>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1535388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5C42-758F-492C-8701-B433CACA6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2914-1115-4AF3-988E-2D883FA1F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5A53E-32E7-4FB6-B199-451E64AA9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D4E28-D071-4C3C-9CD3-5AC0FC36CE17}"/>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6" name="Footer Placeholder 5">
            <a:extLst>
              <a:ext uri="{FF2B5EF4-FFF2-40B4-BE49-F238E27FC236}">
                <a16:creationId xmlns:a16="http://schemas.microsoft.com/office/drawing/2014/main" id="{49455CA0-8B2D-41F1-A1C2-49F9576C0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01EA3-42FB-44B4-A771-9E2B17AE5FAA}"/>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753973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DA50-3631-4DAE-9AE8-2888461D9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A46522-3FD7-4B44-9AF8-8CCEF7A71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B599-EE6A-4FDA-892A-C62A632F332F}"/>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F421516F-290F-4CBF-8F35-33B35F94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100E5-4BC9-43C4-B8F1-75A714538F75}"/>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2372048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DE3E90-E8EC-4EA9-ADF1-F76612037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A4473E-59F8-4A9D-9278-B21C19045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BA9A2-AE37-42D6-8C6E-D3C2FD0FCADC}"/>
              </a:ext>
            </a:extLst>
          </p:cNvPr>
          <p:cNvSpPr>
            <a:spLocks noGrp="1"/>
          </p:cNvSpPr>
          <p:nvPr>
            <p:ph type="dt" sz="half" idx="10"/>
          </p:nvPr>
        </p:nvSpPr>
        <p:spPr/>
        <p:txBody>
          <a:body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1B99389A-88CB-4712-9896-63AE7C049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52B7-832A-4D25-8312-1765FB902CA1}"/>
              </a:ext>
            </a:extLst>
          </p:cNvPr>
          <p:cNvSpPr>
            <a:spLocks noGrp="1"/>
          </p:cNvSpPr>
          <p:nvPr>
            <p:ph type="sldNum" sz="quarter" idx="12"/>
          </p:nvPr>
        </p:nvSpPr>
        <p:spPr/>
        <p:txBody>
          <a:bodyPr/>
          <a:lstStyle/>
          <a:p>
            <a:fld id="{C4CC4873-1AA5-40E0-9EEA-FE995CC4D302}" type="slidenum">
              <a:rPr lang="en-US" smtClean="0"/>
              <a:t>‹#›</a:t>
            </a:fld>
            <a:endParaRPr lang="en-US"/>
          </a:p>
        </p:txBody>
      </p:sp>
    </p:spTree>
    <p:extLst>
      <p:ext uri="{BB962C8B-B14F-4D97-AF65-F5344CB8AC3E}">
        <p14:creationId xmlns:p14="http://schemas.microsoft.com/office/powerpoint/2010/main" val="373500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44F8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D4E9-DCD2-4B7E-B61B-60E1B811E6F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3A1EA59-E047-41E6-8879-6238E26CCCA5}"/>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F370EFFD-2C42-452B-94BB-266322D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5E248-29C9-4707-A6A6-E8BB0D64C6B5}"/>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3C1FC8EF-C427-4CD9-9485-8C68F512C491}"/>
              </a:ext>
            </a:extLst>
          </p:cNvPr>
          <p:cNvSpPr>
            <a:spLocks/>
          </p:cNvSpPr>
          <p:nvPr userDrawn="1"/>
        </p:nvSpPr>
        <p:spPr bwMode="auto">
          <a:xfrm>
            <a:off x="539970" y="5905064"/>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24EE1AD0-C0D8-41ED-B392-68486A5B95C9}"/>
              </a:ext>
            </a:extLst>
          </p:cNvPr>
          <p:cNvSpPr>
            <a:spLocks/>
          </p:cNvSpPr>
          <p:nvPr userDrawn="1"/>
        </p:nvSpPr>
        <p:spPr bwMode="auto">
          <a:xfrm>
            <a:off x="-6130" y="5524064"/>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
            <a:extLst>
              <a:ext uri="{FF2B5EF4-FFF2-40B4-BE49-F238E27FC236}">
                <a16:creationId xmlns:a16="http://schemas.microsoft.com/office/drawing/2014/main" id="{B08BE0A0-5411-41D6-8A8F-ACB8F4440779}"/>
              </a:ext>
            </a:extLst>
          </p:cNvPr>
          <p:cNvSpPr>
            <a:spLocks/>
          </p:cNvSpPr>
          <p:nvPr userDrawn="1"/>
        </p:nvSpPr>
        <p:spPr bwMode="auto">
          <a:xfrm>
            <a:off x="539970" y="6476564"/>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BAC6F0E0-3AD1-4BED-B7FB-CB8F3F10AE66}"/>
              </a:ext>
            </a:extLst>
          </p:cNvPr>
          <p:cNvSpPr>
            <a:spLocks/>
          </p:cNvSpPr>
          <p:nvPr userDrawn="1"/>
        </p:nvSpPr>
        <p:spPr bwMode="auto">
          <a:xfrm>
            <a:off x="11570003" y="6350"/>
            <a:ext cx="673100" cy="376238"/>
          </a:xfrm>
          <a:custGeom>
            <a:avLst/>
            <a:gdLst>
              <a:gd name="T0" fmla="+- 0 15780 15780"/>
              <a:gd name="T1" fmla="*/ T0 w 1060"/>
              <a:gd name="T2" fmla="*/ 0 h 592"/>
              <a:gd name="T3" fmla="+- 0 16253 15780"/>
              <a:gd name="T4" fmla="*/ T3 w 1060"/>
              <a:gd name="T5" fmla="*/ 0 h 592"/>
              <a:gd name="T6" fmla="+- 0 16328 15780"/>
              <a:gd name="T7" fmla="*/ T6 w 1060"/>
              <a:gd name="T8" fmla="*/ 5 h 592"/>
              <a:gd name="T9" fmla="+- 0 16399 15780"/>
              <a:gd name="T10" fmla="*/ T9 w 1060"/>
              <a:gd name="T11" fmla="*/ 18 h 592"/>
              <a:gd name="T12" fmla="+- 0 16467 15780"/>
              <a:gd name="T13" fmla="*/ T12 w 1060"/>
              <a:gd name="T14" fmla="*/ 40 h 592"/>
              <a:gd name="T15" fmla="+- 0 16531 15780"/>
              <a:gd name="T16" fmla="*/ T15 w 1060"/>
              <a:gd name="T17" fmla="*/ 69 h 592"/>
              <a:gd name="T18" fmla="+- 0 16591 15780"/>
              <a:gd name="T19" fmla="*/ T18 w 1060"/>
              <a:gd name="T20" fmla="*/ 106 h 592"/>
              <a:gd name="T21" fmla="+- 0 16646 15780"/>
              <a:gd name="T22" fmla="*/ T21 w 1060"/>
              <a:gd name="T23" fmla="*/ 149 h 592"/>
              <a:gd name="T24" fmla="+- 0 16696 15780"/>
              <a:gd name="T25" fmla="*/ T24 w 1060"/>
              <a:gd name="T26" fmla="*/ 199 h 592"/>
              <a:gd name="T27" fmla="+- 0 16739 15780"/>
              <a:gd name="T28" fmla="*/ T27 w 1060"/>
              <a:gd name="T29" fmla="*/ 254 h 592"/>
              <a:gd name="T30" fmla="+- 0 16776 15780"/>
              <a:gd name="T31" fmla="*/ T30 w 1060"/>
              <a:gd name="T32" fmla="*/ 313 h 592"/>
              <a:gd name="T33" fmla="+- 0 16805 15780"/>
              <a:gd name="T34" fmla="*/ T33 w 1060"/>
              <a:gd name="T35" fmla="*/ 378 h 592"/>
              <a:gd name="T36" fmla="+- 0 16827 15780"/>
              <a:gd name="T37" fmla="*/ T36 w 1060"/>
              <a:gd name="T38" fmla="*/ 446 h 592"/>
              <a:gd name="T39" fmla="+- 0 16840 15780"/>
              <a:gd name="T40" fmla="*/ T39 w 1060"/>
              <a:gd name="T41" fmla="*/ 516 h 592"/>
              <a:gd name="T42" fmla="+- 0 16840 15780"/>
              <a:gd name="T43" fmla="*/ T42 w 1060"/>
              <a:gd name="T44" fmla="*/ 592 h 592"/>
              <a:gd name="T45" fmla="+- 0 16372 15780"/>
              <a:gd name="T46" fmla="*/ T45 w 1060"/>
              <a:gd name="T47" fmla="*/ 592 h 592"/>
              <a:gd name="T48" fmla="+- 0 16297 15780"/>
              <a:gd name="T49" fmla="*/ T48 w 1060"/>
              <a:gd name="T50" fmla="*/ 587 h 592"/>
              <a:gd name="T51" fmla="+- 0 16226 15780"/>
              <a:gd name="T52" fmla="*/ T51 w 1060"/>
              <a:gd name="T53" fmla="*/ 574 h 592"/>
              <a:gd name="T54" fmla="+- 0 16158 15780"/>
              <a:gd name="T55" fmla="*/ T54 w 1060"/>
              <a:gd name="T56" fmla="*/ 552 h 592"/>
              <a:gd name="T57" fmla="+- 0 16093 15780"/>
              <a:gd name="T58" fmla="*/ T57 w 1060"/>
              <a:gd name="T59" fmla="*/ 522 h 592"/>
              <a:gd name="T60" fmla="+- 0 16034 15780"/>
              <a:gd name="T61" fmla="*/ T60 w 1060"/>
              <a:gd name="T62" fmla="*/ 486 h 592"/>
              <a:gd name="T63" fmla="+- 0 15979 15780"/>
              <a:gd name="T64" fmla="*/ T63 w 1060"/>
              <a:gd name="T65" fmla="*/ 442 h 592"/>
              <a:gd name="T66" fmla="+- 0 15929 15780"/>
              <a:gd name="T67" fmla="*/ T66 w 1060"/>
              <a:gd name="T68" fmla="*/ 393 h 592"/>
              <a:gd name="T69" fmla="+- 0 15886 15780"/>
              <a:gd name="T70" fmla="*/ T69 w 1060"/>
              <a:gd name="T71" fmla="*/ 338 h 592"/>
              <a:gd name="T72" fmla="+- 0 15849 15780"/>
              <a:gd name="T73" fmla="*/ T72 w 1060"/>
              <a:gd name="T74" fmla="*/ 278 h 592"/>
              <a:gd name="T75" fmla="+- 0 15820 15780"/>
              <a:gd name="T76" fmla="*/ T75 w 1060"/>
              <a:gd name="T77" fmla="*/ 214 h 592"/>
              <a:gd name="T78" fmla="+- 0 15798 15780"/>
              <a:gd name="T79" fmla="*/ T78 w 1060"/>
              <a:gd name="T80" fmla="*/ 146 h 592"/>
              <a:gd name="T81" fmla="+- 0 15785 15780"/>
              <a:gd name="T82" fmla="*/ T81 w 1060"/>
              <a:gd name="T83" fmla="*/ 74 h 592"/>
              <a:gd name="T84" fmla="+- 0 15780 15780"/>
              <a:gd name="T85" fmla="*/ T84 w 1060"/>
              <a:gd name="T86" fmla="*/ 0 h 592"/>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 ang="0">
                <a:pos x="T52" y="T53"/>
              </a:cxn>
              <a:cxn ang="0">
                <a:pos x="T55" y="T56"/>
              </a:cxn>
              <a:cxn ang="0">
                <a:pos x="T58" y="T59"/>
              </a:cxn>
              <a:cxn ang="0">
                <a:pos x="T61" y="T62"/>
              </a:cxn>
              <a:cxn ang="0">
                <a:pos x="T64" y="T65"/>
              </a:cxn>
              <a:cxn ang="0">
                <a:pos x="T67" y="T68"/>
              </a:cxn>
              <a:cxn ang="0">
                <a:pos x="T70" y="T71"/>
              </a:cxn>
              <a:cxn ang="0">
                <a:pos x="T73" y="T74"/>
              </a:cxn>
              <a:cxn ang="0">
                <a:pos x="T76" y="T77"/>
              </a:cxn>
              <a:cxn ang="0">
                <a:pos x="T79" y="T80"/>
              </a:cxn>
              <a:cxn ang="0">
                <a:pos x="T82" y="T83"/>
              </a:cxn>
              <a:cxn ang="0">
                <a:pos x="T85" y="T86"/>
              </a:cxn>
            </a:cxnLst>
            <a:rect l="0" t="0" r="r" b="b"/>
            <a:pathLst>
              <a:path w="1060" h="592">
                <a:moveTo>
                  <a:pt x="0" y="0"/>
                </a:move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6"/>
                </a:lnTo>
                <a:lnTo>
                  <a:pt x="1060" y="592"/>
                </a:ln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31DDB201-3AB6-4A53-B512-EA171D14A1DA}"/>
              </a:ext>
            </a:extLst>
          </p:cNvPr>
          <p:cNvSpPr>
            <a:spLocks/>
          </p:cNvSpPr>
          <p:nvPr userDrawn="1"/>
        </p:nvSpPr>
        <p:spPr bwMode="auto">
          <a:xfrm>
            <a:off x="11865278"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2">
            <a:extLst>
              <a:ext uri="{FF2B5EF4-FFF2-40B4-BE49-F238E27FC236}">
                <a16:creationId xmlns:a16="http://schemas.microsoft.com/office/drawing/2014/main" id="{6CAE7E2A-5082-4713-B599-65FDF1C52C28}"/>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27C4AA08-6985-4EBF-B81B-9F97B9D158EC}"/>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solidFill>
                  <a:schemeClr val="bg1"/>
                </a:solidFill>
              </a:rPr>
              <a:t>inaba.ac.id</a:t>
            </a:r>
          </a:p>
        </p:txBody>
      </p:sp>
      <p:pic>
        <p:nvPicPr>
          <p:cNvPr id="17" name="image1.png">
            <a:extLst>
              <a:ext uri="{FF2B5EF4-FFF2-40B4-BE49-F238E27FC236}">
                <a16:creationId xmlns:a16="http://schemas.microsoft.com/office/drawing/2014/main" id="{AC4C12D9-F1C0-4A66-874A-4BA01B3F5401}"/>
              </a:ext>
            </a:extLst>
          </p:cNvPr>
          <p:cNvPicPr/>
          <p:nvPr userDrawn="1"/>
        </p:nvPicPr>
        <p:blipFill>
          <a:blip r:embed="rId2" cstate="print"/>
          <a:stretch>
            <a:fillRect/>
          </a:stretch>
        </p:blipFill>
        <p:spPr>
          <a:xfrm>
            <a:off x="9903453" y="6272588"/>
            <a:ext cx="240955" cy="434825"/>
          </a:xfrm>
          <a:prstGeom prst="rect">
            <a:avLst/>
          </a:prstGeom>
        </p:spPr>
      </p:pic>
    </p:spTree>
    <p:extLst>
      <p:ext uri="{BB962C8B-B14F-4D97-AF65-F5344CB8AC3E}">
        <p14:creationId xmlns:p14="http://schemas.microsoft.com/office/powerpoint/2010/main" val="16653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D2C9-CF80-40C4-AF22-1348B1AC0C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ADC360-E64E-487B-9C8E-4BBD07BAF59A}"/>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3FBE1D26-6122-4DB2-A934-4D3909ECC4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DB3F8-E804-44A3-8A8E-187B48B3949D}"/>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6" name="Freeform 2">
            <a:extLst>
              <a:ext uri="{FF2B5EF4-FFF2-40B4-BE49-F238E27FC236}">
                <a16:creationId xmlns:a16="http://schemas.microsoft.com/office/drawing/2014/main" id="{9E31203B-A7FC-42D3-A928-3319242AA1C8}"/>
              </a:ext>
            </a:extLst>
          </p:cNvPr>
          <p:cNvSpPr>
            <a:spLocks/>
          </p:cNvSpPr>
          <p:nvPr userDrawn="1"/>
        </p:nvSpPr>
        <p:spPr bwMode="auto">
          <a:xfrm>
            <a:off x="11065149" y="6350"/>
            <a:ext cx="1155700" cy="381000"/>
          </a:xfrm>
          <a:custGeom>
            <a:avLst/>
            <a:gdLst>
              <a:gd name="T0" fmla="+- 0 15020 15020"/>
              <a:gd name="T1" fmla="*/ T0 w 1820"/>
              <a:gd name="T2" fmla="*/ 0 h 600"/>
              <a:gd name="T3" fmla="+- 0 16840 15020"/>
              <a:gd name="T4" fmla="*/ T3 w 1820"/>
              <a:gd name="T5" fmla="*/ 0 h 600"/>
              <a:gd name="T6" fmla="+- 0 16840 15020"/>
              <a:gd name="T7" fmla="*/ T6 w 1820"/>
              <a:gd name="T8" fmla="*/ 600 h 600"/>
              <a:gd name="T9" fmla="+- 0 15620 15020"/>
              <a:gd name="T10" fmla="*/ T9 w 1820"/>
              <a:gd name="T11" fmla="*/ 600 h 600"/>
              <a:gd name="T12" fmla="+- 0 15545 15020"/>
              <a:gd name="T13" fmla="*/ T12 w 1820"/>
              <a:gd name="T14" fmla="*/ 595 h 600"/>
              <a:gd name="T15" fmla="+- 0 15472 15020"/>
              <a:gd name="T16" fmla="*/ T15 w 1820"/>
              <a:gd name="T17" fmla="*/ 582 h 600"/>
              <a:gd name="T18" fmla="+- 0 15403 15020"/>
              <a:gd name="T19" fmla="*/ T18 w 1820"/>
              <a:gd name="T20" fmla="*/ 560 h 600"/>
              <a:gd name="T21" fmla="+- 0 15338 15020"/>
              <a:gd name="T22" fmla="*/ T21 w 1820"/>
              <a:gd name="T23" fmla="*/ 530 h 600"/>
              <a:gd name="T24" fmla="+- 0 15277 15020"/>
              <a:gd name="T25" fmla="*/ T24 w 1820"/>
              <a:gd name="T26" fmla="*/ 493 h 600"/>
              <a:gd name="T27" fmla="+- 0 15222 15020"/>
              <a:gd name="T28" fmla="*/ T27 w 1820"/>
              <a:gd name="T29" fmla="*/ 449 h 600"/>
              <a:gd name="T30" fmla="+- 0 15171 15020"/>
              <a:gd name="T31" fmla="*/ T30 w 1820"/>
              <a:gd name="T32" fmla="*/ 398 h 600"/>
              <a:gd name="T33" fmla="+- 0 15128 15020"/>
              <a:gd name="T34" fmla="*/ T33 w 1820"/>
              <a:gd name="T35" fmla="*/ 343 h 600"/>
              <a:gd name="T36" fmla="+- 0 15090 15020"/>
              <a:gd name="T37" fmla="*/ T36 w 1820"/>
              <a:gd name="T38" fmla="*/ 282 h 600"/>
              <a:gd name="T39" fmla="+- 0 15060 15020"/>
              <a:gd name="T40" fmla="*/ T39 w 1820"/>
              <a:gd name="T41" fmla="*/ 217 h 600"/>
              <a:gd name="T42" fmla="+- 0 15038 15020"/>
              <a:gd name="T43" fmla="*/ T42 w 1820"/>
              <a:gd name="T44" fmla="*/ 148 h 600"/>
              <a:gd name="T45" fmla="+- 0 15025 15020"/>
              <a:gd name="T46" fmla="*/ T45 w 1820"/>
              <a:gd name="T47" fmla="*/ 75 h 600"/>
              <a:gd name="T48" fmla="+- 0 15020 15020"/>
              <a:gd name="T49" fmla="*/ T48 w 1820"/>
              <a:gd name="T50" fmla="*/ 0 h 60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1820" h="600">
                <a:moveTo>
                  <a:pt x="0" y="0"/>
                </a:moveTo>
                <a:lnTo>
                  <a:pt x="1820" y="0"/>
                </a:lnTo>
                <a:lnTo>
                  <a:pt x="1820" y="600"/>
                </a:lnTo>
                <a:lnTo>
                  <a:pt x="600" y="600"/>
                </a:lnTo>
                <a:lnTo>
                  <a:pt x="525" y="595"/>
                </a:lnTo>
                <a:lnTo>
                  <a:pt x="452" y="582"/>
                </a:lnTo>
                <a:lnTo>
                  <a:pt x="383" y="560"/>
                </a:lnTo>
                <a:lnTo>
                  <a:pt x="318" y="530"/>
                </a:lnTo>
                <a:lnTo>
                  <a:pt x="257" y="493"/>
                </a:lnTo>
                <a:lnTo>
                  <a:pt x="202" y="449"/>
                </a:lnTo>
                <a:lnTo>
                  <a:pt x="151" y="398"/>
                </a:lnTo>
                <a:lnTo>
                  <a:pt x="108" y="343"/>
                </a:lnTo>
                <a:lnTo>
                  <a:pt x="70" y="282"/>
                </a:lnTo>
                <a:lnTo>
                  <a:pt x="40" y="217"/>
                </a:lnTo>
                <a:lnTo>
                  <a:pt x="18" y="148"/>
                </a:lnTo>
                <a:lnTo>
                  <a:pt x="5" y="75"/>
                </a:lnTo>
                <a:lnTo>
                  <a:pt x="0" y="0"/>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
            <a:extLst>
              <a:ext uri="{FF2B5EF4-FFF2-40B4-BE49-F238E27FC236}">
                <a16:creationId xmlns:a16="http://schemas.microsoft.com/office/drawing/2014/main" id="{7CADE970-A95C-4450-A0BB-34D5746F3F9C}"/>
              </a:ext>
            </a:extLst>
          </p:cNvPr>
          <p:cNvSpPr>
            <a:spLocks/>
          </p:cNvSpPr>
          <p:nvPr userDrawn="1"/>
        </p:nvSpPr>
        <p:spPr bwMode="auto">
          <a:xfrm>
            <a:off x="11843024" y="560388"/>
            <a:ext cx="377825" cy="393700"/>
          </a:xfrm>
          <a:custGeom>
            <a:avLst/>
            <a:gdLst>
              <a:gd name="T0" fmla="+- 0 16545 16245"/>
              <a:gd name="T1" fmla="*/ T0 w 596"/>
              <a:gd name="T2" fmla="+- 0 1492 872"/>
              <a:gd name="T3" fmla="*/ 1492 h 620"/>
              <a:gd name="T4" fmla="+- 0 16614 16245"/>
              <a:gd name="T5" fmla="*/ T4 w 596"/>
              <a:gd name="T6" fmla="+- 0 1483 872"/>
              <a:gd name="T7" fmla="*/ 1483 h 620"/>
              <a:gd name="T8" fmla="+- 0 16677 16245"/>
              <a:gd name="T9" fmla="*/ T8 w 596"/>
              <a:gd name="T10" fmla="+- 0 1460 872"/>
              <a:gd name="T11" fmla="*/ 1460 h 620"/>
              <a:gd name="T12" fmla="+- 0 16733 16245"/>
              <a:gd name="T13" fmla="*/ T12 w 596"/>
              <a:gd name="T14" fmla="+- 0 1424 872"/>
              <a:gd name="T15" fmla="*/ 1424 h 620"/>
              <a:gd name="T16" fmla="+- 0 16779 16245"/>
              <a:gd name="T17" fmla="*/ T16 w 596"/>
              <a:gd name="T18" fmla="+- 0 1376 872"/>
              <a:gd name="T19" fmla="*/ 1376 h 620"/>
              <a:gd name="T20" fmla="+- 0 16814 16245"/>
              <a:gd name="T21" fmla="*/ T20 w 596"/>
              <a:gd name="T22" fmla="+- 0 1318 872"/>
              <a:gd name="T23" fmla="*/ 1318 h 620"/>
              <a:gd name="T24" fmla="+- 0 16837 16245"/>
              <a:gd name="T25" fmla="*/ T24 w 596"/>
              <a:gd name="T26" fmla="+- 0 1253 872"/>
              <a:gd name="T27" fmla="*/ 1253 h 620"/>
              <a:gd name="T28" fmla="+- 0 16840 16245"/>
              <a:gd name="T29" fmla="*/ T28 w 596"/>
              <a:gd name="T30" fmla="+- 0 1226 872"/>
              <a:gd name="T31" fmla="*/ 1226 h 620"/>
              <a:gd name="T32" fmla="+- 0 16840 16245"/>
              <a:gd name="T33" fmla="*/ T32 w 596"/>
              <a:gd name="T34" fmla="+- 0 1138 872"/>
              <a:gd name="T35" fmla="*/ 1138 h 620"/>
              <a:gd name="T36" fmla="+- 0 16814 16245"/>
              <a:gd name="T37" fmla="*/ T36 w 596"/>
              <a:gd name="T38" fmla="+- 0 1045 872"/>
              <a:gd name="T39" fmla="*/ 1045 h 620"/>
              <a:gd name="T40" fmla="+- 0 16779 16245"/>
              <a:gd name="T41" fmla="*/ T40 w 596"/>
              <a:gd name="T42" fmla="+- 0 988 872"/>
              <a:gd name="T43" fmla="*/ 988 h 620"/>
              <a:gd name="T44" fmla="+- 0 16733 16245"/>
              <a:gd name="T45" fmla="*/ T44 w 596"/>
              <a:gd name="T46" fmla="+- 0 940 872"/>
              <a:gd name="T47" fmla="*/ 940 h 620"/>
              <a:gd name="T48" fmla="+- 0 16677 16245"/>
              <a:gd name="T49" fmla="*/ T48 w 596"/>
              <a:gd name="T50" fmla="+- 0 903 872"/>
              <a:gd name="T51" fmla="*/ 903 h 620"/>
              <a:gd name="T52" fmla="+- 0 16614 16245"/>
              <a:gd name="T53" fmla="*/ T52 w 596"/>
              <a:gd name="T54" fmla="+- 0 880 872"/>
              <a:gd name="T55" fmla="*/ 880 h 620"/>
              <a:gd name="T56" fmla="+- 0 16545 16245"/>
              <a:gd name="T57" fmla="*/ T56 w 596"/>
              <a:gd name="T58" fmla="+- 0 872 872"/>
              <a:gd name="T59" fmla="*/ 872 h 620"/>
              <a:gd name="T60" fmla="+- 0 16476 16245"/>
              <a:gd name="T61" fmla="*/ T60 w 596"/>
              <a:gd name="T62" fmla="+- 0 880 872"/>
              <a:gd name="T63" fmla="*/ 880 h 620"/>
              <a:gd name="T64" fmla="+- 0 16413 16245"/>
              <a:gd name="T65" fmla="*/ T64 w 596"/>
              <a:gd name="T66" fmla="+- 0 903 872"/>
              <a:gd name="T67" fmla="*/ 903 h 620"/>
              <a:gd name="T68" fmla="+- 0 16357 16245"/>
              <a:gd name="T69" fmla="*/ T68 w 596"/>
              <a:gd name="T70" fmla="+- 0 940 872"/>
              <a:gd name="T71" fmla="*/ 940 h 620"/>
              <a:gd name="T72" fmla="+- 0 16311 16245"/>
              <a:gd name="T73" fmla="*/ T72 w 596"/>
              <a:gd name="T74" fmla="+- 0 988 872"/>
              <a:gd name="T75" fmla="*/ 988 h 620"/>
              <a:gd name="T76" fmla="+- 0 16275 16245"/>
              <a:gd name="T77" fmla="*/ T76 w 596"/>
              <a:gd name="T78" fmla="+- 0 1045 872"/>
              <a:gd name="T79" fmla="*/ 1045 h 620"/>
              <a:gd name="T80" fmla="+- 0 16253 16245"/>
              <a:gd name="T81" fmla="*/ T80 w 596"/>
              <a:gd name="T82" fmla="+- 0 1111 872"/>
              <a:gd name="T83" fmla="*/ 1111 h 620"/>
              <a:gd name="T84" fmla="+- 0 16245 16245"/>
              <a:gd name="T85" fmla="*/ T84 w 596"/>
              <a:gd name="T86" fmla="+- 0 1182 872"/>
              <a:gd name="T87" fmla="*/ 1182 h 620"/>
              <a:gd name="T88" fmla="+- 0 16253 16245"/>
              <a:gd name="T89" fmla="*/ T88 w 596"/>
              <a:gd name="T90" fmla="+- 0 1253 872"/>
              <a:gd name="T91" fmla="*/ 1253 h 620"/>
              <a:gd name="T92" fmla="+- 0 16275 16245"/>
              <a:gd name="T93" fmla="*/ T92 w 596"/>
              <a:gd name="T94" fmla="+- 0 1318 872"/>
              <a:gd name="T95" fmla="*/ 1318 h 620"/>
              <a:gd name="T96" fmla="+- 0 16311 16245"/>
              <a:gd name="T97" fmla="*/ T96 w 596"/>
              <a:gd name="T98" fmla="+- 0 1376 872"/>
              <a:gd name="T99" fmla="*/ 1376 h 620"/>
              <a:gd name="T100" fmla="+- 0 16357 16245"/>
              <a:gd name="T101" fmla="*/ T100 w 596"/>
              <a:gd name="T102" fmla="+- 0 1424 872"/>
              <a:gd name="T103" fmla="*/ 1424 h 620"/>
              <a:gd name="T104" fmla="+- 0 16413 16245"/>
              <a:gd name="T105" fmla="*/ T104 w 596"/>
              <a:gd name="T106" fmla="+- 0 1460 872"/>
              <a:gd name="T107" fmla="*/ 1460 h 620"/>
              <a:gd name="T108" fmla="+- 0 16476 16245"/>
              <a:gd name="T109" fmla="*/ T108 w 596"/>
              <a:gd name="T110" fmla="+- 0 1483 872"/>
              <a:gd name="T111" fmla="*/ 1483 h 620"/>
              <a:gd name="T112" fmla="+- 0 16545 16245"/>
              <a:gd name="T113" fmla="*/ T112 w 596"/>
              <a:gd name="T114" fmla="+- 0 1492 872"/>
              <a:gd name="T115" fmla="*/ 1492 h 6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596" h="620">
                <a:moveTo>
                  <a:pt x="300" y="620"/>
                </a:moveTo>
                <a:lnTo>
                  <a:pt x="369" y="611"/>
                </a:lnTo>
                <a:lnTo>
                  <a:pt x="432" y="588"/>
                </a:lnTo>
                <a:lnTo>
                  <a:pt x="488" y="552"/>
                </a:lnTo>
                <a:lnTo>
                  <a:pt x="534" y="504"/>
                </a:lnTo>
                <a:lnTo>
                  <a:pt x="569" y="446"/>
                </a:lnTo>
                <a:lnTo>
                  <a:pt x="592" y="381"/>
                </a:lnTo>
                <a:lnTo>
                  <a:pt x="595" y="354"/>
                </a:lnTo>
                <a:lnTo>
                  <a:pt x="595" y="266"/>
                </a:lnTo>
                <a:lnTo>
                  <a:pt x="569" y="173"/>
                </a:lnTo>
                <a:lnTo>
                  <a:pt x="534" y="116"/>
                </a:lnTo>
                <a:lnTo>
                  <a:pt x="488" y="68"/>
                </a:lnTo>
                <a:lnTo>
                  <a:pt x="432" y="31"/>
                </a:lnTo>
                <a:lnTo>
                  <a:pt x="369" y="8"/>
                </a:lnTo>
                <a:lnTo>
                  <a:pt x="300" y="0"/>
                </a:lnTo>
                <a:lnTo>
                  <a:pt x="231" y="8"/>
                </a:lnTo>
                <a:lnTo>
                  <a:pt x="168" y="31"/>
                </a:lnTo>
                <a:lnTo>
                  <a:pt x="112" y="68"/>
                </a:lnTo>
                <a:lnTo>
                  <a:pt x="66" y="116"/>
                </a:lnTo>
                <a:lnTo>
                  <a:pt x="30" y="173"/>
                </a:lnTo>
                <a:lnTo>
                  <a:pt x="8" y="239"/>
                </a:lnTo>
                <a:lnTo>
                  <a:pt x="0" y="310"/>
                </a:lnTo>
                <a:lnTo>
                  <a:pt x="8" y="381"/>
                </a:lnTo>
                <a:lnTo>
                  <a:pt x="30" y="446"/>
                </a:lnTo>
                <a:lnTo>
                  <a:pt x="66" y="504"/>
                </a:lnTo>
                <a:lnTo>
                  <a:pt x="112" y="552"/>
                </a:lnTo>
                <a:lnTo>
                  <a:pt x="168" y="588"/>
                </a:lnTo>
                <a:lnTo>
                  <a:pt x="231" y="611"/>
                </a:lnTo>
                <a:lnTo>
                  <a:pt x="300" y="62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DE928AB-711F-4076-A3D6-6F5061CE7C0F}"/>
              </a:ext>
            </a:extLst>
          </p:cNvPr>
          <p:cNvSpPr txBox="1"/>
          <p:nvPr userDrawn="1"/>
        </p:nvSpPr>
        <p:spPr>
          <a:xfrm>
            <a:off x="-533400" y="6389849"/>
            <a:ext cx="2743200" cy="369332"/>
          </a:xfrm>
          <a:prstGeom prst="rect">
            <a:avLst/>
          </a:prstGeom>
          <a:noFill/>
        </p:spPr>
        <p:txBody>
          <a:bodyPr wrap="square" rtlCol="0">
            <a:spAutoFit/>
          </a:bodyPr>
          <a:lstStyle/>
          <a:p>
            <a:pPr algn="r"/>
            <a:r>
              <a:rPr lang="en-US" dirty="0"/>
              <a:t>inaba.ac.id</a:t>
            </a:r>
          </a:p>
        </p:txBody>
      </p:sp>
      <p:pic>
        <p:nvPicPr>
          <p:cNvPr id="12" name="image1.png">
            <a:extLst>
              <a:ext uri="{FF2B5EF4-FFF2-40B4-BE49-F238E27FC236}">
                <a16:creationId xmlns:a16="http://schemas.microsoft.com/office/drawing/2014/main" id="{894CA3A2-7E63-4B45-A20B-C1A1713197E0}"/>
              </a:ext>
            </a:extLst>
          </p:cNvPr>
          <p:cNvPicPr/>
          <p:nvPr userDrawn="1"/>
        </p:nvPicPr>
        <p:blipFill>
          <a:blip r:embed="rId2" cstate="print"/>
          <a:stretch>
            <a:fillRect/>
          </a:stretch>
        </p:blipFill>
        <p:spPr>
          <a:xfrm>
            <a:off x="759453" y="6306087"/>
            <a:ext cx="240955" cy="434825"/>
          </a:xfrm>
          <a:prstGeom prst="rect">
            <a:avLst/>
          </a:prstGeom>
        </p:spPr>
      </p:pic>
      <p:pic>
        <p:nvPicPr>
          <p:cNvPr id="17" name="Picture 16" descr="Logo, company name&#10;&#10;Description automatically generated">
            <a:extLst>
              <a:ext uri="{FF2B5EF4-FFF2-40B4-BE49-F238E27FC236}">
                <a16:creationId xmlns:a16="http://schemas.microsoft.com/office/drawing/2014/main" id="{7E180E40-CB82-4A6B-9FEE-209E6AAFE2CB}"/>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ext Placeholder 2">
            <a:extLst>
              <a:ext uri="{FF2B5EF4-FFF2-40B4-BE49-F238E27FC236}">
                <a16:creationId xmlns:a16="http://schemas.microsoft.com/office/drawing/2014/main" id="{2100E91A-FAA3-4E6A-9217-0D934059B76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99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919234-D8B5-439A-82B9-C5C2F8687771}"/>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2CC7BFFD-520E-480A-BD63-83FBB970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8D8F-8CA0-40E0-87AE-53AB1FA6B6E2}"/>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7" name="Freeform 2">
            <a:extLst>
              <a:ext uri="{FF2B5EF4-FFF2-40B4-BE49-F238E27FC236}">
                <a16:creationId xmlns:a16="http://schemas.microsoft.com/office/drawing/2014/main" id="{9FF83414-0801-4E16-AFDA-660238CBFE66}"/>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
            <a:extLst>
              <a:ext uri="{FF2B5EF4-FFF2-40B4-BE49-F238E27FC236}">
                <a16:creationId xmlns:a16="http://schemas.microsoft.com/office/drawing/2014/main" id="{E03AD49A-BB5E-4AE9-8298-EF537720DFA9}"/>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
            <a:extLst>
              <a:ext uri="{FF2B5EF4-FFF2-40B4-BE49-F238E27FC236}">
                <a16:creationId xmlns:a16="http://schemas.microsoft.com/office/drawing/2014/main" id="{81AA7646-7DCF-469F-B66E-BDD7CCFC724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0FE7313-AC8E-464A-89CB-4E1749907AA6}"/>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3" name="image1.png">
            <a:extLst>
              <a:ext uri="{FF2B5EF4-FFF2-40B4-BE49-F238E27FC236}">
                <a16:creationId xmlns:a16="http://schemas.microsoft.com/office/drawing/2014/main" id="{C3732D46-2396-4EE5-81C8-50439EA9FF79}"/>
              </a:ext>
            </a:extLst>
          </p:cNvPr>
          <p:cNvPicPr/>
          <p:nvPr userDrawn="1"/>
        </p:nvPicPr>
        <p:blipFill>
          <a:blip r:embed="rId2" cstate="print"/>
          <a:stretch>
            <a:fillRect/>
          </a:stretch>
        </p:blipFill>
        <p:spPr>
          <a:xfrm>
            <a:off x="9903453" y="6272588"/>
            <a:ext cx="240955" cy="434825"/>
          </a:xfrm>
          <a:prstGeom prst="rect">
            <a:avLst/>
          </a:prstGeom>
        </p:spPr>
      </p:pic>
      <p:pic>
        <p:nvPicPr>
          <p:cNvPr id="19" name="Picture 18" descr="Logo, company name&#10;&#10;Description automatically generated">
            <a:extLst>
              <a:ext uri="{FF2B5EF4-FFF2-40B4-BE49-F238E27FC236}">
                <a16:creationId xmlns:a16="http://schemas.microsoft.com/office/drawing/2014/main" id="{3583D365-2838-4FE9-94AB-38DB3BA37F3E}"/>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Title 1">
            <a:extLst>
              <a:ext uri="{FF2B5EF4-FFF2-40B4-BE49-F238E27FC236}">
                <a16:creationId xmlns:a16="http://schemas.microsoft.com/office/drawing/2014/main" id="{6866598A-04DF-4E82-AF95-2D83B1DC6D15}"/>
              </a:ext>
            </a:extLst>
          </p:cNvPr>
          <p:cNvSpPr txBox="1">
            <a:spLocks/>
          </p:cNvSpPr>
          <p:nvPr userDrawn="1"/>
        </p:nvSpPr>
        <p:spPr>
          <a:xfrm>
            <a:off x="831850" y="1709738"/>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Click to edit Master title style</a:t>
            </a:r>
          </a:p>
        </p:txBody>
      </p:sp>
      <p:sp>
        <p:nvSpPr>
          <p:cNvPr id="21" name="Text Placeholder 2">
            <a:extLst>
              <a:ext uri="{FF2B5EF4-FFF2-40B4-BE49-F238E27FC236}">
                <a16:creationId xmlns:a16="http://schemas.microsoft.com/office/drawing/2014/main" id="{FA09AC97-97BC-4691-B90A-A6A194CE7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4549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2DE-1578-4C6E-AB7E-D99BED9869A1}"/>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B89BDE85-5200-451B-AFC6-CBA974EB71BB}"/>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6" name="Footer Placeholder 5">
            <a:extLst>
              <a:ext uri="{FF2B5EF4-FFF2-40B4-BE49-F238E27FC236}">
                <a16:creationId xmlns:a16="http://schemas.microsoft.com/office/drawing/2014/main" id="{77D81F8B-570D-4279-82EA-4DE2857BC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9BCE4-CBA0-45C0-8F6C-06FBC1E6D1BB}"/>
              </a:ext>
            </a:extLst>
          </p:cNvPr>
          <p:cNvSpPr>
            <a:spLocks noGrp="1"/>
          </p:cNvSpPr>
          <p:nvPr>
            <p:ph type="sldNum" sz="quarter" idx="12"/>
          </p:nvPr>
        </p:nvSpPr>
        <p:spPr/>
        <p:txBody>
          <a:bodyPr/>
          <a:lstStyle/>
          <a:p>
            <a:fld id="{380530AE-15AD-45BF-991E-C33781A67BD2}" type="slidenum">
              <a:rPr lang="en-US" smtClean="0"/>
              <a:t>‹#›</a:t>
            </a:fld>
            <a:endParaRPr lang="en-US"/>
          </a:p>
        </p:txBody>
      </p:sp>
      <p:sp>
        <p:nvSpPr>
          <p:cNvPr id="8" name="Freeform 2">
            <a:extLst>
              <a:ext uri="{FF2B5EF4-FFF2-40B4-BE49-F238E27FC236}">
                <a16:creationId xmlns:a16="http://schemas.microsoft.com/office/drawing/2014/main" id="{A21D7B71-19CF-408A-A57F-91F4D482D44C}"/>
              </a:ext>
            </a:extLst>
          </p:cNvPr>
          <p:cNvSpPr>
            <a:spLocks/>
          </p:cNvSpPr>
          <p:nvPr userDrawn="1"/>
        </p:nvSpPr>
        <p:spPr bwMode="auto">
          <a:xfrm>
            <a:off x="-5125" y="5548188"/>
            <a:ext cx="393700" cy="1333500"/>
          </a:xfrm>
          <a:custGeom>
            <a:avLst/>
            <a:gdLst>
              <a:gd name="T0" fmla="*/ 0 w 620"/>
              <a:gd name="T1" fmla="+- 0 9800 9800"/>
              <a:gd name="T2" fmla="*/ 9800 h 2100"/>
              <a:gd name="T3" fmla="*/ 0 w 620"/>
              <a:gd name="T4" fmla="+- 0 11900 9800"/>
              <a:gd name="T5" fmla="*/ 11900 h 2100"/>
              <a:gd name="T6" fmla="*/ 620 w 620"/>
              <a:gd name="T7" fmla="+- 0 11900 9800"/>
              <a:gd name="T8" fmla="*/ 11900 h 2100"/>
              <a:gd name="T9" fmla="*/ 620 w 620"/>
              <a:gd name="T10" fmla="+- 0 10420 9800"/>
              <a:gd name="T11" fmla="*/ 10420 h 2100"/>
              <a:gd name="T12" fmla="*/ 615 w 620"/>
              <a:gd name="T13" fmla="+- 0 10342 9800"/>
              <a:gd name="T14" fmla="*/ 10342 h 2100"/>
              <a:gd name="T15" fmla="*/ 601 w 620"/>
              <a:gd name="T16" fmla="+- 0 10267 9800"/>
              <a:gd name="T17" fmla="*/ 10267 h 2100"/>
              <a:gd name="T18" fmla="*/ 578 w 620"/>
              <a:gd name="T19" fmla="+- 0 10196 9800"/>
              <a:gd name="T20" fmla="*/ 10196 h 2100"/>
              <a:gd name="T21" fmla="*/ 547 w 620"/>
              <a:gd name="T22" fmla="+- 0 10129 9800"/>
              <a:gd name="T23" fmla="*/ 10129 h 2100"/>
              <a:gd name="T24" fmla="*/ 509 w 620"/>
              <a:gd name="T25" fmla="+- 0 10066 9800"/>
              <a:gd name="T26" fmla="*/ 10066 h 2100"/>
              <a:gd name="T27" fmla="*/ 464 w 620"/>
              <a:gd name="T28" fmla="+- 0 10008 9800"/>
              <a:gd name="T29" fmla="*/ 10008 h 2100"/>
              <a:gd name="T30" fmla="*/ 412 w 620"/>
              <a:gd name="T31" fmla="+- 0 9956 9800"/>
              <a:gd name="T32" fmla="*/ 9956 h 2100"/>
              <a:gd name="T33" fmla="*/ 354 w 620"/>
              <a:gd name="T34" fmla="+- 0 9911 9800"/>
              <a:gd name="T35" fmla="*/ 9911 h 2100"/>
              <a:gd name="T36" fmla="*/ 291 w 620"/>
              <a:gd name="T37" fmla="+- 0 9873 9800"/>
              <a:gd name="T38" fmla="*/ 9873 h 2100"/>
              <a:gd name="T39" fmla="*/ 224 w 620"/>
              <a:gd name="T40" fmla="+- 0 9842 9800"/>
              <a:gd name="T41" fmla="*/ 9842 h 2100"/>
              <a:gd name="T42" fmla="*/ 153 w 620"/>
              <a:gd name="T43" fmla="+- 0 9819 9800"/>
              <a:gd name="T44" fmla="*/ 9819 h 2100"/>
              <a:gd name="T45" fmla="*/ 78 w 620"/>
              <a:gd name="T46" fmla="+- 0 9805 9800"/>
              <a:gd name="T47" fmla="*/ 9805 h 2100"/>
              <a:gd name="T48" fmla="*/ 0 w 620"/>
              <a:gd name="T49" fmla="+- 0 9800 9800"/>
              <a:gd name="T50" fmla="*/ 9800 h 2100"/>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Lst>
            <a:rect l="0" t="0" r="r" b="b"/>
            <a:pathLst>
              <a:path w="620" h="2100">
                <a:moveTo>
                  <a:pt x="0" y="0"/>
                </a:moveTo>
                <a:lnTo>
                  <a:pt x="0" y="2100"/>
                </a:lnTo>
                <a:lnTo>
                  <a:pt x="620" y="2100"/>
                </a:lnTo>
                <a:lnTo>
                  <a:pt x="620" y="620"/>
                </a:lnTo>
                <a:lnTo>
                  <a:pt x="615" y="542"/>
                </a:lnTo>
                <a:lnTo>
                  <a:pt x="601" y="467"/>
                </a:lnTo>
                <a:lnTo>
                  <a:pt x="578" y="396"/>
                </a:lnTo>
                <a:lnTo>
                  <a:pt x="547" y="329"/>
                </a:lnTo>
                <a:lnTo>
                  <a:pt x="509" y="266"/>
                </a:lnTo>
                <a:lnTo>
                  <a:pt x="464" y="208"/>
                </a:lnTo>
                <a:lnTo>
                  <a:pt x="412" y="156"/>
                </a:lnTo>
                <a:lnTo>
                  <a:pt x="354" y="111"/>
                </a:lnTo>
                <a:lnTo>
                  <a:pt x="291" y="73"/>
                </a:lnTo>
                <a:lnTo>
                  <a:pt x="224" y="42"/>
                </a:lnTo>
                <a:lnTo>
                  <a:pt x="153" y="19"/>
                </a:lnTo>
                <a:lnTo>
                  <a:pt x="78" y="5"/>
                </a:lnTo>
                <a:lnTo>
                  <a:pt x="0"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3">
            <a:extLst>
              <a:ext uri="{FF2B5EF4-FFF2-40B4-BE49-F238E27FC236}">
                <a16:creationId xmlns:a16="http://schemas.microsoft.com/office/drawing/2014/main" id="{27ECFE4D-061D-4A20-B8F5-F136F4A9D193}"/>
              </a:ext>
            </a:extLst>
          </p:cNvPr>
          <p:cNvSpPr>
            <a:spLocks/>
          </p:cNvSpPr>
          <p:nvPr userDrawn="1"/>
        </p:nvSpPr>
        <p:spPr bwMode="auto">
          <a:xfrm>
            <a:off x="540975" y="6461500"/>
            <a:ext cx="676275" cy="376238"/>
          </a:xfrm>
          <a:custGeom>
            <a:avLst/>
            <a:gdLst>
              <a:gd name="T0" fmla="+- 0 1925 860"/>
              <a:gd name="T1" fmla="*/ T0 w 1065"/>
              <a:gd name="T2" fmla="+- 0 11892 11300"/>
              <a:gd name="T3" fmla="*/ 11892 h 592"/>
              <a:gd name="T4" fmla="+- 0 1452 860"/>
              <a:gd name="T5" fmla="*/ T4 w 1065"/>
              <a:gd name="T6" fmla="+- 0 11892 11300"/>
              <a:gd name="T7" fmla="*/ 11892 h 592"/>
              <a:gd name="T8" fmla="+- 0 1377 860"/>
              <a:gd name="T9" fmla="*/ T8 w 1065"/>
              <a:gd name="T10" fmla="+- 0 11887 11300"/>
              <a:gd name="T11" fmla="*/ 11887 h 592"/>
              <a:gd name="T12" fmla="+- 0 1306 860"/>
              <a:gd name="T13" fmla="*/ T12 w 1065"/>
              <a:gd name="T14" fmla="+- 0 11874 11300"/>
              <a:gd name="T15" fmla="*/ 11874 h 592"/>
              <a:gd name="T16" fmla="+- 0 1238 860"/>
              <a:gd name="T17" fmla="*/ T16 w 1065"/>
              <a:gd name="T18" fmla="+- 0 11852 11300"/>
              <a:gd name="T19" fmla="*/ 11852 h 592"/>
              <a:gd name="T20" fmla="+- 0 1173 860"/>
              <a:gd name="T21" fmla="*/ T20 w 1065"/>
              <a:gd name="T22" fmla="+- 0 11822 11300"/>
              <a:gd name="T23" fmla="*/ 11822 h 592"/>
              <a:gd name="T24" fmla="+- 0 1114 860"/>
              <a:gd name="T25" fmla="*/ T24 w 1065"/>
              <a:gd name="T26" fmla="+- 0 11786 11300"/>
              <a:gd name="T27" fmla="*/ 11786 h 592"/>
              <a:gd name="T28" fmla="+- 0 1059 860"/>
              <a:gd name="T29" fmla="*/ T28 w 1065"/>
              <a:gd name="T30" fmla="+- 0 11742 11300"/>
              <a:gd name="T31" fmla="*/ 11742 h 592"/>
              <a:gd name="T32" fmla="+- 0 1009 860"/>
              <a:gd name="T33" fmla="*/ T32 w 1065"/>
              <a:gd name="T34" fmla="+- 0 11693 11300"/>
              <a:gd name="T35" fmla="*/ 11693 h 592"/>
              <a:gd name="T36" fmla="+- 0 966 860"/>
              <a:gd name="T37" fmla="*/ T36 w 1065"/>
              <a:gd name="T38" fmla="+- 0 11638 11300"/>
              <a:gd name="T39" fmla="*/ 11638 h 592"/>
              <a:gd name="T40" fmla="+- 0 929 860"/>
              <a:gd name="T41" fmla="*/ T40 w 1065"/>
              <a:gd name="T42" fmla="+- 0 11578 11300"/>
              <a:gd name="T43" fmla="*/ 11578 h 592"/>
              <a:gd name="T44" fmla="+- 0 900 860"/>
              <a:gd name="T45" fmla="*/ T44 w 1065"/>
              <a:gd name="T46" fmla="+- 0 11514 11300"/>
              <a:gd name="T47" fmla="*/ 11514 h 592"/>
              <a:gd name="T48" fmla="+- 0 878 860"/>
              <a:gd name="T49" fmla="*/ T48 w 1065"/>
              <a:gd name="T50" fmla="+- 0 11446 11300"/>
              <a:gd name="T51" fmla="*/ 11446 h 592"/>
              <a:gd name="T52" fmla="+- 0 865 860"/>
              <a:gd name="T53" fmla="*/ T52 w 1065"/>
              <a:gd name="T54" fmla="+- 0 11374 11300"/>
              <a:gd name="T55" fmla="*/ 11374 h 592"/>
              <a:gd name="T56" fmla="+- 0 860 860"/>
              <a:gd name="T57" fmla="*/ T56 w 1065"/>
              <a:gd name="T58" fmla="+- 0 11300 11300"/>
              <a:gd name="T59" fmla="*/ 11300 h 592"/>
              <a:gd name="T60" fmla="+- 0 1333 860"/>
              <a:gd name="T61" fmla="*/ T60 w 1065"/>
              <a:gd name="T62" fmla="+- 0 11300 11300"/>
              <a:gd name="T63" fmla="*/ 11300 h 592"/>
              <a:gd name="T64" fmla="+- 0 1408 860"/>
              <a:gd name="T65" fmla="*/ T64 w 1065"/>
              <a:gd name="T66" fmla="+- 0 11305 11300"/>
              <a:gd name="T67" fmla="*/ 11305 h 592"/>
              <a:gd name="T68" fmla="+- 0 1479 860"/>
              <a:gd name="T69" fmla="*/ T68 w 1065"/>
              <a:gd name="T70" fmla="+- 0 11318 11300"/>
              <a:gd name="T71" fmla="*/ 11318 h 592"/>
              <a:gd name="T72" fmla="+- 0 1547 860"/>
              <a:gd name="T73" fmla="*/ T72 w 1065"/>
              <a:gd name="T74" fmla="+- 0 11340 11300"/>
              <a:gd name="T75" fmla="*/ 11340 h 592"/>
              <a:gd name="T76" fmla="+- 0 1611 860"/>
              <a:gd name="T77" fmla="*/ T76 w 1065"/>
              <a:gd name="T78" fmla="+- 0 11369 11300"/>
              <a:gd name="T79" fmla="*/ 11369 h 592"/>
              <a:gd name="T80" fmla="+- 0 1671 860"/>
              <a:gd name="T81" fmla="*/ T80 w 1065"/>
              <a:gd name="T82" fmla="+- 0 11406 11300"/>
              <a:gd name="T83" fmla="*/ 11406 h 592"/>
              <a:gd name="T84" fmla="+- 0 1726 860"/>
              <a:gd name="T85" fmla="*/ T84 w 1065"/>
              <a:gd name="T86" fmla="+- 0 11449 11300"/>
              <a:gd name="T87" fmla="*/ 11449 h 592"/>
              <a:gd name="T88" fmla="+- 0 1776 860"/>
              <a:gd name="T89" fmla="*/ T88 w 1065"/>
              <a:gd name="T90" fmla="+- 0 11499 11300"/>
              <a:gd name="T91" fmla="*/ 11499 h 592"/>
              <a:gd name="T92" fmla="+- 0 1819 860"/>
              <a:gd name="T93" fmla="*/ T92 w 1065"/>
              <a:gd name="T94" fmla="+- 0 11554 11300"/>
              <a:gd name="T95" fmla="*/ 11554 h 592"/>
              <a:gd name="T96" fmla="+- 0 1856 860"/>
              <a:gd name="T97" fmla="*/ T96 w 1065"/>
              <a:gd name="T98" fmla="+- 0 11613 11300"/>
              <a:gd name="T99" fmla="*/ 11613 h 592"/>
              <a:gd name="T100" fmla="+- 0 1885 860"/>
              <a:gd name="T101" fmla="*/ T100 w 1065"/>
              <a:gd name="T102" fmla="+- 0 11678 11300"/>
              <a:gd name="T103" fmla="*/ 11678 h 592"/>
              <a:gd name="T104" fmla="+- 0 1907 860"/>
              <a:gd name="T105" fmla="*/ T104 w 1065"/>
              <a:gd name="T106" fmla="+- 0 11746 11300"/>
              <a:gd name="T107" fmla="*/ 11746 h 592"/>
              <a:gd name="T108" fmla="+- 0 1920 860"/>
              <a:gd name="T109" fmla="*/ T108 w 1065"/>
              <a:gd name="T110" fmla="+- 0 11817 11300"/>
              <a:gd name="T111" fmla="*/ 11817 h 592"/>
              <a:gd name="T112" fmla="+- 0 1925 860"/>
              <a:gd name="T113" fmla="*/ T112 w 1065"/>
              <a:gd name="T114" fmla="+- 0 11892 11300"/>
              <a:gd name="T115" fmla="*/ 11892 h 5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065" h="592">
                <a:moveTo>
                  <a:pt x="1065" y="592"/>
                </a:moveTo>
                <a:lnTo>
                  <a:pt x="592" y="592"/>
                </a:lnTo>
                <a:lnTo>
                  <a:pt x="517" y="587"/>
                </a:lnTo>
                <a:lnTo>
                  <a:pt x="446" y="574"/>
                </a:lnTo>
                <a:lnTo>
                  <a:pt x="378" y="552"/>
                </a:lnTo>
                <a:lnTo>
                  <a:pt x="313" y="522"/>
                </a:lnTo>
                <a:lnTo>
                  <a:pt x="254" y="486"/>
                </a:lnTo>
                <a:lnTo>
                  <a:pt x="199" y="442"/>
                </a:lnTo>
                <a:lnTo>
                  <a:pt x="149" y="393"/>
                </a:lnTo>
                <a:lnTo>
                  <a:pt x="106" y="338"/>
                </a:lnTo>
                <a:lnTo>
                  <a:pt x="69" y="278"/>
                </a:lnTo>
                <a:lnTo>
                  <a:pt x="40" y="214"/>
                </a:lnTo>
                <a:lnTo>
                  <a:pt x="18" y="146"/>
                </a:lnTo>
                <a:lnTo>
                  <a:pt x="5" y="74"/>
                </a:lnTo>
                <a:lnTo>
                  <a:pt x="0" y="0"/>
                </a:lnTo>
                <a:lnTo>
                  <a:pt x="473" y="0"/>
                </a:lnTo>
                <a:lnTo>
                  <a:pt x="548" y="5"/>
                </a:lnTo>
                <a:lnTo>
                  <a:pt x="619" y="18"/>
                </a:lnTo>
                <a:lnTo>
                  <a:pt x="687" y="40"/>
                </a:lnTo>
                <a:lnTo>
                  <a:pt x="751" y="69"/>
                </a:lnTo>
                <a:lnTo>
                  <a:pt x="811" y="106"/>
                </a:lnTo>
                <a:lnTo>
                  <a:pt x="866" y="149"/>
                </a:lnTo>
                <a:lnTo>
                  <a:pt x="916" y="199"/>
                </a:lnTo>
                <a:lnTo>
                  <a:pt x="959" y="254"/>
                </a:lnTo>
                <a:lnTo>
                  <a:pt x="996" y="313"/>
                </a:lnTo>
                <a:lnTo>
                  <a:pt x="1025" y="378"/>
                </a:lnTo>
                <a:lnTo>
                  <a:pt x="1047" y="446"/>
                </a:lnTo>
                <a:lnTo>
                  <a:pt x="1060" y="517"/>
                </a:lnTo>
                <a:lnTo>
                  <a:pt x="1065" y="592"/>
                </a:lnTo>
                <a:close/>
              </a:path>
            </a:pathLst>
          </a:custGeom>
          <a:solidFill>
            <a:srgbClr val="054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
            <a:extLst>
              <a:ext uri="{FF2B5EF4-FFF2-40B4-BE49-F238E27FC236}">
                <a16:creationId xmlns:a16="http://schemas.microsoft.com/office/drawing/2014/main" id="{53D7BAFB-7BC2-4804-AD0B-D88AC3720172}"/>
              </a:ext>
            </a:extLst>
          </p:cNvPr>
          <p:cNvSpPr>
            <a:spLocks/>
          </p:cNvSpPr>
          <p:nvPr userDrawn="1"/>
        </p:nvSpPr>
        <p:spPr bwMode="auto">
          <a:xfrm>
            <a:off x="540975" y="5890000"/>
            <a:ext cx="382587" cy="382588"/>
          </a:xfrm>
          <a:custGeom>
            <a:avLst/>
            <a:gdLst>
              <a:gd name="T0" fmla="+- 0 1161 860"/>
              <a:gd name="T1" fmla="*/ T0 w 602"/>
              <a:gd name="T2" fmla="+- 0 10400 10400"/>
              <a:gd name="T3" fmla="*/ 10400 h 602"/>
              <a:gd name="T4" fmla="+- 0 1092 860"/>
              <a:gd name="T5" fmla="*/ T4 w 602"/>
              <a:gd name="T6" fmla="+- 0 10408 10400"/>
              <a:gd name="T7" fmla="*/ 10408 h 602"/>
              <a:gd name="T8" fmla="+- 0 1028 860"/>
              <a:gd name="T9" fmla="*/ T8 w 602"/>
              <a:gd name="T10" fmla="+- 0 10431 10400"/>
              <a:gd name="T11" fmla="*/ 10431 h 602"/>
              <a:gd name="T12" fmla="+- 0 973 860"/>
              <a:gd name="T13" fmla="*/ T12 w 602"/>
              <a:gd name="T14" fmla="+- 0 10466 10400"/>
              <a:gd name="T15" fmla="*/ 10466 h 602"/>
              <a:gd name="T16" fmla="+- 0 926 860"/>
              <a:gd name="T17" fmla="*/ T16 w 602"/>
              <a:gd name="T18" fmla="+- 0 10513 10400"/>
              <a:gd name="T19" fmla="*/ 10513 h 602"/>
              <a:gd name="T20" fmla="+- 0 891 860"/>
              <a:gd name="T21" fmla="*/ T20 w 602"/>
              <a:gd name="T22" fmla="+- 0 10568 10400"/>
              <a:gd name="T23" fmla="*/ 10568 h 602"/>
              <a:gd name="T24" fmla="+- 0 868 860"/>
              <a:gd name="T25" fmla="*/ T24 w 602"/>
              <a:gd name="T26" fmla="+- 0 10632 10400"/>
              <a:gd name="T27" fmla="*/ 10632 h 602"/>
              <a:gd name="T28" fmla="+- 0 860 860"/>
              <a:gd name="T29" fmla="*/ T28 w 602"/>
              <a:gd name="T30" fmla="+- 0 10701 10400"/>
              <a:gd name="T31" fmla="*/ 10701 h 602"/>
              <a:gd name="T32" fmla="+- 0 868 860"/>
              <a:gd name="T33" fmla="*/ T32 w 602"/>
              <a:gd name="T34" fmla="+- 0 10770 10400"/>
              <a:gd name="T35" fmla="*/ 10770 h 602"/>
              <a:gd name="T36" fmla="+- 0 891 860"/>
              <a:gd name="T37" fmla="*/ T36 w 602"/>
              <a:gd name="T38" fmla="+- 0 10833 10400"/>
              <a:gd name="T39" fmla="*/ 10833 h 602"/>
              <a:gd name="T40" fmla="+- 0 926 860"/>
              <a:gd name="T41" fmla="*/ T40 w 602"/>
              <a:gd name="T42" fmla="+- 0 10889 10400"/>
              <a:gd name="T43" fmla="*/ 10889 h 602"/>
              <a:gd name="T44" fmla="+- 0 973 860"/>
              <a:gd name="T45" fmla="*/ T44 w 602"/>
              <a:gd name="T46" fmla="+- 0 10935 10400"/>
              <a:gd name="T47" fmla="*/ 10935 h 602"/>
              <a:gd name="T48" fmla="+- 0 1028 860"/>
              <a:gd name="T49" fmla="*/ T48 w 602"/>
              <a:gd name="T50" fmla="+- 0 10971 10400"/>
              <a:gd name="T51" fmla="*/ 10971 h 602"/>
              <a:gd name="T52" fmla="+- 0 1092 860"/>
              <a:gd name="T53" fmla="*/ T52 w 602"/>
              <a:gd name="T54" fmla="+- 0 10994 10400"/>
              <a:gd name="T55" fmla="*/ 10994 h 602"/>
              <a:gd name="T56" fmla="+- 0 1161 860"/>
              <a:gd name="T57" fmla="*/ T56 w 602"/>
              <a:gd name="T58" fmla="+- 0 11001 10400"/>
              <a:gd name="T59" fmla="*/ 11001 h 602"/>
              <a:gd name="T60" fmla="+- 0 1230 860"/>
              <a:gd name="T61" fmla="*/ T60 w 602"/>
              <a:gd name="T62" fmla="+- 0 10994 10400"/>
              <a:gd name="T63" fmla="*/ 10994 h 602"/>
              <a:gd name="T64" fmla="+- 0 1293 860"/>
              <a:gd name="T65" fmla="*/ T64 w 602"/>
              <a:gd name="T66" fmla="+- 0 10971 10400"/>
              <a:gd name="T67" fmla="*/ 10971 h 602"/>
              <a:gd name="T68" fmla="+- 0 1349 860"/>
              <a:gd name="T69" fmla="*/ T68 w 602"/>
              <a:gd name="T70" fmla="+- 0 10935 10400"/>
              <a:gd name="T71" fmla="*/ 10935 h 602"/>
              <a:gd name="T72" fmla="+- 0 1395 860"/>
              <a:gd name="T73" fmla="*/ T72 w 602"/>
              <a:gd name="T74" fmla="+- 0 10889 10400"/>
              <a:gd name="T75" fmla="*/ 10889 h 602"/>
              <a:gd name="T76" fmla="+- 0 1431 860"/>
              <a:gd name="T77" fmla="*/ T76 w 602"/>
              <a:gd name="T78" fmla="+- 0 10833 10400"/>
              <a:gd name="T79" fmla="*/ 10833 h 602"/>
              <a:gd name="T80" fmla="+- 0 1454 860"/>
              <a:gd name="T81" fmla="*/ T80 w 602"/>
              <a:gd name="T82" fmla="+- 0 10770 10400"/>
              <a:gd name="T83" fmla="*/ 10770 h 602"/>
              <a:gd name="T84" fmla="+- 0 1461 860"/>
              <a:gd name="T85" fmla="*/ T84 w 602"/>
              <a:gd name="T86" fmla="+- 0 10701 10400"/>
              <a:gd name="T87" fmla="*/ 10701 h 602"/>
              <a:gd name="T88" fmla="+- 0 1454 860"/>
              <a:gd name="T89" fmla="*/ T88 w 602"/>
              <a:gd name="T90" fmla="+- 0 10632 10400"/>
              <a:gd name="T91" fmla="*/ 10632 h 602"/>
              <a:gd name="T92" fmla="+- 0 1431 860"/>
              <a:gd name="T93" fmla="*/ T92 w 602"/>
              <a:gd name="T94" fmla="+- 0 10568 10400"/>
              <a:gd name="T95" fmla="*/ 10568 h 602"/>
              <a:gd name="T96" fmla="+- 0 1395 860"/>
              <a:gd name="T97" fmla="*/ T96 w 602"/>
              <a:gd name="T98" fmla="+- 0 10513 10400"/>
              <a:gd name="T99" fmla="*/ 10513 h 602"/>
              <a:gd name="T100" fmla="+- 0 1349 860"/>
              <a:gd name="T101" fmla="*/ T100 w 602"/>
              <a:gd name="T102" fmla="+- 0 10466 10400"/>
              <a:gd name="T103" fmla="*/ 10466 h 602"/>
              <a:gd name="T104" fmla="+- 0 1293 860"/>
              <a:gd name="T105" fmla="*/ T104 w 602"/>
              <a:gd name="T106" fmla="+- 0 10431 10400"/>
              <a:gd name="T107" fmla="*/ 10431 h 602"/>
              <a:gd name="T108" fmla="+- 0 1230 860"/>
              <a:gd name="T109" fmla="*/ T108 w 602"/>
              <a:gd name="T110" fmla="+- 0 10408 10400"/>
              <a:gd name="T111" fmla="*/ 10408 h 602"/>
              <a:gd name="T112" fmla="+- 0 1161 860"/>
              <a:gd name="T113" fmla="*/ T112 w 602"/>
              <a:gd name="T114" fmla="+- 0 10400 10400"/>
              <a:gd name="T115" fmla="*/ 10400 h 6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602" h="602">
                <a:moveTo>
                  <a:pt x="301" y="0"/>
                </a:moveTo>
                <a:lnTo>
                  <a:pt x="232" y="8"/>
                </a:lnTo>
                <a:lnTo>
                  <a:pt x="168" y="31"/>
                </a:lnTo>
                <a:lnTo>
                  <a:pt x="113" y="66"/>
                </a:lnTo>
                <a:lnTo>
                  <a:pt x="66" y="113"/>
                </a:lnTo>
                <a:lnTo>
                  <a:pt x="31" y="168"/>
                </a:lnTo>
                <a:lnTo>
                  <a:pt x="8" y="232"/>
                </a:lnTo>
                <a:lnTo>
                  <a:pt x="0" y="301"/>
                </a:lnTo>
                <a:lnTo>
                  <a:pt x="8" y="370"/>
                </a:lnTo>
                <a:lnTo>
                  <a:pt x="31" y="433"/>
                </a:lnTo>
                <a:lnTo>
                  <a:pt x="66" y="489"/>
                </a:lnTo>
                <a:lnTo>
                  <a:pt x="113" y="535"/>
                </a:lnTo>
                <a:lnTo>
                  <a:pt x="168" y="571"/>
                </a:lnTo>
                <a:lnTo>
                  <a:pt x="232" y="594"/>
                </a:lnTo>
                <a:lnTo>
                  <a:pt x="301" y="601"/>
                </a:lnTo>
                <a:lnTo>
                  <a:pt x="370" y="594"/>
                </a:lnTo>
                <a:lnTo>
                  <a:pt x="433" y="571"/>
                </a:lnTo>
                <a:lnTo>
                  <a:pt x="489" y="535"/>
                </a:lnTo>
                <a:lnTo>
                  <a:pt x="535" y="489"/>
                </a:lnTo>
                <a:lnTo>
                  <a:pt x="571" y="433"/>
                </a:lnTo>
                <a:lnTo>
                  <a:pt x="594" y="370"/>
                </a:lnTo>
                <a:lnTo>
                  <a:pt x="601" y="301"/>
                </a:lnTo>
                <a:lnTo>
                  <a:pt x="594" y="232"/>
                </a:lnTo>
                <a:lnTo>
                  <a:pt x="571" y="168"/>
                </a:lnTo>
                <a:lnTo>
                  <a:pt x="535" y="113"/>
                </a:lnTo>
                <a:lnTo>
                  <a:pt x="489" y="66"/>
                </a:lnTo>
                <a:lnTo>
                  <a:pt x="433" y="31"/>
                </a:lnTo>
                <a:lnTo>
                  <a:pt x="370" y="8"/>
                </a:lnTo>
                <a:lnTo>
                  <a:pt x="301" y="0"/>
                </a:lnTo>
                <a:close/>
              </a:path>
            </a:pathLst>
          </a:custGeom>
          <a:solidFill>
            <a:srgbClr val="F6CA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3687F7F9-C7EB-4331-BF0D-827691257C10}"/>
              </a:ext>
            </a:extLst>
          </p:cNvPr>
          <p:cNvSpPr txBox="1"/>
          <p:nvPr userDrawn="1"/>
        </p:nvSpPr>
        <p:spPr>
          <a:xfrm>
            <a:off x="8610600" y="6356350"/>
            <a:ext cx="2743200" cy="369332"/>
          </a:xfrm>
          <a:prstGeom prst="rect">
            <a:avLst/>
          </a:prstGeom>
          <a:noFill/>
        </p:spPr>
        <p:txBody>
          <a:bodyPr wrap="square" rtlCol="0">
            <a:spAutoFit/>
          </a:bodyPr>
          <a:lstStyle/>
          <a:p>
            <a:pPr algn="r"/>
            <a:r>
              <a:rPr lang="en-US" dirty="0"/>
              <a:t>inaba.ac.id</a:t>
            </a:r>
          </a:p>
        </p:txBody>
      </p:sp>
      <p:pic>
        <p:nvPicPr>
          <p:cNvPr id="16" name="image1.png">
            <a:extLst>
              <a:ext uri="{FF2B5EF4-FFF2-40B4-BE49-F238E27FC236}">
                <a16:creationId xmlns:a16="http://schemas.microsoft.com/office/drawing/2014/main" id="{F453DFC4-7E3A-4FD1-BCDD-55013C50E341}"/>
              </a:ext>
            </a:extLst>
          </p:cNvPr>
          <p:cNvPicPr/>
          <p:nvPr userDrawn="1"/>
        </p:nvPicPr>
        <p:blipFill>
          <a:blip r:embed="rId2" cstate="print"/>
          <a:stretch>
            <a:fillRect/>
          </a:stretch>
        </p:blipFill>
        <p:spPr>
          <a:xfrm>
            <a:off x="9903453" y="6272588"/>
            <a:ext cx="240955" cy="434825"/>
          </a:xfrm>
          <a:prstGeom prst="rect">
            <a:avLst/>
          </a:prstGeom>
        </p:spPr>
      </p:pic>
      <p:pic>
        <p:nvPicPr>
          <p:cNvPr id="14" name="Picture 13" descr="Logo, company name&#10;&#10;Description automatically generated">
            <a:extLst>
              <a:ext uri="{FF2B5EF4-FFF2-40B4-BE49-F238E27FC236}">
                <a16:creationId xmlns:a16="http://schemas.microsoft.com/office/drawing/2014/main" id="{6F6ADAD0-2A9F-4EC6-8C19-63045DBB1812}"/>
              </a:ext>
            </a:extLst>
          </p:cNvPr>
          <p:cNvPicPr>
            <a:picLocks noChangeAspect="1"/>
          </p:cNvPicPr>
          <p:nvPr userDrawn="1"/>
        </p:nvPicPr>
        <p:blipFill>
          <a:blip r:embed="rId3">
            <a:alphaModFix amt="35000"/>
            <a:extLst>
              <a:ext uri="{28A0092B-C50C-407E-A947-70E740481C1C}">
                <a14:useLocalDpi xmlns:a14="http://schemas.microsoft.com/office/drawing/2010/main" val="0"/>
              </a:ext>
            </a:extLst>
          </a:blip>
          <a:stretch>
            <a:fillRect/>
          </a:stretch>
        </p:blipFill>
        <p:spPr>
          <a:xfrm>
            <a:off x="4719055" y="2271655"/>
            <a:ext cx="2753890" cy="3037378"/>
          </a:xfrm>
          <a:prstGeom prst="rect">
            <a:avLst/>
          </a:prstGeom>
        </p:spPr>
      </p:pic>
      <p:sp>
        <p:nvSpPr>
          <p:cNvPr id="20" name="Content Placeholder 2">
            <a:extLst>
              <a:ext uri="{FF2B5EF4-FFF2-40B4-BE49-F238E27FC236}">
                <a16:creationId xmlns:a16="http://schemas.microsoft.com/office/drawing/2014/main" id="{943B60E7-CEF9-41F2-BACB-4429854A8434}"/>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3">
            <a:extLst>
              <a:ext uri="{FF2B5EF4-FFF2-40B4-BE49-F238E27FC236}">
                <a16:creationId xmlns:a16="http://schemas.microsoft.com/office/drawing/2014/main" id="{7A633866-7A63-4D0D-8F43-12BA695EFE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96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FF0-386E-4502-AF88-4BAEA8939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797DA-C368-47F7-95B0-2E101660C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A65F5-5724-4955-89BC-AD856800EE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A22EB-7F1E-4B99-87B8-1FACAC1E8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32E11-0AE2-4B4D-9080-3213A46A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3213A-0175-4399-9D66-E65C578E288C}"/>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8" name="Footer Placeholder 7">
            <a:extLst>
              <a:ext uri="{FF2B5EF4-FFF2-40B4-BE49-F238E27FC236}">
                <a16:creationId xmlns:a16="http://schemas.microsoft.com/office/drawing/2014/main" id="{FA53144B-B8F6-45B6-979E-47E58261A5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C93F-D859-4B58-A151-CEC370402FF5}"/>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69374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F25-2689-4BAE-B6D1-FBD3E92DE3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9916B-CFC8-41EE-9930-9E461C932493}"/>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4" name="Footer Placeholder 3">
            <a:extLst>
              <a:ext uri="{FF2B5EF4-FFF2-40B4-BE49-F238E27FC236}">
                <a16:creationId xmlns:a16="http://schemas.microsoft.com/office/drawing/2014/main" id="{0F61F4C8-8590-412C-94DC-3D3F8BAD5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428D-50F0-4C82-BFF7-CF955A87477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386386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933040-FD1F-4206-A6F8-07840549060D}"/>
              </a:ext>
            </a:extLst>
          </p:cNvPr>
          <p:cNvSpPr>
            <a:spLocks noGrp="1"/>
          </p:cNvSpPr>
          <p:nvPr>
            <p:ph type="dt" sz="half" idx="10"/>
          </p:nvPr>
        </p:nvSpPr>
        <p:spPr/>
        <p:txBody>
          <a:bodyPr/>
          <a:lstStyle/>
          <a:p>
            <a:fld id="{9BD7AF12-223C-4122-A9CE-087E1CF4C3DE}" type="datetimeFigureOut">
              <a:rPr lang="en-US" smtClean="0"/>
              <a:t>5/17/2022</a:t>
            </a:fld>
            <a:endParaRPr lang="en-US"/>
          </a:p>
        </p:txBody>
      </p:sp>
      <p:sp>
        <p:nvSpPr>
          <p:cNvPr id="3" name="Footer Placeholder 2">
            <a:extLst>
              <a:ext uri="{FF2B5EF4-FFF2-40B4-BE49-F238E27FC236}">
                <a16:creationId xmlns:a16="http://schemas.microsoft.com/office/drawing/2014/main" id="{E6C65C41-3562-415A-9953-540402F3F2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DE526-8B33-4D72-817C-961E2F625EBB}"/>
              </a:ext>
            </a:extLst>
          </p:cNvPr>
          <p:cNvSpPr>
            <a:spLocks noGrp="1"/>
          </p:cNvSpPr>
          <p:nvPr>
            <p:ph type="sldNum" sz="quarter" idx="12"/>
          </p:nvPr>
        </p:nvSpPr>
        <p:spPr/>
        <p:txBody>
          <a:bodyPr/>
          <a:lstStyle/>
          <a:p>
            <a:fld id="{380530AE-15AD-45BF-991E-C33781A67BD2}" type="slidenum">
              <a:rPr lang="en-US" smtClean="0"/>
              <a:t>‹#›</a:t>
            </a:fld>
            <a:endParaRPr lang="en-US"/>
          </a:p>
        </p:txBody>
      </p:sp>
    </p:spTree>
    <p:extLst>
      <p:ext uri="{BB962C8B-B14F-4D97-AF65-F5344CB8AC3E}">
        <p14:creationId xmlns:p14="http://schemas.microsoft.com/office/powerpoint/2010/main" val="61058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4A75D-3713-473F-9E07-CDDCEE0DC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6CD6C-6462-44DA-893E-EB780687C4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2F26-C4DF-4814-8808-0EA2923EE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AF12-223C-4122-A9CE-087E1CF4C3DE}" type="datetimeFigureOut">
              <a:rPr lang="en-US" smtClean="0"/>
              <a:t>5/17/2022</a:t>
            </a:fld>
            <a:endParaRPr lang="en-US"/>
          </a:p>
        </p:txBody>
      </p:sp>
      <p:sp>
        <p:nvSpPr>
          <p:cNvPr id="5" name="Footer Placeholder 4">
            <a:extLst>
              <a:ext uri="{FF2B5EF4-FFF2-40B4-BE49-F238E27FC236}">
                <a16:creationId xmlns:a16="http://schemas.microsoft.com/office/drawing/2014/main" id="{4E1A74AA-4084-480B-B85E-846CAEE6E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D3C58-2CE8-41D0-A23D-5EF85C132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30AE-15AD-45BF-991E-C33781A67BD2}" type="slidenum">
              <a:rPr lang="en-US" smtClean="0"/>
              <a:t>‹#›</a:t>
            </a:fld>
            <a:endParaRPr lang="en-US"/>
          </a:p>
        </p:txBody>
      </p:sp>
    </p:spTree>
    <p:extLst>
      <p:ext uri="{BB962C8B-B14F-4D97-AF65-F5344CB8AC3E}">
        <p14:creationId xmlns:p14="http://schemas.microsoft.com/office/powerpoint/2010/main" val="224738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F54C-1E35-4774-85D8-8832249EE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9AE8E4-3203-4084-B6A2-F78FA1BBE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4338973-86F3-4E13-AFC5-236A44A13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93DFD-06B0-490E-AC15-0EF737E8B6CC}" type="datetimeFigureOut">
              <a:rPr lang="en-US" smtClean="0"/>
              <a:t>5/17/2022</a:t>
            </a:fld>
            <a:endParaRPr lang="en-US"/>
          </a:p>
        </p:txBody>
      </p:sp>
      <p:sp>
        <p:nvSpPr>
          <p:cNvPr id="5" name="Footer Placeholder 4">
            <a:extLst>
              <a:ext uri="{FF2B5EF4-FFF2-40B4-BE49-F238E27FC236}">
                <a16:creationId xmlns:a16="http://schemas.microsoft.com/office/drawing/2014/main" id="{ACF11663-31CB-4B29-BFCC-3142D7E27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6A38-CA45-41A3-8BC3-145A34D83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C4873-1AA5-40E0-9EEA-FE995CC4D302}" type="slidenum">
              <a:rPr lang="en-US" smtClean="0"/>
              <a:t>‹#›</a:t>
            </a:fld>
            <a:endParaRPr lang="en-US"/>
          </a:p>
        </p:txBody>
      </p:sp>
    </p:spTree>
    <p:extLst>
      <p:ext uri="{BB962C8B-B14F-4D97-AF65-F5344CB8AC3E}">
        <p14:creationId xmlns:p14="http://schemas.microsoft.com/office/powerpoint/2010/main" val="2628923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2">
            <a:extLst>
              <a:ext uri="{FF2B5EF4-FFF2-40B4-BE49-F238E27FC236}">
                <a16:creationId xmlns:a16="http://schemas.microsoft.com/office/drawing/2014/main" id="{4B35AA4F-056E-4AAA-9B90-FD9342A8C23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1985B5A-B0C1-4B18-9148-D3C0426D6E36}" type="slidenum">
              <a:rPr lang="en-US" altLang="id-ID" sz="1200">
                <a:solidFill>
                  <a:schemeClr val="bg1"/>
                </a:solidFill>
                <a:latin typeface="Cambria" panose="02040503050406030204" pitchFamily="18" charset="0"/>
              </a:rPr>
              <a:pPr>
                <a:lnSpc>
                  <a:spcPct val="100000"/>
                </a:lnSpc>
                <a:spcBef>
                  <a:spcPct val="0"/>
                </a:spcBef>
                <a:buFontTx/>
                <a:buNone/>
              </a:pPr>
              <a:t>1</a:t>
            </a:fld>
            <a:endParaRPr lang="en-US" altLang="id-ID" sz="1200">
              <a:solidFill>
                <a:schemeClr val="bg1"/>
              </a:solidFill>
              <a:latin typeface="Cambria" panose="02040503050406030204" pitchFamily="18" charset="0"/>
            </a:endParaRPr>
          </a:p>
        </p:txBody>
      </p:sp>
      <p:sp>
        <p:nvSpPr>
          <p:cNvPr id="4" name="Subtitle 3">
            <a:extLst>
              <a:ext uri="{FF2B5EF4-FFF2-40B4-BE49-F238E27FC236}">
                <a16:creationId xmlns:a16="http://schemas.microsoft.com/office/drawing/2014/main" id="{BFD9DB01-3E26-42FC-B0C3-54E6E20E1605}"/>
              </a:ext>
            </a:extLst>
          </p:cNvPr>
          <p:cNvSpPr>
            <a:spLocks noGrp="1"/>
          </p:cNvSpPr>
          <p:nvPr>
            <p:ph type="subTitle" idx="1"/>
          </p:nvPr>
        </p:nvSpPr>
        <p:spPr>
          <a:xfrm>
            <a:off x="2638425" y="3770313"/>
            <a:ext cx="6858000" cy="1820862"/>
          </a:xfrm>
        </p:spPr>
        <p:txBody>
          <a:bodyPr rtlCol="0">
            <a:normAutofit/>
          </a:bodyPr>
          <a:lstStyle/>
          <a:p>
            <a:pPr>
              <a:defRPr/>
            </a:pPr>
            <a:r>
              <a:rPr lang="en-US" altLang="en-US" sz="2800" dirty="0"/>
              <a:t>Legal, Ethical, and Social Impacts of EC</a:t>
            </a:r>
          </a:p>
          <a:p>
            <a:pPr>
              <a:defRPr/>
            </a:pPr>
            <a:endParaRPr lang="en-ID" sz="1400" dirty="0"/>
          </a:p>
          <a:p>
            <a:pPr>
              <a:defRPr/>
            </a:pPr>
            <a:r>
              <a:rPr lang="fi-FI" sz="1400" dirty="0"/>
              <a:t>M HANIF JUSUF ST MKOM</a:t>
            </a:r>
            <a:endParaRPr lang="en-US" sz="1400" dirty="0"/>
          </a:p>
          <a:p>
            <a:pPr>
              <a:defRPr/>
            </a:pPr>
            <a:endParaRPr lang="en-US" sz="2800" dirty="0"/>
          </a:p>
        </p:txBody>
      </p:sp>
      <p:sp>
        <p:nvSpPr>
          <p:cNvPr id="8" name="Title 1">
            <a:extLst>
              <a:ext uri="{FF2B5EF4-FFF2-40B4-BE49-F238E27FC236}">
                <a16:creationId xmlns:a16="http://schemas.microsoft.com/office/drawing/2014/main" id="{C2A66477-42A9-486D-9879-9018F8E531FC}"/>
              </a:ext>
            </a:extLst>
          </p:cNvPr>
          <p:cNvSpPr>
            <a:spLocks noGrp="1"/>
          </p:cNvSpPr>
          <p:nvPr>
            <p:ph type="ctrTitle"/>
          </p:nvPr>
        </p:nvSpPr>
        <p:spPr>
          <a:xfrm>
            <a:off x="1524000" y="2657923"/>
            <a:ext cx="9144000" cy="859528"/>
          </a:xfrm>
        </p:spPr>
        <p:txBody>
          <a:bodyPr>
            <a:noAutofit/>
          </a:bodyPr>
          <a:lstStyle/>
          <a:p>
            <a:r>
              <a:rPr lang="en-ID" sz="3600" b="1" dirty="0"/>
              <a:t>SIC030</a:t>
            </a:r>
            <a:r>
              <a:rPr lang="en-US" sz="3600" b="1" dirty="0"/>
              <a:t> - PPT - SESI </a:t>
            </a:r>
            <a:r>
              <a:rPr lang="en-US" sz="3600" b="1" dirty="0" err="1"/>
              <a:t>ke</a:t>
            </a:r>
            <a:r>
              <a:rPr lang="en-US" sz="3600" b="1" dirty="0"/>
              <a:t> 14</a:t>
            </a:r>
            <a:br>
              <a:rPr lang="en-US" sz="3600" b="1" dirty="0"/>
            </a:br>
            <a:r>
              <a:rPr lang="en-US" sz="3600" dirty="0" err="1"/>
              <a:t>Sistem</a:t>
            </a:r>
            <a:r>
              <a:rPr lang="en-US" sz="3600" dirty="0"/>
              <a:t> </a:t>
            </a:r>
            <a:r>
              <a:rPr lang="en-US" sz="3600" dirty="0" err="1"/>
              <a:t>Perdagangan</a:t>
            </a:r>
            <a:r>
              <a:rPr lang="en-US" sz="3600" dirty="0"/>
              <a:t> </a:t>
            </a:r>
            <a:r>
              <a:rPr lang="en-US" sz="3600" dirty="0" err="1"/>
              <a:t>Elektronik</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E8AD4542-E871-4E50-99D4-C4FC36900EE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A8D3D1B-0A32-4829-B3AE-76B36043923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10</a:t>
            </a:fld>
            <a:endParaRPr lang="en-US" altLang="en-US"/>
          </a:p>
        </p:txBody>
      </p:sp>
      <p:sp>
        <p:nvSpPr>
          <p:cNvPr id="73730" name="Rectangle 2">
            <a:extLst>
              <a:ext uri="{FF2B5EF4-FFF2-40B4-BE49-F238E27FC236}">
                <a16:creationId xmlns:a16="http://schemas.microsoft.com/office/drawing/2014/main" id="{36ACF7F9-E40E-49B6-8F1B-68FA3A9FE55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7413" name="Rectangle 3">
            <a:extLst>
              <a:ext uri="{FF2B5EF4-FFF2-40B4-BE49-F238E27FC236}">
                <a16:creationId xmlns:a16="http://schemas.microsoft.com/office/drawing/2014/main" id="{5ADB3810-78C2-4721-B0CF-46B05BFA8CD8}"/>
              </a:ext>
            </a:extLst>
          </p:cNvPr>
          <p:cNvSpPr>
            <a:spLocks noGrp="1" noChangeArrowheads="1"/>
          </p:cNvSpPr>
          <p:nvPr>
            <p:ph type="body" idx="1"/>
          </p:nvPr>
        </p:nvSpPr>
        <p:spPr>
          <a:xfrm>
            <a:off x="2590800" y="1981200"/>
            <a:ext cx="7772400" cy="4419600"/>
          </a:xfrm>
        </p:spPr>
        <p:txBody>
          <a:bodyPr/>
          <a:lstStyle/>
          <a:p>
            <a:pPr>
              <a:lnSpc>
                <a:spcPct val="90000"/>
              </a:lnSpc>
              <a:buFont typeface="Calibri Light" panose="020F0302020204030204" pitchFamily="34" charset="0"/>
              <a:buAutoNum type="arabicPeriod"/>
              <a:defRPr/>
            </a:pPr>
            <a:r>
              <a:rPr lang="en-US" altLang="en-US" dirty="0"/>
              <a:t>Hasil</a:t>
            </a:r>
          </a:p>
          <a:p>
            <a:pPr marL="11112" indent="0">
              <a:buNone/>
              <a:defRPr/>
            </a:pPr>
            <a:r>
              <a:rPr lang="en-US" altLang="en-US" dirty="0"/>
              <a:t>Pada </a:t>
            </a:r>
            <a:r>
              <a:rPr lang="en-US" altLang="en-US" dirty="0" err="1"/>
              <a:t>tahun</a:t>
            </a:r>
            <a:r>
              <a:rPr lang="en-US" altLang="en-US" dirty="0"/>
              <a:t> 1997, No Electronic Theft Act (NET) </a:t>
            </a:r>
            <a:r>
              <a:rPr lang="en-US" altLang="en-US" dirty="0" err="1"/>
              <a:t>disahkan</a:t>
            </a:r>
            <a:r>
              <a:rPr lang="en-US" altLang="en-US" dirty="0"/>
              <a:t>, </a:t>
            </a:r>
            <a:r>
              <a:rPr lang="en-US" altLang="en-US" dirty="0" err="1"/>
              <a:t>menjadikannya</a:t>
            </a:r>
            <a:r>
              <a:rPr lang="en-US" altLang="en-US" dirty="0"/>
              <a:t> </a:t>
            </a:r>
            <a:r>
              <a:rPr lang="en-US" altLang="en-US" dirty="0" err="1"/>
              <a:t>kejahatan</a:t>
            </a:r>
            <a:r>
              <a:rPr lang="en-US" altLang="en-US" dirty="0"/>
              <a:t> </a:t>
            </a:r>
            <a:r>
              <a:rPr lang="en-US" altLang="en-US" dirty="0" err="1"/>
              <a:t>bagi</a:t>
            </a:r>
            <a:r>
              <a:rPr lang="en-US" altLang="en-US" dirty="0"/>
              <a:t> </a:t>
            </a:r>
            <a:r>
              <a:rPr lang="en-US" altLang="en-US" dirty="0" err="1"/>
              <a:t>siapa</a:t>
            </a:r>
            <a:r>
              <a:rPr lang="en-US" altLang="en-US" dirty="0"/>
              <a:t> pun </a:t>
            </a:r>
            <a:r>
              <a:rPr lang="en-US" altLang="en-US" dirty="0" err="1"/>
              <a:t>untuk</a:t>
            </a:r>
            <a:r>
              <a:rPr lang="en-US" altLang="en-US" dirty="0"/>
              <a:t> </a:t>
            </a:r>
            <a:r>
              <a:rPr lang="en-US" altLang="en-US" dirty="0" err="1"/>
              <a:t>mereproduksi</a:t>
            </a:r>
            <a:r>
              <a:rPr lang="en-US" altLang="en-US" dirty="0"/>
              <a:t> dan </a:t>
            </a:r>
            <a:r>
              <a:rPr lang="en-US" altLang="en-US" dirty="0" err="1"/>
              <a:t>mendistribusikan</a:t>
            </a:r>
            <a:r>
              <a:rPr lang="en-US" altLang="en-US" dirty="0"/>
              <a:t> </a:t>
            </a:r>
            <a:r>
              <a:rPr lang="en-US" altLang="en-US" dirty="0" err="1"/>
              <a:t>karya</a:t>
            </a:r>
            <a:r>
              <a:rPr lang="en-US" altLang="en-US" dirty="0"/>
              <a:t> </a:t>
            </a:r>
            <a:r>
              <a:rPr lang="en-US" altLang="en-US" dirty="0" err="1"/>
              <a:t>berhak</a:t>
            </a:r>
            <a:r>
              <a:rPr lang="en-US" altLang="en-US" dirty="0"/>
              <a:t> </a:t>
            </a:r>
            <a:r>
              <a:rPr lang="en-US" altLang="en-US" dirty="0" err="1"/>
              <a:t>cipta</a:t>
            </a:r>
            <a:r>
              <a:rPr lang="en-US" altLang="en-US" dirty="0"/>
              <a:t> </a:t>
            </a:r>
            <a:r>
              <a:rPr lang="en-US" altLang="en-US" dirty="0" err="1"/>
              <a:t>diterapkan</a:t>
            </a:r>
            <a:r>
              <a:rPr lang="en-US" altLang="en-US" dirty="0"/>
              <a:t> pada </a:t>
            </a:r>
            <a:r>
              <a:rPr lang="en-US" altLang="en-US" dirty="0" err="1"/>
              <a:t>reproduksi</a:t>
            </a:r>
            <a:r>
              <a:rPr lang="en-US" altLang="en-US" dirty="0"/>
              <a:t> </a:t>
            </a:r>
            <a:r>
              <a:rPr lang="en-US" altLang="en-US" dirty="0" err="1"/>
              <a:t>atau</a:t>
            </a:r>
            <a:r>
              <a:rPr lang="en-US" altLang="en-US" dirty="0"/>
              <a:t> </a:t>
            </a:r>
            <a:r>
              <a:rPr lang="en-US" altLang="en-US" dirty="0" err="1"/>
              <a:t>distribusi</a:t>
            </a:r>
            <a:r>
              <a:rPr lang="en-US" altLang="en-US" dirty="0"/>
              <a:t> yang </a:t>
            </a:r>
            <a:r>
              <a:rPr lang="en-US" altLang="en-US" dirty="0" err="1"/>
              <a:t>dilakukan</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elektronik</a:t>
            </a:r>
            <a:r>
              <a:rPr lang="en-US" altLang="en-US" dirty="0"/>
              <a:t> </a:t>
            </a:r>
            <a:r>
              <a:rPr lang="en-US" altLang="en-US" dirty="0" err="1"/>
              <a:t>bahkan</a:t>
            </a:r>
            <a:r>
              <a:rPr lang="en-US" altLang="en-US" dirty="0"/>
              <a:t> </a:t>
            </a:r>
            <a:r>
              <a:rPr lang="en-US" altLang="en-US" dirty="0" err="1"/>
              <a:t>jika</a:t>
            </a:r>
            <a:r>
              <a:rPr lang="en-US" altLang="en-US" dirty="0"/>
              <a:t> </a:t>
            </a:r>
            <a:r>
              <a:rPr lang="en-US" altLang="en-US" dirty="0" err="1"/>
              <a:t>produk</a:t>
            </a:r>
            <a:r>
              <a:rPr lang="en-US" altLang="en-US" dirty="0"/>
              <a:t> </a:t>
            </a:r>
            <a:r>
              <a:rPr lang="en-US" altLang="en-US" dirty="0" err="1"/>
              <a:t>berhak</a:t>
            </a:r>
            <a:r>
              <a:rPr lang="en-US" altLang="en-US" dirty="0"/>
              <a:t> </a:t>
            </a:r>
            <a:r>
              <a:rPr lang="en-US" altLang="en-US" dirty="0" err="1"/>
              <a:t>cipta</a:t>
            </a:r>
            <a:r>
              <a:rPr lang="en-US" altLang="en-US" dirty="0"/>
              <a:t> </a:t>
            </a:r>
            <a:r>
              <a:rPr lang="en-US" altLang="en-US" dirty="0" err="1"/>
              <a:t>didistribusikan</a:t>
            </a:r>
            <a:r>
              <a:rPr lang="en-US" altLang="en-US" dirty="0"/>
              <a:t> </a:t>
            </a:r>
            <a:r>
              <a:rPr lang="en-US" altLang="en-US" dirty="0" err="1"/>
              <a:t>tanpa</a:t>
            </a:r>
            <a:r>
              <a:rPr lang="en-US" altLang="en-US" dirty="0"/>
              <a:t> </a:t>
            </a:r>
            <a:r>
              <a:rPr lang="en-US" altLang="en-US" dirty="0" err="1"/>
              <a:t>biaya</a:t>
            </a:r>
            <a:r>
              <a:rPr lang="en-US" altLang="en-US" dirty="0"/>
              <a:t>, </a:t>
            </a:r>
            <a:r>
              <a:rPr lang="en-US" altLang="en-US" dirty="0" err="1"/>
              <a:t>kerugian</a:t>
            </a:r>
            <a:r>
              <a:rPr lang="en-US" altLang="en-US" dirty="0"/>
              <a:t> </a:t>
            </a:r>
            <a:r>
              <a:rPr lang="en-US" altLang="en-US" dirty="0" err="1"/>
              <a:t>finansial</a:t>
            </a:r>
            <a:r>
              <a:rPr lang="en-US" altLang="en-US" dirty="0"/>
              <a:t> </a:t>
            </a:r>
            <a:r>
              <a:rPr lang="en-US" altLang="en-US" dirty="0" err="1"/>
              <a:t>dialami</a:t>
            </a:r>
            <a:r>
              <a:rPr lang="en-US" altLang="en-US" dirty="0"/>
              <a:t> oleh </a:t>
            </a:r>
            <a:r>
              <a:rPr lang="en-US" altLang="en-US" dirty="0" err="1"/>
              <a:t>penulis</a:t>
            </a:r>
            <a:r>
              <a:rPr lang="en-US" altLang="en-US" dirty="0"/>
              <a:t> </a:t>
            </a:r>
            <a:r>
              <a:rPr lang="en-US" altLang="en-US" dirty="0" err="1"/>
              <a:t>atau</a:t>
            </a:r>
            <a:r>
              <a:rPr lang="en-US" altLang="en-US" dirty="0"/>
              <a:t> </a:t>
            </a:r>
            <a:r>
              <a:rPr lang="en-US" altLang="en-US" dirty="0" err="1"/>
              <a:t>pencipta</a:t>
            </a:r>
            <a:r>
              <a:rPr lang="en-US" altLang="en-US" dirty="0"/>
              <a:t> </a:t>
            </a:r>
            <a:r>
              <a:rPr lang="en-US" altLang="en-US" dirty="0" err="1"/>
              <a:t>karya</a:t>
            </a:r>
            <a:r>
              <a:rPr lang="en-US" altLang="en-US" dirty="0"/>
              <a:t> </a:t>
            </a:r>
            <a:r>
              <a:rPr lang="en-US" altLang="en-US" dirty="0" err="1"/>
              <a:t>berhak</a:t>
            </a:r>
            <a:r>
              <a:rPr lang="en-US" altLang="en-US" dirty="0"/>
              <a:t> </a:t>
            </a:r>
            <a:r>
              <a:rPr lang="en-US" altLang="en-US" dirty="0" err="1"/>
              <a:t>cipta</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A451CC12-FF7B-4147-ABFA-084D546430B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651C38A-09C3-4E20-8BC3-D544FF28FA0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11</a:t>
            </a:fld>
            <a:endParaRPr lang="en-US" altLang="en-US"/>
          </a:p>
        </p:txBody>
      </p:sp>
      <p:sp>
        <p:nvSpPr>
          <p:cNvPr id="74754" name="Rectangle 2">
            <a:extLst>
              <a:ext uri="{FF2B5EF4-FFF2-40B4-BE49-F238E27FC236}">
                <a16:creationId xmlns:a16="http://schemas.microsoft.com/office/drawing/2014/main" id="{95DBDC4A-13CA-4C22-9159-E475155016B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9461" name="Rectangle 3">
            <a:extLst>
              <a:ext uri="{FF2B5EF4-FFF2-40B4-BE49-F238E27FC236}">
                <a16:creationId xmlns:a16="http://schemas.microsoft.com/office/drawing/2014/main" id="{322DA5EE-EFF7-41A8-902D-BBC7976FAD8A}"/>
              </a:ext>
            </a:extLst>
          </p:cNvPr>
          <p:cNvSpPr>
            <a:spLocks noGrp="1" noChangeArrowheads="1"/>
          </p:cNvSpPr>
          <p:nvPr>
            <p:ph type="body" idx="1"/>
          </p:nvPr>
        </p:nvSpPr>
        <p:spPr>
          <a:xfrm>
            <a:off x="2590800" y="1981200"/>
            <a:ext cx="8077200" cy="4419600"/>
          </a:xfrm>
        </p:spPr>
        <p:txBody>
          <a:bodyPr/>
          <a:lstStyle/>
          <a:p>
            <a:pPr lvl="1">
              <a:buFont typeface="Calibri Light" panose="020F0302020204030204" pitchFamily="34" charset="0"/>
              <a:buAutoNum type="alphaLcPeriod"/>
            </a:pPr>
            <a:r>
              <a:rPr lang="en-US" altLang="en-US" b="1"/>
              <a:t>MP3.com menangguhkan operasi pada April 2000 dan menyelesaikan gugatan Napster menangguhkan layanan dan menyelesaikan tuntutan hukumnyamencoba untuk menghidupkan kembali dirinya sebagai layanan berlangganan musik online dengan dukungan dari Bertelsmann AG mengajukan kebangkrutan pada Juni 2002 dibeli oleh Roxio dengan rencana untuk menghidupkan kembali Napster menjadi kerangka pembayaran royalti royalty</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2C039434-637E-41DA-BDAD-B80DFE59A6E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5DAB599-8E32-4E31-91E6-40689C5820F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12</a:t>
            </a:fld>
            <a:endParaRPr lang="en-US" altLang="en-US"/>
          </a:p>
        </p:txBody>
      </p:sp>
      <p:sp>
        <p:nvSpPr>
          <p:cNvPr id="75778" name="Rectangle 2">
            <a:extLst>
              <a:ext uri="{FF2B5EF4-FFF2-40B4-BE49-F238E27FC236}">
                <a16:creationId xmlns:a16="http://schemas.microsoft.com/office/drawing/2014/main" id="{679EB4DD-A46B-42D7-83C8-AA275FA709C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9461" name="Rectangle 3">
            <a:extLst>
              <a:ext uri="{FF2B5EF4-FFF2-40B4-BE49-F238E27FC236}">
                <a16:creationId xmlns:a16="http://schemas.microsoft.com/office/drawing/2014/main" id="{867DB933-486E-46E1-95D1-D4D396FB72C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defRPr/>
            </a:pPr>
            <a:r>
              <a:rPr lang="en-US" altLang="en-US" dirty="0"/>
              <a:t>Yang </a:t>
            </a:r>
            <a:r>
              <a:rPr lang="en-US" altLang="en-US" dirty="0" err="1"/>
              <a:t>bisa</a:t>
            </a:r>
            <a:r>
              <a:rPr lang="en-US" altLang="en-US" dirty="0"/>
              <a:t> </a:t>
            </a:r>
            <a:r>
              <a:rPr lang="en-US" altLang="en-US" dirty="0" err="1"/>
              <a:t>kita</a:t>
            </a:r>
            <a:r>
              <a:rPr lang="en-US" altLang="en-US" dirty="0"/>
              <a:t> </a:t>
            </a:r>
            <a:r>
              <a:rPr lang="en-US" altLang="en-US" dirty="0" err="1"/>
              <a:t>pelajari</a:t>
            </a:r>
            <a:r>
              <a:rPr lang="en-US" altLang="en-US" dirty="0"/>
              <a:t>…</a:t>
            </a:r>
          </a:p>
          <a:p>
            <a:pPr marL="11112" indent="0">
              <a:buNone/>
              <a:defRPr/>
            </a:pPr>
            <a:r>
              <a:rPr lang="en-US" altLang="en-US" dirty="0" err="1"/>
              <a:t>Semua</a:t>
            </a:r>
            <a:r>
              <a:rPr lang="en-US" altLang="en-US" dirty="0"/>
              <a:t> </a:t>
            </a:r>
            <a:r>
              <a:rPr lang="en-US" altLang="en-US" dirty="0" err="1"/>
              <a:t>perdagangan</a:t>
            </a:r>
            <a:r>
              <a:rPr lang="en-US" altLang="en-US" dirty="0"/>
              <a:t> </a:t>
            </a:r>
            <a:r>
              <a:rPr lang="en-US" altLang="en-US" dirty="0" err="1"/>
              <a:t>melibatkan</a:t>
            </a:r>
            <a:r>
              <a:rPr lang="en-US" altLang="en-US" dirty="0"/>
              <a:t> </a:t>
            </a:r>
            <a:r>
              <a:rPr lang="en-US" altLang="en-US" dirty="0" err="1"/>
              <a:t>sejumlah</a:t>
            </a:r>
            <a:r>
              <a:rPr lang="en-US" altLang="en-US" dirty="0"/>
              <a:t> </a:t>
            </a:r>
            <a:r>
              <a:rPr lang="en-US" altLang="en-US" dirty="0" err="1"/>
              <a:t>masalah</a:t>
            </a:r>
            <a:r>
              <a:rPr lang="en-US" altLang="en-US" dirty="0"/>
              <a:t> </a:t>
            </a:r>
            <a:r>
              <a:rPr lang="en-US" altLang="en-US" dirty="0" err="1"/>
              <a:t>hukum</a:t>
            </a:r>
            <a:r>
              <a:rPr lang="en-US" altLang="en-US" dirty="0"/>
              <a:t>, </a:t>
            </a:r>
            <a:r>
              <a:rPr lang="en-US" altLang="en-US" dirty="0" err="1"/>
              <a:t>etika</a:t>
            </a:r>
            <a:r>
              <a:rPr lang="en-US" altLang="en-US" dirty="0"/>
              <a:t>, dan </a:t>
            </a:r>
            <a:r>
              <a:rPr lang="en-US" altLang="en-US" dirty="0" err="1"/>
              <a:t>peraturanEC</a:t>
            </a:r>
            <a:r>
              <a:rPr lang="en-US" altLang="en-US" dirty="0"/>
              <a:t> </a:t>
            </a:r>
            <a:r>
              <a:rPr lang="en-US" altLang="en-US" dirty="0" err="1"/>
              <a:t>menambah</a:t>
            </a:r>
            <a:r>
              <a:rPr lang="en-US" altLang="en-US" dirty="0"/>
              <a:t> </a:t>
            </a:r>
            <a:r>
              <a:rPr lang="en-US" altLang="en-US" dirty="0" err="1"/>
              <a:t>ruang</a:t>
            </a:r>
            <a:r>
              <a:rPr lang="en-US" altLang="en-US" dirty="0"/>
              <a:t> </a:t>
            </a:r>
            <a:r>
              <a:rPr lang="en-US" altLang="en-US" dirty="0" err="1"/>
              <a:t>lingkup</a:t>
            </a:r>
            <a:r>
              <a:rPr lang="en-US" altLang="en-US" dirty="0"/>
              <a:t> dan </a:t>
            </a:r>
            <a:r>
              <a:rPr lang="en-US" altLang="en-US" dirty="0" err="1"/>
              <a:t>skala</a:t>
            </a:r>
            <a:r>
              <a:rPr lang="en-US" altLang="en-US" dirty="0"/>
              <a:t> </a:t>
            </a:r>
            <a:r>
              <a:rPr lang="en-US" altLang="en-US" dirty="0" err="1"/>
              <a:t>masalah</a:t>
            </a:r>
            <a:r>
              <a:rPr lang="en-US" altLang="en-US" dirty="0"/>
              <a:t> </a:t>
            </a:r>
            <a:r>
              <a:rPr lang="en-US" altLang="en-US" dirty="0" err="1"/>
              <a:t>iniApa</a:t>
            </a:r>
            <a:r>
              <a:rPr lang="en-US" altLang="en-US" dirty="0"/>
              <a:t> yang </a:t>
            </a:r>
            <a:r>
              <a:rPr lang="en-US" altLang="en-US" dirty="0" err="1"/>
              <a:t>dimaksud</a:t>
            </a:r>
            <a:r>
              <a:rPr lang="en-US" altLang="en-US" dirty="0"/>
              <a:t> </a:t>
            </a:r>
            <a:r>
              <a:rPr lang="en-US" altLang="en-US" dirty="0" err="1"/>
              <a:t>dengan</a:t>
            </a:r>
            <a:r>
              <a:rPr lang="en-US" altLang="en-US" dirty="0"/>
              <a:t> </a:t>
            </a:r>
            <a:r>
              <a:rPr lang="en-US" altLang="en-US" dirty="0" err="1"/>
              <a:t>perilaku</a:t>
            </a:r>
            <a:r>
              <a:rPr lang="en-US" altLang="en-US" dirty="0"/>
              <a:t> </a:t>
            </a:r>
            <a:r>
              <a:rPr lang="en-US" altLang="en-US" dirty="0" err="1"/>
              <a:t>ilegal</a:t>
            </a:r>
            <a:r>
              <a:rPr lang="en-US" altLang="en-US" dirty="0"/>
              <a:t> versus </a:t>
            </a:r>
            <a:r>
              <a:rPr lang="en-US" altLang="en-US" dirty="0" err="1"/>
              <a:t>perilaku</a:t>
            </a:r>
            <a:r>
              <a:rPr lang="en-US" altLang="en-US" dirty="0"/>
              <a:t> </a:t>
            </a:r>
            <a:r>
              <a:rPr lang="en-US" altLang="en-US" dirty="0" err="1"/>
              <a:t>tidak</a:t>
            </a:r>
            <a:r>
              <a:rPr lang="en-US" altLang="en-US" dirty="0"/>
              <a:t> </a:t>
            </a:r>
            <a:r>
              <a:rPr lang="en-US" altLang="en-US" dirty="0" err="1"/>
              <a:t>etis</a:t>
            </a:r>
            <a:r>
              <a:rPr lang="en-US" altLang="en-US" dirty="0"/>
              <a:t>, </a:t>
            </a:r>
            <a:r>
              <a:rPr lang="en-US" altLang="en-US" dirty="0" err="1"/>
              <a:t>mengganggu</a:t>
            </a:r>
            <a:r>
              <a:rPr lang="en-US" altLang="en-US" dirty="0"/>
              <a:t>, </a:t>
            </a:r>
            <a:r>
              <a:rPr lang="en-US" altLang="en-US" dirty="0" err="1"/>
              <a:t>atau</a:t>
            </a:r>
            <a:r>
              <a:rPr lang="en-US" altLang="en-US" dirty="0"/>
              <a:t> </a:t>
            </a:r>
            <a:r>
              <a:rPr lang="en-US" altLang="en-US" dirty="0" err="1"/>
              <a:t>tidak</a:t>
            </a:r>
            <a:r>
              <a:rPr lang="en-US" altLang="en-US" dirty="0"/>
              <a:t> </a:t>
            </a:r>
            <a:r>
              <a:rPr lang="en-US" altLang="en-US" dirty="0" err="1"/>
              <a:t>diinginkan</a:t>
            </a:r>
            <a:r>
              <a:rPr lang="en-US" altLang="en-US" dirty="0"/>
              <a:t>?</a:t>
            </a:r>
            <a:endParaRPr lang="en-US"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61E4AC08-5A16-4121-9A57-9369CEA9D75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B412A72-0760-435A-A96A-B9EDE4F36BF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13</a:t>
            </a:fld>
            <a:endParaRPr lang="en-US" altLang="en-US"/>
          </a:p>
        </p:txBody>
      </p:sp>
      <p:sp>
        <p:nvSpPr>
          <p:cNvPr id="76802" name="Rectangle 2">
            <a:extLst>
              <a:ext uri="{FF2B5EF4-FFF2-40B4-BE49-F238E27FC236}">
                <a16:creationId xmlns:a16="http://schemas.microsoft.com/office/drawing/2014/main" id="{19729EC8-48E9-4560-A075-B8F70F732BA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a:t>
            </a:r>
          </a:p>
        </p:txBody>
      </p:sp>
      <p:sp>
        <p:nvSpPr>
          <p:cNvPr id="20485" name="Rectangle 3">
            <a:extLst>
              <a:ext uri="{FF2B5EF4-FFF2-40B4-BE49-F238E27FC236}">
                <a16:creationId xmlns:a16="http://schemas.microsoft.com/office/drawing/2014/main" id="{21B6DA50-3B24-437D-8117-D695CB2C8A10}"/>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defRPr/>
            </a:pPr>
            <a:r>
              <a:rPr lang="en-US" altLang="en-US" i="1" dirty="0"/>
              <a:t>Etika: Cabang </a:t>
            </a:r>
            <a:r>
              <a:rPr lang="en-US" altLang="en-US" i="1" dirty="0" err="1"/>
              <a:t>filsafat</a:t>
            </a:r>
            <a:r>
              <a:rPr lang="en-US" altLang="en-US" i="1" dirty="0"/>
              <a:t> yang </a:t>
            </a:r>
            <a:r>
              <a:rPr lang="en-US" altLang="en-US" i="1" dirty="0" err="1"/>
              <a:t>berhubungan</a:t>
            </a:r>
            <a:r>
              <a:rPr lang="en-US" altLang="en-US" i="1" dirty="0"/>
              <a:t> </a:t>
            </a:r>
            <a:r>
              <a:rPr lang="en-US" altLang="en-US" i="1" dirty="0" err="1"/>
              <a:t>dengan</a:t>
            </a:r>
            <a:r>
              <a:rPr lang="en-US" altLang="en-US" i="1" dirty="0"/>
              <a:t> </a:t>
            </a:r>
            <a:r>
              <a:rPr lang="en-US" altLang="en-US" i="1" dirty="0" err="1"/>
              <a:t>apa</a:t>
            </a:r>
            <a:r>
              <a:rPr lang="en-US" altLang="en-US" i="1" dirty="0"/>
              <a:t> yang </a:t>
            </a:r>
            <a:r>
              <a:rPr lang="en-US" altLang="en-US" i="1" dirty="0" err="1"/>
              <a:t>dianggap</a:t>
            </a:r>
            <a:r>
              <a:rPr lang="en-US" altLang="en-US" i="1" dirty="0"/>
              <a:t> </a:t>
            </a:r>
            <a:r>
              <a:rPr lang="en-US" altLang="en-US" i="1" dirty="0" err="1"/>
              <a:t>benar</a:t>
            </a:r>
            <a:r>
              <a:rPr lang="en-US" altLang="en-US" i="1" dirty="0"/>
              <a:t> dan salah</a:t>
            </a:r>
          </a:p>
          <a:p>
            <a:pPr marL="11112" indent="0">
              <a:buNone/>
              <a:defRPr/>
            </a:pPr>
            <a:r>
              <a:rPr lang="en-US" altLang="en-US" i="1" dirty="0" err="1"/>
              <a:t>Apa</a:t>
            </a:r>
            <a:r>
              <a:rPr lang="en-US" altLang="en-US" i="1" dirty="0"/>
              <a:t> yang </a:t>
            </a:r>
            <a:r>
              <a:rPr lang="en-US" altLang="en-US" i="1" dirty="0" err="1"/>
              <a:t>tidak</a:t>
            </a:r>
            <a:r>
              <a:rPr lang="en-US" altLang="en-US" i="1" dirty="0"/>
              <a:t> </a:t>
            </a:r>
            <a:r>
              <a:rPr lang="en-US" altLang="en-US" i="1" dirty="0" err="1"/>
              <a:t>etis</a:t>
            </a:r>
            <a:r>
              <a:rPr lang="en-US" altLang="en-US" i="1" dirty="0"/>
              <a:t> </a:t>
            </a:r>
            <a:r>
              <a:rPr lang="en-US" altLang="en-US" i="1" dirty="0" err="1"/>
              <a:t>belum</a:t>
            </a:r>
            <a:r>
              <a:rPr lang="en-US" altLang="en-US" i="1" dirty="0"/>
              <a:t> </a:t>
            </a:r>
            <a:r>
              <a:rPr lang="en-US" altLang="en-US" i="1" dirty="0" err="1"/>
              <a:t>tentu</a:t>
            </a:r>
            <a:r>
              <a:rPr lang="en-US" altLang="en-US" i="1" dirty="0"/>
              <a:t> illegal</a:t>
            </a:r>
          </a:p>
          <a:p>
            <a:pPr marL="11112" indent="0">
              <a:buNone/>
              <a:defRPr/>
            </a:pPr>
            <a:r>
              <a:rPr lang="en-US" altLang="en-US" i="1" dirty="0"/>
              <a:t>Etika </a:t>
            </a:r>
            <a:r>
              <a:rPr lang="en-US" altLang="en-US" i="1" dirty="0" err="1"/>
              <a:t>didukung</a:t>
            </a:r>
            <a:r>
              <a:rPr lang="en-US" altLang="en-US" i="1" dirty="0"/>
              <a:t> oleh </a:t>
            </a:r>
            <a:r>
              <a:rPr lang="en-US" altLang="en-US" i="1" dirty="0" err="1"/>
              <a:t>kesepakatan</a:t>
            </a:r>
            <a:r>
              <a:rPr lang="en-US" altLang="en-US" i="1" dirty="0"/>
              <a:t> </a:t>
            </a:r>
            <a:r>
              <a:rPr lang="en-US" altLang="en-US" i="1" dirty="0" err="1"/>
              <a:t>bersama</a:t>
            </a:r>
            <a:r>
              <a:rPr lang="en-US" altLang="en-US" i="1" dirty="0"/>
              <a:t> </a:t>
            </a:r>
            <a:r>
              <a:rPr lang="en-US" altLang="en-US" i="1" dirty="0" err="1"/>
              <a:t>dalam</a:t>
            </a:r>
            <a:r>
              <a:rPr lang="en-US" altLang="en-US" i="1" dirty="0"/>
              <a:t> </a:t>
            </a:r>
            <a:r>
              <a:rPr lang="en-US" altLang="en-US" i="1" dirty="0" err="1"/>
              <a:t>masyarakat</a:t>
            </a:r>
            <a:r>
              <a:rPr lang="en-US" altLang="en-US" i="1" dirty="0"/>
              <a:t> </a:t>
            </a:r>
            <a:r>
              <a:rPr lang="en-US" altLang="en-US" i="1" dirty="0" err="1"/>
              <a:t>tentang</a:t>
            </a:r>
            <a:r>
              <a:rPr lang="en-US" altLang="en-US" i="1" dirty="0"/>
              <a:t> </a:t>
            </a:r>
            <a:r>
              <a:rPr lang="en-US" altLang="en-US" i="1" dirty="0" err="1"/>
              <a:t>apa</a:t>
            </a:r>
            <a:r>
              <a:rPr lang="en-US" altLang="en-US" i="1" dirty="0"/>
              <a:t> yang </a:t>
            </a:r>
            <a:r>
              <a:rPr lang="en-US" altLang="en-US" i="1" dirty="0" err="1"/>
              <a:t>benar</a:t>
            </a:r>
            <a:r>
              <a:rPr lang="en-US" altLang="en-US" i="1" dirty="0"/>
              <a:t> dan salah, </a:t>
            </a:r>
            <a:r>
              <a:rPr lang="en-US" altLang="en-US" i="1" dirty="0" err="1"/>
              <a:t>tetapi</a:t>
            </a:r>
            <a:r>
              <a:rPr lang="en-US" altLang="en-US" i="1" dirty="0"/>
              <a:t> </a:t>
            </a:r>
            <a:r>
              <a:rPr lang="en-US" altLang="en-US" i="1" dirty="0" err="1"/>
              <a:t>mereka</a:t>
            </a:r>
            <a:r>
              <a:rPr lang="en-US" altLang="en-US" i="1" dirty="0"/>
              <a:t> </a:t>
            </a:r>
            <a:r>
              <a:rPr lang="en-US" altLang="en-US" i="1" dirty="0" err="1"/>
              <a:t>tidak</a:t>
            </a:r>
            <a:r>
              <a:rPr lang="en-US" altLang="en-US" i="1" dirty="0"/>
              <a:t> </a:t>
            </a:r>
            <a:r>
              <a:rPr lang="en-US" altLang="en-US" i="1" dirty="0" err="1"/>
              <a:t>dikenakan</a:t>
            </a:r>
            <a:r>
              <a:rPr lang="en-US" altLang="en-US" i="1" dirty="0"/>
              <a:t> </a:t>
            </a:r>
            <a:r>
              <a:rPr lang="en-US" altLang="en-US" i="1" dirty="0" err="1"/>
              <a:t>sanksi</a:t>
            </a:r>
            <a:r>
              <a:rPr lang="en-US" altLang="en-US" i="1" dirty="0"/>
              <a:t> </a:t>
            </a:r>
            <a:r>
              <a:rPr lang="en-US" altLang="en-US" i="1" dirty="0" err="1"/>
              <a:t>hukum</a:t>
            </a:r>
            <a:endParaRPr lang="en-US"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5EA01E50-3616-48C6-A89A-599A9FBFA8E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E769A20-4ECE-48FB-9A7C-F1ECE56E43E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14</a:t>
            </a:fld>
            <a:endParaRPr lang="en-US" altLang="en-US"/>
          </a:p>
        </p:txBody>
      </p:sp>
      <p:sp>
        <p:nvSpPr>
          <p:cNvPr id="77826" name="Rectangle 2">
            <a:extLst>
              <a:ext uri="{FF2B5EF4-FFF2-40B4-BE49-F238E27FC236}">
                <a16:creationId xmlns:a16="http://schemas.microsoft.com/office/drawing/2014/main" id="{8F36BEC1-B4E2-4060-A5C1-0F512CC94B7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2533" name="Rectangle 3">
            <a:extLst>
              <a:ext uri="{FF2B5EF4-FFF2-40B4-BE49-F238E27FC236}">
                <a16:creationId xmlns:a16="http://schemas.microsoft.com/office/drawing/2014/main" id="{1191E1DB-B83F-43FD-9665-DFCFB65BF02F}"/>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EC ethical issues</a:t>
            </a:r>
          </a:p>
          <a:p>
            <a:pPr lvl="1">
              <a:buFont typeface="Calibri Light" panose="020F0302020204030204" pitchFamily="34" charset="0"/>
              <a:buAutoNum type="alphaLcPeriod"/>
            </a:pPr>
            <a:r>
              <a:rPr lang="en-US" altLang="en-US" b="1"/>
              <a:t>Non-work-related use of the Internet</a:t>
            </a:r>
          </a:p>
          <a:p>
            <a:pPr lvl="2"/>
            <a:r>
              <a:rPr lang="en-US" altLang="en-US"/>
              <a:t>Employees use e-mail and the Web for non-work-related purposes</a:t>
            </a:r>
          </a:p>
          <a:p>
            <a:pPr lvl="2"/>
            <a:r>
              <a:rPr lang="en-US" altLang="en-US"/>
              <a:t>The time employees waste while surfing non-work-related Web sites during working hours is a concern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09868C9F-863D-471E-A296-FA4BA6EECE6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E5CAD50-ACB6-4401-815E-1A6620DB6EA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15</a:t>
            </a:fld>
            <a:endParaRPr lang="en-US" altLang="en-US"/>
          </a:p>
        </p:txBody>
      </p:sp>
      <p:sp>
        <p:nvSpPr>
          <p:cNvPr id="78850" name="Rectangle 2">
            <a:extLst>
              <a:ext uri="{FF2B5EF4-FFF2-40B4-BE49-F238E27FC236}">
                <a16:creationId xmlns:a16="http://schemas.microsoft.com/office/drawing/2014/main" id="{C3C33C88-AE72-4B51-9B36-07F72CAD3AD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3557" name="Rectangle 3">
            <a:extLst>
              <a:ext uri="{FF2B5EF4-FFF2-40B4-BE49-F238E27FC236}">
                <a16:creationId xmlns:a16="http://schemas.microsoft.com/office/drawing/2014/main" id="{6FA6C774-85A2-4F01-9E19-1F462EB43008}"/>
              </a:ext>
            </a:extLst>
          </p:cNvPr>
          <p:cNvSpPr>
            <a:spLocks noGrp="1" noChangeArrowheads="1"/>
          </p:cNvSpPr>
          <p:nvPr>
            <p:ph type="body" idx="1"/>
          </p:nvPr>
        </p:nvSpPr>
        <p:spPr>
          <a:xfrm>
            <a:off x="2152650" y="1455738"/>
            <a:ext cx="7772400" cy="4572000"/>
          </a:xfrm>
        </p:spPr>
        <p:txBody>
          <a:bodyPr/>
          <a:lstStyle/>
          <a:p>
            <a:pPr lvl="1">
              <a:buFont typeface="Calibri Light" panose="020F0302020204030204" pitchFamily="34" charset="0"/>
              <a:buAutoNum type="alphaLcPeriod"/>
            </a:pPr>
            <a:r>
              <a:rPr lang="en-US" altLang="en-US" sz="2800"/>
              <a:t>Corporate code of ethics</a:t>
            </a:r>
          </a:p>
          <a:p>
            <a:pPr lvl="2"/>
            <a:r>
              <a:rPr lang="en-US" altLang="en-US" sz="2400"/>
              <a:t>Issue written policy guidelines</a:t>
            </a:r>
          </a:p>
          <a:p>
            <a:pPr lvl="2"/>
            <a:r>
              <a:rPr lang="en-US" altLang="en-US" sz="2400"/>
              <a:t>Copyrighted trademarked material  cannot be used without permission</a:t>
            </a:r>
          </a:p>
          <a:p>
            <a:pPr lvl="2"/>
            <a:r>
              <a:rPr lang="en-US" altLang="en-US" sz="2400"/>
              <a:t>Post disclaimers concerning content</a:t>
            </a:r>
          </a:p>
          <a:p>
            <a:pPr lvl="2"/>
            <a:r>
              <a:rPr lang="en-US" altLang="en-US" sz="2400"/>
              <a:t>Post disclaimers of responsibility concerning content of online forums and chat sessions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D7D843DB-72B0-4B76-9B0E-472D9B6F315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8BAF805-A2FC-4227-875A-7B27DC5A79F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16</a:t>
            </a:fld>
            <a:endParaRPr lang="en-US" altLang="en-US"/>
          </a:p>
        </p:txBody>
      </p:sp>
      <p:sp>
        <p:nvSpPr>
          <p:cNvPr id="79874" name="Rectangle 2">
            <a:extLst>
              <a:ext uri="{FF2B5EF4-FFF2-40B4-BE49-F238E27FC236}">
                <a16:creationId xmlns:a16="http://schemas.microsoft.com/office/drawing/2014/main" id="{B53922AC-0E4C-4BB2-98B9-A23226C0DD60}"/>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4581" name="Rectangle 3">
            <a:extLst>
              <a:ext uri="{FF2B5EF4-FFF2-40B4-BE49-F238E27FC236}">
                <a16:creationId xmlns:a16="http://schemas.microsoft.com/office/drawing/2014/main" id="{B9F4B39C-3C6A-47AD-92E8-4B095E8AC206}"/>
              </a:ext>
            </a:extLst>
          </p:cNvPr>
          <p:cNvSpPr>
            <a:spLocks noGrp="1" noChangeArrowheads="1"/>
          </p:cNvSpPr>
          <p:nvPr>
            <p:ph type="body" idx="1"/>
          </p:nvPr>
        </p:nvSpPr>
        <p:spPr>
          <a:xfrm>
            <a:off x="1809750" y="1981200"/>
            <a:ext cx="8077200" cy="4495800"/>
          </a:xfrm>
        </p:spPr>
        <p:txBody>
          <a:bodyPr/>
          <a:lstStyle/>
          <a:p>
            <a:pPr lvl="2"/>
            <a:r>
              <a:rPr lang="en-US" altLang="en-US"/>
              <a:t>Make sure that Web content and activity comply with the laws in other countries</a:t>
            </a:r>
          </a:p>
          <a:p>
            <a:pPr lvl="2"/>
            <a:r>
              <a:rPr lang="en-US" altLang="en-US"/>
              <a:t>Make sure that the company’s Web content policy is consistent with other company policies</a:t>
            </a:r>
          </a:p>
          <a:p>
            <a:pPr lvl="2"/>
            <a:r>
              <a:rPr lang="en-US" altLang="en-US"/>
              <a:t>Appoint someone to monitor Internet legal and liability issues</a:t>
            </a:r>
          </a:p>
          <a:p>
            <a:pPr lvl="2"/>
            <a:r>
              <a:rPr lang="en-US" altLang="en-US"/>
              <a:t>Have attorneys review Web content to make sure that there is nothing unethical, or illegal, on the company’s Web site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FD900C5B-2AE5-477C-A60A-34B2900A37C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E9D7C3B-641D-4DA0-9D55-99254D0E779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17</a:t>
            </a:fld>
            <a:endParaRPr lang="en-US" altLang="en-US"/>
          </a:p>
        </p:txBody>
      </p:sp>
      <p:sp>
        <p:nvSpPr>
          <p:cNvPr id="80898" name="Rectangle 2">
            <a:extLst>
              <a:ext uri="{FF2B5EF4-FFF2-40B4-BE49-F238E27FC236}">
                <a16:creationId xmlns:a16="http://schemas.microsoft.com/office/drawing/2014/main" id="{FDCE2FC7-1826-4346-AD19-21092F75750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5605" name="Rectangle 3">
            <a:extLst>
              <a:ext uri="{FF2B5EF4-FFF2-40B4-BE49-F238E27FC236}">
                <a16:creationId xmlns:a16="http://schemas.microsoft.com/office/drawing/2014/main" id="{EE7E7D43-78BC-4045-9578-6E97116867EE}"/>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Major ethical/legal issues</a:t>
            </a:r>
          </a:p>
          <a:p>
            <a:pPr lvl="1">
              <a:buFont typeface="Calibri Light" panose="020F0302020204030204" pitchFamily="34" charset="0"/>
              <a:buAutoNum type="alphaLcPeriod"/>
            </a:pPr>
            <a:r>
              <a:rPr lang="en-US" altLang="en-US" b="1"/>
              <a:t>Privacy</a:t>
            </a:r>
            <a:endParaRPr lang="en-US" altLang="en-US"/>
          </a:p>
          <a:p>
            <a:pPr lvl="1">
              <a:buFont typeface="Calibri Light" panose="020F0302020204030204" pitchFamily="34" charset="0"/>
              <a:buAutoNum type="alphaLcPeriod"/>
            </a:pPr>
            <a:r>
              <a:rPr lang="en-US" altLang="en-US" b="1"/>
              <a:t>Intellectual property rights</a:t>
            </a:r>
            <a:endParaRPr lang="en-US" altLang="en-US"/>
          </a:p>
          <a:p>
            <a:pPr lvl="1">
              <a:buFont typeface="Calibri Light" panose="020F0302020204030204" pitchFamily="34" charset="0"/>
              <a:buAutoNum type="alphaLcPeriod"/>
            </a:pPr>
            <a:r>
              <a:rPr lang="en-US" altLang="en-US" b="1"/>
              <a:t>Free speech versus censorship</a:t>
            </a:r>
            <a:endParaRPr lang="en-US" altLang="en-US"/>
          </a:p>
          <a:p>
            <a:pPr lvl="1">
              <a:buFont typeface="Calibri Light" panose="020F0302020204030204" pitchFamily="34" charset="0"/>
              <a:buAutoNum type="alphaLcPeriod"/>
            </a:pPr>
            <a:r>
              <a:rPr lang="en-US" altLang="en-US" b="1"/>
              <a:t>Consumer and merchant protection against fraud</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D54149C5-FCA3-417D-963E-5AEAF24D154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EB97927-1C70-4A4D-A3AC-1CBBAA0B6CF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18</a:t>
            </a:fld>
            <a:endParaRPr lang="en-US" altLang="en-US"/>
          </a:p>
        </p:txBody>
      </p:sp>
      <p:sp>
        <p:nvSpPr>
          <p:cNvPr id="81922" name="Rectangle 2">
            <a:extLst>
              <a:ext uri="{FF2B5EF4-FFF2-40B4-BE49-F238E27FC236}">
                <a16:creationId xmlns:a16="http://schemas.microsoft.com/office/drawing/2014/main" id="{AC442A0B-8298-445A-AF98-D42F91D6665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6629" name="Rectangle 3">
            <a:extLst>
              <a:ext uri="{FF2B5EF4-FFF2-40B4-BE49-F238E27FC236}">
                <a16:creationId xmlns:a16="http://schemas.microsoft.com/office/drawing/2014/main" id="{3FFA36EB-8438-44D0-8EAB-AA3EFD252D4C}"/>
              </a:ext>
            </a:extLst>
          </p:cNvPr>
          <p:cNvSpPr>
            <a:spLocks noGrp="1" noChangeArrowheads="1"/>
          </p:cNvSpPr>
          <p:nvPr>
            <p:ph type="body" idx="1"/>
          </p:nvPr>
        </p:nvSpPr>
        <p:spPr>
          <a:xfrm>
            <a:off x="2152650" y="1576388"/>
            <a:ext cx="7886700" cy="4495800"/>
          </a:xfrm>
        </p:spPr>
        <p:txBody>
          <a:bodyPr/>
          <a:lstStyle/>
          <a:p>
            <a:pPr marL="609600" indent="-609600">
              <a:buFont typeface="Calibri Light" panose="020F0302020204030204" pitchFamily="34" charset="0"/>
              <a:buAutoNum type="arabicPeriod"/>
            </a:pPr>
            <a:r>
              <a:rPr lang="en-US" altLang="en-US" i="1"/>
              <a:t>Privacy:</a:t>
            </a:r>
            <a:r>
              <a:rPr lang="en-US" altLang="en-US" b="1"/>
              <a:t> </a:t>
            </a:r>
            <a:r>
              <a:rPr lang="en-US" altLang="en-US"/>
              <a:t>The right to be left alone and the right to be free of unreasonable personal intrusions</a:t>
            </a:r>
          </a:p>
          <a:p>
            <a:pPr marL="990600" lvl="1" indent="-533400">
              <a:buClr>
                <a:srgbClr val="FFFF66"/>
              </a:buClr>
              <a:buFontTx/>
              <a:buAutoNum type="arabicPeriod"/>
            </a:pPr>
            <a:r>
              <a:rPr lang="en-US" altLang="en-US" b="1"/>
              <a:t>The right of privacy is not absolute. Privacy must be balanced against the needs of society</a:t>
            </a:r>
          </a:p>
          <a:p>
            <a:pPr marL="990600" lvl="1" indent="-533400">
              <a:buClr>
                <a:srgbClr val="FFFF66"/>
              </a:buClr>
              <a:buFontTx/>
              <a:buAutoNum type="arabicPeriod"/>
            </a:pPr>
            <a:r>
              <a:rPr lang="en-US" altLang="en-US" b="1"/>
              <a:t>The public’s right to know is superior to the individual’s right of privacy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CBFAC988-B687-4742-B475-6825451CC10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C4D0755-2080-4DF0-BB76-96C31B7CF4F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19</a:t>
            </a:fld>
            <a:endParaRPr lang="en-US" altLang="en-US"/>
          </a:p>
        </p:txBody>
      </p:sp>
      <p:sp>
        <p:nvSpPr>
          <p:cNvPr id="82946" name="Rectangle 2">
            <a:extLst>
              <a:ext uri="{FF2B5EF4-FFF2-40B4-BE49-F238E27FC236}">
                <a16:creationId xmlns:a16="http://schemas.microsoft.com/office/drawing/2014/main" id="{2D17762C-67F7-4A0C-A2CE-32A4E543625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7653" name="Rectangle 3">
            <a:extLst>
              <a:ext uri="{FF2B5EF4-FFF2-40B4-BE49-F238E27FC236}">
                <a16:creationId xmlns:a16="http://schemas.microsoft.com/office/drawing/2014/main" id="{5598FE79-38F2-4DE1-ACC7-51AB609570D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Collecting information about individuals over the Internet:</a:t>
            </a:r>
          </a:p>
          <a:p>
            <a:pPr lvl="1">
              <a:buFont typeface="Calibri Light" panose="020F0302020204030204" pitchFamily="34" charset="0"/>
              <a:buAutoNum type="alphaLcPeriod"/>
            </a:pPr>
            <a:r>
              <a:rPr lang="en-US" altLang="en-US" b="1"/>
              <a:t>By reading an individual’s newsgroup postings</a:t>
            </a:r>
          </a:p>
          <a:p>
            <a:pPr lvl="1">
              <a:buFont typeface="Calibri Light" panose="020F0302020204030204" pitchFamily="34" charset="0"/>
              <a:buAutoNum type="alphaLcPeriod"/>
            </a:pPr>
            <a:r>
              <a:rPr lang="en-US" altLang="en-US" b="1"/>
              <a:t>By looking up an individual’s name and identity in an Internet directory</a:t>
            </a:r>
          </a:p>
          <a:p>
            <a:pPr lvl="1">
              <a:buFont typeface="Calibri Light" panose="020F0302020204030204" pitchFamily="34" charset="0"/>
              <a:buAutoNum type="alphaLcPeriod"/>
            </a:pPr>
            <a:r>
              <a:rPr lang="en-US" altLang="en-US" b="1"/>
              <a:t>By reading an individual’s e-mail</a:t>
            </a:r>
          </a:p>
          <a:p>
            <a:pPr lvl="1">
              <a:buFont typeface="Calibri Light" panose="020F0302020204030204" pitchFamily="34" charset="0"/>
              <a:buAutoNum type="alphaLcPeriod"/>
            </a:pPr>
            <a:endParaRPr lang="en-US"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6FE76E5D-1702-41C5-A3F6-BCFC4A76F58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F58D05B-ABAB-4109-80D1-2DC8DBCDBD1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a:t>
            </a:fld>
            <a:endParaRPr lang="en-US" altLang="en-US"/>
          </a:p>
        </p:txBody>
      </p:sp>
      <p:sp>
        <p:nvSpPr>
          <p:cNvPr id="65538" name="Rectangle 2">
            <a:extLst>
              <a:ext uri="{FF2B5EF4-FFF2-40B4-BE49-F238E27FC236}">
                <a16:creationId xmlns:a16="http://schemas.microsoft.com/office/drawing/2014/main" id="{663855A4-F803-4D7D-A7A5-EE63E60C70C5}"/>
              </a:ext>
            </a:extLst>
          </p:cNvPr>
          <p:cNvSpPr>
            <a:spLocks noGrp="1" noChangeArrowheads="1"/>
          </p:cNvSpPr>
          <p:nvPr>
            <p:ph type="title"/>
          </p:nvPr>
        </p:nvSpPr>
        <p:spPr>
          <a:xfrm>
            <a:off x="2152650" y="503239"/>
            <a:ext cx="7886700" cy="777875"/>
          </a:xfrm>
        </p:spPr>
        <p:txBody>
          <a:bodyPr/>
          <a:lstStyle/>
          <a:p>
            <a:pPr>
              <a:defRPr/>
            </a:pPr>
            <a:r>
              <a:rPr lang="en-US" altLang="en-US"/>
              <a:t>Learning Objectives</a:t>
            </a:r>
          </a:p>
        </p:txBody>
      </p:sp>
      <p:sp>
        <p:nvSpPr>
          <p:cNvPr id="10245" name="Rectangle 3">
            <a:extLst>
              <a:ext uri="{FF2B5EF4-FFF2-40B4-BE49-F238E27FC236}">
                <a16:creationId xmlns:a16="http://schemas.microsoft.com/office/drawing/2014/main" id="{787A76B4-368D-435B-A6BE-33CAB1D57E1D}"/>
              </a:ext>
            </a:extLst>
          </p:cNvPr>
          <p:cNvSpPr>
            <a:spLocks noGrp="1" noChangeArrowheads="1"/>
          </p:cNvSpPr>
          <p:nvPr>
            <p:ph type="body" idx="1"/>
          </p:nvPr>
        </p:nvSpPr>
        <p:spPr>
          <a:xfrm>
            <a:off x="2362200" y="1477963"/>
            <a:ext cx="7772400" cy="4572000"/>
          </a:xfrm>
        </p:spPr>
        <p:txBody>
          <a:bodyPr/>
          <a:lstStyle/>
          <a:p>
            <a:pPr marL="609600" indent="-609600">
              <a:buClr>
                <a:srgbClr val="FFFF66"/>
              </a:buClr>
              <a:buFont typeface="Wingdings" panose="05000000000000000000" pitchFamily="2" charset="2"/>
              <a:buAutoNum type="arabicPeriod"/>
            </a:pPr>
            <a:r>
              <a:rPr lang="en-US" altLang="en-US" sz="2000"/>
              <a:t>Describe the differences between legal and ethical issues in EC.</a:t>
            </a:r>
          </a:p>
          <a:p>
            <a:pPr marL="609600" indent="-609600">
              <a:buClr>
                <a:srgbClr val="FFFF66"/>
              </a:buClr>
              <a:buFont typeface="Wingdings" panose="05000000000000000000" pitchFamily="2" charset="2"/>
              <a:buAutoNum type="arabicPeriod"/>
            </a:pPr>
            <a:r>
              <a:rPr lang="en-US" altLang="en-US" sz="2000"/>
              <a:t>Understand the difficulties of protecting privacy in EC.</a:t>
            </a:r>
          </a:p>
          <a:p>
            <a:pPr marL="609600" indent="-609600">
              <a:buClr>
                <a:srgbClr val="FFFF66"/>
              </a:buClr>
              <a:buFont typeface="Wingdings" panose="05000000000000000000" pitchFamily="2" charset="2"/>
              <a:buAutoNum type="arabicPeriod"/>
            </a:pPr>
            <a:r>
              <a:rPr lang="en-US" altLang="en-US" sz="2000"/>
              <a:t>Discuss issues of intellectual property rights in EC.</a:t>
            </a:r>
          </a:p>
          <a:p>
            <a:pPr marL="609600" indent="-609600">
              <a:buClr>
                <a:srgbClr val="FFFF66"/>
              </a:buClr>
              <a:buFont typeface="Wingdings" panose="05000000000000000000" pitchFamily="2" charset="2"/>
              <a:buAutoNum type="arabicPeriod"/>
            </a:pPr>
            <a:r>
              <a:rPr lang="en-US" altLang="en-US" sz="2000"/>
              <a:t>Understand the conflict between free speech and censorship on the Internet.</a:t>
            </a:r>
          </a:p>
          <a:p>
            <a:pPr marL="609600" indent="-609600">
              <a:buClr>
                <a:srgbClr val="FFFF66"/>
              </a:buClr>
              <a:buFont typeface="Wingdings" panose="05000000000000000000" pitchFamily="2" charset="2"/>
              <a:buAutoNum type="arabicPeriod"/>
            </a:pPr>
            <a:r>
              <a:rPr lang="en-US" altLang="en-US" sz="2000"/>
              <a:t>Describe major legal issues in EC.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C5515E33-B99F-4E9F-9BF3-E7AFA57AB25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7A6A009-FDA3-46DD-9FAC-AA354E6D92E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20</a:t>
            </a:fld>
            <a:endParaRPr lang="en-US" altLang="en-US"/>
          </a:p>
        </p:txBody>
      </p:sp>
      <p:sp>
        <p:nvSpPr>
          <p:cNvPr id="83970" name="Rectangle 2">
            <a:extLst>
              <a:ext uri="{FF2B5EF4-FFF2-40B4-BE49-F238E27FC236}">
                <a16:creationId xmlns:a16="http://schemas.microsoft.com/office/drawing/2014/main" id="{086CD9EB-AD86-4B83-8924-0199C614F4A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28677" name="Rectangle 3">
            <a:extLst>
              <a:ext uri="{FF2B5EF4-FFF2-40B4-BE49-F238E27FC236}">
                <a16:creationId xmlns:a16="http://schemas.microsoft.com/office/drawing/2014/main" id="{E8B8ABD4-F688-4038-8C38-9A4E764F9204}"/>
              </a:ext>
            </a:extLst>
          </p:cNvPr>
          <p:cNvSpPr>
            <a:spLocks noGrp="1" noChangeArrowheads="1"/>
          </p:cNvSpPr>
          <p:nvPr>
            <p:ph type="body" idx="1"/>
          </p:nvPr>
        </p:nvSpPr>
        <p:spPr>
          <a:xfrm>
            <a:off x="2590800" y="1981200"/>
            <a:ext cx="7620000" cy="4343400"/>
          </a:xfrm>
        </p:spPr>
        <p:txBody>
          <a:bodyPr/>
          <a:lstStyle/>
          <a:p>
            <a:pPr lvl="1">
              <a:lnSpc>
                <a:spcPct val="90000"/>
              </a:lnSpc>
              <a:buFont typeface="Calibri Light" panose="020F0302020204030204" pitchFamily="34" charset="0"/>
              <a:buAutoNum type="alphaLcPeriod"/>
            </a:pPr>
            <a:r>
              <a:rPr lang="en-US" altLang="en-US" b="1"/>
              <a:t>By conducting surveillance on employees </a:t>
            </a:r>
          </a:p>
          <a:p>
            <a:pPr lvl="1">
              <a:lnSpc>
                <a:spcPct val="90000"/>
              </a:lnSpc>
              <a:buFont typeface="Calibri Light" panose="020F0302020204030204" pitchFamily="34" charset="0"/>
              <a:buAutoNum type="alphaLcPeriod"/>
            </a:pPr>
            <a:r>
              <a:rPr lang="en-US" altLang="en-US" b="1"/>
              <a:t>By wiretapping wireline and wireless communication lines and listening to employees</a:t>
            </a:r>
          </a:p>
          <a:p>
            <a:pPr lvl="1">
              <a:lnSpc>
                <a:spcPct val="90000"/>
              </a:lnSpc>
              <a:buFont typeface="Calibri Light" panose="020F0302020204030204" pitchFamily="34" charset="0"/>
              <a:buAutoNum type="alphaLcPeriod"/>
            </a:pPr>
            <a:r>
              <a:rPr lang="en-US" altLang="en-US" b="1"/>
              <a:t>By asking an individual to complete a Web site registration</a:t>
            </a:r>
          </a:p>
          <a:p>
            <a:pPr lvl="1">
              <a:lnSpc>
                <a:spcPct val="90000"/>
              </a:lnSpc>
              <a:buFont typeface="Calibri Light" panose="020F0302020204030204" pitchFamily="34" charset="0"/>
              <a:buAutoNum type="alphaLcPeriod"/>
            </a:pPr>
            <a:r>
              <a:rPr lang="en-US" altLang="en-US" b="1"/>
              <a:t>By recording an individual’s actions as they navigate the Web with a browser, usually using cookies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DA3F7E5-5390-409D-830B-24D9872F10FA}"/>
              </a:ext>
            </a:extLst>
          </p:cNvPr>
          <p:cNvSpPr>
            <a:spLocks noGrp="1"/>
          </p:cNvSpPr>
          <p:nvPr>
            <p:ph type="dt" sz="quarter" idx="10"/>
          </p:nvPr>
        </p:nvSpPr>
        <p:spPr/>
        <p:txBody>
          <a:bodyPr/>
          <a:lstStyle/>
          <a:p>
            <a:pPr>
              <a:defRPr/>
            </a:pPr>
            <a:r>
              <a:rPr lang="en-US" altLang="en-US"/>
              <a:t>© Prentice Hall 2020</a:t>
            </a:r>
          </a:p>
        </p:txBody>
      </p:sp>
      <p:sp>
        <p:nvSpPr>
          <p:cNvPr id="29699" name="Slide Number Placeholder 6">
            <a:extLst>
              <a:ext uri="{FF2B5EF4-FFF2-40B4-BE49-F238E27FC236}">
                <a16:creationId xmlns:a16="http://schemas.microsoft.com/office/drawing/2014/main" id="{AD47F366-77B6-4EB2-88F6-E934423CA6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85AD220-D94B-4559-8130-AE108B02B8F8}" type="slidenum">
              <a:rPr lang="en-US" altLang="en-US" sz="1200">
                <a:solidFill>
                  <a:srgbClr val="898989"/>
                </a:solidFill>
              </a:rPr>
              <a:pPr>
                <a:lnSpc>
                  <a:spcPct val="100000"/>
                </a:lnSpc>
                <a:spcBef>
                  <a:spcPct val="0"/>
                </a:spcBef>
                <a:buFontTx/>
                <a:buNone/>
              </a:pPr>
              <a:t>21</a:t>
            </a:fld>
            <a:endParaRPr lang="en-US" altLang="en-US" sz="1200">
              <a:solidFill>
                <a:srgbClr val="898989"/>
              </a:solidFill>
            </a:endParaRPr>
          </a:p>
        </p:txBody>
      </p:sp>
      <p:sp>
        <p:nvSpPr>
          <p:cNvPr id="29700" name="Rectangle 2">
            <a:extLst>
              <a:ext uri="{FF2B5EF4-FFF2-40B4-BE49-F238E27FC236}">
                <a16:creationId xmlns:a16="http://schemas.microsoft.com/office/drawing/2014/main" id="{79408A69-983F-4813-8E5D-2ABA3AD39C08}"/>
              </a:ext>
            </a:extLst>
          </p:cNvPr>
          <p:cNvSpPr>
            <a:spLocks noGrp="1" noChangeArrowheads="1"/>
          </p:cNvSpPr>
          <p:nvPr>
            <p:ph type="title"/>
          </p:nvPr>
        </p:nvSpPr>
        <p:spPr/>
        <p:txBody>
          <a:bodyPr/>
          <a:lstStyle/>
          <a:p>
            <a:r>
              <a:rPr lang="en-US" altLang="en-US"/>
              <a:t>Legal Issues Versus </a:t>
            </a:r>
            <a:br>
              <a:rPr lang="en-US" altLang="en-US"/>
            </a:br>
            <a:r>
              <a:rPr lang="en-US" altLang="en-US"/>
              <a:t>Ethical Issues </a:t>
            </a:r>
            <a:r>
              <a:rPr lang="en-US" altLang="en-US" sz="3600"/>
              <a:t>(cont.)</a:t>
            </a:r>
          </a:p>
        </p:txBody>
      </p:sp>
      <p:sp>
        <p:nvSpPr>
          <p:cNvPr id="29701" name="Rectangle 3">
            <a:extLst>
              <a:ext uri="{FF2B5EF4-FFF2-40B4-BE49-F238E27FC236}">
                <a16:creationId xmlns:a16="http://schemas.microsoft.com/office/drawing/2014/main" id="{16F4DA39-A8AD-469E-BDF1-454F2D86E98D}"/>
              </a:ext>
            </a:extLst>
          </p:cNvPr>
          <p:cNvSpPr>
            <a:spLocks noGrp="1" noChangeArrowheads="1"/>
          </p:cNvSpPr>
          <p:nvPr>
            <p:ph type="body" sz="half" idx="2"/>
          </p:nvPr>
        </p:nvSpPr>
        <p:spPr>
          <a:xfrm>
            <a:off x="2514600" y="2209800"/>
            <a:ext cx="7543800" cy="3810000"/>
          </a:xfrm>
        </p:spPr>
        <p:txBody>
          <a:bodyPr/>
          <a:lstStyle/>
          <a:p>
            <a:r>
              <a:rPr lang="en-US" altLang="en-US"/>
              <a:t>Web site registration</a:t>
            </a:r>
          </a:p>
          <a:p>
            <a:pPr lvl="1"/>
            <a:r>
              <a:rPr lang="en-US" altLang="en-US" b="1"/>
              <a:t>Most B2C and marketing Web sites ask visitors to fill out registration forms including:</a:t>
            </a:r>
          </a:p>
          <a:p>
            <a:pPr lvl="2"/>
            <a:r>
              <a:rPr lang="en-US" altLang="en-US"/>
              <a:t>names</a:t>
            </a:r>
          </a:p>
          <a:p>
            <a:pPr lvl="2"/>
            <a:r>
              <a:rPr lang="en-US" altLang="en-US"/>
              <a:t>addresses</a:t>
            </a:r>
          </a:p>
          <a:p>
            <a:pPr lvl="2"/>
            <a:r>
              <a:rPr lang="en-US" altLang="en-US"/>
              <a:t>phone numbers</a:t>
            </a:r>
          </a:p>
          <a:p>
            <a:pPr lvl="2"/>
            <a:r>
              <a:rPr lang="en-US" altLang="en-US"/>
              <a:t>e-mail addresses</a:t>
            </a:r>
          </a:p>
          <a:p>
            <a:pPr lvl="2"/>
            <a:r>
              <a:rPr lang="en-US" altLang="en-US"/>
              <a:t>hobbies, etc.</a:t>
            </a:r>
          </a:p>
        </p:txBody>
      </p:sp>
      <p:pic>
        <p:nvPicPr>
          <p:cNvPr id="29702" name="Picture 11">
            <a:extLst>
              <a:ext uri="{FF2B5EF4-FFF2-40B4-BE49-F238E27FC236}">
                <a16:creationId xmlns:a16="http://schemas.microsoft.com/office/drawing/2014/main" id="{B30018C0-02C9-4B73-A44E-3C0057196A87}"/>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239000" y="4343400"/>
            <a:ext cx="1219200" cy="12192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BBC3D88A-4FDC-4072-AF26-814E1AAC6F7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CF2EBBA-FE41-4F30-A623-0D2E561871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22</a:t>
            </a:fld>
            <a:endParaRPr lang="en-US" altLang="en-US"/>
          </a:p>
        </p:txBody>
      </p:sp>
      <p:sp>
        <p:nvSpPr>
          <p:cNvPr id="86018" name="Rectangle 2">
            <a:extLst>
              <a:ext uri="{FF2B5EF4-FFF2-40B4-BE49-F238E27FC236}">
                <a16:creationId xmlns:a16="http://schemas.microsoft.com/office/drawing/2014/main" id="{7F0E04AD-7836-41B2-9A26-D68B83D3D84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0725" name="Rectangle 3">
            <a:extLst>
              <a:ext uri="{FF2B5EF4-FFF2-40B4-BE49-F238E27FC236}">
                <a16:creationId xmlns:a16="http://schemas.microsoft.com/office/drawing/2014/main" id="{9021211C-010E-4352-B668-E44266BE65A7}"/>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There are few restraints on the ways in which the site can use this information</a:t>
            </a:r>
          </a:p>
          <a:p>
            <a:pPr lvl="2"/>
            <a:r>
              <a:rPr lang="en-US" altLang="en-US"/>
              <a:t>Use it to improve customer service or its own business</a:t>
            </a:r>
          </a:p>
          <a:p>
            <a:pPr lvl="2"/>
            <a:r>
              <a:rPr lang="en-US" altLang="en-US"/>
              <a:t> Or sell the information to another company that could use it in an inappropriate or intrusive manner</a:t>
            </a:r>
          </a:p>
          <a:p>
            <a:pPr lvl="1">
              <a:buFont typeface="Calibri Light" panose="020F0302020204030204" pitchFamily="34" charset="0"/>
              <a:buAutoNum type="alphaLcPeriod"/>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65FDBB9E-382A-4FCE-ABD7-CA33AB2FDF92}"/>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13D099A-A36B-4E49-BA6C-DFB441E1A60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23</a:t>
            </a:fld>
            <a:endParaRPr lang="en-US" altLang="en-US"/>
          </a:p>
        </p:txBody>
      </p:sp>
      <p:sp>
        <p:nvSpPr>
          <p:cNvPr id="87042" name="Rectangle 2">
            <a:extLst>
              <a:ext uri="{FF2B5EF4-FFF2-40B4-BE49-F238E27FC236}">
                <a16:creationId xmlns:a16="http://schemas.microsoft.com/office/drawing/2014/main" id="{CF0492AD-A9BD-414A-9369-CF1A192DCB8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1749" name="Rectangle 3">
            <a:extLst>
              <a:ext uri="{FF2B5EF4-FFF2-40B4-BE49-F238E27FC236}">
                <a16:creationId xmlns:a16="http://schemas.microsoft.com/office/drawing/2014/main" id="{78BC809D-6826-4CCD-950D-39BFD253248F}"/>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Cookie:</a:t>
            </a:r>
            <a:r>
              <a:rPr lang="en-US" altLang="en-US" b="1"/>
              <a:t> A small piece of data that is passed back and forth between a Web site and an end user’s browser as the user navigates the site; enables sites to keep track of users’ activities without asking for identification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A1EBD230-4AD5-4B53-A8BD-6CD313C3F45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46F12E7-3234-4103-9570-39FE4E39D08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24</a:t>
            </a:fld>
            <a:endParaRPr lang="en-US" altLang="en-US"/>
          </a:p>
        </p:txBody>
      </p:sp>
      <p:sp>
        <p:nvSpPr>
          <p:cNvPr id="178178" name="Rectangle 2">
            <a:extLst>
              <a:ext uri="{FF2B5EF4-FFF2-40B4-BE49-F238E27FC236}">
                <a16:creationId xmlns:a16="http://schemas.microsoft.com/office/drawing/2014/main" id="{EB790E6B-61B8-4382-89F2-BFBC556835E7}"/>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2773" name="Rectangle 3">
            <a:extLst>
              <a:ext uri="{FF2B5EF4-FFF2-40B4-BE49-F238E27FC236}">
                <a16:creationId xmlns:a16="http://schemas.microsoft.com/office/drawing/2014/main" id="{35C5540E-4858-4958-AA8D-401972076ABF}"/>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Users can protect themselves against cookies: </a:t>
            </a:r>
          </a:p>
          <a:p>
            <a:pPr lvl="2"/>
            <a:r>
              <a:rPr lang="en-US" altLang="en-US"/>
              <a:t>delete them from their computers</a:t>
            </a:r>
          </a:p>
          <a:p>
            <a:pPr lvl="2"/>
            <a:r>
              <a:rPr lang="en-US" altLang="en-US"/>
              <a:t> use anticookie software</a:t>
            </a:r>
          </a:p>
          <a:p>
            <a:pPr lvl="1">
              <a:buFont typeface="Calibri Light" panose="020F0302020204030204" pitchFamily="34" charset="0"/>
              <a:buAutoNum type="alphaLcPeriod"/>
            </a:pPr>
            <a:r>
              <a:rPr lang="en-US" altLang="en-US" b="1"/>
              <a:t>Microsoft Passport lets consumers permanently enter a profile of information along with a password and use this information and password repeatedly to access services at multiple sites—affords opportunities to invade privacy</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DC8EE77F-3CCB-409E-8D2F-3589FE7A045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49F2ADD-96EE-4067-A79B-474B6010407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25</a:t>
            </a:fld>
            <a:endParaRPr lang="en-US" altLang="en-US"/>
          </a:p>
        </p:txBody>
      </p:sp>
      <p:sp>
        <p:nvSpPr>
          <p:cNvPr id="89090" name="Rectangle 2">
            <a:extLst>
              <a:ext uri="{FF2B5EF4-FFF2-40B4-BE49-F238E27FC236}">
                <a16:creationId xmlns:a16="http://schemas.microsoft.com/office/drawing/2014/main" id="{C2B38ED9-2A04-43A5-BBD6-5216469E707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3797" name="Rectangle 3">
            <a:extLst>
              <a:ext uri="{FF2B5EF4-FFF2-40B4-BE49-F238E27FC236}">
                <a16:creationId xmlns:a16="http://schemas.microsoft.com/office/drawing/2014/main" id="{E3C97EF8-A643-42EE-BAF7-AF145DF76F2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Privacy of employees</a:t>
            </a:r>
          </a:p>
          <a:p>
            <a:pPr lvl="1">
              <a:buFont typeface="Calibri Light" panose="020F0302020204030204" pitchFamily="34" charset="0"/>
              <a:buAutoNum type="alphaLcPeriod"/>
            </a:pPr>
            <a:r>
              <a:rPr lang="en-US" altLang="en-US" b="1"/>
              <a:t>Monitoring employees’ e-mail and Web activities</a:t>
            </a:r>
          </a:p>
          <a:p>
            <a:pPr lvl="2"/>
            <a:r>
              <a:rPr lang="en-US" altLang="en-US"/>
              <a:t>wasting time</a:t>
            </a:r>
          </a:p>
          <a:p>
            <a:pPr lvl="2"/>
            <a:r>
              <a:rPr lang="en-US" altLang="en-US"/>
              <a:t>may disclose trade secrets</a:t>
            </a:r>
          </a:p>
          <a:p>
            <a:pPr lvl="1">
              <a:buFont typeface="Calibri Light" panose="020F0302020204030204" pitchFamily="34" charset="0"/>
              <a:buAutoNum type="alphaLcPeriod"/>
            </a:pPr>
            <a:r>
              <a:rPr lang="en-US" altLang="en-US" b="1"/>
              <a:t>77% of companies monitor their employees’ communications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A0D27C30-4BD0-4AD8-9E95-5FF1A6143F3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6BCDFF1-2ECC-4DF8-AC54-79155C5D5A1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26</a:t>
            </a:fld>
            <a:endParaRPr lang="en-US" altLang="en-US"/>
          </a:p>
        </p:txBody>
      </p:sp>
      <p:sp>
        <p:nvSpPr>
          <p:cNvPr id="90114" name="Rectangle 2">
            <a:extLst>
              <a:ext uri="{FF2B5EF4-FFF2-40B4-BE49-F238E27FC236}">
                <a16:creationId xmlns:a16="http://schemas.microsoft.com/office/drawing/2014/main" id="{E090E904-D4C3-447E-AB7A-76A95D88251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4821" name="Rectangle 3">
            <a:extLst>
              <a:ext uri="{FF2B5EF4-FFF2-40B4-BE49-F238E27FC236}">
                <a16:creationId xmlns:a16="http://schemas.microsoft.com/office/drawing/2014/main" id="{64B9EB7F-5CD4-4F4A-B418-E0FBCC97168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Protection of privacy</a:t>
            </a:r>
          </a:p>
          <a:p>
            <a:pPr lvl="1">
              <a:buFont typeface="Calibri Light" panose="020F0302020204030204" pitchFamily="34" charset="0"/>
              <a:buAutoNum type="alphaLcPeriod"/>
            </a:pPr>
            <a:r>
              <a:rPr lang="en-US" altLang="en-US" b="1"/>
              <a:t>Notice/awareness</a:t>
            </a:r>
            <a:endParaRPr lang="en-US" altLang="en-US"/>
          </a:p>
          <a:p>
            <a:pPr lvl="1">
              <a:buFont typeface="Calibri Light" panose="020F0302020204030204" pitchFamily="34" charset="0"/>
              <a:buAutoNum type="alphaLcPeriod"/>
            </a:pPr>
            <a:r>
              <a:rPr lang="en-US" altLang="en-US" b="1"/>
              <a:t>Choice/consent</a:t>
            </a:r>
          </a:p>
          <a:p>
            <a:pPr lvl="1">
              <a:buFont typeface="Calibri Light" panose="020F0302020204030204" pitchFamily="34" charset="0"/>
              <a:buAutoNum type="alphaLcPeriod"/>
            </a:pPr>
            <a:r>
              <a:rPr lang="en-US" altLang="en-US" b="1"/>
              <a:t>Access/participation</a:t>
            </a:r>
          </a:p>
          <a:p>
            <a:pPr lvl="1">
              <a:buFont typeface="Calibri Light" panose="020F0302020204030204" pitchFamily="34" charset="0"/>
              <a:buAutoNum type="alphaLcPeriod"/>
            </a:pPr>
            <a:r>
              <a:rPr lang="en-US" altLang="en-US" b="1"/>
              <a:t>Integrity/security</a:t>
            </a:r>
          </a:p>
          <a:p>
            <a:pPr lvl="1">
              <a:buFont typeface="Calibri Light" panose="020F0302020204030204" pitchFamily="34" charset="0"/>
              <a:buAutoNum type="alphaLcPeriod"/>
            </a:pPr>
            <a:r>
              <a:rPr lang="en-US" altLang="en-US" b="1"/>
              <a:t>Enforcement/redress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9360BDB2-0167-4CB9-94A2-A65F6F5EE13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4671CA8-40A0-4B39-AA26-D49EEE93C4C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27</a:t>
            </a:fld>
            <a:endParaRPr lang="en-US" altLang="en-US"/>
          </a:p>
        </p:txBody>
      </p:sp>
      <p:sp>
        <p:nvSpPr>
          <p:cNvPr id="91138" name="Rectangle 2">
            <a:extLst>
              <a:ext uri="{FF2B5EF4-FFF2-40B4-BE49-F238E27FC236}">
                <a16:creationId xmlns:a16="http://schemas.microsoft.com/office/drawing/2014/main" id="{5495C8A3-01C6-4782-89FF-E0FB5E947C4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Legal Issues Versus </a:t>
            </a:r>
            <a:br>
              <a:rPr lang="en-US" altLang="en-US"/>
            </a:br>
            <a:r>
              <a:rPr lang="en-US" altLang="en-US"/>
              <a:t>Ethical Issues </a:t>
            </a:r>
            <a:r>
              <a:rPr lang="en-US" altLang="en-US" sz="3600"/>
              <a:t>(cont.)</a:t>
            </a:r>
          </a:p>
        </p:txBody>
      </p:sp>
      <p:sp>
        <p:nvSpPr>
          <p:cNvPr id="35845" name="Rectangle 3">
            <a:extLst>
              <a:ext uri="{FF2B5EF4-FFF2-40B4-BE49-F238E27FC236}">
                <a16:creationId xmlns:a16="http://schemas.microsoft.com/office/drawing/2014/main" id="{E4A46BCE-0477-464D-A692-201DDF346232}"/>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Opt-out clause:</a:t>
            </a:r>
            <a:r>
              <a:rPr lang="en-US" altLang="en-US" b="1"/>
              <a:t> Agreement that requires computer users to take specific steps to </a:t>
            </a:r>
            <a:r>
              <a:rPr lang="en-US" altLang="en-US" b="1" i="1"/>
              <a:t>prevent </a:t>
            </a:r>
            <a:r>
              <a:rPr lang="en-US" altLang="en-US" b="1"/>
              <a:t>collection of information</a:t>
            </a:r>
            <a:endParaRPr lang="en-US" altLang="en-US" b="1" i="1"/>
          </a:p>
          <a:p>
            <a:pPr lvl="1">
              <a:buFont typeface="Calibri Light" panose="020F0302020204030204" pitchFamily="34" charset="0"/>
              <a:buAutoNum type="alphaLcPeriod"/>
            </a:pPr>
            <a:r>
              <a:rPr lang="en-US" altLang="en-US" b="1" i="1"/>
              <a:t>Opt-in clause:</a:t>
            </a:r>
            <a:r>
              <a:rPr lang="en-US" altLang="en-US" b="1"/>
              <a:t> Agreement that requires computer users to take specific steps to </a:t>
            </a:r>
            <a:r>
              <a:rPr lang="en-US" altLang="en-US" b="1" i="1"/>
              <a:t>allow </a:t>
            </a:r>
            <a:r>
              <a:rPr lang="en-US" altLang="en-US" b="1"/>
              <a:t>collection of information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B5EE34-83F6-4A9B-806E-583F55B1A6B0}"/>
              </a:ext>
            </a:extLst>
          </p:cNvPr>
          <p:cNvSpPr>
            <a:spLocks noGrp="1"/>
          </p:cNvSpPr>
          <p:nvPr>
            <p:ph type="dt" sz="quarter" idx="10"/>
          </p:nvPr>
        </p:nvSpPr>
        <p:spPr/>
        <p:txBody>
          <a:bodyPr/>
          <a:lstStyle/>
          <a:p>
            <a:pPr>
              <a:defRPr/>
            </a:pPr>
            <a:r>
              <a:rPr lang="en-US" altLang="en-US"/>
              <a:t>© Prentice Hall 2020</a:t>
            </a:r>
          </a:p>
        </p:txBody>
      </p:sp>
      <p:sp>
        <p:nvSpPr>
          <p:cNvPr id="36867" name="Slide Number Placeholder 6">
            <a:extLst>
              <a:ext uri="{FF2B5EF4-FFF2-40B4-BE49-F238E27FC236}">
                <a16:creationId xmlns:a16="http://schemas.microsoft.com/office/drawing/2014/main" id="{6ABA627B-97B3-4121-AD9F-CA115BCB2A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654E3D76-64D4-4694-BCE7-A99AEAA78F5D}" type="slidenum">
              <a:rPr lang="en-US" altLang="en-US" sz="1200">
                <a:solidFill>
                  <a:srgbClr val="898989"/>
                </a:solidFill>
              </a:rPr>
              <a:pPr>
                <a:lnSpc>
                  <a:spcPct val="100000"/>
                </a:lnSpc>
                <a:spcBef>
                  <a:spcPct val="0"/>
                </a:spcBef>
                <a:buFontTx/>
                <a:buNone/>
              </a:pPr>
              <a:t>28</a:t>
            </a:fld>
            <a:endParaRPr lang="en-US" altLang="en-US" sz="1200">
              <a:solidFill>
                <a:srgbClr val="898989"/>
              </a:solidFill>
            </a:endParaRPr>
          </a:p>
        </p:txBody>
      </p:sp>
      <p:sp>
        <p:nvSpPr>
          <p:cNvPr id="36868" name="Rectangle 2">
            <a:extLst>
              <a:ext uri="{FF2B5EF4-FFF2-40B4-BE49-F238E27FC236}">
                <a16:creationId xmlns:a16="http://schemas.microsoft.com/office/drawing/2014/main" id="{07C8B591-3D6B-4E88-88EB-F62AA8E5546F}"/>
              </a:ext>
            </a:extLst>
          </p:cNvPr>
          <p:cNvSpPr>
            <a:spLocks noGrp="1" noChangeArrowheads="1"/>
          </p:cNvSpPr>
          <p:nvPr>
            <p:ph type="title"/>
          </p:nvPr>
        </p:nvSpPr>
        <p:spPr/>
        <p:txBody>
          <a:bodyPr/>
          <a:lstStyle/>
          <a:p>
            <a:r>
              <a:rPr lang="en-US" altLang="en-US" sz="4000"/>
              <a:t>Intellectual Property Rights</a:t>
            </a:r>
            <a:endParaRPr lang="en-US" altLang="en-US" sz="3600"/>
          </a:p>
        </p:txBody>
      </p:sp>
      <p:sp>
        <p:nvSpPr>
          <p:cNvPr id="36869" name="Rectangle 3">
            <a:extLst>
              <a:ext uri="{FF2B5EF4-FFF2-40B4-BE49-F238E27FC236}">
                <a16:creationId xmlns:a16="http://schemas.microsoft.com/office/drawing/2014/main" id="{00947C95-8472-4968-8ECD-43F8AD757C9C}"/>
              </a:ext>
            </a:extLst>
          </p:cNvPr>
          <p:cNvSpPr>
            <a:spLocks noGrp="1" noChangeArrowheads="1"/>
          </p:cNvSpPr>
          <p:nvPr>
            <p:ph type="body" sz="half" idx="1"/>
          </p:nvPr>
        </p:nvSpPr>
        <p:spPr/>
        <p:txBody>
          <a:bodyPr/>
          <a:lstStyle/>
          <a:p>
            <a:r>
              <a:rPr lang="en-US" altLang="en-US" i="1"/>
              <a:t>Intellectual property:</a:t>
            </a:r>
            <a:r>
              <a:rPr lang="en-US" altLang="en-US" b="1"/>
              <a:t> </a:t>
            </a:r>
            <a:r>
              <a:rPr lang="en-US" altLang="en-US"/>
              <a:t>Creations of the mind, such as inventions, literary and artistic works, and symbols, names, images, and designs used in commerce</a:t>
            </a:r>
          </a:p>
        </p:txBody>
      </p:sp>
      <p:pic>
        <p:nvPicPr>
          <p:cNvPr id="36870" name="Picture 13">
            <a:extLst>
              <a:ext uri="{FF2B5EF4-FFF2-40B4-BE49-F238E27FC236}">
                <a16:creationId xmlns:a16="http://schemas.microsoft.com/office/drawing/2014/main" id="{14ABB588-AC9B-4C97-8405-18F414E189D2}"/>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0" y="2819401"/>
            <a:ext cx="2971800" cy="25003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BBB253-FCCC-41A9-8CEB-944D44CA06A7}"/>
              </a:ext>
            </a:extLst>
          </p:cNvPr>
          <p:cNvSpPr>
            <a:spLocks noGrp="1"/>
          </p:cNvSpPr>
          <p:nvPr>
            <p:ph type="dt" sz="quarter" idx="10"/>
          </p:nvPr>
        </p:nvSpPr>
        <p:spPr/>
        <p:txBody>
          <a:bodyPr/>
          <a:lstStyle/>
          <a:p>
            <a:pPr>
              <a:defRPr/>
            </a:pPr>
            <a:r>
              <a:rPr lang="en-US" altLang="en-US"/>
              <a:t>© Prentice Hall 2020</a:t>
            </a:r>
          </a:p>
        </p:txBody>
      </p:sp>
      <p:sp>
        <p:nvSpPr>
          <p:cNvPr id="37891" name="Slide Number Placeholder 6">
            <a:extLst>
              <a:ext uri="{FF2B5EF4-FFF2-40B4-BE49-F238E27FC236}">
                <a16:creationId xmlns:a16="http://schemas.microsoft.com/office/drawing/2014/main" id="{55491A0D-0491-46A1-8F75-47F407EE98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4CDED8F8-144A-4079-AC76-3BF9449F32FF}" type="slidenum">
              <a:rPr lang="en-US" altLang="en-US" sz="1200">
                <a:solidFill>
                  <a:srgbClr val="898989"/>
                </a:solidFill>
              </a:rPr>
              <a:pPr>
                <a:lnSpc>
                  <a:spcPct val="100000"/>
                </a:lnSpc>
                <a:spcBef>
                  <a:spcPct val="0"/>
                </a:spcBef>
                <a:buFontTx/>
                <a:buNone/>
              </a:pPr>
              <a:t>29</a:t>
            </a:fld>
            <a:endParaRPr lang="en-US" altLang="en-US" sz="1200">
              <a:solidFill>
                <a:srgbClr val="898989"/>
              </a:solidFill>
            </a:endParaRPr>
          </a:p>
        </p:txBody>
      </p:sp>
      <p:sp>
        <p:nvSpPr>
          <p:cNvPr id="37892" name="Rectangle 2">
            <a:extLst>
              <a:ext uri="{FF2B5EF4-FFF2-40B4-BE49-F238E27FC236}">
                <a16:creationId xmlns:a16="http://schemas.microsoft.com/office/drawing/2014/main" id="{8A2C5D22-BB42-4617-B37A-AA442FDA2BD8}"/>
              </a:ext>
            </a:extLst>
          </p:cNvPr>
          <p:cNvSpPr>
            <a:spLocks noGrp="1" noChangeArrowheads="1"/>
          </p:cNvSpPr>
          <p:nvPr>
            <p:ph type="title"/>
          </p:nvPr>
        </p:nvSpPr>
        <p:spPr/>
        <p:txBody>
          <a:bodyPr/>
          <a:lstStyle/>
          <a:p>
            <a:r>
              <a:rPr lang="en-US" altLang="en-US" sz="4000"/>
              <a:t>Copyrights</a:t>
            </a:r>
            <a:endParaRPr lang="en-US" altLang="en-US" sz="3600"/>
          </a:p>
        </p:txBody>
      </p:sp>
      <p:sp>
        <p:nvSpPr>
          <p:cNvPr id="37893" name="Rectangle 3">
            <a:extLst>
              <a:ext uri="{FF2B5EF4-FFF2-40B4-BE49-F238E27FC236}">
                <a16:creationId xmlns:a16="http://schemas.microsoft.com/office/drawing/2014/main" id="{BF955A5F-F0D7-4003-BB1D-0F07050457EE}"/>
              </a:ext>
            </a:extLst>
          </p:cNvPr>
          <p:cNvSpPr>
            <a:spLocks noGrp="1" noChangeArrowheads="1"/>
          </p:cNvSpPr>
          <p:nvPr>
            <p:ph type="body" sz="half" idx="1"/>
          </p:nvPr>
        </p:nvSpPr>
        <p:spPr>
          <a:xfrm>
            <a:off x="2590800" y="1981200"/>
            <a:ext cx="4876800" cy="4114800"/>
          </a:xfrm>
        </p:spPr>
        <p:txBody>
          <a:bodyPr/>
          <a:lstStyle/>
          <a:p>
            <a:r>
              <a:rPr lang="en-US" altLang="en-US" i="1"/>
              <a:t>Copyright:</a:t>
            </a:r>
            <a:r>
              <a:rPr lang="en-US" altLang="en-US" b="1"/>
              <a:t> </a:t>
            </a:r>
            <a:r>
              <a:rPr lang="en-US" altLang="en-US"/>
              <a:t>An exclusive grant from the government that allows the owner to reproduce a work, in whole or in part, and to distribute, perform, or display it to the public in any form or manner, including the Internet</a:t>
            </a:r>
          </a:p>
        </p:txBody>
      </p:sp>
      <p:sp>
        <p:nvSpPr>
          <p:cNvPr id="37894" name="WordArt 8">
            <a:extLst>
              <a:ext uri="{FF2B5EF4-FFF2-40B4-BE49-F238E27FC236}">
                <a16:creationId xmlns:a16="http://schemas.microsoft.com/office/drawing/2014/main" id="{0422653B-83A8-4AA6-A8AE-3193A433CA97}"/>
              </a:ext>
            </a:extLst>
          </p:cNvPr>
          <p:cNvSpPr>
            <a:spLocks noChangeArrowheads="1" noChangeShapeType="1" noTextEdit="1"/>
          </p:cNvSpPr>
          <p:nvPr/>
        </p:nvSpPr>
        <p:spPr bwMode="auto">
          <a:xfrm>
            <a:off x="8305800" y="3352800"/>
            <a:ext cx="1752600" cy="1676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ID"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2FFC113C-32A6-4A6E-BF3F-D54E1934A23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D6F22A4-CB2B-4761-82B5-D69C695BA9E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a:t>
            </a:fld>
            <a:endParaRPr lang="en-US" altLang="en-US"/>
          </a:p>
        </p:txBody>
      </p:sp>
      <p:sp>
        <p:nvSpPr>
          <p:cNvPr id="66562" name="Rectangle 2">
            <a:extLst>
              <a:ext uri="{FF2B5EF4-FFF2-40B4-BE49-F238E27FC236}">
                <a16:creationId xmlns:a16="http://schemas.microsoft.com/office/drawing/2014/main" id="{8E3BF659-B14A-4595-8718-0422AF27B90E}"/>
              </a:ext>
            </a:extLst>
          </p:cNvPr>
          <p:cNvSpPr>
            <a:spLocks noGrp="1" noChangeArrowheads="1"/>
          </p:cNvSpPr>
          <p:nvPr>
            <p:ph type="title"/>
          </p:nvPr>
        </p:nvSpPr>
        <p:spPr>
          <a:xfrm>
            <a:off x="2152650" y="503239"/>
            <a:ext cx="7886700" cy="777875"/>
          </a:xfrm>
        </p:spPr>
        <p:txBody>
          <a:bodyPr/>
          <a:lstStyle/>
          <a:p>
            <a:pPr>
              <a:defRPr/>
            </a:pPr>
            <a:r>
              <a:rPr lang="en-US" altLang="en-US"/>
              <a:t>Learning Objectives </a:t>
            </a:r>
            <a:r>
              <a:rPr lang="en-US" altLang="en-US" sz="3600"/>
              <a:t>(cont.)</a:t>
            </a:r>
          </a:p>
        </p:txBody>
      </p:sp>
      <p:sp>
        <p:nvSpPr>
          <p:cNvPr id="11269" name="Rectangle 3">
            <a:extLst>
              <a:ext uri="{FF2B5EF4-FFF2-40B4-BE49-F238E27FC236}">
                <a16:creationId xmlns:a16="http://schemas.microsoft.com/office/drawing/2014/main" id="{90E60059-DC4A-4D6A-A4BC-3E385814E7DA}"/>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startAt="6"/>
            </a:pPr>
            <a:r>
              <a:rPr lang="en-US" altLang="en-US"/>
              <a:t>Describe the types of fraud on the Internet and how to protect against them.</a:t>
            </a:r>
          </a:p>
          <a:p>
            <a:pPr marL="609600" indent="-609600">
              <a:buClr>
                <a:srgbClr val="FFFF66"/>
              </a:buClr>
              <a:buFont typeface="Wingdings" panose="05000000000000000000" pitchFamily="2" charset="2"/>
              <a:buAutoNum type="arabicPeriod" startAt="6"/>
            </a:pPr>
            <a:r>
              <a:rPr lang="en-US" altLang="en-US"/>
              <a:t>Describe representative societal issues in EC.</a:t>
            </a:r>
          </a:p>
          <a:p>
            <a:pPr marL="609600" indent="-609600">
              <a:buClr>
                <a:srgbClr val="FFFF66"/>
              </a:buClr>
              <a:buFont typeface="Wingdings" panose="05000000000000000000" pitchFamily="2" charset="2"/>
              <a:buAutoNum type="arabicPeriod" startAt="6"/>
            </a:pPr>
            <a:r>
              <a:rPr lang="en-US" altLang="en-US"/>
              <a:t>Describe the role and impact of virtual communities on EC.</a:t>
            </a:r>
          </a:p>
          <a:p>
            <a:pPr marL="609600" indent="-609600">
              <a:buClr>
                <a:srgbClr val="FFFF66"/>
              </a:buClr>
              <a:buFont typeface="Wingdings" panose="05000000000000000000" pitchFamily="2" charset="2"/>
              <a:buAutoNum type="arabicPeriod" startAt="6"/>
            </a:pPr>
            <a:r>
              <a:rPr lang="en-US" altLang="en-US"/>
              <a:t>Describe the future of EC.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1BB8B468-288D-471D-BE44-C6D1FC85F5E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37BF3CA-CECA-457F-82A5-C900691D66D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30</a:t>
            </a:fld>
            <a:endParaRPr lang="en-US" altLang="en-US"/>
          </a:p>
        </p:txBody>
      </p:sp>
      <p:sp>
        <p:nvSpPr>
          <p:cNvPr id="94210" name="Rectangle 2">
            <a:extLst>
              <a:ext uri="{FF2B5EF4-FFF2-40B4-BE49-F238E27FC236}">
                <a16:creationId xmlns:a16="http://schemas.microsoft.com/office/drawing/2014/main" id="{F963D7DA-AE36-4AAA-9A9E-D5217BCF78C1}"/>
              </a:ext>
            </a:extLst>
          </p:cNvPr>
          <p:cNvSpPr>
            <a:spLocks noGrp="1" noChangeArrowheads="1"/>
          </p:cNvSpPr>
          <p:nvPr>
            <p:ph type="title"/>
          </p:nvPr>
        </p:nvSpPr>
        <p:spPr>
          <a:xfrm>
            <a:off x="2362200" y="304801"/>
            <a:ext cx="8305800" cy="1431925"/>
          </a:xfrm>
        </p:spPr>
        <p:txBody>
          <a:bodyPr/>
          <a:lstStyle/>
          <a:p>
            <a:pPr>
              <a:defRPr/>
            </a:pPr>
            <a:r>
              <a:rPr lang="en-US" altLang="en-US"/>
              <a:t>Copyrights </a:t>
            </a:r>
            <a:r>
              <a:rPr lang="en-US" altLang="en-US" sz="3600"/>
              <a:t>(cont.)</a:t>
            </a:r>
          </a:p>
        </p:txBody>
      </p:sp>
      <p:sp>
        <p:nvSpPr>
          <p:cNvPr id="38917" name="Rectangle 3">
            <a:extLst>
              <a:ext uri="{FF2B5EF4-FFF2-40B4-BE49-F238E27FC236}">
                <a16:creationId xmlns:a16="http://schemas.microsoft.com/office/drawing/2014/main" id="{4BE0A670-A09F-42EA-8980-52D473FD86C1}"/>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Copyright protection approaches</a:t>
            </a:r>
          </a:p>
          <a:p>
            <a:pPr lvl="1">
              <a:lnSpc>
                <a:spcPct val="90000"/>
              </a:lnSpc>
              <a:buFont typeface="Calibri Light" panose="020F0302020204030204" pitchFamily="34" charset="0"/>
              <a:buAutoNum type="alphaLcPeriod"/>
            </a:pPr>
            <a:r>
              <a:rPr lang="en-US" altLang="en-US" b="1"/>
              <a:t>Using software to produce digital content that cannot be copied</a:t>
            </a:r>
          </a:p>
          <a:p>
            <a:pPr lvl="2">
              <a:lnSpc>
                <a:spcPct val="90000"/>
              </a:lnSpc>
            </a:pPr>
            <a:r>
              <a:rPr lang="en-US" altLang="en-US"/>
              <a:t>Cryptography </a:t>
            </a:r>
          </a:p>
          <a:p>
            <a:pPr lvl="2">
              <a:lnSpc>
                <a:spcPct val="90000"/>
              </a:lnSpc>
            </a:pPr>
            <a:r>
              <a:rPr lang="en-US" altLang="en-US"/>
              <a:t>Tracking copyright violations</a:t>
            </a:r>
            <a:endParaRPr lang="en-US" altLang="en-US" i="1"/>
          </a:p>
          <a:p>
            <a:pPr lvl="1">
              <a:lnSpc>
                <a:spcPct val="90000"/>
              </a:lnSpc>
              <a:buFont typeface="Calibri Light" panose="020F0302020204030204" pitchFamily="34" charset="0"/>
              <a:buAutoNum type="alphaLcPeriod"/>
            </a:pPr>
            <a:r>
              <a:rPr lang="en-US" altLang="en-US" b="1" i="1"/>
              <a:t>Digital watermarks:</a:t>
            </a:r>
            <a:r>
              <a:rPr lang="en-US" altLang="en-US" b="1"/>
              <a:t> Unique identifiers imbedded in digital content that make it possible to identify pirated works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FBCF4757-962F-4874-B968-BEBA6192D7F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7" name="Slide Number Placeholder 5">
            <a:extLst>
              <a:ext uri="{FF2B5EF4-FFF2-40B4-BE49-F238E27FC236}">
                <a16:creationId xmlns:a16="http://schemas.microsoft.com/office/drawing/2014/main" id="{2D25DD40-F078-47EF-B824-66E35034E6D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31</a:t>
            </a:fld>
            <a:endParaRPr lang="en-US" altLang="en-US"/>
          </a:p>
        </p:txBody>
      </p:sp>
      <p:sp>
        <p:nvSpPr>
          <p:cNvPr id="95234" name="Rectangle 2">
            <a:extLst>
              <a:ext uri="{FF2B5EF4-FFF2-40B4-BE49-F238E27FC236}">
                <a16:creationId xmlns:a16="http://schemas.microsoft.com/office/drawing/2014/main" id="{F1F292F8-56BC-47EA-ACFB-F9D027BAC934}"/>
              </a:ext>
            </a:extLst>
          </p:cNvPr>
          <p:cNvSpPr>
            <a:spLocks noGrp="1" noChangeArrowheads="1"/>
          </p:cNvSpPr>
          <p:nvPr>
            <p:ph type="title"/>
          </p:nvPr>
        </p:nvSpPr>
        <p:spPr>
          <a:xfrm>
            <a:off x="2362200" y="304801"/>
            <a:ext cx="8305800" cy="1431925"/>
          </a:xfrm>
        </p:spPr>
        <p:txBody>
          <a:bodyPr/>
          <a:lstStyle/>
          <a:p>
            <a:pPr>
              <a:defRPr/>
            </a:pPr>
            <a:r>
              <a:rPr lang="en-US" altLang="en-US"/>
              <a:t>Intellectual Property Rights </a:t>
            </a:r>
            <a:r>
              <a:rPr lang="en-US" altLang="en-US" sz="3600"/>
              <a:t>(cont.)</a:t>
            </a:r>
          </a:p>
        </p:txBody>
      </p:sp>
      <p:sp>
        <p:nvSpPr>
          <p:cNvPr id="39941" name="Rectangle 3">
            <a:extLst>
              <a:ext uri="{FF2B5EF4-FFF2-40B4-BE49-F238E27FC236}">
                <a16:creationId xmlns:a16="http://schemas.microsoft.com/office/drawing/2014/main" id="{2F68AC74-0C23-474D-80D3-F36E7DB4B628}"/>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Trademark:</a:t>
            </a:r>
            <a:r>
              <a:rPr lang="en-US" altLang="en-US" b="1"/>
              <a:t> </a:t>
            </a:r>
            <a:r>
              <a:rPr lang="en-US" altLang="en-US"/>
              <a:t>A symbol used by businesses to identify their goods and services; government registration of the trademark confers exclusive legal right to its use</a:t>
            </a:r>
          </a:p>
        </p:txBody>
      </p:sp>
      <p:sp>
        <p:nvSpPr>
          <p:cNvPr id="39942" name="WordArt 5">
            <a:extLst>
              <a:ext uri="{FF2B5EF4-FFF2-40B4-BE49-F238E27FC236}">
                <a16:creationId xmlns:a16="http://schemas.microsoft.com/office/drawing/2014/main" id="{F9D96713-5742-4305-90AD-20B38DBB3A80}"/>
              </a:ext>
            </a:extLst>
          </p:cNvPr>
          <p:cNvSpPr>
            <a:spLocks noChangeArrowheads="1" noChangeShapeType="1" noTextEdit="1"/>
          </p:cNvSpPr>
          <p:nvPr/>
        </p:nvSpPr>
        <p:spPr bwMode="auto">
          <a:xfrm>
            <a:off x="6019800" y="4953000"/>
            <a:ext cx="2057400" cy="762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ID"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4D516CCB-0A63-4797-8EAB-0ACADC5EFBB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2206667-EDAD-4C37-B1DC-BB06EB45429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32</a:t>
            </a:fld>
            <a:endParaRPr lang="en-US" altLang="en-US"/>
          </a:p>
        </p:txBody>
      </p:sp>
      <p:sp>
        <p:nvSpPr>
          <p:cNvPr id="96258" name="Rectangle 2">
            <a:extLst>
              <a:ext uri="{FF2B5EF4-FFF2-40B4-BE49-F238E27FC236}">
                <a16:creationId xmlns:a16="http://schemas.microsoft.com/office/drawing/2014/main" id="{A8C8826B-2EA5-431C-B80F-CB72F903D9EF}"/>
              </a:ext>
            </a:extLst>
          </p:cNvPr>
          <p:cNvSpPr>
            <a:spLocks noGrp="1" noChangeArrowheads="1"/>
          </p:cNvSpPr>
          <p:nvPr>
            <p:ph type="title"/>
          </p:nvPr>
        </p:nvSpPr>
        <p:spPr>
          <a:xfrm>
            <a:off x="2438400" y="228601"/>
            <a:ext cx="8229600" cy="1431925"/>
          </a:xfrm>
        </p:spPr>
        <p:txBody>
          <a:bodyPr/>
          <a:lstStyle/>
          <a:p>
            <a:pPr>
              <a:defRPr/>
            </a:pPr>
            <a:r>
              <a:rPr lang="en-US" altLang="en-US"/>
              <a:t>Intellectual Property Rights </a:t>
            </a:r>
            <a:r>
              <a:rPr lang="en-US" altLang="en-US" sz="3600"/>
              <a:t>(cont.)</a:t>
            </a:r>
          </a:p>
        </p:txBody>
      </p:sp>
      <p:sp>
        <p:nvSpPr>
          <p:cNvPr id="40965" name="Rectangle 3">
            <a:extLst>
              <a:ext uri="{FF2B5EF4-FFF2-40B4-BE49-F238E27FC236}">
                <a16:creationId xmlns:a16="http://schemas.microsoft.com/office/drawing/2014/main" id="{05BEF975-6EF5-470B-BBF2-BF8E1DF5AC16}"/>
              </a:ext>
            </a:extLst>
          </p:cNvPr>
          <p:cNvSpPr>
            <a:spLocks noGrp="1" noChangeArrowheads="1"/>
          </p:cNvSpPr>
          <p:nvPr>
            <p:ph type="body" idx="1"/>
          </p:nvPr>
        </p:nvSpPr>
        <p:spPr>
          <a:xfrm>
            <a:off x="2590800" y="1981200"/>
            <a:ext cx="7772400" cy="4419600"/>
          </a:xfrm>
        </p:spPr>
        <p:txBody>
          <a:bodyPr/>
          <a:lstStyle/>
          <a:p>
            <a:pPr>
              <a:lnSpc>
                <a:spcPct val="90000"/>
              </a:lnSpc>
              <a:buFont typeface="Calibri Light" panose="020F0302020204030204" pitchFamily="34" charset="0"/>
              <a:buAutoNum type="arabicPeriod"/>
            </a:pPr>
            <a:r>
              <a:rPr lang="en-US" altLang="en-US"/>
              <a:t>The owner of a registered trademark has exclusive rights to:</a:t>
            </a:r>
          </a:p>
          <a:p>
            <a:pPr lvl="1">
              <a:lnSpc>
                <a:spcPct val="90000"/>
              </a:lnSpc>
              <a:buFont typeface="Calibri Light" panose="020F0302020204030204" pitchFamily="34" charset="0"/>
              <a:buAutoNum type="alphaLcPeriod"/>
            </a:pPr>
            <a:r>
              <a:rPr lang="en-US" altLang="en-US" b="1"/>
              <a:t>Use the trademark on goods and services for which the trademark is registered</a:t>
            </a:r>
          </a:p>
          <a:p>
            <a:pPr lvl="1">
              <a:lnSpc>
                <a:spcPct val="90000"/>
              </a:lnSpc>
              <a:buFont typeface="Calibri Light" panose="020F0302020204030204" pitchFamily="34" charset="0"/>
              <a:buAutoNum type="alphaLcPeriod"/>
            </a:pPr>
            <a:r>
              <a:rPr lang="en-US" altLang="en-US" b="1"/>
              <a:t>Take legal action to prevent anyone else from using the trademark without consent on goods and services (identical or similar) for which the trademark is registered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347ADAED-0771-4AB2-B131-4C492E15B0E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AA47C76-370F-49CA-85BE-1390CF6705A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33</a:t>
            </a:fld>
            <a:endParaRPr lang="en-US" altLang="en-US"/>
          </a:p>
        </p:txBody>
      </p:sp>
      <p:sp>
        <p:nvSpPr>
          <p:cNvPr id="97282" name="Rectangle 2">
            <a:extLst>
              <a:ext uri="{FF2B5EF4-FFF2-40B4-BE49-F238E27FC236}">
                <a16:creationId xmlns:a16="http://schemas.microsoft.com/office/drawing/2014/main" id="{C182615F-2E23-4E3F-8BFC-063D49BCA0E4}"/>
              </a:ext>
            </a:extLst>
          </p:cNvPr>
          <p:cNvSpPr>
            <a:spLocks noGrp="1" noChangeArrowheads="1"/>
          </p:cNvSpPr>
          <p:nvPr>
            <p:ph type="title"/>
          </p:nvPr>
        </p:nvSpPr>
        <p:spPr>
          <a:xfrm>
            <a:off x="2286000" y="304801"/>
            <a:ext cx="8382000" cy="1431925"/>
          </a:xfrm>
        </p:spPr>
        <p:txBody>
          <a:bodyPr/>
          <a:lstStyle/>
          <a:p>
            <a:pPr>
              <a:defRPr/>
            </a:pPr>
            <a:r>
              <a:rPr lang="en-US" altLang="en-US"/>
              <a:t>Domain Names</a:t>
            </a:r>
            <a:endParaRPr lang="en-US" altLang="en-US" sz="3600"/>
          </a:p>
        </p:txBody>
      </p:sp>
      <p:sp>
        <p:nvSpPr>
          <p:cNvPr id="41989" name="Rectangle 3">
            <a:extLst>
              <a:ext uri="{FF2B5EF4-FFF2-40B4-BE49-F238E27FC236}">
                <a16:creationId xmlns:a16="http://schemas.microsoft.com/office/drawing/2014/main" id="{1009322D-2A82-4E04-9CAA-20DDAB51B328}"/>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Domain name refers to the upper category of an Internet address (URL)</a:t>
            </a:r>
          </a:p>
          <a:p>
            <a:pPr lvl="2"/>
            <a:r>
              <a:rPr lang="en-US" altLang="en-US"/>
              <a:t>Should additional (new) top-level domain names be added?</a:t>
            </a:r>
          </a:p>
          <a:p>
            <a:pPr lvl="2"/>
            <a:r>
              <a:rPr lang="en-US" altLang="en-US"/>
              <a:t>The use of trademarked names that belong to other companies as domain names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02F425E0-03CC-48F1-A78A-1E4E682ECC3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4425095-7194-4D73-9258-B8D7096EE50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34</a:t>
            </a:fld>
            <a:endParaRPr lang="en-US" altLang="en-US"/>
          </a:p>
        </p:txBody>
      </p:sp>
      <p:sp>
        <p:nvSpPr>
          <p:cNvPr id="98306" name="Rectangle 2">
            <a:extLst>
              <a:ext uri="{FF2B5EF4-FFF2-40B4-BE49-F238E27FC236}">
                <a16:creationId xmlns:a16="http://schemas.microsoft.com/office/drawing/2014/main" id="{EAC470B1-1EEB-41D4-BEBB-9CF710695FED}"/>
              </a:ext>
            </a:extLst>
          </p:cNvPr>
          <p:cNvSpPr>
            <a:spLocks noGrp="1" noChangeArrowheads="1"/>
          </p:cNvSpPr>
          <p:nvPr>
            <p:ph type="title"/>
          </p:nvPr>
        </p:nvSpPr>
        <p:spPr>
          <a:xfrm>
            <a:off x="2667000" y="304801"/>
            <a:ext cx="8001000" cy="1431925"/>
          </a:xfrm>
        </p:spPr>
        <p:txBody>
          <a:bodyPr/>
          <a:lstStyle/>
          <a:p>
            <a:pPr>
              <a:defRPr/>
            </a:pPr>
            <a:r>
              <a:rPr lang="en-US" altLang="en-US"/>
              <a:t>Domain Names </a:t>
            </a:r>
            <a:r>
              <a:rPr lang="en-US" altLang="en-US" sz="3600"/>
              <a:t>(cont.)</a:t>
            </a:r>
          </a:p>
        </p:txBody>
      </p:sp>
      <p:sp>
        <p:nvSpPr>
          <p:cNvPr id="43013" name="Rectangle 3">
            <a:extLst>
              <a:ext uri="{FF2B5EF4-FFF2-40B4-BE49-F238E27FC236}">
                <a16:creationId xmlns:a16="http://schemas.microsoft.com/office/drawing/2014/main" id="{76DE0F7B-2280-4F6C-9E4D-DAA2ADF1040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Network Solutions, Inc.—U.S. subsidiary of Verisign was the sole assigner of domain names until 1998</a:t>
            </a:r>
          </a:p>
          <a:p>
            <a:pPr lvl="1">
              <a:buFont typeface="Calibri Light" panose="020F0302020204030204" pitchFamily="34" charset="0"/>
              <a:buAutoNum type="alphaLcPeriod"/>
            </a:pPr>
            <a:r>
              <a:rPr lang="en-US" altLang="en-US" b="1"/>
              <a:t>ICANN, an international nonprofit corporation, took over assignment of domain names on a global basis—allowing competition in the registration system and the price of registration has dropped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72D9F07F-402D-4E1D-B7B7-0145E8F76B5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DCEE9D3-AB86-478D-AED1-769D1795834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35</a:t>
            </a:fld>
            <a:endParaRPr lang="en-US" altLang="en-US"/>
          </a:p>
        </p:txBody>
      </p:sp>
      <p:sp>
        <p:nvSpPr>
          <p:cNvPr id="99330" name="Rectangle 2">
            <a:extLst>
              <a:ext uri="{FF2B5EF4-FFF2-40B4-BE49-F238E27FC236}">
                <a16:creationId xmlns:a16="http://schemas.microsoft.com/office/drawing/2014/main" id="{4CFE8D0C-19FA-4F81-B22C-666BA92E352E}"/>
              </a:ext>
            </a:extLst>
          </p:cNvPr>
          <p:cNvSpPr>
            <a:spLocks noGrp="1" noChangeArrowheads="1"/>
          </p:cNvSpPr>
          <p:nvPr>
            <p:ph type="title"/>
          </p:nvPr>
        </p:nvSpPr>
        <p:spPr>
          <a:xfrm>
            <a:off x="2362200" y="457201"/>
            <a:ext cx="8610600" cy="1431925"/>
          </a:xfrm>
        </p:spPr>
        <p:txBody>
          <a:bodyPr/>
          <a:lstStyle/>
          <a:p>
            <a:pPr>
              <a:defRPr/>
            </a:pPr>
            <a:r>
              <a:rPr lang="en-US" altLang="en-US"/>
              <a:t>Domain Names (cont.)</a:t>
            </a:r>
          </a:p>
        </p:txBody>
      </p:sp>
      <p:sp>
        <p:nvSpPr>
          <p:cNvPr id="44037" name="Rectangle 3">
            <a:extLst>
              <a:ext uri="{FF2B5EF4-FFF2-40B4-BE49-F238E27FC236}">
                <a16:creationId xmlns:a16="http://schemas.microsoft.com/office/drawing/2014/main" id="{FBADB0E9-D370-427E-9FB3-5CBED9907A17}"/>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Council of Registrars (CORE) (European group) and the Global Internet Project (U.S. group) want to increase the number of top-level names</a:t>
            </a:r>
          </a:p>
          <a:p>
            <a:pPr lvl="2">
              <a:buFont typeface="Wingdings" panose="05000000000000000000" pitchFamily="2" charset="2"/>
              <a:buNone/>
            </a:pPr>
            <a:r>
              <a:rPr lang="en-US" altLang="en-US"/>
              <a:t>	One objectives is to create an adult-only top-level name that will keep pornographic material away from children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6F99C015-D645-4A4F-A2D7-B305CD22566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74BEA31-1861-4681-9E90-86404FB9968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36</a:t>
            </a:fld>
            <a:endParaRPr lang="en-US" altLang="en-US"/>
          </a:p>
        </p:txBody>
      </p:sp>
      <p:sp>
        <p:nvSpPr>
          <p:cNvPr id="100354" name="Rectangle 2">
            <a:extLst>
              <a:ext uri="{FF2B5EF4-FFF2-40B4-BE49-F238E27FC236}">
                <a16:creationId xmlns:a16="http://schemas.microsoft.com/office/drawing/2014/main" id="{B7C6196E-6812-4216-963B-97D4FFC96646}"/>
              </a:ext>
            </a:extLst>
          </p:cNvPr>
          <p:cNvSpPr>
            <a:spLocks noGrp="1" noChangeArrowheads="1"/>
          </p:cNvSpPr>
          <p:nvPr>
            <p:ph type="title"/>
          </p:nvPr>
        </p:nvSpPr>
        <p:spPr>
          <a:xfrm>
            <a:off x="2438400" y="304801"/>
            <a:ext cx="8610600" cy="1431925"/>
          </a:xfrm>
        </p:spPr>
        <p:txBody>
          <a:bodyPr/>
          <a:lstStyle/>
          <a:p>
            <a:pPr>
              <a:defRPr/>
            </a:pPr>
            <a:r>
              <a:rPr lang="en-US" altLang="en-US"/>
              <a:t>Domain Names (cont.)</a:t>
            </a:r>
          </a:p>
        </p:txBody>
      </p:sp>
      <p:sp>
        <p:nvSpPr>
          <p:cNvPr id="45061" name="Rectangle 3">
            <a:extLst>
              <a:ext uri="{FF2B5EF4-FFF2-40B4-BE49-F238E27FC236}">
                <a16:creationId xmlns:a16="http://schemas.microsoft.com/office/drawing/2014/main" id="{4DD926BD-0DB7-4E0C-A476-B7A0143A8705}"/>
              </a:ext>
            </a:extLst>
          </p:cNvPr>
          <p:cNvSpPr>
            <a:spLocks noGrp="1" noChangeArrowheads="1"/>
          </p:cNvSpPr>
          <p:nvPr>
            <p:ph type="body" idx="1"/>
          </p:nvPr>
        </p:nvSpPr>
        <p:spPr>
          <a:xfrm>
            <a:off x="2590800" y="1981200"/>
            <a:ext cx="7772400" cy="4572000"/>
          </a:xfrm>
        </p:spPr>
        <p:txBody>
          <a:bodyPr/>
          <a:lstStyle/>
          <a:p>
            <a:pPr lvl="1">
              <a:buFont typeface="Calibri Light" panose="020F0302020204030204" pitchFamily="34" charset="0"/>
              <a:buAutoNum type="alphaLcPeriod"/>
            </a:pPr>
            <a:r>
              <a:rPr lang="en-US" altLang="en-US" b="1"/>
              <a:t>Domain name disputes and resolutions</a:t>
            </a:r>
            <a:endParaRPr lang="en-US" altLang="en-US"/>
          </a:p>
          <a:p>
            <a:pPr lvl="2"/>
            <a:r>
              <a:rPr lang="en-US" altLang="en-US"/>
              <a:t>Major disputes are international in scope, because the same corporate name may be used in different countries by different corporations</a:t>
            </a:r>
          </a:p>
          <a:p>
            <a:pPr lvl="2"/>
            <a:r>
              <a:rPr lang="en-US" altLang="en-US"/>
              <a:t>Internet community now quickly resolves domain name disputes using </a:t>
            </a:r>
            <a:r>
              <a:rPr lang="en-US" altLang="en-US" i="1"/>
              <a:t>arbitration</a:t>
            </a:r>
            <a:endParaRPr lang="en-US" altLang="en-US"/>
          </a:p>
          <a:p>
            <a:pPr lvl="3"/>
            <a:r>
              <a:rPr lang="en-US" altLang="en-US"/>
              <a:t>Disputes.org </a:t>
            </a:r>
          </a:p>
          <a:p>
            <a:pPr lvl="3"/>
            <a:r>
              <a:rPr lang="en-US" altLang="en-US"/>
              <a:t>Consortium, the National Arbitration Forum</a:t>
            </a:r>
          </a:p>
          <a:p>
            <a:pPr lvl="3"/>
            <a:r>
              <a:rPr lang="en-US" altLang="en-US"/>
              <a:t>WIPO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1D6A8D49-CA85-4C7D-9F86-23F5FE55FC6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05BEEBE-AD03-4D9F-8B3D-E7A0562B585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37</a:t>
            </a:fld>
            <a:endParaRPr lang="en-US" altLang="en-US"/>
          </a:p>
        </p:txBody>
      </p:sp>
      <p:sp>
        <p:nvSpPr>
          <p:cNvPr id="101378" name="Rectangle 2">
            <a:extLst>
              <a:ext uri="{FF2B5EF4-FFF2-40B4-BE49-F238E27FC236}">
                <a16:creationId xmlns:a16="http://schemas.microsoft.com/office/drawing/2014/main" id="{D06A4943-8722-4789-83A2-2636C647CEAA}"/>
              </a:ext>
            </a:extLst>
          </p:cNvPr>
          <p:cNvSpPr>
            <a:spLocks noGrp="1" noChangeArrowheads="1"/>
          </p:cNvSpPr>
          <p:nvPr>
            <p:ph type="title"/>
          </p:nvPr>
        </p:nvSpPr>
        <p:spPr>
          <a:xfrm>
            <a:off x="1905000" y="381001"/>
            <a:ext cx="8763000" cy="1431925"/>
          </a:xfrm>
        </p:spPr>
        <p:txBody>
          <a:bodyPr/>
          <a:lstStyle/>
          <a:p>
            <a:pPr>
              <a:defRPr/>
            </a:pPr>
            <a:r>
              <a:rPr lang="en-US" altLang="en-US"/>
              <a:t>Intellectual Property Rights (cont.)</a:t>
            </a:r>
          </a:p>
        </p:txBody>
      </p:sp>
      <p:sp>
        <p:nvSpPr>
          <p:cNvPr id="46085" name="Rectangle 3">
            <a:extLst>
              <a:ext uri="{FF2B5EF4-FFF2-40B4-BE49-F238E27FC236}">
                <a16:creationId xmlns:a16="http://schemas.microsoft.com/office/drawing/2014/main" id="{ED9E7DC7-8583-458F-A869-87908F61AEE4}"/>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i="1"/>
              <a:t>Cybersquatting:</a:t>
            </a:r>
            <a:r>
              <a:rPr lang="en-US" altLang="en-US" b="1"/>
              <a:t> The practice of registering domain names in order to sell them later at a higher price</a:t>
            </a:r>
          </a:p>
          <a:p>
            <a:pPr lvl="1">
              <a:buFont typeface="Calibri Light" panose="020F0302020204030204" pitchFamily="34" charset="0"/>
              <a:buAutoNum type="alphaLcPeriod"/>
            </a:pPr>
            <a:r>
              <a:rPr lang="en-US" altLang="en-US" b="1"/>
              <a:t>Anticybersquatting Consumer Protection Act of 1999 allows trademark owners sue for statutory damages</a:t>
            </a:r>
          </a:p>
          <a:p>
            <a:pPr lvl="2"/>
            <a:r>
              <a:rPr lang="en-US" altLang="en-US"/>
              <a:t>Juliaroberts.com</a:t>
            </a:r>
          </a:p>
          <a:p>
            <a:pPr lvl="2"/>
            <a:r>
              <a:rPr lang="en-US" altLang="en-US"/>
              <a:t>Madonna.com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4C14A498-6E82-44AC-906F-629A39BE90D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F608E3E-2F8F-4178-A9CE-FDB07C43CF5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38</a:t>
            </a:fld>
            <a:endParaRPr lang="en-US" altLang="en-US"/>
          </a:p>
        </p:txBody>
      </p:sp>
      <p:sp>
        <p:nvSpPr>
          <p:cNvPr id="102402" name="Rectangle 2">
            <a:extLst>
              <a:ext uri="{FF2B5EF4-FFF2-40B4-BE49-F238E27FC236}">
                <a16:creationId xmlns:a16="http://schemas.microsoft.com/office/drawing/2014/main" id="{3F214C92-96B1-4212-AB8B-E5C4B4B724B2}"/>
              </a:ext>
            </a:extLst>
          </p:cNvPr>
          <p:cNvSpPr>
            <a:spLocks noGrp="1" noChangeArrowheads="1"/>
          </p:cNvSpPr>
          <p:nvPr>
            <p:ph type="title"/>
          </p:nvPr>
        </p:nvSpPr>
        <p:spPr>
          <a:xfrm>
            <a:off x="1828800" y="304801"/>
            <a:ext cx="8839200" cy="1431925"/>
          </a:xfrm>
        </p:spPr>
        <p:txBody>
          <a:bodyPr/>
          <a:lstStyle/>
          <a:p>
            <a:pPr>
              <a:defRPr/>
            </a:pPr>
            <a:r>
              <a:rPr lang="en-US" altLang="en-US"/>
              <a:t>Intellectual Property Rights (cont.)</a:t>
            </a:r>
          </a:p>
        </p:txBody>
      </p:sp>
      <p:sp>
        <p:nvSpPr>
          <p:cNvPr id="47109" name="Rectangle 3">
            <a:extLst>
              <a:ext uri="{FF2B5EF4-FFF2-40B4-BE49-F238E27FC236}">
                <a16:creationId xmlns:a16="http://schemas.microsoft.com/office/drawing/2014/main" id="{89B6C4C4-C4EA-46EF-999F-BECF4A95B5B9}"/>
              </a:ext>
            </a:extLst>
          </p:cNvPr>
          <p:cNvSpPr>
            <a:spLocks noGrp="1" noChangeArrowheads="1"/>
          </p:cNvSpPr>
          <p:nvPr>
            <p:ph type="body" idx="1"/>
          </p:nvPr>
        </p:nvSpPr>
        <p:spPr>
          <a:xfrm>
            <a:off x="2590800" y="1981200"/>
            <a:ext cx="7772400" cy="4495800"/>
          </a:xfrm>
        </p:spPr>
        <p:txBody>
          <a:bodyPr/>
          <a:lstStyle/>
          <a:p>
            <a:pPr>
              <a:lnSpc>
                <a:spcPct val="90000"/>
              </a:lnSpc>
              <a:buFont typeface="Calibri Light" panose="020F0302020204030204" pitchFamily="34" charset="0"/>
              <a:buAutoNum type="arabicPeriod"/>
            </a:pPr>
            <a:r>
              <a:rPr lang="en-US" altLang="en-US" i="1"/>
              <a:t>Patent:</a:t>
            </a:r>
            <a:r>
              <a:rPr lang="en-US" altLang="en-US" b="1"/>
              <a:t> </a:t>
            </a:r>
            <a:r>
              <a:rPr lang="en-US" altLang="en-US"/>
              <a:t>A document that grants the holder exclusive rights on an invention for a fixed number of years</a:t>
            </a:r>
          </a:p>
          <a:p>
            <a:pPr lvl="1">
              <a:lnSpc>
                <a:spcPct val="90000"/>
              </a:lnSpc>
              <a:buFont typeface="Calibri Light" panose="020F0302020204030204" pitchFamily="34" charset="0"/>
              <a:buAutoNum type="alphaLcPeriod"/>
            </a:pPr>
            <a:r>
              <a:rPr lang="en-US" altLang="en-US" b="1"/>
              <a:t>Patents serve to protect tangible technological inventions</a:t>
            </a:r>
          </a:p>
          <a:p>
            <a:pPr lvl="1">
              <a:lnSpc>
                <a:spcPct val="90000"/>
              </a:lnSpc>
              <a:buFont typeface="Calibri Light" panose="020F0302020204030204" pitchFamily="34" charset="0"/>
              <a:buAutoNum type="alphaLcPeriod"/>
            </a:pPr>
            <a:r>
              <a:rPr lang="en-US" altLang="en-US" b="1"/>
              <a:t>Patents are not designed to protect artistic or literary creativity</a:t>
            </a:r>
          </a:p>
          <a:p>
            <a:pPr lvl="1">
              <a:lnSpc>
                <a:spcPct val="90000"/>
              </a:lnSpc>
              <a:buFont typeface="Calibri Light" panose="020F0302020204030204" pitchFamily="34" charset="0"/>
              <a:buAutoNum type="alphaLcPeriod"/>
            </a:pPr>
            <a:r>
              <a:rPr lang="en-US" altLang="en-US" b="1"/>
              <a:t>Patents confer monopoly rights to an idea or an invention, regardless of how it may be expressed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1F130FBF-3C3B-422E-BF23-07F966F27EA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23C7A47-76AC-4122-AB2A-1137974956A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39</a:t>
            </a:fld>
            <a:endParaRPr lang="en-US" altLang="en-US"/>
          </a:p>
        </p:txBody>
      </p:sp>
      <p:sp>
        <p:nvSpPr>
          <p:cNvPr id="103426" name="Rectangle 2">
            <a:extLst>
              <a:ext uri="{FF2B5EF4-FFF2-40B4-BE49-F238E27FC236}">
                <a16:creationId xmlns:a16="http://schemas.microsoft.com/office/drawing/2014/main" id="{2DBAFD43-2482-46C9-B18D-EF8965595BB7}"/>
              </a:ext>
            </a:extLst>
          </p:cNvPr>
          <p:cNvSpPr>
            <a:spLocks noGrp="1" noChangeArrowheads="1"/>
          </p:cNvSpPr>
          <p:nvPr>
            <p:ph type="title"/>
          </p:nvPr>
        </p:nvSpPr>
        <p:spPr>
          <a:xfrm>
            <a:off x="1981200" y="304801"/>
            <a:ext cx="8686800" cy="1431925"/>
          </a:xfrm>
        </p:spPr>
        <p:txBody>
          <a:bodyPr/>
          <a:lstStyle/>
          <a:p>
            <a:pPr>
              <a:defRPr/>
            </a:pPr>
            <a:r>
              <a:rPr lang="en-US" altLang="en-US"/>
              <a:t>Intellectual Property Rights (cont.)</a:t>
            </a:r>
          </a:p>
        </p:txBody>
      </p:sp>
      <p:sp>
        <p:nvSpPr>
          <p:cNvPr id="48133" name="Rectangle 3">
            <a:extLst>
              <a:ext uri="{FF2B5EF4-FFF2-40B4-BE49-F238E27FC236}">
                <a16:creationId xmlns:a16="http://schemas.microsoft.com/office/drawing/2014/main" id="{D2C63CE4-EB0F-4167-AB26-423C09427B6D}"/>
              </a:ext>
            </a:extLst>
          </p:cNvPr>
          <p:cNvSpPr>
            <a:spLocks noGrp="1" noChangeArrowheads="1"/>
          </p:cNvSpPr>
          <p:nvPr>
            <p:ph type="body" idx="1"/>
          </p:nvPr>
        </p:nvSpPr>
        <p:spPr>
          <a:xfrm>
            <a:off x="2590800" y="1981200"/>
            <a:ext cx="7696200" cy="4343400"/>
          </a:xfrm>
        </p:spPr>
        <p:txBody>
          <a:bodyPr/>
          <a:lstStyle/>
          <a:p>
            <a:pPr>
              <a:lnSpc>
                <a:spcPct val="90000"/>
              </a:lnSpc>
              <a:buFont typeface="Calibri Light" panose="020F0302020204030204" pitchFamily="34" charset="0"/>
              <a:buAutoNum type="arabicPeriod"/>
            </a:pPr>
            <a:r>
              <a:rPr lang="en-US" altLang="en-US"/>
              <a:t>Fan and hate sites</a:t>
            </a:r>
          </a:p>
          <a:p>
            <a:pPr lvl="1">
              <a:lnSpc>
                <a:spcPct val="90000"/>
              </a:lnSpc>
              <a:buFontTx/>
              <a:buNone/>
            </a:pPr>
            <a:r>
              <a:rPr lang="en-US" altLang="en-US" b="1" i="1"/>
              <a:t>	cyberbashing:</a:t>
            </a:r>
            <a:r>
              <a:rPr lang="en-US" altLang="en-US" b="1"/>
              <a:t> The registration of a domain name that criticizes an organization or person</a:t>
            </a:r>
            <a:r>
              <a:rPr lang="en-US" altLang="en-US"/>
              <a:t> </a:t>
            </a:r>
          </a:p>
          <a:p>
            <a:pPr lvl="1">
              <a:lnSpc>
                <a:spcPct val="90000"/>
              </a:lnSpc>
              <a:buFont typeface="Calibri Light" panose="020F0302020204030204" pitchFamily="34" charset="0"/>
              <a:buAutoNum type="alphaLcPeriod"/>
            </a:pPr>
            <a:r>
              <a:rPr lang="en-US" altLang="en-US" b="1"/>
              <a:t>May violate the copyrights of the creators or distributors of intellectual property</a:t>
            </a:r>
          </a:p>
          <a:p>
            <a:pPr lvl="1">
              <a:lnSpc>
                <a:spcPct val="90000"/>
              </a:lnSpc>
              <a:buFont typeface="Calibri Light" panose="020F0302020204030204" pitchFamily="34" charset="0"/>
              <a:buAutoNum type="alphaLcPeriod"/>
            </a:pPr>
            <a:r>
              <a:rPr lang="en-US" altLang="en-US" b="1"/>
              <a:t>This issue shows the potential collision between protection of intellectual property and free speech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3F154BCE-1709-429C-8A97-D2FFB072F2E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616ECFF4-CC1F-4B0C-BA10-18088E022ED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a:t>
            </a:fld>
            <a:endParaRPr lang="en-US" altLang="en-US"/>
          </a:p>
        </p:txBody>
      </p:sp>
      <p:sp>
        <p:nvSpPr>
          <p:cNvPr id="67586" name="Rectangle 2">
            <a:extLst>
              <a:ext uri="{FF2B5EF4-FFF2-40B4-BE49-F238E27FC236}">
                <a16:creationId xmlns:a16="http://schemas.microsoft.com/office/drawing/2014/main" id="{B0D33F10-ECC0-4246-BF95-7370C167086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dirty="0"/>
              <a:t>MP3.com, Napster, and</a:t>
            </a:r>
            <a:br>
              <a:rPr lang="en-US" altLang="en-US" dirty="0"/>
            </a:br>
            <a:r>
              <a:rPr lang="en-US" altLang="en-US" dirty="0"/>
              <a:t>Intellectual Property Rights</a:t>
            </a:r>
          </a:p>
        </p:txBody>
      </p:sp>
      <p:sp>
        <p:nvSpPr>
          <p:cNvPr id="12293" name="Rectangle 3">
            <a:extLst>
              <a:ext uri="{FF2B5EF4-FFF2-40B4-BE49-F238E27FC236}">
                <a16:creationId xmlns:a16="http://schemas.microsoft.com/office/drawing/2014/main" id="{C5BD73C8-8092-4605-9546-2F85C982ED4F}"/>
              </a:ext>
            </a:extLst>
          </p:cNvPr>
          <p:cNvSpPr>
            <a:spLocks noGrp="1" noChangeArrowheads="1"/>
          </p:cNvSpPr>
          <p:nvPr>
            <p:ph type="body" idx="1"/>
          </p:nvPr>
        </p:nvSpPr>
        <p:spPr>
          <a:xfrm>
            <a:off x="2590800" y="1981200"/>
            <a:ext cx="7620000" cy="4343400"/>
          </a:xfrm>
        </p:spPr>
        <p:txBody>
          <a:bodyPr/>
          <a:lstStyle/>
          <a:p>
            <a:pPr marL="9525" indent="0">
              <a:buNone/>
            </a:pPr>
            <a:r>
              <a:rPr lang="en-US" altLang="en-US"/>
              <a:t>Masalah</a:t>
            </a:r>
          </a:p>
          <a:p>
            <a:pPr marL="9525" indent="0">
              <a:buNone/>
            </a:pPr>
            <a:r>
              <a:rPr lang="en-US" altLang="en-US"/>
              <a:t>Sebelum munculnya Web, orang membuat salinan kaset musik dan video untuk diberikan kepada teman dan keluarga atau menggunakannya untuk kesenangan pribadi mereka. </a:t>
            </a:r>
          </a:p>
          <a:p>
            <a:pPr marL="9525" indent="0">
              <a:buNone/>
            </a:pPr>
            <a:r>
              <a:rPr lang="en-US" altLang="en-US"/>
              <a:t>Aktivitas seperti itu diabaikan oleh produser, distributor, dan artis yang memiliki hak hukum atas konten tersebut</a:t>
            </a:r>
            <a:endParaRPr lang="en-US"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7D174F1F-4436-4F4A-BBA7-88C6309B4E0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7035E3D-15BD-4FD5-9D7D-374A466D24E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40</a:t>
            </a:fld>
            <a:endParaRPr lang="en-US" altLang="en-US"/>
          </a:p>
        </p:txBody>
      </p:sp>
      <p:sp>
        <p:nvSpPr>
          <p:cNvPr id="104450" name="Rectangle 2">
            <a:extLst>
              <a:ext uri="{FF2B5EF4-FFF2-40B4-BE49-F238E27FC236}">
                <a16:creationId xmlns:a16="http://schemas.microsoft.com/office/drawing/2014/main" id="{E370E304-A657-4485-8394-4E60884E35F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a:t>
            </a:r>
            <a:endParaRPr lang="en-US" altLang="en-US" sz="3200" dirty="0"/>
          </a:p>
        </p:txBody>
      </p:sp>
      <p:sp>
        <p:nvSpPr>
          <p:cNvPr id="49157" name="Rectangle 3">
            <a:extLst>
              <a:ext uri="{FF2B5EF4-FFF2-40B4-BE49-F238E27FC236}">
                <a16:creationId xmlns:a16="http://schemas.microsoft.com/office/drawing/2014/main" id="{9F97AE8E-5B20-40EF-8C6C-F86657B66A31}"/>
              </a:ext>
            </a:extLst>
          </p:cNvPr>
          <p:cNvSpPr>
            <a:spLocks noGrp="1" noChangeArrowheads="1"/>
          </p:cNvSpPr>
          <p:nvPr>
            <p:ph type="body" idx="1"/>
          </p:nvPr>
        </p:nvSpPr>
        <p:spPr>
          <a:xfrm>
            <a:off x="2247900" y="1824038"/>
            <a:ext cx="7886700" cy="4495800"/>
          </a:xfrm>
        </p:spPr>
        <p:txBody>
          <a:bodyPr/>
          <a:lstStyle/>
          <a:p>
            <a:pPr>
              <a:buFont typeface="Calibri Light" panose="020F0302020204030204" pitchFamily="34" charset="0"/>
              <a:buAutoNum type="arabicPeriod"/>
            </a:pPr>
            <a:r>
              <a:rPr lang="en-US" altLang="en-US"/>
              <a:t>One of the most important issues of Web surfers (as per surveys) is censorship</a:t>
            </a:r>
          </a:p>
          <a:p>
            <a:pPr lvl="1">
              <a:buFontTx/>
              <a:buNone/>
            </a:pPr>
            <a:r>
              <a:rPr lang="en-US" altLang="en-US" b="1"/>
              <a:t>	Censorship—governmental attempts to control broadcasted material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a:extLst>
              <a:ext uri="{FF2B5EF4-FFF2-40B4-BE49-F238E27FC236}">
                <a16:creationId xmlns:a16="http://schemas.microsoft.com/office/drawing/2014/main" id="{372A047F-A2E7-4089-9442-8193326019A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7" name="Slide Number Placeholder 5">
            <a:extLst>
              <a:ext uri="{FF2B5EF4-FFF2-40B4-BE49-F238E27FC236}">
                <a16:creationId xmlns:a16="http://schemas.microsoft.com/office/drawing/2014/main" id="{40394738-6676-4848-BE38-E66D14C34CA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41</a:t>
            </a:fld>
            <a:endParaRPr lang="en-US" altLang="en-US"/>
          </a:p>
        </p:txBody>
      </p:sp>
      <p:sp>
        <p:nvSpPr>
          <p:cNvPr id="105474" name="Rectangle 2">
            <a:extLst>
              <a:ext uri="{FF2B5EF4-FFF2-40B4-BE49-F238E27FC236}">
                <a16:creationId xmlns:a16="http://schemas.microsoft.com/office/drawing/2014/main" id="{A400C42A-A481-4C20-9EF4-03EF2DEB558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0181" name="Rectangle 3">
            <a:extLst>
              <a:ext uri="{FF2B5EF4-FFF2-40B4-BE49-F238E27FC236}">
                <a16:creationId xmlns:a16="http://schemas.microsoft.com/office/drawing/2014/main" id="{BDDD3546-E500-4395-B213-5D6BF119DB25}"/>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sz="3200"/>
              <a:t>“Donham’s First Law of Censorship” </a:t>
            </a:r>
            <a:r>
              <a:rPr lang="en-US" altLang="en-US" b="1"/>
              <a:t>“Most citizens are implacably opposed to censorship in any form—except censorship of whatever they personally happen to find offensive”</a:t>
            </a:r>
            <a:endParaRPr lang="en-US" altLang="en-US"/>
          </a:p>
        </p:txBody>
      </p:sp>
      <p:sp>
        <p:nvSpPr>
          <p:cNvPr id="50182" name="WordArt 4">
            <a:extLst>
              <a:ext uri="{FF2B5EF4-FFF2-40B4-BE49-F238E27FC236}">
                <a16:creationId xmlns:a16="http://schemas.microsoft.com/office/drawing/2014/main" id="{35D014DA-C98C-481A-89B0-93ACA93DE10B}"/>
              </a:ext>
            </a:extLst>
          </p:cNvPr>
          <p:cNvSpPr>
            <a:spLocks noChangeArrowheads="1" noChangeShapeType="1" noTextEdit="1"/>
          </p:cNvSpPr>
          <p:nvPr/>
        </p:nvSpPr>
        <p:spPr bwMode="auto">
          <a:xfrm>
            <a:off x="4648200" y="4876800"/>
            <a:ext cx="3657600" cy="1066800"/>
          </a:xfrm>
          <a:prstGeom prst="rect">
            <a:avLst/>
          </a:prstGeom>
        </p:spPr>
        <p:txBody>
          <a:bodyPr wrap="none" fromWordArt="1">
            <a:prstTxWarp prst="textPlain">
              <a:avLst>
                <a:gd name="adj" fmla="val 50000"/>
              </a:avLst>
            </a:prstTxWarp>
          </a:bodyPr>
          <a:lstStyle/>
          <a:p>
            <a:pPr algn="ctr"/>
            <a:r>
              <a:rPr lang="en-ID" sz="3600" kern="1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Censored!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58D7769F-2216-4D7E-8B84-E9B8F3C38FF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540C16C-1B7D-4543-9F63-6258BD4B2A3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42</a:t>
            </a:fld>
            <a:endParaRPr lang="en-US" altLang="en-US"/>
          </a:p>
        </p:txBody>
      </p:sp>
      <p:sp>
        <p:nvSpPr>
          <p:cNvPr id="106498" name="Rectangle 2">
            <a:extLst>
              <a:ext uri="{FF2B5EF4-FFF2-40B4-BE49-F238E27FC236}">
                <a16:creationId xmlns:a16="http://schemas.microsoft.com/office/drawing/2014/main" id="{0894ED52-93D3-4528-AFED-A8FA24809406}"/>
              </a:ext>
            </a:extLst>
          </p:cNvPr>
          <p:cNvSpPr>
            <a:spLocks noGrp="1" noChangeArrowheads="1"/>
          </p:cNvSpPr>
          <p:nvPr>
            <p:ph type="title"/>
          </p:nvPr>
        </p:nvSpPr>
        <p:spPr>
          <a:xfrm>
            <a:off x="1893888" y="152401"/>
            <a:ext cx="8145462" cy="1128713"/>
          </a:xfrm>
        </p:spPr>
        <p:txBody>
          <a:bodyPr>
            <a:normAutofit fontScale="90000"/>
          </a:bodyPr>
          <a:lstStyle/>
          <a:p>
            <a:pPr>
              <a:defRPr/>
            </a:pPr>
            <a:r>
              <a:rPr lang="en-US" altLang="en-US"/>
              <a:t>Free Speech Versus Censorship and Other Legal Issues </a:t>
            </a:r>
            <a:r>
              <a:rPr lang="en-US" altLang="en-US" sz="3600"/>
              <a:t>(cont.)</a:t>
            </a:r>
          </a:p>
        </p:txBody>
      </p:sp>
      <p:sp>
        <p:nvSpPr>
          <p:cNvPr id="51205" name="Rectangle 3">
            <a:extLst>
              <a:ext uri="{FF2B5EF4-FFF2-40B4-BE49-F238E27FC236}">
                <a16:creationId xmlns:a16="http://schemas.microsoft.com/office/drawing/2014/main" id="{32AEFBE9-5903-468B-A3B3-DA392F7C105E}"/>
              </a:ext>
            </a:extLst>
          </p:cNvPr>
          <p:cNvSpPr>
            <a:spLocks noGrp="1" noChangeArrowheads="1"/>
          </p:cNvSpPr>
          <p:nvPr>
            <p:ph type="body" idx="1"/>
          </p:nvPr>
        </p:nvSpPr>
        <p:spPr>
          <a:xfrm>
            <a:off x="2590800" y="1981200"/>
            <a:ext cx="7620000" cy="4419600"/>
          </a:xfrm>
        </p:spPr>
        <p:txBody>
          <a:bodyPr/>
          <a:lstStyle/>
          <a:p>
            <a:pPr lvl="1">
              <a:lnSpc>
                <a:spcPct val="90000"/>
              </a:lnSpc>
              <a:buFont typeface="Calibri Light" panose="020F0302020204030204" pitchFamily="34" charset="0"/>
              <a:buAutoNum type="alphaLcPeriod"/>
            </a:pPr>
            <a:r>
              <a:rPr lang="en-US" altLang="en-US" b="1"/>
              <a:t>1998 Children’s Online Protection Act (COPA) required:</a:t>
            </a:r>
          </a:p>
          <a:p>
            <a:pPr lvl="2">
              <a:lnSpc>
                <a:spcPct val="90000"/>
              </a:lnSpc>
            </a:pPr>
            <a:r>
              <a:rPr lang="en-US" altLang="en-US"/>
              <a:t>companies verify a viewer’s age before showing online material that is deemed “harmful to minors” </a:t>
            </a:r>
          </a:p>
          <a:p>
            <a:pPr lvl="2">
              <a:lnSpc>
                <a:spcPct val="90000"/>
              </a:lnSpc>
            </a:pPr>
            <a:r>
              <a:rPr lang="en-US" altLang="en-US"/>
              <a:t>parental consent is required before personal information can be collected from a minor</a:t>
            </a:r>
          </a:p>
          <a:p>
            <a:pPr lvl="1">
              <a:lnSpc>
                <a:spcPct val="90000"/>
              </a:lnSpc>
              <a:buFont typeface="Calibri Light" panose="020F0302020204030204" pitchFamily="34" charset="0"/>
              <a:buAutoNum type="alphaLcPeriod"/>
            </a:pPr>
            <a:r>
              <a:rPr lang="en-US" altLang="en-US" b="1"/>
              <a:t>Was ruled unconstitutional in Pennsylvania in 2001, is now in the hands of the U.S. Supreme Court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a:extLst>
              <a:ext uri="{FF2B5EF4-FFF2-40B4-BE49-F238E27FC236}">
                <a16:creationId xmlns:a16="http://schemas.microsoft.com/office/drawing/2014/main" id="{37FE9994-D2A9-466A-B024-0C992C029B0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0897459-27D2-40F1-BB2D-A3155BEA876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43</a:t>
            </a:fld>
            <a:endParaRPr lang="en-US" altLang="en-US"/>
          </a:p>
        </p:txBody>
      </p:sp>
      <p:sp>
        <p:nvSpPr>
          <p:cNvPr id="107522" name="Rectangle 2">
            <a:extLst>
              <a:ext uri="{FF2B5EF4-FFF2-40B4-BE49-F238E27FC236}">
                <a16:creationId xmlns:a16="http://schemas.microsoft.com/office/drawing/2014/main" id="{B0E5EBC7-156D-4FD9-AB34-4EB6F6C7E80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2229" name="Rectangle 3">
            <a:extLst>
              <a:ext uri="{FF2B5EF4-FFF2-40B4-BE49-F238E27FC236}">
                <a16:creationId xmlns:a16="http://schemas.microsoft.com/office/drawing/2014/main" id="{93B0DB75-E1C2-4E11-B44F-7766DA7FB902}"/>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Controlling spam</a:t>
            </a:r>
          </a:p>
          <a:p>
            <a:pPr lvl="1">
              <a:buFontTx/>
              <a:buNone/>
            </a:pPr>
            <a:r>
              <a:rPr lang="en-US" altLang="en-US" b="1" i="1"/>
              <a:t>	Spamming:</a:t>
            </a:r>
            <a:r>
              <a:rPr lang="en-US" altLang="en-US" b="1"/>
              <a:t> The practice of indiscriminately broadcasting messages over the Internet (e.g., ., junk mail)</a:t>
            </a:r>
          </a:p>
          <a:p>
            <a:pPr lvl="1">
              <a:buFont typeface="Calibri Light" panose="020F0302020204030204" pitchFamily="34" charset="0"/>
              <a:buAutoNum type="alphaLcPeriod"/>
            </a:pPr>
            <a:r>
              <a:rPr lang="en-US" altLang="en-US" b="1"/>
              <a:t>Spam comprises 25 to 50% of all e-mail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75ACE1BC-AE0B-41B6-B1AC-24913C2328E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4963331-C50B-43EC-8025-DFFFF1D57EB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44</a:t>
            </a:fld>
            <a:endParaRPr lang="en-US" altLang="en-US"/>
          </a:p>
        </p:txBody>
      </p:sp>
      <p:sp>
        <p:nvSpPr>
          <p:cNvPr id="108546" name="Rectangle 2">
            <a:extLst>
              <a:ext uri="{FF2B5EF4-FFF2-40B4-BE49-F238E27FC236}">
                <a16:creationId xmlns:a16="http://schemas.microsoft.com/office/drawing/2014/main" id="{761CA776-47B4-4E40-BBFD-31295BA98B4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3253" name="Rectangle 3">
            <a:extLst>
              <a:ext uri="{FF2B5EF4-FFF2-40B4-BE49-F238E27FC236}">
                <a16:creationId xmlns:a16="http://schemas.microsoft.com/office/drawing/2014/main" id="{D7C0093C-1441-46DC-9076-072EB50F6483}"/>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Electronic Mailbox Protection Act requires those sending spam to indicate the name of the sender prominently and include valid routing information</a:t>
            </a:r>
          </a:p>
          <a:p>
            <a:pPr lvl="2">
              <a:buFont typeface="Wingdings" panose="05000000000000000000" pitchFamily="2" charset="2"/>
              <a:buNone/>
            </a:pPr>
            <a:r>
              <a:rPr lang="en-US" altLang="en-US"/>
              <a:t>	Recipients may waive the right to receive such information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CB1F6657-1656-42AA-89C0-A142559E74E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DFCA6F1-75BA-4E46-857E-E910613EEEC0}"/>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45</a:t>
            </a:fld>
            <a:endParaRPr lang="en-US" altLang="en-US"/>
          </a:p>
        </p:txBody>
      </p:sp>
      <p:sp>
        <p:nvSpPr>
          <p:cNvPr id="109570" name="Rectangle 2">
            <a:extLst>
              <a:ext uri="{FF2B5EF4-FFF2-40B4-BE49-F238E27FC236}">
                <a16:creationId xmlns:a16="http://schemas.microsoft.com/office/drawing/2014/main" id="{9B9F4FB8-A97D-487B-B2FF-B8BC5D66DED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4277" name="Rectangle 3">
            <a:extLst>
              <a:ext uri="{FF2B5EF4-FFF2-40B4-BE49-F238E27FC236}">
                <a16:creationId xmlns:a16="http://schemas.microsoft.com/office/drawing/2014/main" id="{0590FC82-E950-4D90-ACB1-0448F97FD9D8}"/>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ISPs are required to offer spam-blocking software</a:t>
            </a:r>
          </a:p>
          <a:p>
            <a:pPr lvl="2">
              <a:buFont typeface="Wingdings" panose="05000000000000000000" pitchFamily="2" charset="2"/>
              <a:buNone/>
            </a:pPr>
            <a:r>
              <a:rPr lang="en-US" altLang="en-US"/>
              <a:t>	Recipients have the right to request termination of future spam from the same sender and to bring civil action if necessary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B7F9107A-F737-48BE-85A9-57A0FDB72BD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69FE82B-951F-421D-A049-5132CB3E13D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46</a:t>
            </a:fld>
            <a:endParaRPr lang="en-US" altLang="en-US"/>
          </a:p>
        </p:txBody>
      </p:sp>
      <p:sp>
        <p:nvSpPr>
          <p:cNvPr id="110594" name="Rectangle 2">
            <a:extLst>
              <a:ext uri="{FF2B5EF4-FFF2-40B4-BE49-F238E27FC236}">
                <a16:creationId xmlns:a16="http://schemas.microsoft.com/office/drawing/2014/main" id="{1E0614E3-B6C9-415D-AAF2-B0BEC3C6CE4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5301" name="Rectangle 3">
            <a:extLst>
              <a:ext uri="{FF2B5EF4-FFF2-40B4-BE49-F238E27FC236}">
                <a16:creationId xmlns:a16="http://schemas.microsoft.com/office/drawing/2014/main" id="{8703FE6C-D91E-4115-93E3-9B9DC05FED1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Other legal issues</a:t>
            </a:r>
          </a:p>
          <a:p>
            <a:pPr lvl="1">
              <a:buFont typeface="Calibri Light" panose="020F0302020204030204" pitchFamily="34" charset="0"/>
              <a:buAutoNum type="alphaLcPeriod"/>
            </a:pPr>
            <a:r>
              <a:rPr lang="en-US" altLang="en-US" b="1"/>
              <a:t>Electronic contracts</a:t>
            </a:r>
          </a:p>
          <a:p>
            <a:pPr lvl="2"/>
            <a:r>
              <a:rPr lang="en-US" altLang="en-US"/>
              <a:t>Uniform Electronic Transactions Act of 1999 establishes uniform and consistent definitions for electronic records, digital signatures, and other electronic communications</a:t>
            </a:r>
          </a:p>
          <a:p>
            <a:pPr lvl="3"/>
            <a:r>
              <a:rPr lang="en-US" altLang="en-US"/>
              <a:t>Shrink-wrap agreements or box-top licenses</a:t>
            </a:r>
          </a:p>
          <a:p>
            <a:pPr lvl="3"/>
            <a:r>
              <a:rPr lang="en-US" altLang="en-US"/>
              <a:t>Click-wrap contracts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4A2A18FF-B9E7-473B-88F8-7CEACF86581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8C94315-85B9-4CC7-BF6B-ABB7B228D92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47</a:t>
            </a:fld>
            <a:endParaRPr lang="en-US" altLang="en-US"/>
          </a:p>
        </p:txBody>
      </p:sp>
      <p:sp>
        <p:nvSpPr>
          <p:cNvPr id="111618" name="Rectangle 2">
            <a:extLst>
              <a:ext uri="{FF2B5EF4-FFF2-40B4-BE49-F238E27FC236}">
                <a16:creationId xmlns:a16="http://schemas.microsoft.com/office/drawing/2014/main" id="{86BAF950-DE82-4500-A587-DD7D6CACB21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6325" name="Rectangle 3">
            <a:extLst>
              <a:ext uri="{FF2B5EF4-FFF2-40B4-BE49-F238E27FC236}">
                <a16:creationId xmlns:a16="http://schemas.microsoft.com/office/drawing/2014/main" id="{16F908CF-42B8-4014-A810-5FD1E02A4075}"/>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Intelligent agents and contracts</a:t>
            </a:r>
          </a:p>
          <a:p>
            <a:pPr lvl="2"/>
            <a:r>
              <a:rPr lang="en-US" altLang="en-US"/>
              <a:t>Contracts can be formed even when no human involvement is present</a:t>
            </a:r>
          </a:p>
          <a:p>
            <a:pPr lvl="2"/>
            <a:r>
              <a:rPr lang="en-US" altLang="en-US"/>
              <a:t>A contract can be made by interaction between an individual and an electronic agent, or even between two electronic agents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44FF6F1F-1EFA-4153-96AE-A0BCEACC1E5A}"/>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87B49D3-0993-4648-BEBB-CBD5C71FE8F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48</a:t>
            </a:fld>
            <a:endParaRPr lang="en-US" altLang="en-US"/>
          </a:p>
        </p:txBody>
      </p:sp>
      <p:sp>
        <p:nvSpPr>
          <p:cNvPr id="112642" name="Rectangle 2">
            <a:extLst>
              <a:ext uri="{FF2B5EF4-FFF2-40B4-BE49-F238E27FC236}">
                <a16:creationId xmlns:a16="http://schemas.microsoft.com/office/drawing/2014/main" id="{72920AB8-E611-428D-B4F9-130D5D6ABE3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7349" name="Rectangle 3">
            <a:extLst>
              <a:ext uri="{FF2B5EF4-FFF2-40B4-BE49-F238E27FC236}">
                <a16:creationId xmlns:a16="http://schemas.microsoft.com/office/drawing/2014/main" id="{6DE29DB1-5B44-43F8-8F76-53C5E883320A}"/>
              </a:ext>
            </a:extLst>
          </p:cNvPr>
          <p:cNvSpPr>
            <a:spLocks noGrp="1" noChangeArrowheads="1"/>
          </p:cNvSpPr>
          <p:nvPr>
            <p:ph type="body" idx="1"/>
          </p:nvPr>
        </p:nvSpPr>
        <p:spPr>
          <a:xfrm>
            <a:off x="2152650" y="1576388"/>
            <a:ext cx="7886700" cy="4495800"/>
          </a:xfrm>
        </p:spPr>
        <p:txBody>
          <a:bodyPr/>
          <a:lstStyle/>
          <a:p>
            <a:pPr lvl="2"/>
            <a:r>
              <a:rPr lang="en-US" altLang="en-US"/>
              <a:t>Uniform Electronic Transactions Act (UETA) includes the following two provisions:</a:t>
            </a:r>
          </a:p>
          <a:p>
            <a:pPr lvl="3"/>
            <a:r>
              <a:rPr lang="en-US" altLang="en-US"/>
              <a:t>Electronic records do satisfy the requirement for a contract </a:t>
            </a:r>
          </a:p>
          <a:p>
            <a:pPr lvl="3"/>
            <a:r>
              <a:rPr lang="en-US" altLang="en-US"/>
              <a:t>Electronic signature is enforceable equal to a written signature on a paper contract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a:extLst>
              <a:ext uri="{FF2B5EF4-FFF2-40B4-BE49-F238E27FC236}">
                <a16:creationId xmlns:a16="http://schemas.microsoft.com/office/drawing/2014/main" id="{B430AB38-2A69-47F8-86EC-2065D4BBF00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B69C8A1-176D-4CE3-8526-6AD5FE6E9BF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49</a:t>
            </a:fld>
            <a:endParaRPr lang="en-US" altLang="en-US"/>
          </a:p>
        </p:txBody>
      </p:sp>
      <p:sp>
        <p:nvSpPr>
          <p:cNvPr id="113666" name="Rectangle 2">
            <a:extLst>
              <a:ext uri="{FF2B5EF4-FFF2-40B4-BE49-F238E27FC236}">
                <a16:creationId xmlns:a16="http://schemas.microsoft.com/office/drawing/2014/main" id="{68943CDC-CBC7-4341-B276-DA085FAA351A}"/>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8373" name="Rectangle 3">
            <a:extLst>
              <a:ext uri="{FF2B5EF4-FFF2-40B4-BE49-F238E27FC236}">
                <a16:creationId xmlns:a16="http://schemas.microsoft.com/office/drawing/2014/main" id="{A8016522-F60F-4EC1-8CD1-846217BDDB8B}"/>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Gambling</a:t>
            </a:r>
          </a:p>
          <a:p>
            <a:pPr lvl="1">
              <a:lnSpc>
                <a:spcPct val="90000"/>
              </a:lnSpc>
              <a:buFont typeface="Calibri Light" panose="020F0302020204030204" pitchFamily="34" charset="0"/>
              <a:buAutoNum type="alphaLcPeriod"/>
            </a:pPr>
            <a:r>
              <a:rPr lang="en-US" altLang="en-US" b="1"/>
              <a:t>Internet Gambling Prohibition Act of 1999</a:t>
            </a:r>
          </a:p>
          <a:p>
            <a:pPr lvl="2">
              <a:lnSpc>
                <a:spcPct val="90000"/>
              </a:lnSpc>
            </a:pPr>
            <a:r>
              <a:rPr lang="en-US" altLang="en-US"/>
              <a:t>Online wagering illegal except for minimal amounts</a:t>
            </a:r>
          </a:p>
          <a:p>
            <a:pPr lvl="2">
              <a:lnSpc>
                <a:spcPct val="90000"/>
              </a:lnSpc>
            </a:pPr>
            <a:r>
              <a:rPr lang="en-US" altLang="en-US"/>
              <a:t>Provides criminal and civil remedies against individuals making online bets or wagers and those in the business of offering online betting or wagering venues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E33E4BF0-7810-4DBB-85F7-5BD97B099C2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622CD63-BD3C-40BB-8B36-4C224CA29E0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a:t>
            </a:fld>
            <a:endParaRPr lang="en-US" altLang="en-US"/>
          </a:p>
        </p:txBody>
      </p:sp>
      <p:sp>
        <p:nvSpPr>
          <p:cNvPr id="68610" name="Rectangle 2">
            <a:extLst>
              <a:ext uri="{FF2B5EF4-FFF2-40B4-BE49-F238E27FC236}">
                <a16:creationId xmlns:a16="http://schemas.microsoft.com/office/drawing/2014/main" id="{EB7F8D47-8FA9-4CB3-B7C2-67502CAFE72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3317" name="Rectangle 3">
            <a:extLst>
              <a:ext uri="{FF2B5EF4-FFF2-40B4-BE49-F238E27FC236}">
                <a16:creationId xmlns:a16="http://schemas.microsoft.com/office/drawing/2014/main" id="{4CC88670-0E59-4A3C-BA21-EBEDDCE6F579}"/>
              </a:ext>
            </a:extLst>
          </p:cNvPr>
          <p:cNvSpPr>
            <a:spLocks noGrp="1" noChangeArrowheads="1"/>
          </p:cNvSpPr>
          <p:nvPr>
            <p:ph type="body" idx="1"/>
          </p:nvPr>
        </p:nvSpPr>
        <p:spPr>
          <a:xfrm>
            <a:off x="2152650" y="1576388"/>
            <a:ext cx="7886700" cy="4495800"/>
          </a:xfrm>
        </p:spPr>
        <p:txBody>
          <a:bodyPr/>
          <a:lstStyle/>
          <a:p>
            <a:pPr marL="587375" lvl="1" indent="0">
              <a:buNone/>
            </a:pPr>
            <a:r>
              <a:rPr lang="en-US" altLang="en-US" b="1"/>
              <a:t>MP3.com memungkinkan pengguna untuk mendengarkan musik dari komputer manapun dengan koneksi internet tanpa membayar royalti royaltiMenggunakan teknologi peer-to-peer (P2P), </a:t>
            </a:r>
          </a:p>
          <a:p>
            <a:pPr marL="587375" lvl="1" indent="0">
              <a:buNone/>
            </a:pPr>
            <a:r>
              <a:rPr lang="en-US" altLang="en-US" b="1"/>
              <a:t>Napster mendukung distribusi musik dan konten digital lainnya di antara jutaan pengguna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A19AE260-DFAC-4ECD-B362-141CF922974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04663A2-3790-4D79-AC4A-86B774374B0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50</a:t>
            </a:fld>
            <a:endParaRPr lang="en-US" altLang="en-US"/>
          </a:p>
        </p:txBody>
      </p:sp>
      <p:sp>
        <p:nvSpPr>
          <p:cNvPr id="114690" name="Rectangle 2">
            <a:extLst>
              <a:ext uri="{FF2B5EF4-FFF2-40B4-BE49-F238E27FC236}">
                <a16:creationId xmlns:a16="http://schemas.microsoft.com/office/drawing/2014/main" id="{C0B63A4D-F9A9-4F06-84D7-F6B4FECD96BC}"/>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59397" name="Rectangle 3">
            <a:extLst>
              <a:ext uri="{FF2B5EF4-FFF2-40B4-BE49-F238E27FC236}">
                <a16:creationId xmlns:a16="http://schemas.microsoft.com/office/drawing/2014/main" id="{B49BF8C6-0EB1-4F45-87E2-094780A5DA7E}"/>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Taxing business on the Internet</a:t>
            </a:r>
          </a:p>
          <a:p>
            <a:pPr lvl="1">
              <a:lnSpc>
                <a:spcPct val="90000"/>
              </a:lnSpc>
              <a:buFont typeface="Calibri Light" panose="020F0302020204030204" pitchFamily="34" charset="0"/>
              <a:buAutoNum type="alphaLcPeriod"/>
            </a:pPr>
            <a:r>
              <a:rPr lang="en-US" altLang="en-US" b="1"/>
              <a:t>Internet Tax Freedom Act passed the U.S. Senate on October 8, 1998</a:t>
            </a:r>
          </a:p>
          <a:p>
            <a:pPr lvl="2">
              <a:lnSpc>
                <a:spcPct val="90000"/>
              </a:lnSpc>
            </a:pPr>
            <a:r>
              <a:rPr lang="en-US" altLang="en-US"/>
              <a:t>Barred any new state or local </a:t>
            </a:r>
            <a:r>
              <a:rPr lang="en-US" altLang="en-US" i="1"/>
              <a:t>sales</a:t>
            </a:r>
            <a:r>
              <a:rPr lang="en-US" altLang="en-US"/>
              <a:t> taxes on Internet transactions until October 2001 (extended by US Congress to 2006)</a:t>
            </a:r>
          </a:p>
          <a:p>
            <a:pPr lvl="2">
              <a:lnSpc>
                <a:spcPct val="90000"/>
              </a:lnSpc>
            </a:pPr>
            <a:r>
              <a:rPr lang="en-US" altLang="en-US"/>
              <a:t>Created a special commission to study Internet taxation issues and recommend new policies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a:extLst>
              <a:ext uri="{FF2B5EF4-FFF2-40B4-BE49-F238E27FC236}">
                <a16:creationId xmlns:a16="http://schemas.microsoft.com/office/drawing/2014/main" id="{751BC1A6-43CE-4A3F-AD5E-980AEDB4774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7EECDF8-FD75-4DBB-A428-6E6C08B19D0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51</a:t>
            </a:fld>
            <a:endParaRPr lang="en-US" altLang="en-US"/>
          </a:p>
        </p:txBody>
      </p:sp>
      <p:sp>
        <p:nvSpPr>
          <p:cNvPr id="115714" name="Rectangle 2">
            <a:extLst>
              <a:ext uri="{FF2B5EF4-FFF2-40B4-BE49-F238E27FC236}">
                <a16:creationId xmlns:a16="http://schemas.microsoft.com/office/drawing/2014/main" id="{E7C4651B-52A7-4ADC-8055-BE39DA3FC1E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60421" name="Rectangle 3">
            <a:extLst>
              <a:ext uri="{FF2B5EF4-FFF2-40B4-BE49-F238E27FC236}">
                <a16:creationId xmlns:a16="http://schemas.microsoft.com/office/drawing/2014/main" id="{588E9617-79F3-4386-A666-4B60DBF62542}"/>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The global nature of business today suggests that Cyberspace be considered:</a:t>
            </a:r>
          </a:p>
          <a:p>
            <a:pPr lvl="2"/>
            <a:r>
              <a:rPr lang="en-US" altLang="en-US"/>
              <a:t>A </a:t>
            </a:r>
            <a:r>
              <a:rPr lang="en-US" altLang="en-US" i="1"/>
              <a:t>distinct tax zone </a:t>
            </a:r>
            <a:r>
              <a:rPr lang="en-US" altLang="en-US"/>
              <a:t>unto itself</a:t>
            </a:r>
          </a:p>
          <a:p>
            <a:pPr lvl="2"/>
            <a:r>
              <a:rPr lang="en-US" altLang="en-US"/>
              <a:t>Unique rules and considerations befitting the stature of the online environment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2E465A47-5BC8-46F5-ABE1-32B8FD0F654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08E3E6D-9BF4-4E9E-BA89-36456805E37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52</a:t>
            </a:fld>
            <a:endParaRPr lang="en-US" altLang="en-US"/>
          </a:p>
        </p:txBody>
      </p:sp>
      <p:sp>
        <p:nvSpPr>
          <p:cNvPr id="116738" name="Rectangle 2">
            <a:extLst>
              <a:ext uri="{FF2B5EF4-FFF2-40B4-BE49-F238E27FC236}">
                <a16:creationId xmlns:a16="http://schemas.microsoft.com/office/drawing/2014/main" id="{994ECF4D-0F2E-4272-98FD-0799D62A971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dirty="0"/>
              <a:t>Free Speech Versus Censorship and Other Legal Issues </a:t>
            </a:r>
            <a:r>
              <a:rPr lang="en-US" altLang="en-US" sz="3200" dirty="0"/>
              <a:t>(cont.)</a:t>
            </a:r>
          </a:p>
        </p:txBody>
      </p:sp>
      <p:sp>
        <p:nvSpPr>
          <p:cNvPr id="61445" name="Rectangle 3">
            <a:extLst>
              <a:ext uri="{FF2B5EF4-FFF2-40B4-BE49-F238E27FC236}">
                <a16:creationId xmlns:a16="http://schemas.microsoft.com/office/drawing/2014/main" id="{4FB73866-AA1C-495B-A5CB-C70F979340DD}"/>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Tax-free policies may give online businesses an unfair advantage—Internet businesses should pay their fair share of the tax bill for the nation’s social and physical infrastructure</a:t>
            </a: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a:extLst>
              <a:ext uri="{FF2B5EF4-FFF2-40B4-BE49-F238E27FC236}">
                <a16:creationId xmlns:a16="http://schemas.microsoft.com/office/drawing/2014/main" id="{AAFC4009-3D57-46B6-9D20-E8F76438CAE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20BF178-7036-4575-BA80-E6B271C3BC2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53</a:t>
            </a:fld>
            <a:endParaRPr lang="en-US" altLang="en-US"/>
          </a:p>
        </p:txBody>
      </p:sp>
      <p:sp>
        <p:nvSpPr>
          <p:cNvPr id="117762" name="Rectangle 2">
            <a:extLst>
              <a:ext uri="{FF2B5EF4-FFF2-40B4-BE49-F238E27FC236}">
                <a16:creationId xmlns:a16="http://schemas.microsoft.com/office/drawing/2014/main" id="{6D900581-9BB7-4B42-B72A-BA9B6C97114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a:t>
            </a:r>
          </a:p>
        </p:txBody>
      </p:sp>
      <p:sp>
        <p:nvSpPr>
          <p:cNvPr id="62469" name="Rectangle 3">
            <a:extLst>
              <a:ext uri="{FF2B5EF4-FFF2-40B4-BE49-F238E27FC236}">
                <a16:creationId xmlns:a16="http://schemas.microsoft.com/office/drawing/2014/main" id="{1CC2881F-DE14-4429-B3A7-1EFC01394893}"/>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Fraud on the Internet</a:t>
            </a:r>
          </a:p>
          <a:p>
            <a:pPr lvl="1">
              <a:buFont typeface="Calibri Light" panose="020F0302020204030204" pitchFamily="34" charset="0"/>
              <a:buAutoNum type="alphaLcPeriod"/>
            </a:pPr>
            <a:r>
              <a:rPr lang="en-US" altLang="en-US" b="1"/>
              <a:t>Online auction fraud—87% of online crime</a:t>
            </a:r>
            <a:endParaRPr lang="en-US" altLang="en-US"/>
          </a:p>
          <a:p>
            <a:pPr lvl="1">
              <a:buFont typeface="Calibri Light" panose="020F0302020204030204" pitchFamily="34" charset="0"/>
              <a:buAutoNum type="alphaLcPeriod"/>
            </a:pPr>
            <a:r>
              <a:rPr lang="en-US" altLang="en-US" b="1"/>
              <a:t>Internet stock fraud—spread false positive rumors about the prospects of companies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B2CA8F5C-5F45-4F0B-AB08-7D216FDE35E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09B046C-33E0-4121-AAAB-C1671E20B7D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54</a:t>
            </a:fld>
            <a:endParaRPr lang="en-US" altLang="en-US"/>
          </a:p>
        </p:txBody>
      </p:sp>
      <p:sp>
        <p:nvSpPr>
          <p:cNvPr id="118786" name="Rectangle 2">
            <a:extLst>
              <a:ext uri="{FF2B5EF4-FFF2-40B4-BE49-F238E27FC236}">
                <a16:creationId xmlns:a16="http://schemas.microsoft.com/office/drawing/2014/main" id="{81EA2EC7-F2A3-4B09-821F-F4E7E32BA21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3493" name="Rectangle 3">
            <a:extLst>
              <a:ext uri="{FF2B5EF4-FFF2-40B4-BE49-F238E27FC236}">
                <a16:creationId xmlns:a16="http://schemas.microsoft.com/office/drawing/2014/main" id="{67E0376A-180D-41BD-B98F-75CFCAEC9831}"/>
              </a:ext>
            </a:extLst>
          </p:cNvPr>
          <p:cNvSpPr>
            <a:spLocks noGrp="1" noChangeArrowheads="1"/>
          </p:cNvSpPr>
          <p:nvPr>
            <p:ph type="body" idx="1"/>
          </p:nvPr>
        </p:nvSpPr>
        <p:spPr>
          <a:xfrm>
            <a:off x="2830513" y="1893888"/>
            <a:ext cx="7543800" cy="4419600"/>
          </a:xfrm>
        </p:spPr>
        <p:txBody>
          <a:bodyPr/>
          <a:lstStyle/>
          <a:p>
            <a:pPr lvl="1">
              <a:lnSpc>
                <a:spcPct val="90000"/>
              </a:lnSpc>
              <a:buFont typeface="Calibri Light" panose="020F0302020204030204" pitchFamily="34" charset="0"/>
              <a:buAutoNum type="alphaLcPeriod"/>
            </a:pPr>
            <a:r>
              <a:rPr lang="en-US" altLang="en-US" b="1"/>
              <a:t>Other financial fraud</a:t>
            </a:r>
          </a:p>
          <a:p>
            <a:pPr lvl="2">
              <a:lnSpc>
                <a:spcPct val="90000"/>
              </a:lnSpc>
            </a:pPr>
            <a:r>
              <a:rPr lang="en-US" altLang="en-US"/>
              <a:t>Bogus investments</a:t>
            </a:r>
          </a:p>
          <a:p>
            <a:pPr lvl="2">
              <a:lnSpc>
                <a:spcPct val="90000"/>
              </a:lnSpc>
            </a:pPr>
            <a:r>
              <a:rPr lang="en-US" altLang="en-US"/>
              <a:t>Phantom business opportunities</a:t>
            </a:r>
          </a:p>
          <a:p>
            <a:pPr lvl="2">
              <a:lnSpc>
                <a:spcPct val="90000"/>
              </a:lnSpc>
            </a:pPr>
            <a:r>
              <a:rPr lang="en-US" altLang="en-US"/>
              <a:t>Other schemes</a:t>
            </a:r>
          </a:p>
          <a:p>
            <a:pPr lvl="1">
              <a:lnSpc>
                <a:spcPct val="90000"/>
              </a:lnSpc>
              <a:buFont typeface="Calibri Light" panose="020F0302020204030204" pitchFamily="34" charset="0"/>
              <a:buAutoNum type="alphaLcPeriod"/>
            </a:pPr>
            <a:r>
              <a:rPr lang="en-US" altLang="en-US" b="1"/>
              <a:t>Other fraud in EC—nonfinancial fraud</a:t>
            </a:r>
          </a:p>
          <a:p>
            <a:pPr lvl="2">
              <a:lnSpc>
                <a:spcPct val="90000"/>
              </a:lnSpc>
            </a:pPr>
            <a:r>
              <a:rPr lang="en-US" altLang="en-US"/>
              <a:t>Customers receive poor-quality products and services</a:t>
            </a:r>
          </a:p>
          <a:p>
            <a:pPr lvl="2">
              <a:lnSpc>
                <a:spcPct val="90000"/>
              </a:lnSpc>
            </a:pPr>
            <a:r>
              <a:rPr lang="en-US" altLang="en-US"/>
              <a:t>Customers do not get products in time</a:t>
            </a:r>
          </a:p>
          <a:p>
            <a:pPr lvl="2">
              <a:lnSpc>
                <a:spcPct val="90000"/>
              </a:lnSpc>
            </a:pPr>
            <a:r>
              <a:rPr lang="en-US" altLang="en-US"/>
              <a:t>Customers are asked to pay for things they assume will be paid for by sellers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a:extLst>
              <a:ext uri="{FF2B5EF4-FFF2-40B4-BE49-F238E27FC236}">
                <a16:creationId xmlns:a16="http://schemas.microsoft.com/office/drawing/2014/main" id="{AB28C666-FCBB-475A-A336-6614ABC2872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7B556F0-204E-49EB-BF8B-353C2D5F092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55</a:t>
            </a:fld>
            <a:endParaRPr lang="en-US" altLang="en-US"/>
          </a:p>
        </p:txBody>
      </p:sp>
      <p:sp>
        <p:nvSpPr>
          <p:cNvPr id="119810" name="Rectangle 2">
            <a:extLst>
              <a:ext uri="{FF2B5EF4-FFF2-40B4-BE49-F238E27FC236}">
                <a16:creationId xmlns:a16="http://schemas.microsoft.com/office/drawing/2014/main" id="{F341DBA3-631B-4716-982F-FD9AD4832BD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4517" name="Rectangle 3">
            <a:extLst>
              <a:ext uri="{FF2B5EF4-FFF2-40B4-BE49-F238E27FC236}">
                <a16:creationId xmlns:a16="http://schemas.microsoft.com/office/drawing/2014/main" id="{93C688D7-5FA9-493C-9DEB-9719C76DC944}"/>
              </a:ext>
            </a:extLst>
          </p:cNvPr>
          <p:cNvSpPr>
            <a:spLocks noGrp="1" noChangeArrowheads="1"/>
          </p:cNvSpPr>
          <p:nvPr>
            <p:ph type="body" idx="1"/>
          </p:nvPr>
        </p:nvSpPr>
        <p:spPr>
          <a:xfrm>
            <a:off x="2152650" y="1576388"/>
            <a:ext cx="7886700" cy="4495800"/>
          </a:xfrm>
        </p:spPr>
        <p:txBody>
          <a:bodyPr/>
          <a:lstStyle/>
          <a:p>
            <a:pPr>
              <a:lnSpc>
                <a:spcPct val="80000"/>
              </a:lnSpc>
              <a:buFont typeface="Calibri Light" panose="020F0302020204030204" pitchFamily="34" charset="0"/>
              <a:buAutoNum type="arabicPeriod"/>
            </a:pPr>
            <a:r>
              <a:rPr lang="en-US" altLang="en-US"/>
              <a:t>Consumer protection—tips for safe electronic shopping</a:t>
            </a:r>
          </a:p>
          <a:p>
            <a:pPr lvl="1">
              <a:lnSpc>
                <a:spcPct val="80000"/>
              </a:lnSpc>
              <a:buFont typeface="Calibri Light" panose="020F0302020204030204" pitchFamily="34" charset="0"/>
              <a:buAutoNum type="alphaLcPeriod"/>
            </a:pPr>
            <a:r>
              <a:rPr lang="en-US" altLang="en-US" b="1"/>
              <a:t>Make sure that they enter the real Web site of well-known companies</a:t>
            </a:r>
          </a:p>
          <a:p>
            <a:pPr lvl="1">
              <a:lnSpc>
                <a:spcPct val="80000"/>
              </a:lnSpc>
              <a:buFont typeface="Calibri Light" panose="020F0302020204030204" pitchFamily="34" charset="0"/>
              <a:buAutoNum type="alphaLcPeriod"/>
            </a:pPr>
            <a:r>
              <a:rPr lang="en-US" altLang="en-US" b="1"/>
              <a:t>Search any unfamiliar site for an address and telephone and fax numbers and call</a:t>
            </a:r>
          </a:p>
          <a:p>
            <a:pPr lvl="1">
              <a:lnSpc>
                <a:spcPct val="80000"/>
              </a:lnSpc>
              <a:buFont typeface="Calibri Light" panose="020F0302020204030204" pitchFamily="34" charset="0"/>
              <a:buAutoNum type="alphaLcPeriod"/>
            </a:pPr>
            <a:r>
              <a:rPr lang="en-US" altLang="en-US" b="1"/>
              <a:t>Check out the seller with the local chamber of commerce, BBB, or TRUSTe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9C9E9977-F409-4BA0-A882-92701739C12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42D0E23-AFC4-40D0-920D-56E0C0CD090C}"/>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56</a:t>
            </a:fld>
            <a:endParaRPr lang="en-US" altLang="en-US"/>
          </a:p>
        </p:txBody>
      </p:sp>
      <p:sp>
        <p:nvSpPr>
          <p:cNvPr id="120834" name="Rectangle 2">
            <a:extLst>
              <a:ext uri="{FF2B5EF4-FFF2-40B4-BE49-F238E27FC236}">
                <a16:creationId xmlns:a16="http://schemas.microsoft.com/office/drawing/2014/main" id="{3B550F89-83F2-4EEB-A9B4-997EAFB1DC42}"/>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5541" name="Rectangle 3">
            <a:extLst>
              <a:ext uri="{FF2B5EF4-FFF2-40B4-BE49-F238E27FC236}">
                <a16:creationId xmlns:a16="http://schemas.microsoft.com/office/drawing/2014/main" id="{38C2B9FC-F09E-4433-A707-D189DDABE29B}"/>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Investigate how secure and organized the seller’s site is</a:t>
            </a:r>
          </a:p>
          <a:p>
            <a:pPr lvl="1">
              <a:buFont typeface="Calibri Light" panose="020F0302020204030204" pitchFamily="34" charset="0"/>
              <a:buAutoNum type="alphaLcPeriod"/>
            </a:pPr>
            <a:r>
              <a:rPr lang="en-US" altLang="en-US" b="1"/>
              <a:t>Examine the money-back guarantees, warranties, etc.</a:t>
            </a:r>
          </a:p>
          <a:p>
            <a:pPr lvl="1">
              <a:buFont typeface="Calibri Light" panose="020F0302020204030204" pitchFamily="34" charset="0"/>
              <a:buAutoNum type="alphaLcPeriod"/>
            </a:pPr>
            <a:r>
              <a:rPr lang="en-US" altLang="en-US" b="1"/>
              <a:t>Compare prices online to those in regular stores</a:t>
            </a:r>
          </a:p>
          <a:p>
            <a:pPr lvl="1">
              <a:buFont typeface="Calibri Light" panose="020F0302020204030204" pitchFamily="34" charset="0"/>
              <a:buAutoNum type="alphaLcPeriod"/>
            </a:pPr>
            <a:r>
              <a:rPr lang="en-US" altLang="en-US" b="1"/>
              <a:t>Ask friends what they know, look for testimonials and endorsements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a:extLst>
              <a:ext uri="{FF2B5EF4-FFF2-40B4-BE49-F238E27FC236}">
                <a16:creationId xmlns:a16="http://schemas.microsoft.com/office/drawing/2014/main" id="{AECD05FB-58D5-45BF-9BF6-FECD73C1AD3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46B379B-44A0-4862-99CB-3D6FADF19E1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57</a:t>
            </a:fld>
            <a:endParaRPr lang="en-US" altLang="en-US"/>
          </a:p>
        </p:txBody>
      </p:sp>
      <p:sp>
        <p:nvSpPr>
          <p:cNvPr id="121858" name="Rectangle 2">
            <a:extLst>
              <a:ext uri="{FF2B5EF4-FFF2-40B4-BE49-F238E27FC236}">
                <a16:creationId xmlns:a16="http://schemas.microsoft.com/office/drawing/2014/main" id="{8D44800E-F6D1-4F82-AB08-1FEAF45768E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6565" name="Rectangle 3">
            <a:extLst>
              <a:ext uri="{FF2B5EF4-FFF2-40B4-BE49-F238E27FC236}">
                <a16:creationId xmlns:a16="http://schemas.microsoft.com/office/drawing/2014/main" id="{93DF9A30-919F-4905-BC44-0F1969BD696E}"/>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Find out what redress is available in case of a dispute</a:t>
            </a:r>
          </a:p>
          <a:p>
            <a:pPr lvl="1">
              <a:buFont typeface="Calibri Light" panose="020F0302020204030204" pitchFamily="34" charset="0"/>
              <a:buAutoNum type="alphaLcPeriod"/>
            </a:pPr>
            <a:r>
              <a:rPr lang="en-US" altLang="en-US" b="1"/>
              <a:t>Consult the National Fraud Information Center (fraud.org)</a:t>
            </a:r>
          </a:p>
          <a:p>
            <a:pPr lvl="1">
              <a:buFont typeface="Calibri Light" panose="020F0302020204030204" pitchFamily="34" charset="0"/>
              <a:buAutoNum type="alphaLcPeriod"/>
            </a:pPr>
            <a:r>
              <a:rPr lang="en-US" altLang="en-US" b="1"/>
              <a:t>Check the resources available at consumerworld.org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E19029C9-8147-485B-810A-617EFF08213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C592E2F-0179-42F9-A1C0-52B7E73DD87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58</a:t>
            </a:fld>
            <a:endParaRPr lang="en-US" altLang="en-US"/>
          </a:p>
        </p:txBody>
      </p:sp>
      <p:sp>
        <p:nvSpPr>
          <p:cNvPr id="122882" name="Rectangle 2">
            <a:extLst>
              <a:ext uri="{FF2B5EF4-FFF2-40B4-BE49-F238E27FC236}">
                <a16:creationId xmlns:a16="http://schemas.microsoft.com/office/drawing/2014/main" id="{59AEBB25-1062-43A8-88F6-A254BD56C96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7589" name="Rectangle 3">
            <a:extLst>
              <a:ext uri="{FF2B5EF4-FFF2-40B4-BE49-F238E27FC236}">
                <a16:creationId xmlns:a16="http://schemas.microsoft.com/office/drawing/2014/main" id="{7304668D-0D23-4203-BA40-9F738A9E3582}"/>
              </a:ext>
            </a:extLst>
          </p:cNvPr>
          <p:cNvSpPr>
            <a:spLocks noGrp="1" noChangeArrowheads="1"/>
          </p:cNvSpPr>
          <p:nvPr>
            <p:ph type="body" idx="1"/>
          </p:nvPr>
        </p:nvSpPr>
        <p:spPr>
          <a:xfrm>
            <a:off x="2590800" y="1981200"/>
            <a:ext cx="7543800" cy="4267200"/>
          </a:xfrm>
        </p:spPr>
        <p:txBody>
          <a:bodyPr/>
          <a:lstStyle/>
          <a:p>
            <a:pPr>
              <a:buFont typeface="Calibri Light" panose="020F0302020204030204" pitchFamily="34" charset="0"/>
              <a:buAutoNum type="arabicPeriod"/>
            </a:pPr>
            <a:r>
              <a:rPr lang="en-US" altLang="en-US"/>
              <a:t>Third-party assurance services</a:t>
            </a:r>
          </a:p>
          <a:p>
            <a:pPr lvl="1">
              <a:buFont typeface="Calibri Light" panose="020F0302020204030204" pitchFamily="34" charset="0"/>
              <a:buAutoNum type="alphaLcPeriod"/>
            </a:pPr>
            <a:r>
              <a:rPr lang="en-US" altLang="en-US" b="1"/>
              <a:t>TRUSTe (truste.org)</a:t>
            </a:r>
          </a:p>
          <a:p>
            <a:pPr lvl="1">
              <a:buFont typeface="Calibri Light" panose="020F0302020204030204" pitchFamily="34" charset="0"/>
              <a:buAutoNum type="alphaLcPeriod"/>
            </a:pPr>
            <a:r>
              <a:rPr lang="en-US" altLang="en-US" b="1"/>
              <a:t>Better Business Bureau (bbbonline.com)</a:t>
            </a:r>
          </a:p>
          <a:p>
            <a:pPr lvl="1">
              <a:buFont typeface="Calibri Light" panose="020F0302020204030204" pitchFamily="34" charset="0"/>
              <a:buAutoNum type="alphaLcPeriod"/>
            </a:pPr>
            <a:r>
              <a:rPr lang="en-US" altLang="en-US" b="1"/>
              <a:t>WHICHonline (which.net)</a:t>
            </a:r>
          </a:p>
          <a:p>
            <a:pPr lvl="1">
              <a:buFont typeface="Calibri Light" panose="020F0302020204030204" pitchFamily="34" charset="0"/>
              <a:buAutoNum type="alphaLcPeriod"/>
            </a:pPr>
            <a:r>
              <a:rPr lang="en-US" altLang="en-US" b="1"/>
              <a:t>Web Trust seal (TRUSTe, cpawebtrust.org, Gomez.com)</a:t>
            </a:r>
          </a:p>
          <a:p>
            <a:pPr lvl="1">
              <a:buFont typeface="Calibri Light" panose="020F0302020204030204" pitchFamily="34" charset="0"/>
              <a:buAutoNum type="alphaLcPeriod"/>
            </a:pPr>
            <a:r>
              <a:rPr lang="en-US" altLang="en-US" b="1"/>
              <a:t>Online Privacy Alliance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a:extLst>
              <a:ext uri="{FF2B5EF4-FFF2-40B4-BE49-F238E27FC236}">
                <a16:creationId xmlns:a16="http://schemas.microsoft.com/office/drawing/2014/main" id="{07BBDAAF-C708-4416-8C68-589B8ABB843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439394E-A12C-4D6D-AA8A-0D34B53985C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59</a:t>
            </a:fld>
            <a:endParaRPr lang="en-US" altLang="en-US"/>
          </a:p>
        </p:txBody>
      </p:sp>
      <p:sp>
        <p:nvSpPr>
          <p:cNvPr id="123906" name="Rectangle 2">
            <a:extLst>
              <a:ext uri="{FF2B5EF4-FFF2-40B4-BE49-F238E27FC236}">
                <a16:creationId xmlns:a16="http://schemas.microsoft.com/office/drawing/2014/main" id="{4F446B35-3E58-4494-9F8E-E8962E87C86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8613" name="Rectangle 3">
            <a:extLst>
              <a:ext uri="{FF2B5EF4-FFF2-40B4-BE49-F238E27FC236}">
                <a16:creationId xmlns:a16="http://schemas.microsoft.com/office/drawing/2014/main" id="{E93068DD-4F80-457A-B458-ABD5252A6F91}"/>
              </a:ext>
            </a:extLst>
          </p:cNvPr>
          <p:cNvSpPr>
            <a:spLocks noGrp="1" noChangeArrowheads="1"/>
          </p:cNvSpPr>
          <p:nvPr>
            <p:ph type="body" idx="1"/>
          </p:nvPr>
        </p:nvSpPr>
        <p:spPr>
          <a:xfrm>
            <a:off x="2590800" y="1981200"/>
            <a:ext cx="7620000" cy="4419600"/>
          </a:xfrm>
        </p:spPr>
        <p:txBody>
          <a:bodyPr/>
          <a:lstStyle/>
          <a:p>
            <a:pPr lvl="1">
              <a:buFont typeface="Calibri Light" panose="020F0302020204030204" pitchFamily="34" charset="0"/>
              <a:buAutoNum type="alphaLcPeriod"/>
            </a:pPr>
            <a:r>
              <a:rPr lang="en-US" altLang="en-US" b="1"/>
              <a:t>Evaluation by consumers—product and vendor evaluations</a:t>
            </a:r>
          </a:p>
          <a:p>
            <a:pPr lvl="2">
              <a:buFont typeface="Wingdings" panose="05000000000000000000" pitchFamily="2" charset="2"/>
              <a:buNone/>
            </a:pPr>
            <a:r>
              <a:rPr lang="en-US" altLang="en-US"/>
              <a:t>	groups.google.com, epubliceye.com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3F1F7E30-890A-418E-8EDE-AD7C2035F0F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A539DBC-4012-4A53-8932-2C4790C9DC6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a:t>
            </a:fld>
            <a:endParaRPr lang="en-US" altLang="en-US"/>
          </a:p>
        </p:txBody>
      </p:sp>
      <p:sp>
        <p:nvSpPr>
          <p:cNvPr id="69634" name="Rectangle 2">
            <a:extLst>
              <a:ext uri="{FF2B5EF4-FFF2-40B4-BE49-F238E27FC236}">
                <a16:creationId xmlns:a16="http://schemas.microsoft.com/office/drawing/2014/main" id="{9AFE8911-23AB-42AB-AC42-43205BF0D28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4341" name="Rectangle 3">
            <a:extLst>
              <a:ext uri="{FF2B5EF4-FFF2-40B4-BE49-F238E27FC236}">
                <a16:creationId xmlns:a16="http://schemas.microsoft.com/office/drawing/2014/main" id="{DEF845F3-06FD-4DC7-ADCF-05113B333306}"/>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MP3 dan Napster mengaku mendukung apa yang telah dilakukan selama bertahun-tahun dan tidak memungut biaya untuk layanan mereka</a:t>
            </a:r>
          </a:p>
          <a:p>
            <a:pPr lvl="1">
              <a:buFont typeface="Calibri Light" panose="020F0302020204030204" pitchFamily="34" charset="0"/>
              <a:buAutoNum type="alphaLcPeriod"/>
            </a:pPr>
            <a:r>
              <a:rPr lang="en-US" altLang="en-US" b="1"/>
              <a:t>Popularitas layanan MP3.com dan P2P terlalu besar untuk diabaikan oleh pembuat konten dan pemilik</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270D2F5D-AC4A-424C-A08C-729E23AB253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48C85F9-202F-41AC-8806-AC101F741DE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60</a:t>
            </a:fld>
            <a:endParaRPr lang="en-US" altLang="en-US"/>
          </a:p>
        </p:txBody>
      </p:sp>
      <p:sp>
        <p:nvSpPr>
          <p:cNvPr id="124930" name="Rectangle 2">
            <a:extLst>
              <a:ext uri="{FF2B5EF4-FFF2-40B4-BE49-F238E27FC236}">
                <a16:creationId xmlns:a16="http://schemas.microsoft.com/office/drawing/2014/main" id="{599BB66C-B048-40BE-B60B-CE0A53806C55}"/>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69637" name="Rectangle 3">
            <a:extLst>
              <a:ext uri="{FF2B5EF4-FFF2-40B4-BE49-F238E27FC236}">
                <a16:creationId xmlns:a16="http://schemas.microsoft.com/office/drawing/2014/main" id="{92178B71-FC32-405F-82DF-ED4A8BE325FE}"/>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Authentication and biometric controls provide</a:t>
            </a:r>
          </a:p>
          <a:p>
            <a:pPr lvl="2"/>
            <a:r>
              <a:rPr lang="en-US" altLang="en-US"/>
              <a:t>Access procedures that match every valid user with a </a:t>
            </a:r>
            <a:r>
              <a:rPr lang="en-US" altLang="en-US" i="1"/>
              <a:t>unique user identifier (UID</a:t>
            </a:r>
            <a:r>
              <a:rPr lang="en-US" altLang="en-US"/>
              <a:t>)</a:t>
            </a:r>
          </a:p>
          <a:p>
            <a:pPr lvl="2"/>
            <a:r>
              <a:rPr lang="en-US" altLang="en-US"/>
              <a:t>Authentication method that verifies that users requesting access to the computer system are really who they claim to be</a:t>
            </a:r>
          </a:p>
          <a:p>
            <a:pPr lvl="2"/>
            <a:r>
              <a:rPr lang="en-US" altLang="en-US"/>
              <a:t>Are valid for both consumer and merchant protection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a:extLst>
              <a:ext uri="{FF2B5EF4-FFF2-40B4-BE49-F238E27FC236}">
                <a16:creationId xmlns:a16="http://schemas.microsoft.com/office/drawing/2014/main" id="{E189C07F-9A21-42E9-9631-FDB2C020395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70DAC6F-0514-4E20-8699-B0AD6E542F3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61</a:t>
            </a:fld>
            <a:endParaRPr lang="en-US" altLang="en-US"/>
          </a:p>
        </p:txBody>
      </p:sp>
      <p:sp>
        <p:nvSpPr>
          <p:cNvPr id="125954" name="Rectangle 2">
            <a:extLst>
              <a:ext uri="{FF2B5EF4-FFF2-40B4-BE49-F238E27FC236}">
                <a16:creationId xmlns:a16="http://schemas.microsoft.com/office/drawing/2014/main" id="{F5F51E3D-3528-4D4F-992A-FDA4D4CBCA9F}"/>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70661" name="Rectangle 3">
            <a:extLst>
              <a:ext uri="{FF2B5EF4-FFF2-40B4-BE49-F238E27FC236}">
                <a16:creationId xmlns:a16="http://schemas.microsoft.com/office/drawing/2014/main" id="{3E5CD92E-D298-4B7E-B29F-9D3F25FCB187}"/>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b="1"/>
              <a:t>Seller protection against:</a:t>
            </a:r>
          </a:p>
          <a:p>
            <a:pPr lvl="1">
              <a:buFont typeface="Calibri Light" panose="020F0302020204030204" pitchFamily="34" charset="0"/>
              <a:buAutoNum type="alphaLcPeriod"/>
            </a:pPr>
            <a:r>
              <a:rPr lang="en-US" altLang="en-US" b="1"/>
              <a:t>Customers who deny that they placed an order</a:t>
            </a:r>
          </a:p>
          <a:p>
            <a:pPr lvl="1">
              <a:buFont typeface="Calibri Light" panose="020F0302020204030204" pitchFamily="34" charset="0"/>
              <a:buAutoNum type="alphaLcPeriod"/>
            </a:pPr>
            <a:r>
              <a:rPr lang="en-US" altLang="en-US" b="1"/>
              <a:t>Customers who download copyrighted software, etc. and sell it to others</a:t>
            </a:r>
          </a:p>
          <a:p>
            <a:pPr lvl="1">
              <a:buFont typeface="Calibri Light" panose="020F0302020204030204" pitchFamily="34" charset="0"/>
              <a:buAutoNum type="alphaLcPeriod"/>
            </a:pPr>
            <a:r>
              <a:rPr lang="en-US" altLang="en-US" b="1"/>
              <a:t>Customers who give false payment information</a:t>
            </a:r>
          </a:p>
          <a:p>
            <a:pPr lvl="1">
              <a:buFont typeface="Calibri Light" panose="020F0302020204030204" pitchFamily="34" charset="0"/>
              <a:buAutoNum type="alphaLcPeriod"/>
            </a:pPr>
            <a:r>
              <a:rPr lang="en-US" altLang="en-US" b="1"/>
              <a:t>Use of their name by others</a:t>
            </a:r>
          </a:p>
          <a:p>
            <a:pPr lvl="1">
              <a:buFont typeface="Calibri Light" panose="020F0302020204030204" pitchFamily="34" charset="0"/>
              <a:buAutoNum type="alphaLcPeriod"/>
            </a:pPr>
            <a:r>
              <a:rPr lang="en-US" altLang="en-US" b="1"/>
              <a:t>Trademark protection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3F72271D-CCA5-4485-B248-97F730560EF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695E3E4-DBF5-456D-91D7-FA5D688A06C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62</a:t>
            </a:fld>
            <a:endParaRPr lang="en-US" altLang="en-US"/>
          </a:p>
        </p:txBody>
      </p:sp>
      <p:sp>
        <p:nvSpPr>
          <p:cNvPr id="126978" name="Rectangle 2">
            <a:extLst>
              <a:ext uri="{FF2B5EF4-FFF2-40B4-BE49-F238E27FC236}">
                <a16:creationId xmlns:a16="http://schemas.microsoft.com/office/drawing/2014/main" id="{8A2C08A3-EE87-4A06-8256-713D4752325E}"/>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EC Fraud and Consumer and Seller Protection (cont.)</a:t>
            </a:r>
          </a:p>
        </p:txBody>
      </p:sp>
      <p:sp>
        <p:nvSpPr>
          <p:cNvPr id="71685" name="Rectangle 3">
            <a:extLst>
              <a:ext uri="{FF2B5EF4-FFF2-40B4-BE49-F238E27FC236}">
                <a16:creationId xmlns:a16="http://schemas.microsoft.com/office/drawing/2014/main" id="{B38C0980-41FC-40F5-9102-46960D3B1BF5}"/>
              </a:ext>
            </a:extLst>
          </p:cNvPr>
          <p:cNvSpPr>
            <a:spLocks noGrp="1" noChangeArrowheads="1"/>
          </p:cNvSpPr>
          <p:nvPr>
            <p:ph type="body" idx="1"/>
          </p:nvPr>
        </p:nvSpPr>
        <p:spPr>
          <a:xfrm>
            <a:off x="2590800" y="1981200"/>
            <a:ext cx="7620000" cy="4419600"/>
          </a:xfrm>
        </p:spPr>
        <p:txBody>
          <a:bodyPr/>
          <a:lstStyle/>
          <a:p>
            <a:pPr>
              <a:lnSpc>
                <a:spcPct val="90000"/>
              </a:lnSpc>
              <a:buFont typeface="Calibri Light" panose="020F0302020204030204" pitchFamily="34" charset="0"/>
              <a:buAutoNum type="arabicPeriod"/>
            </a:pPr>
            <a:r>
              <a:rPr lang="en-US" altLang="en-US"/>
              <a:t>What can sellers do?</a:t>
            </a:r>
          </a:p>
          <a:p>
            <a:pPr lvl="1">
              <a:lnSpc>
                <a:spcPct val="90000"/>
              </a:lnSpc>
              <a:buFont typeface="Calibri Light" panose="020F0302020204030204" pitchFamily="34" charset="0"/>
              <a:buAutoNum type="alphaLcPeriod"/>
            </a:pPr>
            <a:r>
              <a:rPr lang="en-US" altLang="en-US" b="1"/>
              <a:t>Use intelligent software to identify possibly questionable customers</a:t>
            </a:r>
          </a:p>
          <a:p>
            <a:pPr lvl="1">
              <a:lnSpc>
                <a:spcPct val="90000"/>
              </a:lnSpc>
              <a:buFont typeface="Calibri Light" panose="020F0302020204030204" pitchFamily="34" charset="0"/>
              <a:buAutoNum type="alphaLcPeriod"/>
            </a:pPr>
            <a:r>
              <a:rPr lang="en-US" altLang="en-US" b="1"/>
              <a:t>Identify warning signals for possibly fraudulent transactions</a:t>
            </a:r>
          </a:p>
          <a:p>
            <a:pPr lvl="1">
              <a:lnSpc>
                <a:spcPct val="90000"/>
              </a:lnSpc>
              <a:buFont typeface="Calibri Light" panose="020F0302020204030204" pitchFamily="34" charset="0"/>
              <a:buAutoNum type="alphaLcPeriod"/>
            </a:pPr>
            <a:r>
              <a:rPr lang="en-US" altLang="en-US" b="1"/>
              <a:t>Ask customers whose billing address is different from the shipping address to call their bank and have the alternate address added to their bank account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a:extLst>
              <a:ext uri="{FF2B5EF4-FFF2-40B4-BE49-F238E27FC236}">
                <a16:creationId xmlns:a16="http://schemas.microsoft.com/office/drawing/2014/main" id="{389220DA-903B-492E-98E1-4A94DFD7A6B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39D1CEE-E48B-4AEA-89C9-278F751C64B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63</a:t>
            </a:fld>
            <a:endParaRPr lang="en-US" altLang="en-US"/>
          </a:p>
        </p:txBody>
      </p:sp>
      <p:sp>
        <p:nvSpPr>
          <p:cNvPr id="128002" name="Rectangle 2">
            <a:extLst>
              <a:ext uri="{FF2B5EF4-FFF2-40B4-BE49-F238E27FC236}">
                <a16:creationId xmlns:a16="http://schemas.microsoft.com/office/drawing/2014/main" id="{F280E77B-C9A5-4EC4-B96B-67C5C34F2EDF}"/>
              </a:ext>
            </a:extLst>
          </p:cNvPr>
          <p:cNvSpPr>
            <a:spLocks noGrp="1" noChangeArrowheads="1"/>
          </p:cNvSpPr>
          <p:nvPr>
            <p:ph type="title"/>
          </p:nvPr>
        </p:nvSpPr>
        <p:spPr>
          <a:xfrm>
            <a:off x="2152650" y="503239"/>
            <a:ext cx="7886700" cy="777875"/>
          </a:xfrm>
        </p:spPr>
        <p:txBody>
          <a:bodyPr/>
          <a:lstStyle/>
          <a:p>
            <a:pPr>
              <a:defRPr/>
            </a:pPr>
            <a:r>
              <a:rPr lang="en-US" altLang="en-US"/>
              <a:t>Societal Issues</a:t>
            </a:r>
          </a:p>
        </p:txBody>
      </p:sp>
      <p:sp>
        <p:nvSpPr>
          <p:cNvPr id="72709" name="Rectangle 3">
            <a:extLst>
              <a:ext uri="{FF2B5EF4-FFF2-40B4-BE49-F238E27FC236}">
                <a16:creationId xmlns:a16="http://schemas.microsoft.com/office/drawing/2014/main" id="{7037D7FB-AD7E-446C-B362-76D7F6CBAF62}"/>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Digital divide:</a:t>
            </a:r>
            <a:r>
              <a:rPr lang="en-US" altLang="en-US" b="1"/>
              <a:t> </a:t>
            </a:r>
            <a:r>
              <a:rPr lang="en-US" altLang="en-US"/>
              <a:t>The gap between those who have and those who do not have the ability to access electronic technology in general, and the Internet and EC in particular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E11468E8-5EFF-4AAE-8DC0-41D7815A3A2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4F5C0AC-6A70-4397-B0EF-68CC92DBAAE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64</a:t>
            </a:fld>
            <a:endParaRPr lang="en-US" altLang="en-US"/>
          </a:p>
        </p:txBody>
      </p:sp>
      <p:sp>
        <p:nvSpPr>
          <p:cNvPr id="129026" name="Rectangle 2">
            <a:extLst>
              <a:ext uri="{FF2B5EF4-FFF2-40B4-BE49-F238E27FC236}">
                <a16:creationId xmlns:a16="http://schemas.microsoft.com/office/drawing/2014/main" id="{EE02FC30-106F-4126-8C7A-3C72736A638E}"/>
              </a:ext>
            </a:extLst>
          </p:cNvPr>
          <p:cNvSpPr>
            <a:spLocks noGrp="1" noChangeArrowheads="1"/>
          </p:cNvSpPr>
          <p:nvPr>
            <p:ph type="title"/>
          </p:nvPr>
        </p:nvSpPr>
        <p:spPr>
          <a:xfrm>
            <a:off x="2152650" y="503239"/>
            <a:ext cx="7886700" cy="777875"/>
          </a:xfrm>
        </p:spPr>
        <p:txBody>
          <a:bodyPr/>
          <a:lstStyle/>
          <a:p>
            <a:pPr>
              <a:defRPr/>
            </a:pPr>
            <a:r>
              <a:rPr lang="en-US" altLang="en-US"/>
              <a:t>Societal Issues </a:t>
            </a:r>
            <a:r>
              <a:rPr lang="en-US" altLang="en-US" sz="3600"/>
              <a:t>(cont.)</a:t>
            </a:r>
          </a:p>
        </p:txBody>
      </p:sp>
      <p:sp>
        <p:nvSpPr>
          <p:cNvPr id="73733" name="Rectangle 3">
            <a:extLst>
              <a:ext uri="{FF2B5EF4-FFF2-40B4-BE49-F238E27FC236}">
                <a16:creationId xmlns:a16="http://schemas.microsoft.com/office/drawing/2014/main" id="{32574472-667F-44A2-9070-7674F91782AC}"/>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Other societal issues</a:t>
            </a:r>
          </a:p>
          <a:p>
            <a:pPr lvl="1">
              <a:buFont typeface="Calibri Light" panose="020F0302020204030204" pitchFamily="34" charset="0"/>
              <a:buAutoNum type="alphaLcPeriod"/>
            </a:pPr>
            <a:r>
              <a:rPr lang="en-US" altLang="en-US" b="1"/>
              <a:t>Education</a:t>
            </a:r>
          </a:p>
          <a:p>
            <a:pPr lvl="2"/>
            <a:r>
              <a:rPr lang="en-US" altLang="en-US"/>
              <a:t>Virtual universities</a:t>
            </a:r>
          </a:p>
          <a:p>
            <a:pPr lvl="2"/>
            <a:r>
              <a:rPr lang="en-US" altLang="en-US"/>
              <a:t>Companies use the Internet to retrain employees</a:t>
            </a:r>
          </a:p>
          <a:p>
            <a:pPr lvl="2"/>
            <a:r>
              <a:rPr lang="en-US" altLang="en-US"/>
              <a:t>Home-bound individuals can get degrees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a:extLst>
              <a:ext uri="{FF2B5EF4-FFF2-40B4-BE49-F238E27FC236}">
                <a16:creationId xmlns:a16="http://schemas.microsoft.com/office/drawing/2014/main" id="{AA020156-9210-4AEB-914A-F30E425EA47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B5CEC728-51BE-45F9-BC2B-EC71099E863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65</a:t>
            </a:fld>
            <a:endParaRPr lang="en-US" altLang="en-US"/>
          </a:p>
        </p:txBody>
      </p:sp>
      <p:sp>
        <p:nvSpPr>
          <p:cNvPr id="130050" name="Rectangle 2">
            <a:extLst>
              <a:ext uri="{FF2B5EF4-FFF2-40B4-BE49-F238E27FC236}">
                <a16:creationId xmlns:a16="http://schemas.microsoft.com/office/drawing/2014/main" id="{B4BCC3A6-02D2-422E-AAB8-A3CB0E36C021}"/>
              </a:ext>
            </a:extLst>
          </p:cNvPr>
          <p:cNvSpPr>
            <a:spLocks noGrp="1" noChangeArrowheads="1"/>
          </p:cNvSpPr>
          <p:nvPr>
            <p:ph type="title"/>
          </p:nvPr>
        </p:nvSpPr>
        <p:spPr>
          <a:xfrm>
            <a:off x="2152650" y="503239"/>
            <a:ext cx="7886700" cy="777875"/>
          </a:xfrm>
        </p:spPr>
        <p:txBody>
          <a:bodyPr/>
          <a:lstStyle/>
          <a:p>
            <a:pPr>
              <a:defRPr/>
            </a:pPr>
            <a:r>
              <a:rPr lang="en-US" altLang="en-US"/>
              <a:t>Societal Issues </a:t>
            </a:r>
            <a:r>
              <a:rPr lang="en-US" altLang="en-US" sz="3600"/>
              <a:t>(cont.)</a:t>
            </a:r>
          </a:p>
        </p:txBody>
      </p:sp>
      <p:sp>
        <p:nvSpPr>
          <p:cNvPr id="74757" name="Rectangle 3">
            <a:extLst>
              <a:ext uri="{FF2B5EF4-FFF2-40B4-BE49-F238E27FC236}">
                <a16:creationId xmlns:a16="http://schemas.microsoft.com/office/drawing/2014/main" id="{B739BCCD-F285-4BB6-BE29-955B3AFF3D21}"/>
              </a:ext>
            </a:extLst>
          </p:cNvPr>
          <p:cNvSpPr>
            <a:spLocks noGrp="1" noChangeArrowheads="1"/>
          </p:cNvSpPr>
          <p:nvPr>
            <p:ph type="body" idx="1"/>
          </p:nvPr>
        </p:nvSpPr>
        <p:spPr>
          <a:xfrm>
            <a:off x="2590800" y="1981200"/>
            <a:ext cx="7543800" cy="4343400"/>
          </a:xfrm>
        </p:spPr>
        <p:txBody>
          <a:bodyPr/>
          <a:lstStyle/>
          <a:p>
            <a:pPr lvl="1">
              <a:buFont typeface="Calibri Light" panose="020F0302020204030204" pitchFamily="34" charset="0"/>
              <a:buAutoNum type="alphaLcPeriod"/>
            </a:pPr>
            <a:r>
              <a:rPr lang="en-US" altLang="en-US" b="1"/>
              <a:t>Public safety and criminal justice</a:t>
            </a:r>
          </a:p>
          <a:p>
            <a:pPr lvl="2"/>
            <a:r>
              <a:rPr lang="en-US" altLang="en-US"/>
              <a:t>e-911 systems</a:t>
            </a:r>
          </a:p>
          <a:p>
            <a:pPr lvl="2"/>
            <a:r>
              <a:rPr lang="en-US" altLang="en-US"/>
              <a:t>collaborative commerce</a:t>
            </a:r>
          </a:p>
          <a:p>
            <a:pPr lvl="2"/>
            <a:r>
              <a:rPr lang="en-US" altLang="en-US"/>
              <a:t>e-procurement</a:t>
            </a:r>
          </a:p>
          <a:p>
            <a:pPr lvl="2"/>
            <a:r>
              <a:rPr lang="en-US" altLang="en-US"/>
              <a:t>e-government—coordinating, information sharing, and expediting legal work and cases</a:t>
            </a:r>
          </a:p>
          <a:p>
            <a:pPr lvl="2"/>
            <a:r>
              <a:rPr lang="en-US" altLang="en-US"/>
              <a:t> intelligent homes, offices, and public buildings</a:t>
            </a:r>
          </a:p>
          <a:p>
            <a:pPr lvl="2"/>
            <a:r>
              <a:rPr lang="en-US" altLang="en-US"/>
              <a:t>e-training of law enforcement officers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a:extLst>
              <a:ext uri="{FF2B5EF4-FFF2-40B4-BE49-F238E27FC236}">
                <a16:creationId xmlns:a16="http://schemas.microsoft.com/office/drawing/2014/main" id="{507F8777-F74F-4915-9F8D-F811DB6C774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407186F-D151-425C-98B3-3B5302B0F16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66</a:t>
            </a:fld>
            <a:endParaRPr lang="en-US" altLang="en-US"/>
          </a:p>
        </p:txBody>
      </p:sp>
      <p:sp>
        <p:nvSpPr>
          <p:cNvPr id="131074" name="Rectangle 2">
            <a:extLst>
              <a:ext uri="{FF2B5EF4-FFF2-40B4-BE49-F238E27FC236}">
                <a16:creationId xmlns:a16="http://schemas.microsoft.com/office/drawing/2014/main" id="{1455A90B-C6A5-46DB-879C-131D1E4B31C6}"/>
              </a:ext>
            </a:extLst>
          </p:cNvPr>
          <p:cNvSpPr>
            <a:spLocks noGrp="1" noChangeArrowheads="1"/>
          </p:cNvSpPr>
          <p:nvPr>
            <p:ph type="title"/>
          </p:nvPr>
        </p:nvSpPr>
        <p:spPr>
          <a:xfrm>
            <a:off x="2152650" y="503239"/>
            <a:ext cx="7886700" cy="777875"/>
          </a:xfrm>
        </p:spPr>
        <p:txBody>
          <a:bodyPr/>
          <a:lstStyle/>
          <a:p>
            <a:pPr>
              <a:defRPr/>
            </a:pPr>
            <a:r>
              <a:rPr lang="en-US" altLang="en-US"/>
              <a:t>Societal Issues </a:t>
            </a:r>
            <a:r>
              <a:rPr lang="en-US" altLang="en-US" sz="3600"/>
              <a:t>(cont.)</a:t>
            </a:r>
          </a:p>
        </p:txBody>
      </p:sp>
      <p:sp>
        <p:nvSpPr>
          <p:cNvPr id="75781" name="Rectangle 3">
            <a:extLst>
              <a:ext uri="{FF2B5EF4-FFF2-40B4-BE49-F238E27FC236}">
                <a16:creationId xmlns:a16="http://schemas.microsoft.com/office/drawing/2014/main" id="{EEEC5260-2CA9-46D5-9794-D5455299E7F4}"/>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Health aspects</a:t>
            </a:r>
          </a:p>
          <a:p>
            <a:pPr lvl="2"/>
            <a:r>
              <a:rPr lang="en-US" altLang="en-US"/>
              <a:t>safer and healthier to shop from home than to shop in a physical store</a:t>
            </a:r>
          </a:p>
          <a:p>
            <a:pPr lvl="2"/>
            <a:r>
              <a:rPr lang="en-US" altLang="en-US"/>
              <a:t>some believe that exposure to cellular mobile communication radiation may cause health problems</a:t>
            </a:r>
          </a:p>
          <a:p>
            <a:pPr lvl="2"/>
            <a:r>
              <a:rPr lang="en-US" altLang="en-US"/>
              <a:t>collaborative commerce can help improve health care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a:extLst>
              <a:ext uri="{FF2B5EF4-FFF2-40B4-BE49-F238E27FC236}">
                <a16:creationId xmlns:a16="http://schemas.microsoft.com/office/drawing/2014/main" id="{B998EDD3-27A4-4387-ABB4-D470D67B13A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0BAA01A-F1AE-4D8D-8E4D-6715769DE0B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67</a:t>
            </a:fld>
            <a:endParaRPr lang="en-US" altLang="en-US"/>
          </a:p>
        </p:txBody>
      </p:sp>
      <p:sp>
        <p:nvSpPr>
          <p:cNvPr id="132098" name="Rectangle 2">
            <a:extLst>
              <a:ext uri="{FF2B5EF4-FFF2-40B4-BE49-F238E27FC236}">
                <a16:creationId xmlns:a16="http://schemas.microsoft.com/office/drawing/2014/main" id="{EA48BC7B-33CF-4180-8FEA-3FE3FA66F8BF}"/>
              </a:ext>
            </a:extLst>
          </p:cNvPr>
          <p:cNvSpPr>
            <a:spLocks noGrp="1" noChangeArrowheads="1"/>
          </p:cNvSpPr>
          <p:nvPr>
            <p:ph type="title"/>
          </p:nvPr>
        </p:nvSpPr>
        <p:spPr>
          <a:xfrm>
            <a:off x="2152650" y="503239"/>
            <a:ext cx="7886700" cy="777875"/>
          </a:xfrm>
        </p:spPr>
        <p:txBody>
          <a:bodyPr/>
          <a:lstStyle/>
          <a:p>
            <a:pPr>
              <a:defRPr/>
            </a:pPr>
            <a:r>
              <a:rPr lang="en-US" altLang="en-US"/>
              <a:t>Virtual (Internet) Communities</a:t>
            </a:r>
            <a:endParaRPr lang="en-US" altLang="en-US" sz="3600"/>
          </a:p>
        </p:txBody>
      </p:sp>
      <p:sp>
        <p:nvSpPr>
          <p:cNvPr id="76805" name="Rectangle 3">
            <a:extLst>
              <a:ext uri="{FF2B5EF4-FFF2-40B4-BE49-F238E27FC236}">
                <a16:creationId xmlns:a16="http://schemas.microsoft.com/office/drawing/2014/main" id="{CC538346-677B-4EF8-B834-1BCC38FEE5A1}"/>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i="1"/>
              <a:t>Virtual (Internet) community:</a:t>
            </a:r>
            <a:r>
              <a:rPr lang="en-US" altLang="en-US" b="1"/>
              <a:t> </a:t>
            </a:r>
            <a:r>
              <a:rPr lang="en-US" altLang="en-US"/>
              <a:t>A group of people with similar interests who interact with one another using the Internet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a:extLst>
              <a:ext uri="{FF2B5EF4-FFF2-40B4-BE49-F238E27FC236}">
                <a16:creationId xmlns:a16="http://schemas.microsoft.com/office/drawing/2014/main" id="{6E52F83C-461A-4ED4-9179-FEA3889A519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9CD9E516-F7FB-4F23-B272-1D8BA6C1C644}"/>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68</a:t>
            </a:fld>
            <a:endParaRPr lang="en-US" altLang="en-US"/>
          </a:p>
        </p:txBody>
      </p:sp>
      <p:sp>
        <p:nvSpPr>
          <p:cNvPr id="133122" name="Rectangle 2">
            <a:extLst>
              <a:ext uri="{FF2B5EF4-FFF2-40B4-BE49-F238E27FC236}">
                <a16:creationId xmlns:a16="http://schemas.microsoft.com/office/drawing/2014/main" id="{9528CB1F-328C-4850-A518-7F6DB68F769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77829" name="Rectangle 3">
            <a:extLst>
              <a:ext uri="{FF2B5EF4-FFF2-40B4-BE49-F238E27FC236}">
                <a16:creationId xmlns:a16="http://schemas.microsoft.com/office/drawing/2014/main" id="{09047524-ABF5-470E-B8EA-FA8C82BDA88E}"/>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Characteristics of virtual communities</a:t>
            </a:r>
          </a:p>
          <a:p>
            <a:pPr lvl="1">
              <a:buFont typeface="Calibri Light" panose="020F0302020204030204" pitchFamily="34" charset="0"/>
              <a:buAutoNum type="alphaLcPeriod"/>
            </a:pPr>
            <a:r>
              <a:rPr lang="en-US" altLang="en-US" b="1"/>
              <a:t>Internet communities may have thousands or even millions of members</a:t>
            </a:r>
          </a:p>
          <a:p>
            <a:pPr lvl="1">
              <a:buFont typeface="Calibri Light" panose="020F0302020204030204" pitchFamily="34" charset="0"/>
              <a:buAutoNum type="alphaLcPeriod"/>
            </a:pPr>
            <a:r>
              <a:rPr lang="en-US" altLang="en-US" b="1"/>
              <a:t>Online communities are geographically confined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a:extLst>
              <a:ext uri="{FF2B5EF4-FFF2-40B4-BE49-F238E27FC236}">
                <a16:creationId xmlns:a16="http://schemas.microsoft.com/office/drawing/2014/main" id="{A3CD60BA-4CFC-4B64-BB63-5046F7EF7C77}"/>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857EDD0-7111-4775-9A7B-3510D8FC6BE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69</a:t>
            </a:fld>
            <a:endParaRPr lang="en-US" altLang="en-US"/>
          </a:p>
        </p:txBody>
      </p:sp>
      <p:sp>
        <p:nvSpPr>
          <p:cNvPr id="134146" name="Rectangle 2">
            <a:extLst>
              <a:ext uri="{FF2B5EF4-FFF2-40B4-BE49-F238E27FC236}">
                <a16:creationId xmlns:a16="http://schemas.microsoft.com/office/drawing/2014/main" id="{D1CD0D28-B576-49E9-8AA8-DF931F573D2E}"/>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78853" name="Rectangle 3">
            <a:extLst>
              <a:ext uri="{FF2B5EF4-FFF2-40B4-BE49-F238E27FC236}">
                <a16:creationId xmlns:a16="http://schemas.microsoft.com/office/drawing/2014/main" id="{E27091ED-7C11-4447-93F8-E705EEBDD29E}"/>
              </a:ext>
            </a:extLst>
          </p:cNvPr>
          <p:cNvSpPr>
            <a:spLocks noGrp="1" noChangeArrowheads="1"/>
          </p:cNvSpPr>
          <p:nvPr>
            <p:ph type="body" idx="1"/>
          </p:nvPr>
        </p:nvSpPr>
        <p:spPr>
          <a:xfrm>
            <a:off x="2590800" y="1981200"/>
            <a:ext cx="7620000" cy="4419600"/>
          </a:xfrm>
        </p:spPr>
        <p:txBody>
          <a:bodyPr/>
          <a:lstStyle/>
          <a:p>
            <a:pPr lvl="1">
              <a:lnSpc>
                <a:spcPct val="90000"/>
              </a:lnSpc>
              <a:buFont typeface="Calibri Light" panose="020F0302020204030204" pitchFamily="34" charset="0"/>
              <a:buAutoNum type="alphaLcPeriod"/>
            </a:pPr>
            <a:r>
              <a:rPr lang="en-US" altLang="en-US" b="1"/>
              <a:t>Classify members as:</a:t>
            </a:r>
          </a:p>
          <a:p>
            <a:pPr lvl="2">
              <a:lnSpc>
                <a:spcPct val="90000"/>
              </a:lnSpc>
            </a:pPr>
            <a:r>
              <a:rPr lang="en-US" altLang="en-US"/>
              <a:t>Traders</a:t>
            </a:r>
          </a:p>
          <a:p>
            <a:pPr lvl="2">
              <a:lnSpc>
                <a:spcPct val="90000"/>
              </a:lnSpc>
            </a:pPr>
            <a:r>
              <a:rPr lang="en-US" altLang="en-US"/>
              <a:t>Players</a:t>
            </a:r>
          </a:p>
          <a:p>
            <a:pPr lvl="2">
              <a:lnSpc>
                <a:spcPct val="90000"/>
              </a:lnSpc>
            </a:pPr>
            <a:r>
              <a:rPr lang="en-US" altLang="en-US"/>
              <a:t>Just friends</a:t>
            </a:r>
          </a:p>
          <a:p>
            <a:pPr lvl="2">
              <a:lnSpc>
                <a:spcPct val="90000"/>
              </a:lnSpc>
            </a:pPr>
            <a:r>
              <a:rPr lang="en-US" altLang="en-US"/>
              <a:t>Enthusiasts</a:t>
            </a:r>
          </a:p>
          <a:p>
            <a:pPr lvl="2">
              <a:lnSpc>
                <a:spcPct val="90000"/>
              </a:lnSpc>
            </a:pPr>
            <a:r>
              <a:rPr lang="en-US" altLang="en-US"/>
              <a:t>Friends in need</a:t>
            </a:r>
          </a:p>
          <a:p>
            <a:pPr lvl="1">
              <a:lnSpc>
                <a:spcPct val="90000"/>
              </a:lnSpc>
              <a:buFont typeface="Calibri Light" panose="020F0302020204030204" pitchFamily="34" charset="0"/>
              <a:buAutoNum type="alphaLcPeriod"/>
            </a:pPr>
            <a:r>
              <a:rPr lang="en-US" altLang="en-US" b="1"/>
              <a:t>The gathering of needs in one place enables vendors to sell more and community members to get discounts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7E917947-5DF7-4B57-96C9-B6BABA05C1B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4B3682A-2E0A-4D5E-A5FB-2E6C5E3E18C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a:t>
            </a:fld>
            <a:endParaRPr lang="en-US" altLang="en-US"/>
          </a:p>
        </p:txBody>
      </p:sp>
      <p:sp>
        <p:nvSpPr>
          <p:cNvPr id="70658" name="Rectangle 2">
            <a:extLst>
              <a:ext uri="{FF2B5EF4-FFF2-40B4-BE49-F238E27FC236}">
                <a16:creationId xmlns:a16="http://schemas.microsoft.com/office/drawing/2014/main" id="{94803C76-63B0-4128-94BD-D910919AC14D}"/>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5365" name="Rectangle 3">
            <a:extLst>
              <a:ext uri="{FF2B5EF4-FFF2-40B4-BE49-F238E27FC236}">
                <a16:creationId xmlns:a16="http://schemas.microsoft.com/office/drawing/2014/main" id="{1EAB4789-53CC-43B2-A156-79BC9008721C}"/>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Bagi pencipta dan pemilik, Web telah menjadi mesin fotokopi yang sangat besar</a:t>
            </a:r>
          </a:p>
          <a:p>
            <a:pPr lvl="1">
              <a:buFont typeface="Calibri Light" panose="020F0302020204030204" pitchFamily="34" charset="0"/>
              <a:buAutoNum type="alphaLcPeriod"/>
            </a:pPr>
            <a:r>
              <a:rPr lang="en-US" altLang="en-US" b="1"/>
              <a:t>Layanan MP3.com dan Napster dapat mengakibatkan kehancuran ribuan pekerjaan dan pendapatan jutaan dolar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a:extLst>
              <a:ext uri="{FF2B5EF4-FFF2-40B4-BE49-F238E27FC236}">
                <a16:creationId xmlns:a16="http://schemas.microsoft.com/office/drawing/2014/main" id="{A983E636-89D2-4AC0-945F-E547FD453B5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2A7C423-0051-4E51-A367-44605CA9855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70</a:t>
            </a:fld>
            <a:endParaRPr lang="en-US" altLang="en-US"/>
          </a:p>
        </p:txBody>
      </p:sp>
      <p:sp>
        <p:nvSpPr>
          <p:cNvPr id="135170" name="Rectangle 2">
            <a:extLst>
              <a:ext uri="{FF2B5EF4-FFF2-40B4-BE49-F238E27FC236}">
                <a16:creationId xmlns:a16="http://schemas.microsoft.com/office/drawing/2014/main" id="{C683FCA8-6264-4ADB-92EA-936FF6C7DFE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79877" name="Rectangle 3">
            <a:extLst>
              <a:ext uri="{FF2B5EF4-FFF2-40B4-BE49-F238E27FC236}">
                <a16:creationId xmlns:a16="http://schemas.microsoft.com/office/drawing/2014/main" id="{881EFBAF-7B8A-4352-A4FC-927B5D0CE9B1}"/>
              </a:ext>
            </a:extLst>
          </p:cNvPr>
          <p:cNvSpPr>
            <a:spLocks noGrp="1" noChangeArrowheads="1"/>
          </p:cNvSpPr>
          <p:nvPr>
            <p:ph type="body" idx="1"/>
          </p:nvPr>
        </p:nvSpPr>
        <p:spPr>
          <a:xfrm>
            <a:off x="2152650" y="1576388"/>
            <a:ext cx="7886700" cy="4495800"/>
          </a:xfrm>
        </p:spPr>
        <p:txBody>
          <a:bodyPr/>
          <a:lstStyle/>
          <a:p>
            <a:pPr>
              <a:lnSpc>
                <a:spcPct val="90000"/>
              </a:lnSpc>
              <a:buFont typeface="Calibri Light" panose="020F0302020204030204" pitchFamily="34" charset="0"/>
              <a:buAutoNum type="arabicPeriod"/>
            </a:pPr>
            <a:r>
              <a:rPr lang="en-US" altLang="en-US"/>
              <a:t>Examples of online communities:</a:t>
            </a:r>
          </a:p>
          <a:p>
            <a:pPr lvl="1">
              <a:lnSpc>
                <a:spcPct val="90000"/>
              </a:lnSpc>
              <a:buFont typeface="Calibri Light" panose="020F0302020204030204" pitchFamily="34" charset="0"/>
              <a:buAutoNum type="alphaLcPeriod"/>
            </a:pPr>
            <a:r>
              <a:rPr lang="en-US" altLang="en-US" b="1"/>
              <a:t>Associations</a:t>
            </a:r>
            <a:endParaRPr lang="en-US" altLang="en-US"/>
          </a:p>
          <a:p>
            <a:pPr lvl="1">
              <a:lnSpc>
                <a:spcPct val="90000"/>
              </a:lnSpc>
              <a:buFont typeface="Calibri Light" panose="020F0302020204030204" pitchFamily="34" charset="0"/>
              <a:buAutoNum type="alphaLcPeriod"/>
            </a:pPr>
            <a:r>
              <a:rPr lang="en-US" altLang="en-US" b="1"/>
              <a:t>Ethnic communities</a:t>
            </a:r>
            <a:endParaRPr lang="en-US" altLang="en-US"/>
          </a:p>
          <a:p>
            <a:pPr lvl="1">
              <a:lnSpc>
                <a:spcPct val="90000"/>
              </a:lnSpc>
              <a:buFont typeface="Calibri Light" panose="020F0302020204030204" pitchFamily="34" charset="0"/>
              <a:buAutoNum type="alphaLcPeriod"/>
            </a:pPr>
            <a:r>
              <a:rPr lang="en-US" altLang="en-US" b="1"/>
              <a:t>Gender communities</a:t>
            </a:r>
            <a:endParaRPr lang="en-US" altLang="en-US"/>
          </a:p>
          <a:p>
            <a:pPr lvl="1">
              <a:lnSpc>
                <a:spcPct val="90000"/>
              </a:lnSpc>
              <a:buFont typeface="Calibri Light" panose="020F0302020204030204" pitchFamily="34" charset="0"/>
              <a:buAutoNum type="alphaLcPeriod"/>
            </a:pPr>
            <a:r>
              <a:rPr lang="en-US" altLang="en-US" b="1"/>
              <a:t>Affinity portals</a:t>
            </a:r>
            <a:endParaRPr lang="en-US" altLang="en-US"/>
          </a:p>
          <a:p>
            <a:pPr lvl="1">
              <a:lnSpc>
                <a:spcPct val="90000"/>
              </a:lnSpc>
              <a:buFont typeface="Calibri Light" panose="020F0302020204030204" pitchFamily="34" charset="0"/>
              <a:buAutoNum type="alphaLcPeriod"/>
            </a:pPr>
            <a:r>
              <a:rPr lang="en-US" altLang="en-US" b="1"/>
              <a:t>Catering to young people</a:t>
            </a:r>
            <a:endParaRPr lang="en-US" altLang="en-US"/>
          </a:p>
          <a:p>
            <a:pPr lvl="1">
              <a:lnSpc>
                <a:spcPct val="90000"/>
              </a:lnSpc>
              <a:buFont typeface="Calibri Light" panose="020F0302020204030204" pitchFamily="34" charset="0"/>
              <a:buAutoNum type="alphaLcPeriod"/>
            </a:pPr>
            <a:r>
              <a:rPr lang="en-US" altLang="en-US" b="1"/>
              <a:t>Mega communities</a:t>
            </a:r>
            <a:endParaRPr lang="en-US" altLang="en-US"/>
          </a:p>
          <a:p>
            <a:pPr lvl="1">
              <a:lnSpc>
                <a:spcPct val="90000"/>
              </a:lnSpc>
              <a:buFont typeface="Calibri Light" panose="020F0302020204030204" pitchFamily="34" charset="0"/>
              <a:buAutoNum type="alphaLcPeriod"/>
            </a:pPr>
            <a:r>
              <a:rPr lang="en-US" altLang="en-US" b="1"/>
              <a:t>B2B online communities</a:t>
            </a:r>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E2D31CD-07F5-4FE2-A523-A229FDACCB0E}"/>
              </a:ext>
            </a:extLst>
          </p:cNvPr>
          <p:cNvSpPr>
            <a:spLocks noGrp="1"/>
          </p:cNvSpPr>
          <p:nvPr>
            <p:ph type="dt" sz="quarter" idx="10"/>
          </p:nvPr>
        </p:nvSpPr>
        <p:spPr/>
        <p:txBody>
          <a:bodyPr/>
          <a:lstStyle/>
          <a:p>
            <a:pPr>
              <a:defRPr/>
            </a:pPr>
            <a:r>
              <a:rPr lang="en-US" altLang="en-US"/>
              <a:t>© Prentice Hall 2020</a:t>
            </a:r>
          </a:p>
        </p:txBody>
      </p:sp>
      <p:sp>
        <p:nvSpPr>
          <p:cNvPr id="80899" name="Slide Number Placeholder 6">
            <a:extLst>
              <a:ext uri="{FF2B5EF4-FFF2-40B4-BE49-F238E27FC236}">
                <a16:creationId xmlns:a16="http://schemas.microsoft.com/office/drawing/2014/main" id="{0F69B06D-0F01-48C0-882F-019A58EA10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3CA9CA0B-D698-42D2-9CFF-DCCFBF4A673F}" type="slidenum">
              <a:rPr lang="en-US" altLang="en-US" sz="1200">
                <a:solidFill>
                  <a:srgbClr val="898989"/>
                </a:solidFill>
              </a:rPr>
              <a:pPr>
                <a:lnSpc>
                  <a:spcPct val="100000"/>
                </a:lnSpc>
                <a:spcBef>
                  <a:spcPct val="0"/>
                </a:spcBef>
                <a:buFontTx/>
                <a:buNone/>
              </a:pPr>
              <a:t>71</a:t>
            </a:fld>
            <a:endParaRPr lang="en-US" altLang="en-US" sz="1200">
              <a:solidFill>
                <a:srgbClr val="898989"/>
              </a:solidFill>
            </a:endParaRPr>
          </a:p>
        </p:txBody>
      </p:sp>
      <p:sp>
        <p:nvSpPr>
          <p:cNvPr id="80900" name="Rectangle 2">
            <a:extLst>
              <a:ext uri="{FF2B5EF4-FFF2-40B4-BE49-F238E27FC236}">
                <a16:creationId xmlns:a16="http://schemas.microsoft.com/office/drawing/2014/main" id="{8E328EAE-1CF3-4608-A614-451347F1C8F1}"/>
              </a:ext>
            </a:extLst>
          </p:cNvPr>
          <p:cNvSpPr>
            <a:spLocks noGrp="1" noChangeArrowheads="1"/>
          </p:cNvSpPr>
          <p:nvPr>
            <p:ph type="title"/>
          </p:nvPr>
        </p:nvSpPr>
        <p:spPr/>
        <p:txBody>
          <a:bodyPr/>
          <a:lstStyle/>
          <a:p>
            <a:r>
              <a:rPr lang="en-US" altLang="en-US"/>
              <a:t>Virtual (Internet) Communities </a:t>
            </a:r>
            <a:r>
              <a:rPr lang="en-US" altLang="en-US" sz="3600"/>
              <a:t>(cont.)</a:t>
            </a:r>
          </a:p>
        </p:txBody>
      </p:sp>
      <p:sp>
        <p:nvSpPr>
          <p:cNvPr id="80901" name="Rectangle 3">
            <a:extLst>
              <a:ext uri="{FF2B5EF4-FFF2-40B4-BE49-F238E27FC236}">
                <a16:creationId xmlns:a16="http://schemas.microsoft.com/office/drawing/2014/main" id="{042306B4-E267-4585-8550-FBFAAC0DE60D}"/>
              </a:ext>
            </a:extLst>
          </p:cNvPr>
          <p:cNvSpPr>
            <a:spLocks noGrp="1" noChangeArrowheads="1"/>
          </p:cNvSpPr>
          <p:nvPr>
            <p:ph type="body" sz="half" idx="1"/>
          </p:nvPr>
        </p:nvSpPr>
        <p:spPr/>
        <p:txBody>
          <a:bodyPr/>
          <a:lstStyle/>
          <a:p>
            <a:r>
              <a:rPr lang="en-US" altLang="en-US"/>
              <a:t>Types of virtual communities:</a:t>
            </a:r>
          </a:p>
          <a:p>
            <a:pPr lvl="1"/>
            <a:r>
              <a:rPr lang="en-US" altLang="en-US" b="1"/>
              <a:t>Transaction</a:t>
            </a:r>
          </a:p>
          <a:p>
            <a:pPr lvl="1"/>
            <a:r>
              <a:rPr lang="en-US" altLang="en-US" b="1"/>
              <a:t>Purpose or interest</a:t>
            </a:r>
          </a:p>
          <a:p>
            <a:pPr lvl="1"/>
            <a:r>
              <a:rPr lang="en-US" altLang="en-US" b="1"/>
              <a:t>Relations or practice</a:t>
            </a:r>
          </a:p>
          <a:p>
            <a:pPr lvl="1"/>
            <a:r>
              <a:rPr lang="en-US" altLang="en-US" b="1"/>
              <a:t>Fantasy</a:t>
            </a:r>
          </a:p>
        </p:txBody>
      </p:sp>
      <p:pic>
        <p:nvPicPr>
          <p:cNvPr id="80902" name="Picture 13">
            <a:extLst>
              <a:ext uri="{FF2B5EF4-FFF2-40B4-BE49-F238E27FC236}">
                <a16:creationId xmlns:a16="http://schemas.microsoft.com/office/drawing/2014/main" id="{C8CDAB08-3B14-4E5F-A51A-CA3148B717CF}"/>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553200" y="3124200"/>
            <a:ext cx="2819400" cy="21732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9F05EAAC-8848-48AA-869F-9995C2926CC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ECE3EABF-DFD4-43C2-8DAA-15A00BFBF5A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72</a:t>
            </a:fld>
            <a:endParaRPr lang="en-US" altLang="en-US"/>
          </a:p>
        </p:txBody>
      </p:sp>
      <p:sp>
        <p:nvSpPr>
          <p:cNvPr id="137218" name="Rectangle 2">
            <a:extLst>
              <a:ext uri="{FF2B5EF4-FFF2-40B4-BE49-F238E27FC236}">
                <a16:creationId xmlns:a16="http://schemas.microsoft.com/office/drawing/2014/main" id="{9E0E821B-EDE4-4F8F-B0DE-73CE69D9479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1925" name="Rectangle 3">
            <a:extLst>
              <a:ext uri="{FF2B5EF4-FFF2-40B4-BE49-F238E27FC236}">
                <a16:creationId xmlns:a16="http://schemas.microsoft.com/office/drawing/2014/main" id="{5D92CBFB-CB00-46EE-963F-4E471377264A}"/>
              </a:ext>
            </a:extLst>
          </p:cNvPr>
          <p:cNvSpPr>
            <a:spLocks noGrp="1" noChangeArrowheads="1"/>
          </p:cNvSpPr>
          <p:nvPr>
            <p:ph type="body" idx="1"/>
          </p:nvPr>
        </p:nvSpPr>
        <p:spPr>
          <a:xfrm>
            <a:off x="2590800" y="1981200"/>
            <a:ext cx="7620000" cy="4419600"/>
          </a:xfrm>
        </p:spPr>
        <p:txBody>
          <a:bodyPr/>
          <a:lstStyle/>
          <a:p>
            <a:pPr>
              <a:lnSpc>
                <a:spcPct val="90000"/>
              </a:lnSpc>
              <a:buFont typeface="Calibri Light" panose="020F0302020204030204" pitchFamily="34" charset="0"/>
              <a:buAutoNum type="arabicPeriod"/>
            </a:pPr>
            <a:r>
              <a:rPr lang="en-US" altLang="en-US"/>
              <a:t>How to transform a community site to a commercial site:</a:t>
            </a:r>
          </a:p>
          <a:p>
            <a:pPr lvl="1">
              <a:lnSpc>
                <a:spcPct val="90000"/>
              </a:lnSpc>
              <a:buFont typeface="Calibri Light" panose="020F0302020204030204" pitchFamily="34" charset="0"/>
              <a:buAutoNum type="alphaLcPeriod"/>
            </a:pPr>
            <a:r>
              <a:rPr lang="en-US" altLang="en-US" b="1"/>
              <a:t>Understand a particular niche industry,</a:t>
            </a:r>
          </a:p>
          <a:p>
            <a:pPr lvl="1">
              <a:lnSpc>
                <a:spcPct val="90000"/>
              </a:lnSpc>
              <a:buFont typeface="Calibri Light" panose="020F0302020204030204" pitchFamily="34" charset="0"/>
              <a:buAutoNum type="alphaLcPeriod"/>
            </a:pPr>
            <a:r>
              <a:rPr lang="en-US" altLang="en-US" b="1"/>
              <a:t>Build a site that provides that information,</a:t>
            </a:r>
          </a:p>
          <a:p>
            <a:pPr lvl="1">
              <a:lnSpc>
                <a:spcPct val="90000"/>
              </a:lnSpc>
              <a:buFont typeface="Calibri Light" panose="020F0302020204030204" pitchFamily="34" charset="0"/>
              <a:buAutoNum type="alphaLcPeriod"/>
            </a:pPr>
            <a:r>
              <a:rPr lang="en-US" altLang="en-US" b="1"/>
              <a:t>Set up the site to mirror the steps a user goes through in the information-gathering and decision-making process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a:extLst>
              <a:ext uri="{FF2B5EF4-FFF2-40B4-BE49-F238E27FC236}">
                <a16:creationId xmlns:a16="http://schemas.microsoft.com/office/drawing/2014/main" id="{B3727054-A0AC-4D3C-AE00-857F49BDDC8C}"/>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3E5C84C5-8AE7-4989-A739-B4DFB25E543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73</a:t>
            </a:fld>
            <a:endParaRPr lang="en-US" altLang="en-US"/>
          </a:p>
        </p:txBody>
      </p:sp>
      <p:sp>
        <p:nvSpPr>
          <p:cNvPr id="138242" name="Rectangle 2">
            <a:extLst>
              <a:ext uri="{FF2B5EF4-FFF2-40B4-BE49-F238E27FC236}">
                <a16:creationId xmlns:a16="http://schemas.microsoft.com/office/drawing/2014/main" id="{CED4B694-5EB7-4F5E-B643-8E39A6CADE0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2949" name="Rectangle 3">
            <a:extLst>
              <a:ext uri="{FF2B5EF4-FFF2-40B4-BE49-F238E27FC236}">
                <a16:creationId xmlns:a16="http://schemas.microsoft.com/office/drawing/2014/main" id="{6959F333-13F7-48A8-9862-E9434FFAEBC9}"/>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Set up the site to mirror the steps a user goes through in the information-gathering and decision-making process</a:t>
            </a:r>
          </a:p>
          <a:p>
            <a:pPr lvl="1">
              <a:buFont typeface="Calibri Light" panose="020F0302020204030204" pitchFamily="34" charset="0"/>
              <a:buAutoNum type="alphaLcPeriod"/>
            </a:pPr>
            <a:r>
              <a:rPr lang="en-US" altLang="en-US" b="1"/>
              <a:t>Start selling products and services that fit into the decision-support process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611D9207-EADD-451A-A854-E930598F34B3}"/>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D6738C6-5904-4CCB-BECA-2C2684672A16}"/>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74</a:t>
            </a:fld>
            <a:endParaRPr lang="en-US" altLang="en-US"/>
          </a:p>
        </p:txBody>
      </p:sp>
      <p:sp>
        <p:nvSpPr>
          <p:cNvPr id="139266" name="Rectangle 2">
            <a:extLst>
              <a:ext uri="{FF2B5EF4-FFF2-40B4-BE49-F238E27FC236}">
                <a16:creationId xmlns:a16="http://schemas.microsoft.com/office/drawing/2014/main" id="{F808ADAD-FADC-4FB6-87AA-D20B2093EEC9}"/>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pic>
        <p:nvPicPr>
          <p:cNvPr id="83973" name="Picture 5">
            <a:extLst>
              <a:ext uri="{FF2B5EF4-FFF2-40B4-BE49-F238E27FC236}">
                <a16:creationId xmlns:a16="http://schemas.microsoft.com/office/drawing/2014/main" id="{DF30CCB3-93AB-40A6-8154-929EA77A8B0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2818" t="3703" r="2818" b="1852"/>
          <a:stretch>
            <a:fillRect/>
          </a:stretch>
        </p:blipFill>
        <p:spPr>
          <a:xfrm>
            <a:off x="3962400" y="1457326"/>
            <a:ext cx="5018088" cy="48291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a:extLst>
              <a:ext uri="{FF2B5EF4-FFF2-40B4-BE49-F238E27FC236}">
                <a16:creationId xmlns:a16="http://schemas.microsoft.com/office/drawing/2014/main" id="{416A1708-A4D2-456C-BA1F-E5C26F660DB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A4AC020-C22D-41CC-BA1B-0900DF603E3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75</a:t>
            </a:fld>
            <a:endParaRPr lang="en-US" altLang="en-US"/>
          </a:p>
        </p:txBody>
      </p:sp>
      <p:sp>
        <p:nvSpPr>
          <p:cNvPr id="140290" name="Rectangle 2">
            <a:extLst>
              <a:ext uri="{FF2B5EF4-FFF2-40B4-BE49-F238E27FC236}">
                <a16:creationId xmlns:a16="http://schemas.microsoft.com/office/drawing/2014/main" id="{5F68A44C-25C8-4904-ADAB-6FC8ADB83E9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4997" name="Rectangle 3">
            <a:extLst>
              <a:ext uri="{FF2B5EF4-FFF2-40B4-BE49-F238E27FC236}">
                <a16:creationId xmlns:a16="http://schemas.microsoft.com/office/drawing/2014/main" id="{2448F51B-40EA-48D4-B2C9-F7285DC19EF9}"/>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Financial viability of communities</a:t>
            </a:r>
          </a:p>
          <a:p>
            <a:pPr lvl="1">
              <a:buFont typeface="Calibri Light" panose="020F0302020204030204" pitchFamily="34" charset="0"/>
              <a:buAutoNum type="alphaLcPeriod"/>
            </a:pPr>
            <a:r>
              <a:rPr lang="en-US" altLang="en-US" b="1"/>
              <a:t>Revenue model of communities can be based on:</a:t>
            </a:r>
          </a:p>
          <a:p>
            <a:pPr lvl="2"/>
            <a:r>
              <a:rPr lang="en-US" altLang="en-US"/>
              <a:t>Sponsorship</a:t>
            </a:r>
          </a:p>
          <a:p>
            <a:pPr lvl="2"/>
            <a:r>
              <a:rPr lang="en-US" altLang="en-US"/>
              <a:t>Membership fees</a:t>
            </a:r>
          </a:p>
          <a:p>
            <a:pPr lvl="2"/>
            <a:r>
              <a:rPr lang="en-US" altLang="en-US"/>
              <a:t>Sales commissions</a:t>
            </a:r>
          </a:p>
          <a:p>
            <a:pPr lvl="2"/>
            <a:r>
              <a:rPr lang="en-US" altLang="en-US"/>
              <a:t>Advertising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E0E00ACF-2D9A-43B8-8405-DD913326AEA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06AEB61-6505-43D0-9DB7-425539809AA9}"/>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76</a:t>
            </a:fld>
            <a:endParaRPr lang="en-US" altLang="en-US"/>
          </a:p>
        </p:txBody>
      </p:sp>
      <p:sp>
        <p:nvSpPr>
          <p:cNvPr id="141314" name="Rectangle 2">
            <a:extLst>
              <a:ext uri="{FF2B5EF4-FFF2-40B4-BE49-F238E27FC236}">
                <a16:creationId xmlns:a16="http://schemas.microsoft.com/office/drawing/2014/main" id="{C6B15341-20F6-49AB-92CE-4A9FBB9300F1}"/>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6021" name="Rectangle 3">
            <a:extLst>
              <a:ext uri="{FF2B5EF4-FFF2-40B4-BE49-F238E27FC236}">
                <a16:creationId xmlns:a16="http://schemas.microsoft.com/office/drawing/2014/main" id="{6E95E68C-6E08-4A74-9A5E-A8C834C6CE3C}"/>
              </a:ext>
            </a:extLst>
          </p:cNvPr>
          <p:cNvSpPr>
            <a:spLocks noGrp="1" noChangeArrowheads="1"/>
          </p:cNvSpPr>
          <p:nvPr>
            <p:ph type="body" idx="1"/>
          </p:nvPr>
        </p:nvSpPr>
        <p:spPr>
          <a:xfrm>
            <a:off x="2152650" y="1576388"/>
            <a:ext cx="7886700" cy="4495800"/>
          </a:xfrm>
        </p:spPr>
        <p:txBody>
          <a:bodyPr/>
          <a:lstStyle/>
          <a:p>
            <a:pPr lvl="1">
              <a:lnSpc>
                <a:spcPct val="90000"/>
              </a:lnSpc>
              <a:buFont typeface="Calibri Light" panose="020F0302020204030204" pitchFamily="34" charset="0"/>
              <a:buAutoNum type="alphaLcPeriod"/>
            </a:pPr>
            <a:r>
              <a:rPr lang="en-US" altLang="en-US" b="1"/>
              <a:t>The operating expenses for communities are very high due to the need to provide fresh content and free services</a:t>
            </a:r>
          </a:p>
          <a:p>
            <a:pPr lvl="1">
              <a:lnSpc>
                <a:spcPct val="90000"/>
              </a:lnSpc>
              <a:buFont typeface="Calibri Light" panose="020F0302020204030204" pitchFamily="34" charset="0"/>
              <a:buAutoNum type="alphaLcPeriod"/>
            </a:pPr>
            <a:r>
              <a:rPr lang="en-US" altLang="en-US" b="1"/>
              <a:t>Most communities initially provide free membership</a:t>
            </a:r>
          </a:p>
          <a:p>
            <a:pPr lvl="1">
              <a:lnSpc>
                <a:spcPct val="90000"/>
              </a:lnSpc>
              <a:buFont typeface="Calibri Light" panose="020F0302020204030204" pitchFamily="34" charset="0"/>
              <a:buAutoNum type="alphaLcPeriod"/>
            </a:pPr>
            <a:r>
              <a:rPr lang="en-US" altLang="en-US" b="1"/>
              <a:t>The objective is to have as many registered members as possible and to build a strong brand in order to attract advertisers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a:extLst>
              <a:ext uri="{FF2B5EF4-FFF2-40B4-BE49-F238E27FC236}">
                <a16:creationId xmlns:a16="http://schemas.microsoft.com/office/drawing/2014/main" id="{F0547FD7-6B59-453E-A2B0-8423A787758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D5FADEA-C833-49F6-A081-DA397F0453EB}"/>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77</a:t>
            </a:fld>
            <a:endParaRPr lang="en-US" altLang="en-US"/>
          </a:p>
        </p:txBody>
      </p:sp>
      <p:sp>
        <p:nvSpPr>
          <p:cNvPr id="142338" name="Rectangle 2">
            <a:extLst>
              <a:ext uri="{FF2B5EF4-FFF2-40B4-BE49-F238E27FC236}">
                <a16:creationId xmlns:a16="http://schemas.microsoft.com/office/drawing/2014/main" id="{6CC8105E-225A-4E92-B6D9-B999BB0FCF44}"/>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7045" name="Rectangle 3">
            <a:extLst>
              <a:ext uri="{FF2B5EF4-FFF2-40B4-BE49-F238E27FC236}">
                <a16:creationId xmlns:a16="http://schemas.microsoft.com/office/drawing/2014/main" id="{C8D81D15-A2AD-4325-88F3-BEDDF509D538}"/>
              </a:ext>
            </a:extLst>
          </p:cNvPr>
          <p:cNvSpPr>
            <a:spLocks noGrp="1" noChangeArrowheads="1"/>
          </p:cNvSpPr>
          <p:nvPr>
            <p:ph type="body" idx="1"/>
          </p:nvPr>
        </p:nvSpPr>
        <p:spPr>
          <a:xfrm>
            <a:off x="2152650" y="1576388"/>
            <a:ext cx="7886700" cy="4495800"/>
          </a:xfrm>
        </p:spPr>
        <p:txBody>
          <a:bodyPr/>
          <a:lstStyle/>
          <a:p>
            <a:pPr marL="609600" indent="-609600">
              <a:buFont typeface="Calibri Light" panose="020F0302020204030204" pitchFamily="34" charset="0"/>
              <a:buAutoNum type="arabicPeriod"/>
            </a:pPr>
            <a:r>
              <a:rPr lang="en-US" altLang="en-US"/>
              <a:t>Key strategies for successful online communities:</a:t>
            </a:r>
          </a:p>
          <a:p>
            <a:pPr marL="990600" lvl="1" indent="-533400">
              <a:buClr>
                <a:srgbClr val="FFFF66"/>
              </a:buClr>
              <a:buFontTx/>
              <a:buAutoNum type="arabicPeriod"/>
            </a:pPr>
            <a:r>
              <a:rPr lang="en-US" altLang="en-US" b="1"/>
              <a:t>Increase traffic and participation in the community</a:t>
            </a:r>
          </a:p>
          <a:p>
            <a:pPr marL="990600" lvl="1" indent="-533400">
              <a:buClr>
                <a:srgbClr val="FFFF66"/>
              </a:buClr>
              <a:buFontTx/>
              <a:buAutoNum type="arabicPeriod"/>
            </a:pPr>
            <a:r>
              <a:rPr lang="en-US" altLang="en-US" b="1"/>
              <a:t>Focus on the needs of the members; use facilitators and coordinators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52E9CC53-D326-4FB1-8571-E260E08D277F}"/>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7D4B725A-A5CA-45F4-8455-5502D522444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78</a:t>
            </a:fld>
            <a:endParaRPr lang="en-US" altLang="en-US"/>
          </a:p>
        </p:txBody>
      </p:sp>
      <p:sp>
        <p:nvSpPr>
          <p:cNvPr id="143362" name="Rectangle 2">
            <a:extLst>
              <a:ext uri="{FF2B5EF4-FFF2-40B4-BE49-F238E27FC236}">
                <a16:creationId xmlns:a16="http://schemas.microsoft.com/office/drawing/2014/main" id="{AAE9FB93-4CBE-45DE-88BA-20EB9FA286A3}"/>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8069" name="Rectangle 3">
            <a:extLst>
              <a:ext uri="{FF2B5EF4-FFF2-40B4-BE49-F238E27FC236}">
                <a16:creationId xmlns:a16="http://schemas.microsoft.com/office/drawing/2014/main" id="{4D8E3D0B-56C9-4B88-B8C7-A9CBD6F6A1DB}"/>
              </a:ext>
            </a:extLst>
          </p:cNvPr>
          <p:cNvSpPr>
            <a:spLocks noGrp="1" noChangeArrowheads="1"/>
          </p:cNvSpPr>
          <p:nvPr>
            <p:ph type="body" idx="1"/>
          </p:nvPr>
        </p:nvSpPr>
        <p:spPr>
          <a:xfrm>
            <a:off x="2152650" y="1576388"/>
            <a:ext cx="7886700" cy="4495800"/>
          </a:xfrm>
        </p:spPr>
        <p:txBody>
          <a:bodyPr/>
          <a:lstStyle/>
          <a:p>
            <a:pPr marL="990600" lvl="1" indent="-533400">
              <a:buClr>
                <a:srgbClr val="FFFF66"/>
              </a:buClr>
              <a:buFontTx/>
              <a:buAutoNum type="arabicPeriod" startAt="3"/>
            </a:pPr>
            <a:r>
              <a:rPr lang="en-US" altLang="en-US" b="1"/>
              <a:t>Encourage free sharing of opinions and information—no controls</a:t>
            </a:r>
          </a:p>
          <a:p>
            <a:pPr marL="990600" lvl="1" indent="-533400">
              <a:buClr>
                <a:srgbClr val="FFFF66"/>
              </a:buClr>
              <a:buFontTx/>
              <a:buAutoNum type="arabicPeriod" startAt="3"/>
            </a:pPr>
            <a:r>
              <a:rPr lang="en-US" altLang="en-US" b="1"/>
              <a:t>Obtain financial sponsorship. This factor is a must. Significant investment is required</a:t>
            </a:r>
          </a:p>
          <a:p>
            <a:pPr marL="990600" lvl="1" indent="-533400">
              <a:buClr>
                <a:srgbClr val="FFFF66"/>
              </a:buClr>
              <a:buFontTx/>
              <a:buAutoNum type="arabicPeriod" startAt="3"/>
            </a:pPr>
            <a:r>
              <a:rPr lang="en-US" altLang="en-US" b="1"/>
              <a:t>Consider the cultural environment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a:extLst>
              <a:ext uri="{FF2B5EF4-FFF2-40B4-BE49-F238E27FC236}">
                <a16:creationId xmlns:a16="http://schemas.microsoft.com/office/drawing/2014/main" id="{04DD6AFE-203A-4546-A016-AD51AB912A6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9F5311F-A5D4-4D91-8E54-D829DA4CFAC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79</a:t>
            </a:fld>
            <a:endParaRPr lang="en-US" altLang="en-US"/>
          </a:p>
        </p:txBody>
      </p:sp>
      <p:sp>
        <p:nvSpPr>
          <p:cNvPr id="144386" name="Rectangle 2">
            <a:extLst>
              <a:ext uri="{FF2B5EF4-FFF2-40B4-BE49-F238E27FC236}">
                <a16:creationId xmlns:a16="http://schemas.microsoft.com/office/drawing/2014/main" id="{CE8E4E5E-4FF0-422B-B48A-70C186D0639B}"/>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a:t>Virtual (Internet) Communities </a:t>
            </a:r>
            <a:r>
              <a:rPr lang="en-US" altLang="en-US" sz="3600"/>
              <a:t>(cont.)</a:t>
            </a:r>
          </a:p>
        </p:txBody>
      </p:sp>
      <p:sp>
        <p:nvSpPr>
          <p:cNvPr id="89093" name="Rectangle 3">
            <a:extLst>
              <a:ext uri="{FF2B5EF4-FFF2-40B4-BE49-F238E27FC236}">
                <a16:creationId xmlns:a16="http://schemas.microsoft.com/office/drawing/2014/main" id="{8BC2682D-C981-4D67-B5C3-22CCB0966402}"/>
              </a:ext>
            </a:extLst>
          </p:cNvPr>
          <p:cNvSpPr>
            <a:spLocks noGrp="1" noChangeArrowheads="1"/>
          </p:cNvSpPr>
          <p:nvPr>
            <p:ph type="body" idx="1"/>
          </p:nvPr>
        </p:nvSpPr>
        <p:spPr>
          <a:xfrm>
            <a:off x="2152650" y="1576388"/>
            <a:ext cx="7886700" cy="4495800"/>
          </a:xfrm>
        </p:spPr>
        <p:txBody>
          <a:bodyPr/>
          <a:lstStyle/>
          <a:p>
            <a:pPr marL="990600" lvl="1" indent="-533400">
              <a:buClr>
                <a:srgbClr val="FFFF66"/>
              </a:buClr>
              <a:buFontTx/>
              <a:buAutoNum type="arabicPeriod" startAt="6"/>
            </a:pPr>
            <a:r>
              <a:rPr lang="en-US" altLang="en-US" b="1"/>
              <a:t>Provide several tools and activities for member use; communities are not just discussion groups</a:t>
            </a:r>
          </a:p>
          <a:p>
            <a:pPr marL="990600" lvl="1" indent="-533400">
              <a:buClr>
                <a:srgbClr val="FFFF66"/>
              </a:buClr>
              <a:buFontTx/>
              <a:buAutoNum type="arabicPeriod" startAt="6"/>
            </a:pPr>
            <a:r>
              <a:rPr lang="en-US" altLang="en-US" b="1"/>
              <a:t>Involve community members in activities and recruiting</a:t>
            </a:r>
          </a:p>
          <a:p>
            <a:pPr marL="990600" lvl="1" indent="-533400">
              <a:buClr>
                <a:srgbClr val="FFFF66"/>
              </a:buClr>
              <a:buFontTx/>
              <a:buAutoNum type="arabicPeriod" startAt="6"/>
            </a:pPr>
            <a:r>
              <a:rPr lang="en-US" altLang="en-US" b="1"/>
              <a:t>Guide discussions, provoke controversy, and raise sticky issues. This keeps interest high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52E713ED-B082-4FE2-B4CB-80D5066A3C1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0B8292D-0637-4F17-9A1F-F67122FCA69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a:t>
            </a:fld>
            <a:endParaRPr lang="en-US" altLang="en-US"/>
          </a:p>
        </p:txBody>
      </p:sp>
      <p:sp>
        <p:nvSpPr>
          <p:cNvPr id="71682" name="Rectangle 2">
            <a:extLst>
              <a:ext uri="{FF2B5EF4-FFF2-40B4-BE49-F238E27FC236}">
                <a16:creationId xmlns:a16="http://schemas.microsoft.com/office/drawing/2014/main" id="{D9496D39-5507-4316-B040-CE00BBE6D886}"/>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5365" name="Rectangle 3">
            <a:extLst>
              <a:ext uri="{FF2B5EF4-FFF2-40B4-BE49-F238E27FC236}">
                <a16:creationId xmlns:a16="http://schemas.microsoft.com/office/drawing/2014/main" id="{DAF42CB4-36C8-4075-86BB-9CA674E1647C}"/>
              </a:ext>
            </a:extLst>
          </p:cNvPr>
          <p:cNvSpPr>
            <a:spLocks noGrp="1" noChangeArrowheads="1"/>
          </p:cNvSpPr>
          <p:nvPr>
            <p:ph type="body" idx="1"/>
          </p:nvPr>
        </p:nvSpPr>
        <p:spPr>
          <a:xfrm>
            <a:off x="2438400" y="1389063"/>
            <a:ext cx="7696200" cy="4267200"/>
          </a:xfrm>
        </p:spPr>
        <p:txBody>
          <a:bodyPr/>
          <a:lstStyle/>
          <a:p>
            <a:pPr>
              <a:buFont typeface="Calibri Light" panose="020F0302020204030204" pitchFamily="34" charset="0"/>
              <a:buAutoNum type="arabicPeriod"/>
              <a:defRPr/>
            </a:pPr>
            <a:r>
              <a:rPr lang="en-US" altLang="en-US" dirty="0" err="1"/>
              <a:t>Solusinya</a:t>
            </a:r>
            <a:endParaRPr lang="en-US" altLang="en-US" dirty="0"/>
          </a:p>
          <a:p>
            <a:pPr marL="11112" indent="0">
              <a:buNone/>
              <a:defRPr/>
            </a:pPr>
            <a:r>
              <a:rPr lang="en-US" altLang="en-US" dirty="0" err="1"/>
              <a:t>Desember</a:t>
            </a:r>
            <a:r>
              <a:rPr lang="en-US" altLang="en-US" dirty="0"/>
              <a:t> 2000, </a:t>
            </a:r>
            <a:r>
              <a:rPr lang="en-US" altLang="en-US" dirty="0" err="1"/>
              <a:t>EMusic</a:t>
            </a:r>
            <a:r>
              <a:rPr lang="en-US" altLang="en-US" dirty="0"/>
              <a:t> (emusic.com) </a:t>
            </a:r>
            <a:r>
              <a:rPr lang="en-US" altLang="en-US" dirty="0" err="1"/>
              <a:t>mengajukan</a:t>
            </a:r>
            <a:r>
              <a:rPr lang="en-US" altLang="en-US" dirty="0"/>
              <a:t> </a:t>
            </a:r>
            <a:r>
              <a:rPr lang="en-US" altLang="en-US" dirty="0" err="1"/>
              <a:t>gugatan</a:t>
            </a:r>
            <a:r>
              <a:rPr lang="en-US" altLang="en-US" dirty="0"/>
              <a:t> </a:t>
            </a:r>
            <a:r>
              <a:rPr lang="en-US" altLang="en-US" dirty="0" err="1"/>
              <a:t>pelanggaran</a:t>
            </a:r>
            <a:r>
              <a:rPr lang="en-US" altLang="en-US" dirty="0"/>
              <a:t> </a:t>
            </a:r>
            <a:r>
              <a:rPr lang="en-US" altLang="en-US" dirty="0" err="1"/>
              <a:t>hak</a:t>
            </a:r>
            <a:r>
              <a:rPr lang="en-US" altLang="en-US" dirty="0"/>
              <a:t> </a:t>
            </a:r>
            <a:r>
              <a:rPr lang="en-US" altLang="en-US" dirty="0" err="1"/>
              <a:t>cipta</a:t>
            </a:r>
            <a:r>
              <a:rPr lang="en-US" altLang="en-US" dirty="0"/>
              <a:t> </a:t>
            </a:r>
            <a:r>
              <a:rPr lang="en-US" altLang="en-US" dirty="0" err="1"/>
              <a:t>terhadap</a:t>
            </a:r>
            <a:r>
              <a:rPr lang="en-US" altLang="en-US" dirty="0"/>
              <a:t> MP3.comPada </a:t>
            </a:r>
            <a:r>
              <a:rPr lang="en-US" altLang="en-US" dirty="0" err="1"/>
              <a:t>tahun</a:t>
            </a:r>
            <a:r>
              <a:rPr lang="en-US" altLang="en-US" dirty="0"/>
              <a:t> 2001, Napster </a:t>
            </a:r>
            <a:r>
              <a:rPr lang="en-US" altLang="en-US" dirty="0" err="1"/>
              <a:t>menghadapi</a:t>
            </a:r>
            <a:r>
              <a:rPr lang="en-US" altLang="en-US" dirty="0"/>
              <a:t> </a:t>
            </a:r>
            <a:r>
              <a:rPr lang="en-US" altLang="en-US" dirty="0" err="1"/>
              <a:t>tuntutan</a:t>
            </a:r>
            <a:r>
              <a:rPr lang="en-US" altLang="en-US" dirty="0"/>
              <a:t> </a:t>
            </a:r>
            <a:r>
              <a:rPr lang="en-US" altLang="en-US" dirty="0" err="1"/>
              <a:t>hukum</a:t>
            </a:r>
            <a:r>
              <a:rPr lang="en-US" altLang="en-US" dirty="0"/>
              <a:t> </a:t>
            </a:r>
            <a:r>
              <a:rPr lang="en-US" altLang="en-US" dirty="0" err="1"/>
              <a:t>serupa</a:t>
            </a:r>
            <a:r>
              <a:rPr lang="en-US" altLang="en-US" dirty="0"/>
              <a:t>, </a:t>
            </a:r>
            <a:r>
              <a:rPr lang="en-US" altLang="en-US" dirty="0" err="1"/>
              <a:t>kalah</a:t>
            </a:r>
            <a:r>
              <a:rPr lang="en-US" altLang="en-US" dirty="0"/>
              <a:t> </a:t>
            </a:r>
            <a:r>
              <a:rPr lang="en-US" altLang="en-US" dirty="0" err="1"/>
              <a:t>dalam</a:t>
            </a:r>
            <a:r>
              <a:rPr lang="en-US" altLang="en-US" dirty="0"/>
              <a:t> </a:t>
            </a:r>
            <a:r>
              <a:rPr lang="en-US" altLang="en-US" dirty="0" err="1"/>
              <a:t>pertempuran</a:t>
            </a:r>
            <a:r>
              <a:rPr lang="en-US" altLang="en-US" dirty="0"/>
              <a:t> </a:t>
            </a:r>
            <a:r>
              <a:rPr lang="en-US" altLang="en-US" dirty="0" err="1"/>
              <a:t>hukum</a:t>
            </a:r>
            <a:r>
              <a:rPr lang="en-US" altLang="en-US" dirty="0"/>
              <a:t>, dan </a:t>
            </a:r>
            <a:r>
              <a:rPr lang="en-US" altLang="en-US" dirty="0" err="1"/>
              <a:t>dipaksa</a:t>
            </a:r>
            <a:r>
              <a:rPr lang="en-US" altLang="en-US" dirty="0"/>
              <a:t> </a:t>
            </a:r>
            <a:r>
              <a:rPr lang="en-US" altLang="en-US" dirty="0" err="1"/>
              <a:t>untuk</a:t>
            </a:r>
            <a:r>
              <a:rPr lang="en-US" altLang="en-US" dirty="0"/>
              <a:t> </a:t>
            </a:r>
            <a:r>
              <a:rPr lang="en-US" altLang="en-US" dirty="0" err="1"/>
              <a:t>membayar</a:t>
            </a:r>
            <a:r>
              <a:rPr lang="en-US" altLang="en-US" dirty="0"/>
              <a:t> </a:t>
            </a:r>
            <a:r>
              <a:rPr lang="en-US" altLang="en-US" dirty="0" err="1"/>
              <a:t>royalti</a:t>
            </a:r>
            <a:r>
              <a:rPr lang="en-US" altLang="en-US" dirty="0"/>
              <a:t> </a:t>
            </a:r>
            <a:r>
              <a:rPr lang="en-US" altLang="en-US" dirty="0" err="1"/>
              <a:t>untuk</a:t>
            </a:r>
            <a:r>
              <a:rPr lang="en-US" altLang="en-US" dirty="0"/>
              <a:t> </a:t>
            </a:r>
            <a:r>
              <a:rPr lang="en-US" altLang="en-US" dirty="0" err="1"/>
              <a:t>setiap</a:t>
            </a:r>
            <a:r>
              <a:rPr lang="en-US" altLang="en-US" dirty="0"/>
              <a:t> </a:t>
            </a:r>
            <a:r>
              <a:rPr lang="en-US" altLang="en-US" dirty="0" err="1"/>
              <a:t>musik</a:t>
            </a:r>
            <a:r>
              <a:rPr lang="en-US" altLang="en-US" dirty="0"/>
              <a:t> yang </a:t>
            </a:r>
            <a:r>
              <a:rPr lang="en-US" altLang="en-US" dirty="0" err="1"/>
              <a:t>didukungnya</a:t>
            </a:r>
            <a:r>
              <a:rPr lang="en-US" altLang="en-US" dirty="0"/>
              <a:t>—Napster </a:t>
            </a:r>
            <a:r>
              <a:rPr lang="en-US" altLang="en-US" dirty="0" err="1"/>
              <a:t>runtuh</a:t>
            </a:r>
            <a:r>
              <a:rPr lang="en-US" altLang="en-US" dirty="0"/>
              <a:t>—pada </a:t>
            </a:r>
            <a:r>
              <a:rPr lang="en-US" altLang="en-US" dirty="0" err="1"/>
              <a:t>Oktober</a:t>
            </a:r>
            <a:r>
              <a:rPr lang="en-US" altLang="en-US" dirty="0"/>
              <a:t> 2003 </a:t>
            </a:r>
            <a:r>
              <a:rPr lang="en-US" altLang="en-US" dirty="0" err="1"/>
              <a:t>dibuka</a:t>
            </a:r>
            <a:r>
              <a:rPr lang="en-US" altLang="en-US" dirty="0"/>
              <a:t> </a:t>
            </a:r>
            <a:r>
              <a:rPr lang="en-US" altLang="en-US" dirty="0" err="1"/>
              <a:t>kembali</a:t>
            </a:r>
            <a:r>
              <a:rPr lang="en-US" altLang="en-US" dirty="0"/>
              <a:t> </a:t>
            </a:r>
            <a:r>
              <a:rPr lang="en-US" altLang="en-US" dirty="0" err="1"/>
              <a:t>sebagai</a:t>
            </a:r>
            <a:r>
              <a:rPr lang="en-US" altLang="en-US" dirty="0"/>
              <a:t> “</a:t>
            </a:r>
            <a:r>
              <a:rPr lang="en-US" altLang="en-US" dirty="0" err="1"/>
              <a:t>hanya</a:t>
            </a:r>
            <a:r>
              <a:rPr lang="en-US" altLang="en-US" dirty="0"/>
              <a:t> </a:t>
            </a:r>
            <a:r>
              <a:rPr lang="en-US" altLang="en-US" dirty="0" err="1"/>
              <a:t>untuk</a:t>
            </a:r>
            <a:r>
              <a:rPr lang="en-US" altLang="en-US" dirty="0"/>
              <a:t> </a:t>
            </a:r>
            <a:r>
              <a:rPr lang="en-US" altLang="en-US" dirty="0" err="1"/>
              <a:t>ber</a:t>
            </a:r>
            <a:r>
              <a:rPr lang="en-US" altLang="en-US" dirty="0"/>
              <a:t> </a:t>
            </a:r>
            <a:r>
              <a:rPr lang="en-US" altLang="en-US" dirty="0" err="1"/>
              <a:t>biaya</a:t>
            </a:r>
            <a:r>
              <a:rPr lang="en-US" altLang="en-US" dirty="0"/>
              <a:t>”</a:t>
            </a:r>
            <a:endParaRPr lang="en-US" altLang="en-US" sz="2400"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57D7E3B2-4E20-4B2B-B7C4-6E26F8A5DCDD}"/>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A4623AC6-F8F8-4127-9938-CB4B37AEB4DE}"/>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80</a:t>
            </a:fld>
            <a:endParaRPr lang="en-US" altLang="en-US"/>
          </a:p>
        </p:txBody>
      </p:sp>
      <p:sp>
        <p:nvSpPr>
          <p:cNvPr id="145410" name="Rectangle 2">
            <a:extLst>
              <a:ext uri="{FF2B5EF4-FFF2-40B4-BE49-F238E27FC236}">
                <a16:creationId xmlns:a16="http://schemas.microsoft.com/office/drawing/2014/main" id="{248A43FC-E200-4222-8D72-CFAF06FC72C5}"/>
              </a:ext>
            </a:extLst>
          </p:cNvPr>
          <p:cNvSpPr>
            <a:spLocks noGrp="1" noChangeArrowheads="1"/>
          </p:cNvSpPr>
          <p:nvPr>
            <p:ph type="title"/>
          </p:nvPr>
        </p:nvSpPr>
        <p:spPr>
          <a:xfrm>
            <a:off x="2152650" y="503239"/>
            <a:ext cx="7886700" cy="777875"/>
          </a:xfrm>
        </p:spPr>
        <p:txBody>
          <a:bodyPr/>
          <a:lstStyle/>
          <a:p>
            <a:pPr>
              <a:defRPr/>
            </a:pPr>
            <a:r>
              <a:rPr lang="en-US" altLang="en-US"/>
              <a:t>The Future of EC</a:t>
            </a:r>
            <a:endParaRPr lang="en-US" altLang="en-US" sz="3600"/>
          </a:p>
        </p:txBody>
      </p:sp>
      <p:sp>
        <p:nvSpPr>
          <p:cNvPr id="90117" name="Rectangle 3">
            <a:extLst>
              <a:ext uri="{FF2B5EF4-FFF2-40B4-BE49-F238E27FC236}">
                <a16:creationId xmlns:a16="http://schemas.microsoft.com/office/drawing/2014/main" id="{1D757FFB-CB44-418C-A9EA-8417287F27C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Nontechnological success factors:</a:t>
            </a:r>
          </a:p>
          <a:p>
            <a:pPr lvl="1">
              <a:buFont typeface="Calibri Light" panose="020F0302020204030204" pitchFamily="34" charset="0"/>
              <a:buAutoNum type="alphaLcPeriod"/>
            </a:pPr>
            <a:r>
              <a:rPr lang="en-US" altLang="en-US" b="1"/>
              <a:t>Internet usage</a:t>
            </a:r>
            <a:endParaRPr lang="en-US" altLang="en-US"/>
          </a:p>
          <a:p>
            <a:pPr lvl="1">
              <a:buFont typeface="Calibri Light" panose="020F0302020204030204" pitchFamily="34" charset="0"/>
              <a:buAutoNum type="alphaLcPeriod"/>
            </a:pPr>
            <a:r>
              <a:rPr lang="en-US" altLang="en-US" b="1"/>
              <a:t>Opportunities for buying</a:t>
            </a:r>
            <a:endParaRPr lang="en-US" altLang="en-US"/>
          </a:p>
          <a:p>
            <a:pPr lvl="1">
              <a:buFont typeface="Calibri Light" panose="020F0302020204030204" pitchFamily="34" charset="0"/>
              <a:buAutoNum type="alphaLcPeriod"/>
            </a:pPr>
            <a:r>
              <a:rPr lang="en-US" altLang="en-US" b="1"/>
              <a:t>M-commerce</a:t>
            </a:r>
            <a:endParaRPr lang="en-US" altLang="en-US"/>
          </a:p>
          <a:p>
            <a:pPr lvl="1">
              <a:buFont typeface="Calibri Light" panose="020F0302020204030204" pitchFamily="34" charset="0"/>
              <a:buAutoNum type="alphaLcPeriod"/>
            </a:pPr>
            <a:r>
              <a:rPr lang="en-US" altLang="en-US" b="1"/>
              <a:t>Purchasing incentives</a:t>
            </a:r>
            <a:endParaRPr lang="en-US" altLang="en-US"/>
          </a:p>
          <a:p>
            <a:pPr lvl="1">
              <a:buFont typeface="Calibri Light" panose="020F0302020204030204" pitchFamily="34" charset="0"/>
              <a:buAutoNum type="alphaLcPeriod"/>
            </a:pPr>
            <a:r>
              <a:rPr lang="en-US" altLang="en-US" b="1"/>
              <a:t>Increased security and trust</a:t>
            </a:r>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a:extLst>
              <a:ext uri="{FF2B5EF4-FFF2-40B4-BE49-F238E27FC236}">
                <a16:creationId xmlns:a16="http://schemas.microsoft.com/office/drawing/2014/main" id="{6B65D4D3-ADE3-490A-8C01-0108ACB4952E}"/>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DE86293-B9F7-4A4E-901E-32BCE63F6241}"/>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81</a:t>
            </a:fld>
            <a:endParaRPr lang="en-US" altLang="en-US"/>
          </a:p>
        </p:txBody>
      </p:sp>
      <p:sp>
        <p:nvSpPr>
          <p:cNvPr id="146434" name="Rectangle 2">
            <a:extLst>
              <a:ext uri="{FF2B5EF4-FFF2-40B4-BE49-F238E27FC236}">
                <a16:creationId xmlns:a16="http://schemas.microsoft.com/office/drawing/2014/main" id="{BCBBA1F9-BAFA-47C3-B59F-57DACED5FBA4}"/>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1141" name="Rectangle 3">
            <a:extLst>
              <a:ext uri="{FF2B5EF4-FFF2-40B4-BE49-F238E27FC236}">
                <a16:creationId xmlns:a16="http://schemas.microsoft.com/office/drawing/2014/main" id="{1C1189A5-7959-4ED1-B194-BAFA7F16FB7E}"/>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Efficient information handling</a:t>
            </a:r>
            <a:endParaRPr lang="en-US" altLang="en-US"/>
          </a:p>
          <a:p>
            <a:pPr lvl="1">
              <a:buFont typeface="Calibri Light" panose="020F0302020204030204" pitchFamily="34" charset="0"/>
              <a:buAutoNum type="alphaLcPeriod"/>
            </a:pPr>
            <a:r>
              <a:rPr lang="en-US" altLang="en-US" b="1"/>
              <a:t>Innovative organizations</a:t>
            </a:r>
            <a:endParaRPr lang="en-US" altLang="en-US"/>
          </a:p>
          <a:p>
            <a:pPr lvl="1">
              <a:buFont typeface="Calibri Light" panose="020F0302020204030204" pitchFamily="34" charset="0"/>
              <a:buAutoNum type="alphaLcPeriod"/>
            </a:pPr>
            <a:r>
              <a:rPr lang="en-US" altLang="en-US" b="1"/>
              <a:t>Virtual communities</a:t>
            </a:r>
            <a:endParaRPr lang="en-US" altLang="en-US"/>
          </a:p>
          <a:p>
            <a:pPr lvl="1">
              <a:buFont typeface="Calibri Light" panose="020F0302020204030204" pitchFamily="34" charset="0"/>
              <a:buAutoNum type="alphaLcPeriod"/>
            </a:pPr>
            <a:r>
              <a:rPr lang="en-US" altLang="en-US" b="1"/>
              <a:t>Payment systems</a:t>
            </a:r>
            <a:endParaRPr lang="en-US" altLang="en-US"/>
          </a:p>
          <a:p>
            <a:pPr lvl="1">
              <a:buFont typeface="Calibri Light" panose="020F0302020204030204" pitchFamily="34" charset="0"/>
              <a:buAutoNum type="alphaLcPeriod"/>
            </a:pPr>
            <a:r>
              <a:rPr lang="en-US" altLang="en-US" b="1"/>
              <a:t>B2B EC</a:t>
            </a:r>
            <a:endParaRPr lang="en-US" altLang="en-US"/>
          </a:p>
          <a:p>
            <a:pPr lvl="1">
              <a:buFont typeface="Calibri Light" panose="020F0302020204030204" pitchFamily="34" charset="0"/>
              <a:buAutoNum type="alphaLcPeriod"/>
            </a:pPr>
            <a:r>
              <a:rPr lang="en-US" altLang="en-US" b="1"/>
              <a:t>B2B exchanges</a:t>
            </a:r>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4ED9FA-44E4-4967-A78E-0D10B1AE129C}"/>
              </a:ext>
            </a:extLst>
          </p:cNvPr>
          <p:cNvSpPr>
            <a:spLocks noGrp="1"/>
          </p:cNvSpPr>
          <p:nvPr>
            <p:ph type="dt" sz="quarter" idx="10"/>
          </p:nvPr>
        </p:nvSpPr>
        <p:spPr/>
        <p:txBody>
          <a:bodyPr/>
          <a:lstStyle/>
          <a:p>
            <a:pPr>
              <a:defRPr/>
            </a:pPr>
            <a:r>
              <a:rPr lang="en-US" altLang="en-US"/>
              <a:t>© Prentice Hall 2020</a:t>
            </a:r>
          </a:p>
        </p:txBody>
      </p:sp>
      <p:sp>
        <p:nvSpPr>
          <p:cNvPr id="92163" name="Slide Number Placeholder 6">
            <a:extLst>
              <a:ext uri="{FF2B5EF4-FFF2-40B4-BE49-F238E27FC236}">
                <a16:creationId xmlns:a16="http://schemas.microsoft.com/office/drawing/2014/main" id="{B24CACBD-0EF8-427A-830C-70029DC79E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92DD7D6-3060-47F1-8D97-E55133E2FC74}" type="slidenum">
              <a:rPr lang="en-US" altLang="en-US" sz="1200">
                <a:solidFill>
                  <a:srgbClr val="898989"/>
                </a:solidFill>
              </a:rPr>
              <a:pPr>
                <a:lnSpc>
                  <a:spcPct val="100000"/>
                </a:lnSpc>
                <a:spcBef>
                  <a:spcPct val="0"/>
                </a:spcBef>
                <a:buFontTx/>
                <a:buNone/>
              </a:pPr>
              <a:t>82</a:t>
            </a:fld>
            <a:endParaRPr lang="en-US" altLang="en-US" sz="1200">
              <a:solidFill>
                <a:srgbClr val="898989"/>
              </a:solidFill>
            </a:endParaRPr>
          </a:p>
        </p:txBody>
      </p:sp>
      <p:sp>
        <p:nvSpPr>
          <p:cNvPr id="92164" name="Rectangle 2">
            <a:extLst>
              <a:ext uri="{FF2B5EF4-FFF2-40B4-BE49-F238E27FC236}">
                <a16:creationId xmlns:a16="http://schemas.microsoft.com/office/drawing/2014/main" id="{D171D9C5-3247-40E3-9300-5CC1E0CF7F8B}"/>
              </a:ext>
            </a:extLst>
          </p:cNvPr>
          <p:cNvSpPr>
            <a:spLocks noGrp="1" noChangeArrowheads="1"/>
          </p:cNvSpPr>
          <p:nvPr>
            <p:ph type="title"/>
          </p:nvPr>
        </p:nvSpPr>
        <p:spPr/>
        <p:txBody>
          <a:bodyPr/>
          <a:lstStyle/>
          <a:p>
            <a:r>
              <a:rPr lang="en-US" altLang="en-US"/>
              <a:t>The Future of EC </a:t>
            </a:r>
            <a:r>
              <a:rPr lang="en-US" altLang="en-US" sz="3600"/>
              <a:t>(cont.)</a:t>
            </a:r>
          </a:p>
        </p:txBody>
      </p:sp>
      <p:sp>
        <p:nvSpPr>
          <p:cNvPr id="92165" name="Rectangle 3">
            <a:extLst>
              <a:ext uri="{FF2B5EF4-FFF2-40B4-BE49-F238E27FC236}">
                <a16:creationId xmlns:a16="http://schemas.microsoft.com/office/drawing/2014/main" id="{0287C2D8-5489-48F1-8684-636C4EB1DB5D}"/>
              </a:ext>
            </a:extLst>
          </p:cNvPr>
          <p:cNvSpPr>
            <a:spLocks noGrp="1" noChangeArrowheads="1"/>
          </p:cNvSpPr>
          <p:nvPr>
            <p:ph type="body" sz="half" idx="1"/>
          </p:nvPr>
        </p:nvSpPr>
        <p:spPr>
          <a:xfrm>
            <a:off x="2743200" y="2667000"/>
            <a:ext cx="3695700" cy="3276600"/>
          </a:xfrm>
        </p:spPr>
        <p:txBody>
          <a:bodyPr/>
          <a:lstStyle/>
          <a:p>
            <a:pPr lvl="1"/>
            <a:r>
              <a:rPr lang="en-US" altLang="en-US" b="1"/>
              <a:t>Auctions</a:t>
            </a:r>
          </a:p>
          <a:p>
            <a:pPr lvl="1"/>
            <a:r>
              <a:rPr lang="en-US" altLang="en-US" b="1"/>
              <a:t>Going global</a:t>
            </a:r>
            <a:endParaRPr lang="en-US" altLang="en-US"/>
          </a:p>
          <a:p>
            <a:pPr lvl="1"/>
            <a:r>
              <a:rPr lang="en-US" altLang="en-US" b="1"/>
              <a:t>E-government</a:t>
            </a:r>
            <a:endParaRPr lang="en-US" altLang="en-US"/>
          </a:p>
          <a:p>
            <a:pPr lvl="1"/>
            <a:r>
              <a:rPr lang="en-US" altLang="en-US" b="1"/>
              <a:t>Intrabusiness EC</a:t>
            </a:r>
            <a:endParaRPr lang="en-US" altLang="en-US"/>
          </a:p>
          <a:p>
            <a:pPr lvl="1"/>
            <a:r>
              <a:rPr lang="en-US" altLang="en-US" b="1"/>
              <a:t>E-learning</a:t>
            </a:r>
            <a:endParaRPr lang="en-US" altLang="en-US"/>
          </a:p>
          <a:p>
            <a:pPr lvl="1"/>
            <a:r>
              <a:rPr lang="en-US" altLang="en-US" b="1"/>
              <a:t>EC legislation</a:t>
            </a:r>
          </a:p>
        </p:txBody>
      </p:sp>
      <p:pic>
        <p:nvPicPr>
          <p:cNvPr id="92166" name="Picture 4">
            <a:extLst>
              <a:ext uri="{FF2B5EF4-FFF2-40B4-BE49-F238E27FC236}">
                <a16:creationId xmlns:a16="http://schemas.microsoft.com/office/drawing/2014/main" id="{57FB777B-6520-4CC4-8341-0338592A27B7}"/>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43800" y="2590800"/>
            <a:ext cx="1295400" cy="12954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a:extLst>
              <a:ext uri="{FF2B5EF4-FFF2-40B4-BE49-F238E27FC236}">
                <a16:creationId xmlns:a16="http://schemas.microsoft.com/office/drawing/2014/main" id="{15CB3DED-881F-4C0C-B7EA-22534138E11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F2180E84-79E4-4F2B-89E7-A08B1770C42F}"/>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83</a:t>
            </a:fld>
            <a:endParaRPr lang="en-US" altLang="en-US"/>
          </a:p>
        </p:txBody>
      </p:sp>
      <p:sp>
        <p:nvSpPr>
          <p:cNvPr id="148482" name="Rectangle 2">
            <a:extLst>
              <a:ext uri="{FF2B5EF4-FFF2-40B4-BE49-F238E27FC236}">
                <a16:creationId xmlns:a16="http://schemas.microsoft.com/office/drawing/2014/main" id="{76CC8A8F-EE66-4110-A022-862F1F9C876F}"/>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3189" name="Rectangle 3">
            <a:extLst>
              <a:ext uri="{FF2B5EF4-FFF2-40B4-BE49-F238E27FC236}">
                <a16:creationId xmlns:a16="http://schemas.microsoft.com/office/drawing/2014/main" id="{42519BA1-D3A1-4C0D-B643-559D8FEC246A}"/>
              </a:ext>
            </a:extLst>
          </p:cNvPr>
          <p:cNvSpPr>
            <a:spLocks noGrp="1" noChangeArrowheads="1"/>
          </p:cNvSpPr>
          <p:nvPr>
            <p:ph type="body" idx="1"/>
          </p:nvPr>
        </p:nvSpPr>
        <p:spPr>
          <a:xfrm>
            <a:off x="2590800" y="1981200"/>
            <a:ext cx="7696200" cy="4343400"/>
          </a:xfrm>
        </p:spPr>
        <p:txBody>
          <a:bodyPr/>
          <a:lstStyle/>
          <a:p>
            <a:pPr>
              <a:lnSpc>
                <a:spcPct val="90000"/>
              </a:lnSpc>
              <a:buFont typeface="Calibri Light" panose="020F0302020204030204" pitchFamily="34" charset="0"/>
              <a:buAutoNum type="arabicPeriod"/>
            </a:pPr>
            <a:r>
              <a:rPr lang="en-US" altLang="en-US"/>
              <a:t>EC technology trends:</a:t>
            </a:r>
          </a:p>
          <a:p>
            <a:pPr lvl="1">
              <a:lnSpc>
                <a:spcPct val="90000"/>
              </a:lnSpc>
              <a:buFont typeface="Calibri Light" panose="020F0302020204030204" pitchFamily="34" charset="0"/>
              <a:buAutoNum type="alphaLcPeriod"/>
            </a:pPr>
            <a:r>
              <a:rPr lang="en-US" altLang="en-US" b="1"/>
              <a:t>Clients</a:t>
            </a:r>
            <a:endParaRPr lang="en-US" altLang="en-US"/>
          </a:p>
          <a:p>
            <a:pPr lvl="1">
              <a:lnSpc>
                <a:spcPct val="90000"/>
              </a:lnSpc>
              <a:buFont typeface="Calibri Light" panose="020F0302020204030204" pitchFamily="34" charset="0"/>
              <a:buAutoNum type="alphaLcPeriod"/>
            </a:pPr>
            <a:r>
              <a:rPr lang="en-US" altLang="en-US" b="1"/>
              <a:t>Embedded clients</a:t>
            </a:r>
            <a:endParaRPr lang="en-US" altLang="en-US"/>
          </a:p>
          <a:p>
            <a:pPr lvl="1">
              <a:lnSpc>
                <a:spcPct val="90000"/>
              </a:lnSpc>
              <a:buFont typeface="Calibri Light" panose="020F0302020204030204" pitchFamily="34" charset="0"/>
              <a:buAutoNum type="alphaLcPeriod"/>
            </a:pPr>
            <a:r>
              <a:rPr lang="en-US" altLang="en-US" b="1"/>
              <a:t>Pervasive computing</a:t>
            </a:r>
            <a:endParaRPr lang="en-US" altLang="en-US"/>
          </a:p>
          <a:p>
            <a:pPr lvl="1">
              <a:lnSpc>
                <a:spcPct val="90000"/>
              </a:lnSpc>
              <a:buFont typeface="Calibri Light" panose="020F0302020204030204" pitchFamily="34" charset="0"/>
              <a:buAutoNum type="alphaLcPeriod"/>
            </a:pPr>
            <a:r>
              <a:rPr lang="en-US" altLang="en-US" b="1"/>
              <a:t>Wireless communications and </a:t>
            </a:r>
          </a:p>
          <a:p>
            <a:pPr lvl="1">
              <a:lnSpc>
                <a:spcPct val="90000"/>
              </a:lnSpc>
              <a:buFontTx/>
              <a:buNone/>
            </a:pPr>
            <a:r>
              <a:rPr lang="en-US" altLang="en-US" b="1"/>
              <a:t>	m-commerce</a:t>
            </a:r>
            <a:endParaRPr lang="en-US" altLang="en-US"/>
          </a:p>
          <a:p>
            <a:pPr lvl="1">
              <a:lnSpc>
                <a:spcPct val="90000"/>
              </a:lnSpc>
              <a:buFont typeface="Calibri Light" panose="020F0302020204030204" pitchFamily="34" charset="0"/>
              <a:buAutoNum type="alphaLcPeriod"/>
            </a:pPr>
            <a:r>
              <a:rPr lang="en-US" altLang="en-US" b="1"/>
              <a:t>Wearable devices</a:t>
            </a:r>
          </a:p>
          <a:p>
            <a:pPr lvl="1">
              <a:lnSpc>
                <a:spcPct val="90000"/>
              </a:lnSpc>
              <a:buFont typeface="Calibri Light" panose="020F0302020204030204" pitchFamily="34" charset="0"/>
              <a:buAutoNum type="alphaLcPeriod"/>
            </a:pPr>
            <a:r>
              <a:rPr lang="en-US" altLang="en-US" b="1"/>
              <a:t>Servers and operating systems</a:t>
            </a:r>
          </a:p>
          <a:p>
            <a:pPr lvl="1">
              <a:lnSpc>
                <a:spcPct val="90000"/>
              </a:lnSpc>
              <a:buFont typeface="Calibri Light" panose="020F0302020204030204" pitchFamily="34" charset="0"/>
              <a:buAutoNum type="alphaLcPeriod"/>
            </a:pPr>
            <a:r>
              <a:rPr lang="en-US" altLang="en-US" b="1"/>
              <a:t>Networks</a:t>
            </a:r>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14822B15-4B33-4FB9-B9C4-412EC2C194E1}"/>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D68A5A0D-6F6B-414C-9EFA-0597FC5A2B3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84</a:t>
            </a:fld>
            <a:endParaRPr lang="en-US" altLang="en-US"/>
          </a:p>
        </p:txBody>
      </p:sp>
      <p:sp>
        <p:nvSpPr>
          <p:cNvPr id="149506" name="Rectangle 2">
            <a:extLst>
              <a:ext uri="{FF2B5EF4-FFF2-40B4-BE49-F238E27FC236}">
                <a16:creationId xmlns:a16="http://schemas.microsoft.com/office/drawing/2014/main" id="{19BCD796-D89F-4613-8D35-F7664CC33DAC}"/>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4213" name="Rectangle 3">
            <a:extLst>
              <a:ext uri="{FF2B5EF4-FFF2-40B4-BE49-F238E27FC236}">
                <a16:creationId xmlns:a16="http://schemas.microsoft.com/office/drawing/2014/main" id="{EAA665CA-89DC-418D-8B03-5825C103187E}"/>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EC software and services</a:t>
            </a:r>
            <a:endParaRPr lang="en-US" altLang="en-US"/>
          </a:p>
          <a:p>
            <a:pPr lvl="1">
              <a:buFont typeface="Calibri Light" panose="020F0302020204030204" pitchFamily="34" charset="0"/>
              <a:buAutoNum type="alphaLcPeriod"/>
            </a:pPr>
            <a:r>
              <a:rPr lang="en-US" altLang="en-US" b="1"/>
              <a:t>Search engines</a:t>
            </a:r>
            <a:endParaRPr lang="en-US" altLang="en-US"/>
          </a:p>
          <a:p>
            <a:pPr lvl="1">
              <a:buFont typeface="Calibri Light" panose="020F0302020204030204" pitchFamily="34" charset="0"/>
              <a:buAutoNum type="alphaLcPeriod"/>
            </a:pPr>
            <a:r>
              <a:rPr lang="en-US" altLang="en-US" b="1"/>
              <a:t>Peer-to-peer technology</a:t>
            </a:r>
            <a:endParaRPr lang="en-US" altLang="en-US"/>
          </a:p>
          <a:p>
            <a:pPr lvl="1">
              <a:buFont typeface="Calibri Light" panose="020F0302020204030204" pitchFamily="34" charset="0"/>
              <a:buAutoNum type="alphaLcPeriod"/>
            </a:pPr>
            <a:r>
              <a:rPr lang="en-US" altLang="en-US" b="1"/>
              <a:t>Integration</a:t>
            </a:r>
            <a:endParaRPr lang="en-US" altLang="en-US"/>
          </a:p>
          <a:p>
            <a:pPr lvl="1">
              <a:buFont typeface="Calibri Light" panose="020F0302020204030204" pitchFamily="34" charset="0"/>
              <a:buAutoNum type="alphaLcPeriod"/>
            </a:pPr>
            <a:r>
              <a:rPr lang="en-US" altLang="en-US" b="1"/>
              <a:t>Web services</a:t>
            </a:r>
            <a:endParaRPr lang="en-US" altLang="en-US"/>
          </a:p>
          <a:p>
            <a:pPr lvl="1">
              <a:buFont typeface="Calibri Light" panose="020F0302020204030204" pitchFamily="34" charset="0"/>
              <a:buAutoNum type="alphaLcPeriod"/>
            </a:pPr>
            <a:r>
              <a:rPr lang="en-US" altLang="en-US" b="1"/>
              <a:t>Software agents</a:t>
            </a:r>
            <a:endParaRPr lang="en-US" altLang="en-US"/>
          </a:p>
          <a:p>
            <a:pPr lvl="1">
              <a:buFont typeface="Calibri Light" panose="020F0302020204030204" pitchFamily="34" charset="0"/>
              <a:buAutoNum type="alphaLcPeriod"/>
            </a:pPr>
            <a:r>
              <a:rPr lang="en-US" altLang="en-US" b="1"/>
              <a:t>Interactive TV</a:t>
            </a:r>
            <a:endParaRPr lang="en-US" altLang="en-US"/>
          </a:p>
          <a:p>
            <a:pPr lvl="1">
              <a:buFont typeface="Calibri Light" panose="020F0302020204030204" pitchFamily="34" charset="0"/>
              <a:buAutoNum type="alphaLcPeriod"/>
            </a:pPr>
            <a:r>
              <a:rPr lang="en-US" altLang="en-US" b="1"/>
              <a:t>Tomorrow’s Internet</a:t>
            </a:r>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a:extLst>
              <a:ext uri="{FF2B5EF4-FFF2-40B4-BE49-F238E27FC236}">
                <a16:creationId xmlns:a16="http://schemas.microsoft.com/office/drawing/2014/main" id="{E7B45118-8E9E-41C0-B313-28CD9623EC76}"/>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8AD768B1-F211-4353-B739-537DEF7DAF9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85</a:t>
            </a:fld>
            <a:endParaRPr lang="en-US" altLang="en-US"/>
          </a:p>
        </p:txBody>
      </p:sp>
      <p:sp>
        <p:nvSpPr>
          <p:cNvPr id="150530" name="Rectangle 2">
            <a:extLst>
              <a:ext uri="{FF2B5EF4-FFF2-40B4-BE49-F238E27FC236}">
                <a16:creationId xmlns:a16="http://schemas.microsoft.com/office/drawing/2014/main" id="{B72781C1-6BBE-45B2-AB88-B2B5B1EFB663}"/>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5237" name="Rectangle 3">
            <a:extLst>
              <a:ext uri="{FF2B5EF4-FFF2-40B4-BE49-F238E27FC236}">
                <a16:creationId xmlns:a16="http://schemas.microsoft.com/office/drawing/2014/main" id="{476205E7-5396-4FFD-AA63-A486D2322236}"/>
              </a:ext>
            </a:extLst>
          </p:cNvPr>
          <p:cNvSpPr>
            <a:spLocks noGrp="1" noChangeArrowheads="1"/>
          </p:cNvSpPr>
          <p:nvPr>
            <p:ph type="body" idx="1"/>
          </p:nvPr>
        </p:nvSpPr>
        <p:spPr>
          <a:xfrm>
            <a:off x="2152650" y="1576388"/>
            <a:ext cx="7886700" cy="4495800"/>
          </a:xfrm>
        </p:spPr>
        <p:txBody>
          <a:bodyPr/>
          <a:lstStyle/>
          <a:p>
            <a:pPr>
              <a:buFont typeface="Calibri Light" panose="020F0302020204030204" pitchFamily="34" charset="0"/>
              <a:buAutoNum type="arabicPeriod"/>
            </a:pPr>
            <a:r>
              <a:rPr lang="en-US" altLang="en-US"/>
              <a:t>Integrating the marketplace and marketspace:</a:t>
            </a:r>
          </a:p>
          <a:p>
            <a:pPr lvl="1">
              <a:buFont typeface="Calibri Light" panose="020F0302020204030204" pitchFamily="34" charset="0"/>
              <a:buAutoNum type="alphaLcPeriod"/>
            </a:pPr>
            <a:r>
              <a:rPr lang="en-US" altLang="en-US" b="1"/>
              <a:t>The most noticeable integration of the two concepts is in the click-and-mortar organization</a:t>
            </a:r>
          </a:p>
          <a:p>
            <a:pPr lvl="2"/>
            <a:r>
              <a:rPr lang="en-US" altLang="en-US"/>
              <a:t>Some organizations will use EC as just another selling channel</a:t>
            </a:r>
          </a:p>
          <a:p>
            <a:pPr lvl="2"/>
            <a:r>
              <a:rPr lang="en-US" altLang="en-US"/>
              <a:t>Others will use EC for only some products and services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a:extLst>
              <a:ext uri="{FF2B5EF4-FFF2-40B4-BE49-F238E27FC236}">
                <a16:creationId xmlns:a16="http://schemas.microsoft.com/office/drawing/2014/main" id="{58440682-D174-4C68-B5E6-40D497061DD9}"/>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79696A7-AC1E-45E5-8D45-EC0A9D6B8628}"/>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86</a:t>
            </a:fld>
            <a:endParaRPr lang="en-US" altLang="en-US"/>
          </a:p>
        </p:txBody>
      </p:sp>
      <p:sp>
        <p:nvSpPr>
          <p:cNvPr id="151554" name="Rectangle 2">
            <a:extLst>
              <a:ext uri="{FF2B5EF4-FFF2-40B4-BE49-F238E27FC236}">
                <a16:creationId xmlns:a16="http://schemas.microsoft.com/office/drawing/2014/main" id="{856986BE-FDC5-478B-A452-F5CD1E6A2454}"/>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6261" name="Rectangle 3">
            <a:extLst>
              <a:ext uri="{FF2B5EF4-FFF2-40B4-BE49-F238E27FC236}">
                <a16:creationId xmlns:a16="http://schemas.microsoft.com/office/drawing/2014/main" id="{82CF5196-ABDD-41B5-8798-2E4F25FCC1AB}"/>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A major problem in the click-and-mortar approach is how the two outlets can cooperate in:</a:t>
            </a:r>
          </a:p>
          <a:p>
            <a:pPr lvl="2"/>
            <a:r>
              <a:rPr lang="en-US" altLang="en-US"/>
              <a:t>Planning</a:t>
            </a:r>
          </a:p>
          <a:p>
            <a:pPr lvl="2"/>
            <a:r>
              <a:rPr lang="en-US" altLang="en-US"/>
              <a:t>Advertising</a:t>
            </a:r>
          </a:p>
          <a:p>
            <a:pPr lvl="2"/>
            <a:r>
              <a:rPr lang="en-US" altLang="en-US"/>
              <a:t>Logistics</a:t>
            </a:r>
          </a:p>
          <a:p>
            <a:pPr lvl="2"/>
            <a:r>
              <a:rPr lang="en-US" altLang="en-US"/>
              <a:t>Resource allocation</a:t>
            </a:r>
          </a:p>
          <a:p>
            <a:pPr lvl="2"/>
            <a:r>
              <a:rPr lang="en-US" altLang="en-US"/>
              <a:t>Alignment of strategic plans of the marketspace and marketplace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a:extLst>
              <a:ext uri="{FF2B5EF4-FFF2-40B4-BE49-F238E27FC236}">
                <a16:creationId xmlns:a16="http://schemas.microsoft.com/office/drawing/2014/main" id="{62D800EA-9118-4302-A654-CC7B1B464E3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C2BB2697-32DF-458E-BFE2-D005CD9E9E35}"/>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87</a:t>
            </a:fld>
            <a:endParaRPr lang="en-US" altLang="en-US"/>
          </a:p>
        </p:txBody>
      </p:sp>
      <p:sp>
        <p:nvSpPr>
          <p:cNvPr id="152578" name="Rectangle 2">
            <a:extLst>
              <a:ext uri="{FF2B5EF4-FFF2-40B4-BE49-F238E27FC236}">
                <a16:creationId xmlns:a16="http://schemas.microsoft.com/office/drawing/2014/main" id="{2B8ACF92-D302-4F82-8D09-CEFCEC7B50D9}"/>
              </a:ext>
            </a:extLst>
          </p:cNvPr>
          <p:cNvSpPr>
            <a:spLocks noGrp="1" noChangeArrowheads="1"/>
          </p:cNvSpPr>
          <p:nvPr>
            <p:ph type="title"/>
          </p:nvPr>
        </p:nvSpPr>
        <p:spPr>
          <a:xfrm>
            <a:off x="2152650" y="503239"/>
            <a:ext cx="7886700" cy="777875"/>
          </a:xfrm>
        </p:spPr>
        <p:txBody>
          <a:bodyPr/>
          <a:lstStyle/>
          <a:p>
            <a:pPr>
              <a:defRPr/>
            </a:pPr>
            <a:r>
              <a:rPr lang="en-US" altLang="en-US"/>
              <a:t>The Future of EC </a:t>
            </a:r>
            <a:r>
              <a:rPr lang="en-US" altLang="en-US" sz="3600"/>
              <a:t>(cont.)</a:t>
            </a:r>
          </a:p>
        </p:txBody>
      </p:sp>
      <p:sp>
        <p:nvSpPr>
          <p:cNvPr id="97285" name="Rectangle 3">
            <a:extLst>
              <a:ext uri="{FF2B5EF4-FFF2-40B4-BE49-F238E27FC236}">
                <a16:creationId xmlns:a16="http://schemas.microsoft.com/office/drawing/2014/main" id="{51E074CE-E63E-4CAA-8E34-A7F35A11BB8A}"/>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Conflict with existing distribution channels</a:t>
            </a:r>
          </a:p>
          <a:p>
            <a:pPr lvl="1">
              <a:buFont typeface="Calibri Light" panose="020F0302020204030204" pitchFamily="34" charset="0"/>
              <a:buAutoNum type="alphaLcPeriod"/>
            </a:pPr>
            <a:r>
              <a:rPr lang="en-US" altLang="en-US" b="1"/>
              <a:t>Coexistence in B2C ordering systems</a:t>
            </a:r>
          </a:p>
          <a:p>
            <a:pPr lvl="1">
              <a:buFont typeface="Calibri Light" panose="020F0302020204030204" pitchFamily="34" charset="0"/>
              <a:buAutoNum type="alphaLcPeriod"/>
            </a:pPr>
            <a:r>
              <a:rPr lang="en-US" altLang="en-US" b="1"/>
              <a:t>The impact of EC on our lives may be as much or more profound than that of the Industrial Revolution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a:extLst>
              <a:ext uri="{FF2B5EF4-FFF2-40B4-BE49-F238E27FC236}">
                <a16:creationId xmlns:a16="http://schemas.microsoft.com/office/drawing/2014/main" id="{76EC4563-E65A-4894-9BD8-7469C8231CE0}"/>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408B053B-48AB-410E-87CB-EC44BCA87A17}"/>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88</a:t>
            </a:fld>
            <a:endParaRPr lang="en-US" altLang="en-US"/>
          </a:p>
        </p:txBody>
      </p:sp>
      <p:sp>
        <p:nvSpPr>
          <p:cNvPr id="153602" name="Rectangle 2">
            <a:extLst>
              <a:ext uri="{FF2B5EF4-FFF2-40B4-BE49-F238E27FC236}">
                <a16:creationId xmlns:a16="http://schemas.microsoft.com/office/drawing/2014/main" id="{EE43C2CD-C53D-423E-8EF3-4C82B042BC46}"/>
              </a:ext>
            </a:extLst>
          </p:cNvPr>
          <p:cNvSpPr>
            <a:spLocks noGrp="1" noChangeArrowheads="1"/>
          </p:cNvSpPr>
          <p:nvPr>
            <p:ph type="title"/>
          </p:nvPr>
        </p:nvSpPr>
        <p:spPr>
          <a:xfrm>
            <a:off x="2152650" y="503239"/>
            <a:ext cx="7886700" cy="777875"/>
          </a:xfrm>
        </p:spPr>
        <p:txBody>
          <a:bodyPr/>
          <a:lstStyle/>
          <a:p>
            <a:pPr>
              <a:defRPr/>
            </a:pPr>
            <a:r>
              <a:rPr lang="en-US" altLang="en-US"/>
              <a:t>Managerial Issues</a:t>
            </a:r>
          </a:p>
        </p:txBody>
      </p:sp>
      <p:sp>
        <p:nvSpPr>
          <p:cNvPr id="98309" name="Rectangle 3">
            <a:extLst>
              <a:ext uri="{FF2B5EF4-FFF2-40B4-BE49-F238E27FC236}">
                <a16:creationId xmlns:a16="http://schemas.microsoft.com/office/drawing/2014/main" id="{348A59C8-1A0E-457D-BD26-8F9117E780B7}"/>
              </a:ext>
            </a:extLst>
          </p:cNvPr>
          <p:cNvSpPr>
            <a:spLocks noGrp="1" noChangeArrowheads="1"/>
          </p:cNvSpPr>
          <p:nvPr>
            <p:ph type="body" idx="1"/>
          </p:nvPr>
        </p:nvSpPr>
        <p:spPr>
          <a:xfrm>
            <a:off x="2667000" y="2286000"/>
            <a:ext cx="6934200" cy="3733800"/>
          </a:xfrm>
        </p:spPr>
        <p:txBody>
          <a:bodyPr/>
          <a:lstStyle/>
          <a:p>
            <a:pPr marL="609600" indent="-609600">
              <a:buClr>
                <a:srgbClr val="FFFF66"/>
              </a:buClr>
              <a:buFont typeface="Wingdings" panose="05000000000000000000" pitchFamily="2" charset="2"/>
              <a:buAutoNum type="arabicPeriod"/>
            </a:pPr>
            <a:r>
              <a:rPr lang="en-US" altLang="en-US"/>
              <a:t>What sorts of legal and ethical issues should be of major concern to an EC enterprise?</a:t>
            </a:r>
          </a:p>
          <a:p>
            <a:pPr marL="609600" indent="-609600">
              <a:buClr>
                <a:srgbClr val="FFFF66"/>
              </a:buClr>
              <a:buFont typeface="Wingdings" panose="05000000000000000000" pitchFamily="2" charset="2"/>
              <a:buAutoNum type="arabicPeriod"/>
            </a:pPr>
            <a:r>
              <a:rPr lang="en-US" altLang="en-US"/>
              <a:t>What are the most critical ethical issues?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a:extLst>
              <a:ext uri="{FF2B5EF4-FFF2-40B4-BE49-F238E27FC236}">
                <a16:creationId xmlns:a16="http://schemas.microsoft.com/office/drawing/2014/main" id="{58EB664D-59F0-43B8-86B4-F9916E370E58}"/>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17BA10E1-7DED-4251-B123-A5D05083D953}"/>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89</a:t>
            </a:fld>
            <a:endParaRPr lang="en-US" altLang="en-US"/>
          </a:p>
        </p:txBody>
      </p:sp>
      <p:sp>
        <p:nvSpPr>
          <p:cNvPr id="154626" name="Rectangle 2">
            <a:extLst>
              <a:ext uri="{FF2B5EF4-FFF2-40B4-BE49-F238E27FC236}">
                <a16:creationId xmlns:a16="http://schemas.microsoft.com/office/drawing/2014/main" id="{F5C32A94-F029-448C-A7B9-1F0398CC0DDC}"/>
              </a:ext>
            </a:extLst>
          </p:cNvPr>
          <p:cNvSpPr>
            <a:spLocks noGrp="1" noChangeArrowheads="1"/>
          </p:cNvSpPr>
          <p:nvPr>
            <p:ph type="title"/>
          </p:nvPr>
        </p:nvSpPr>
        <p:spPr>
          <a:xfrm>
            <a:off x="2152650" y="503239"/>
            <a:ext cx="7886700" cy="777875"/>
          </a:xfrm>
        </p:spPr>
        <p:txBody>
          <a:bodyPr/>
          <a:lstStyle/>
          <a:p>
            <a:pPr>
              <a:defRPr/>
            </a:pPr>
            <a:r>
              <a:rPr lang="en-US" altLang="en-US"/>
              <a:t>Managerial Issues </a:t>
            </a:r>
            <a:r>
              <a:rPr lang="en-US" altLang="en-US" sz="3600"/>
              <a:t>(cont.)</a:t>
            </a:r>
          </a:p>
        </p:txBody>
      </p:sp>
      <p:sp>
        <p:nvSpPr>
          <p:cNvPr id="99333" name="Rectangle 3">
            <a:extLst>
              <a:ext uri="{FF2B5EF4-FFF2-40B4-BE49-F238E27FC236}">
                <a16:creationId xmlns:a16="http://schemas.microsoft.com/office/drawing/2014/main" id="{69F7C722-1EB1-439F-AC5C-3F3BBEF28510}"/>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startAt="3"/>
            </a:pPr>
            <a:r>
              <a:rPr lang="en-US" altLang="en-US"/>
              <a:t>Should we obtain patents?</a:t>
            </a:r>
          </a:p>
          <a:p>
            <a:pPr marL="609600" indent="-609600">
              <a:buClr>
                <a:srgbClr val="FFFF66"/>
              </a:buClr>
              <a:buFont typeface="Wingdings" panose="05000000000000000000" pitchFamily="2" charset="2"/>
              <a:buAutoNum type="arabicPeriod" startAt="3"/>
            </a:pPr>
            <a:r>
              <a:rPr lang="en-US" altLang="en-US"/>
              <a:t>What impacts on business is EC expected to make?</a:t>
            </a:r>
          </a:p>
          <a:p>
            <a:pPr marL="609600" indent="-609600">
              <a:buClr>
                <a:srgbClr val="FFFF66"/>
              </a:buClr>
              <a:buFont typeface="Wingdings" panose="05000000000000000000" pitchFamily="2" charset="2"/>
              <a:buAutoNum type="arabicPeriod" startAt="3"/>
            </a:pPr>
            <a:r>
              <a:rPr lang="en-US" altLang="en-US"/>
              <a:t>Do we have a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EC8E07D6-2418-4CF1-8EE8-1852B58911C5}"/>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03C0BC78-C006-4B99-B153-7485DB4281DD}"/>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9</a:t>
            </a:fld>
            <a:endParaRPr lang="en-US" altLang="en-US"/>
          </a:p>
        </p:txBody>
      </p:sp>
      <p:sp>
        <p:nvSpPr>
          <p:cNvPr id="72706" name="Rectangle 2">
            <a:extLst>
              <a:ext uri="{FF2B5EF4-FFF2-40B4-BE49-F238E27FC236}">
                <a16:creationId xmlns:a16="http://schemas.microsoft.com/office/drawing/2014/main" id="{63C53C48-94AD-40D6-9208-3149661E30D8}"/>
              </a:ext>
            </a:extLst>
          </p:cNvPr>
          <p:cNvSpPr>
            <a:spLocks noGrp="1" noChangeArrowheads="1"/>
          </p:cNvSpPr>
          <p:nvPr>
            <p:ph type="title"/>
          </p:nvPr>
        </p:nvSpPr>
        <p:spPr>
          <a:xfrm>
            <a:off x="2152650" y="503239"/>
            <a:ext cx="7886700" cy="777875"/>
          </a:xfrm>
        </p:spPr>
        <p:txBody>
          <a:bodyPr>
            <a:normAutofit fontScale="90000"/>
          </a:bodyPr>
          <a:lstStyle/>
          <a:p>
            <a:pPr>
              <a:defRPr/>
            </a:pPr>
            <a:r>
              <a:rPr lang="en-US" altLang="en-US" sz="3600"/>
              <a:t>MP3.com, Napster, and</a:t>
            </a:r>
            <a:br>
              <a:rPr lang="en-US" altLang="en-US" sz="3600"/>
            </a:br>
            <a:r>
              <a:rPr lang="en-US" altLang="en-US" sz="3600"/>
              <a:t>Intellectual Property Rights </a:t>
            </a:r>
            <a:r>
              <a:rPr lang="en-US" altLang="en-US" sz="3200"/>
              <a:t>(cont.)</a:t>
            </a:r>
          </a:p>
        </p:txBody>
      </p:sp>
      <p:sp>
        <p:nvSpPr>
          <p:cNvPr id="17413" name="Rectangle 3">
            <a:extLst>
              <a:ext uri="{FF2B5EF4-FFF2-40B4-BE49-F238E27FC236}">
                <a16:creationId xmlns:a16="http://schemas.microsoft.com/office/drawing/2014/main" id="{6F3B4530-24BB-4325-B113-B6AF7238FE4C}"/>
              </a:ext>
            </a:extLst>
          </p:cNvPr>
          <p:cNvSpPr>
            <a:spLocks noGrp="1" noChangeArrowheads="1"/>
          </p:cNvSpPr>
          <p:nvPr>
            <p:ph type="body" idx="1"/>
          </p:nvPr>
        </p:nvSpPr>
        <p:spPr>
          <a:xfrm>
            <a:off x="2152650" y="1576388"/>
            <a:ext cx="7886700" cy="4495800"/>
          </a:xfrm>
        </p:spPr>
        <p:txBody>
          <a:bodyPr/>
          <a:lstStyle/>
          <a:p>
            <a:pPr lvl="1">
              <a:buFont typeface="Calibri Light" panose="020F0302020204030204" pitchFamily="34" charset="0"/>
              <a:buAutoNum type="alphaLcPeriod"/>
            </a:pPr>
            <a:r>
              <a:rPr lang="en-US" altLang="en-US" b="1"/>
              <a:t>Undang-undang hak cipta yang ada ditulis untuk konten fisik, bukan digital</a:t>
            </a:r>
          </a:p>
          <a:p>
            <a:pPr lvl="1">
              <a:buFont typeface="Calibri Light" panose="020F0302020204030204" pitchFamily="34" charset="0"/>
              <a:buAutoNum type="alphaLcPeriod"/>
            </a:pPr>
            <a:r>
              <a:rPr lang="en-US" altLang="en-US" b="1"/>
              <a:t>Undang-undang Pelanggaran Hak Cipta menyatakan, "terdakwa harus dengan sengaja melanggar hak cipta dan memperoleh keuntungan finansial"Celah "tidak ada keuntungan finansial" dalam Undang-Undang itu kemudian ditutup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a:extLst>
              <a:ext uri="{FF2B5EF4-FFF2-40B4-BE49-F238E27FC236}">
                <a16:creationId xmlns:a16="http://schemas.microsoft.com/office/drawing/2014/main" id="{4F750242-F714-44A1-BCC1-1EAD9495E994}"/>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57B9B31D-9904-4346-9CAD-044A447CFBC2}"/>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90</a:t>
            </a:fld>
            <a:endParaRPr lang="en-US" altLang="en-US"/>
          </a:p>
        </p:txBody>
      </p:sp>
      <p:sp>
        <p:nvSpPr>
          <p:cNvPr id="155650" name="Rectangle 2">
            <a:extLst>
              <a:ext uri="{FF2B5EF4-FFF2-40B4-BE49-F238E27FC236}">
                <a16:creationId xmlns:a16="http://schemas.microsoft.com/office/drawing/2014/main" id="{0CA1668F-ABB6-472C-97AD-B0FC1E41EFB2}"/>
              </a:ext>
            </a:extLst>
          </p:cNvPr>
          <p:cNvSpPr>
            <a:spLocks noGrp="1" noChangeArrowheads="1"/>
          </p:cNvSpPr>
          <p:nvPr>
            <p:ph type="title"/>
          </p:nvPr>
        </p:nvSpPr>
        <p:spPr>
          <a:xfrm>
            <a:off x="2152650" y="503239"/>
            <a:ext cx="7886700" cy="777875"/>
          </a:xfrm>
        </p:spPr>
        <p:txBody>
          <a:bodyPr/>
          <a:lstStyle/>
          <a:p>
            <a:pPr>
              <a:defRPr/>
            </a:pPr>
            <a:r>
              <a:rPr lang="en-US" altLang="en-US"/>
              <a:t>Summary</a:t>
            </a:r>
          </a:p>
        </p:txBody>
      </p:sp>
      <p:sp>
        <p:nvSpPr>
          <p:cNvPr id="100357" name="Rectangle 3">
            <a:extLst>
              <a:ext uri="{FF2B5EF4-FFF2-40B4-BE49-F238E27FC236}">
                <a16:creationId xmlns:a16="http://schemas.microsoft.com/office/drawing/2014/main" id="{2B8EB00C-9078-4E99-80CA-5E4FABB82B14}"/>
              </a:ext>
            </a:extLst>
          </p:cNvPr>
          <p:cNvSpPr>
            <a:spLocks noGrp="1" noChangeArrowheads="1"/>
          </p:cNvSpPr>
          <p:nvPr>
            <p:ph type="body" idx="1"/>
          </p:nvPr>
        </p:nvSpPr>
        <p:spPr>
          <a:xfrm>
            <a:off x="2590800" y="1905000"/>
            <a:ext cx="7772400" cy="4572000"/>
          </a:xfrm>
        </p:spPr>
        <p:txBody>
          <a:bodyPr/>
          <a:lstStyle/>
          <a:p>
            <a:pPr marL="609600" indent="-609600">
              <a:buClr>
                <a:srgbClr val="FFFF66"/>
              </a:buClr>
              <a:buFont typeface="Wingdings" panose="05000000000000000000" pitchFamily="2" charset="2"/>
              <a:buAutoNum type="arabicPeriod"/>
            </a:pPr>
            <a:r>
              <a:rPr lang="en-US" altLang="en-US"/>
              <a:t>Differences between legal and ethical issues.</a:t>
            </a:r>
          </a:p>
          <a:p>
            <a:pPr marL="609600" indent="-609600">
              <a:buClr>
                <a:srgbClr val="FFFF66"/>
              </a:buClr>
              <a:buFont typeface="Wingdings" panose="05000000000000000000" pitchFamily="2" charset="2"/>
              <a:buAutoNum type="arabicPeriod"/>
            </a:pPr>
            <a:r>
              <a:rPr lang="en-US" altLang="en-US"/>
              <a:t>Protecting privacy in EC.</a:t>
            </a:r>
          </a:p>
          <a:p>
            <a:pPr marL="609600" indent="-609600">
              <a:buClr>
                <a:srgbClr val="FFFF66"/>
              </a:buClr>
              <a:buFont typeface="Wingdings" panose="05000000000000000000" pitchFamily="2" charset="2"/>
              <a:buAutoNum type="arabicPeriod"/>
            </a:pPr>
            <a:r>
              <a:rPr lang="en-US" altLang="en-US"/>
              <a:t>Intellectual property rights in EC.</a:t>
            </a:r>
          </a:p>
          <a:p>
            <a:pPr marL="609600" indent="-609600">
              <a:buClr>
                <a:srgbClr val="FFFF66"/>
              </a:buClr>
              <a:buFont typeface="Wingdings" panose="05000000000000000000" pitchFamily="2" charset="2"/>
              <a:buAutoNum type="arabicPeriod"/>
            </a:pPr>
            <a:r>
              <a:rPr lang="en-US" altLang="en-US"/>
              <a:t>Conflict between free speech and censorship.</a:t>
            </a:r>
          </a:p>
          <a:p>
            <a:pPr marL="609600" indent="-609600">
              <a:buClr>
                <a:srgbClr val="FFFF66"/>
              </a:buClr>
              <a:buFont typeface="Wingdings" panose="05000000000000000000" pitchFamily="2" charset="2"/>
              <a:buAutoNum type="arabicPeriod"/>
            </a:pPr>
            <a:r>
              <a:rPr lang="en-US" altLang="en-US"/>
              <a:t>Legal issues.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a:extLst>
              <a:ext uri="{FF2B5EF4-FFF2-40B4-BE49-F238E27FC236}">
                <a16:creationId xmlns:a16="http://schemas.microsoft.com/office/drawing/2014/main" id="{90F35FBE-1C8A-4D31-9C94-A6A0A4D010AB}"/>
              </a:ext>
            </a:extLst>
          </p:cNvPr>
          <p:cNvSpPr>
            <a:spLocks noGrp="1" noChangeArrowheads="1"/>
          </p:cNvSpPr>
          <p:nvPr>
            <p:ph type="dt" sz="quarter" idx="4294967295"/>
          </p:nvPr>
        </p:nvSpPr>
        <p:spPr bwMode="auto">
          <a:xfrm>
            <a:off x="8932864" y="6356351"/>
            <a:ext cx="11064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0" fontAlgn="base" hangingPunct="0">
              <a:lnSpc>
                <a:spcPct val="100000"/>
              </a:lnSpc>
              <a:spcBef>
                <a:spcPct val="0"/>
              </a:spcBef>
              <a:spcAft>
                <a:spcPct val="0"/>
              </a:spcAft>
              <a:buFontTx/>
              <a:buNone/>
            </a:pPr>
            <a:r>
              <a:rPr lang="en-US" altLang="en-US" sz="1800">
                <a:solidFill>
                  <a:schemeClr val="bg1"/>
                </a:solidFill>
                <a:latin typeface="Cambria" panose="02040503050406030204" pitchFamily="18" charset="0"/>
              </a:rPr>
              <a:t>© Prentice Hall 2020</a:t>
            </a:r>
          </a:p>
        </p:txBody>
      </p:sp>
      <p:sp>
        <p:nvSpPr>
          <p:cNvPr id="6" name="Slide Number Placeholder 5">
            <a:extLst>
              <a:ext uri="{FF2B5EF4-FFF2-40B4-BE49-F238E27FC236}">
                <a16:creationId xmlns:a16="http://schemas.microsoft.com/office/drawing/2014/main" id="{2000B7EA-D6C6-4D97-AB1C-E17E541DF1DA}"/>
              </a:ext>
            </a:extLst>
          </p:cNvPr>
          <p:cNvSpPr>
            <a:spLocks noGrp="1"/>
          </p:cNvSpPr>
          <p:nvPr>
            <p:ph type="sldNum" sz="quarter" idx="10"/>
          </p:nvPr>
        </p:nvSpPr>
        <p:spPr bwMode="auto">
          <a:xfrm>
            <a:off x="7408863" y="6356350"/>
            <a:ext cx="1106487"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8D1C5705-C7C2-4399-BAB3-1FAB149C87DE}" type="slidenum">
              <a:rPr lang="en-US" altLang="id-ID" smtClean="0"/>
              <a:pPr>
                <a:defRPr/>
              </a:pPr>
              <a:t>91</a:t>
            </a:fld>
            <a:endParaRPr lang="en-US" altLang="en-US"/>
          </a:p>
        </p:txBody>
      </p:sp>
      <p:sp>
        <p:nvSpPr>
          <p:cNvPr id="156674" name="Rectangle 2">
            <a:extLst>
              <a:ext uri="{FF2B5EF4-FFF2-40B4-BE49-F238E27FC236}">
                <a16:creationId xmlns:a16="http://schemas.microsoft.com/office/drawing/2014/main" id="{A7C52A36-8719-4997-B266-AFEF6092AAE1}"/>
              </a:ext>
            </a:extLst>
          </p:cNvPr>
          <p:cNvSpPr>
            <a:spLocks noGrp="1" noChangeArrowheads="1"/>
          </p:cNvSpPr>
          <p:nvPr>
            <p:ph type="title"/>
          </p:nvPr>
        </p:nvSpPr>
        <p:spPr>
          <a:xfrm>
            <a:off x="2152650" y="503239"/>
            <a:ext cx="7886700" cy="777875"/>
          </a:xfrm>
        </p:spPr>
        <p:txBody>
          <a:bodyPr/>
          <a:lstStyle/>
          <a:p>
            <a:pPr>
              <a:defRPr/>
            </a:pPr>
            <a:r>
              <a:rPr lang="en-US" altLang="en-US"/>
              <a:t>Summary </a:t>
            </a:r>
            <a:r>
              <a:rPr lang="en-US" altLang="en-US" sz="3600"/>
              <a:t>(cont.)</a:t>
            </a:r>
          </a:p>
        </p:txBody>
      </p:sp>
      <p:sp>
        <p:nvSpPr>
          <p:cNvPr id="101381" name="Rectangle 3">
            <a:extLst>
              <a:ext uri="{FF2B5EF4-FFF2-40B4-BE49-F238E27FC236}">
                <a16:creationId xmlns:a16="http://schemas.microsoft.com/office/drawing/2014/main" id="{E02CAAA0-D26F-4D73-9AD7-274363BF67E6}"/>
              </a:ext>
            </a:extLst>
          </p:cNvPr>
          <p:cNvSpPr>
            <a:spLocks noGrp="1" noChangeArrowheads="1"/>
          </p:cNvSpPr>
          <p:nvPr>
            <p:ph type="body" idx="1"/>
          </p:nvPr>
        </p:nvSpPr>
        <p:spPr>
          <a:xfrm>
            <a:off x="2152650" y="1576388"/>
            <a:ext cx="7886700" cy="4495800"/>
          </a:xfrm>
        </p:spPr>
        <p:txBody>
          <a:bodyPr/>
          <a:lstStyle/>
          <a:p>
            <a:pPr marL="609600" indent="-609600">
              <a:buClr>
                <a:srgbClr val="FFFF66"/>
              </a:buClr>
              <a:buFont typeface="Wingdings" panose="05000000000000000000" pitchFamily="2" charset="2"/>
              <a:buAutoNum type="arabicPeriod" startAt="6"/>
            </a:pPr>
            <a:r>
              <a:rPr lang="en-US" altLang="en-US"/>
              <a:t>Protecting buyers and sellers online.</a:t>
            </a:r>
          </a:p>
          <a:p>
            <a:pPr marL="609600" indent="-609600">
              <a:buClr>
                <a:srgbClr val="FFFF66"/>
              </a:buClr>
              <a:buFont typeface="Wingdings" panose="05000000000000000000" pitchFamily="2" charset="2"/>
              <a:buAutoNum type="arabicPeriod" startAt="6"/>
            </a:pPr>
            <a:r>
              <a:rPr lang="en-US" altLang="en-US"/>
              <a:t>Societal issues and EC.</a:t>
            </a:r>
          </a:p>
          <a:p>
            <a:pPr marL="609600" indent="-609600">
              <a:buClr>
                <a:srgbClr val="FFFF66"/>
              </a:buClr>
              <a:buFont typeface="Wingdings" panose="05000000000000000000" pitchFamily="2" charset="2"/>
              <a:buAutoNum type="arabicPeriod" startAt="6"/>
            </a:pPr>
            <a:r>
              <a:rPr lang="en-US" altLang="en-US"/>
              <a:t>The role of virtual communities.</a:t>
            </a:r>
          </a:p>
          <a:p>
            <a:pPr marL="609600" indent="-609600">
              <a:buClr>
                <a:srgbClr val="FFFF66"/>
              </a:buClr>
              <a:buFont typeface="Wingdings" panose="05000000000000000000" pitchFamily="2" charset="2"/>
              <a:buAutoNum type="arabicPeriod" startAt="6"/>
            </a:pPr>
            <a:r>
              <a:rPr lang="en-US" altLang="en-US"/>
              <a:t>The future of EC.</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5B89EC-BA62-40F1-A636-466F0DCAEA17}"/>
              </a:ext>
            </a:extLst>
          </p:cNvPr>
          <p:cNvSpPr>
            <a:spLocks noGrp="1"/>
          </p:cNvSpPr>
          <p:nvPr>
            <p:ph type="sldNum" sz="quarter" idx="10"/>
          </p:nvPr>
        </p:nvSpPr>
        <p:spPr>
          <a:xfrm>
            <a:off x="7408863" y="6356350"/>
            <a:ext cx="1106487"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smtClean="0">
                <a:solidFill>
                  <a:schemeClr val="bg1"/>
                </a:solidFill>
                <a:latin typeface="Cambria" panose="02040503050406030204" pitchFamily="18"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C1AAE145-2A0C-496D-AD8E-2C602B231F2D}" type="slidenum">
              <a:rPr lang="en-US" smtClean="0"/>
              <a:pPr>
                <a:defRPr/>
              </a:pPr>
              <a:t>92</a:t>
            </a:fld>
            <a:endParaRPr lang="en-US" dirty="0"/>
          </a:p>
        </p:txBody>
      </p:sp>
      <p:sp>
        <p:nvSpPr>
          <p:cNvPr id="5" name="Title 3">
            <a:extLst>
              <a:ext uri="{FF2B5EF4-FFF2-40B4-BE49-F238E27FC236}">
                <a16:creationId xmlns:a16="http://schemas.microsoft.com/office/drawing/2014/main" id="{198D343C-A63F-4C64-B08B-F2A3F5709A7E}"/>
              </a:ext>
            </a:extLst>
          </p:cNvPr>
          <p:cNvSpPr>
            <a:spLocks noGrp="1"/>
          </p:cNvSpPr>
          <p:nvPr>
            <p:ph type="title"/>
          </p:nvPr>
        </p:nvSpPr>
        <p:spPr>
          <a:xfrm>
            <a:off x="2047875" y="317501"/>
            <a:ext cx="7772400" cy="1362075"/>
          </a:xfrm>
        </p:spPr>
        <p:txBody>
          <a:bodyPr/>
          <a:lstStyle/>
          <a:p>
            <a:pPr eaLnBrk="1" hangingPunct="1">
              <a:defRPr/>
            </a:pPr>
            <a:r>
              <a:rPr lang="en-US" dirty="0" err="1"/>
              <a:t>Selesai</a:t>
            </a:r>
            <a:endParaRPr lang="en-US" dirty="0"/>
          </a:p>
        </p:txBody>
      </p:sp>
      <p:pic>
        <p:nvPicPr>
          <p:cNvPr id="7" name="Content Placeholder 3" descr="thankyou.jpg">
            <a:extLst>
              <a:ext uri="{FF2B5EF4-FFF2-40B4-BE49-F238E27FC236}">
                <a16:creationId xmlns:a16="http://schemas.microsoft.com/office/drawing/2014/main" id="{BD6F4E3B-C886-4C91-A40E-56B45283F0E9}"/>
              </a:ext>
            </a:extLst>
          </p:cNvPr>
          <p:cNvPicPr>
            <a:picLocks noGrp="1" noChangeAspect="1"/>
          </p:cNvPicPr>
          <p:nvPr>
            <p:ph sz="quarter" idx="1"/>
          </p:nvPr>
        </p:nvPicPr>
        <p:blipFill>
          <a:blip r:embed="rId2" cstate="print"/>
          <a:stretch>
            <a:fillRect/>
          </a:stretch>
        </p:blipFill>
        <p:spPr>
          <a:xfrm>
            <a:off x="3750852" y="1808720"/>
            <a:ext cx="4764498" cy="3240559"/>
          </a:xfrm>
        </p:spPr>
      </p:pic>
    </p:spTree>
    <p:extLst>
      <p:ext uri="{BB962C8B-B14F-4D97-AF65-F5344CB8AC3E}">
        <p14:creationId xmlns:p14="http://schemas.microsoft.com/office/powerpoint/2010/main" val="721621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4307</Words>
  <Application>Microsoft Office PowerPoint</Application>
  <PresentationFormat>Widescreen</PresentationFormat>
  <Paragraphs>611</Paragraphs>
  <Slides>92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92</vt:i4>
      </vt:variant>
    </vt:vector>
  </HeadingPairs>
  <TitlesOfParts>
    <vt:vector size="101" baseType="lpstr">
      <vt:lpstr>Arial</vt:lpstr>
      <vt:lpstr>Calibri</vt:lpstr>
      <vt:lpstr>Calibri Light</vt:lpstr>
      <vt:lpstr>Cambria</vt:lpstr>
      <vt:lpstr>Impact</vt:lpstr>
      <vt:lpstr>Times New Roman</vt:lpstr>
      <vt:lpstr>Wingdings</vt:lpstr>
      <vt:lpstr>Office Theme</vt:lpstr>
      <vt:lpstr>Custom Design</vt:lpstr>
      <vt:lpstr>SIC030 - PPT - SESI ke 14 Sistem Perdagangan Elektronik</vt:lpstr>
      <vt:lpstr>Learning Objectives</vt:lpstr>
      <vt:lpstr>Learning Objectives (cont.)</vt:lpstr>
      <vt:lpstr>MP3.com, Napster, and Intellectual Property Rights</vt:lpstr>
      <vt:lpstr>MP3.com, Napster, and Intellectual Property Rights (cont.)</vt:lpstr>
      <vt:lpstr>MP3.com, Napster, and Intellectual Property Rights (cont.)</vt:lpstr>
      <vt:lpstr>MP3.com, Napster, and Intellectual Property Rights (cont.)</vt:lpstr>
      <vt:lpstr>MP3.com, Napster, and Intellectual Property Rights (cont.)</vt:lpstr>
      <vt:lpstr>MP3.com, Napster, and Intellectual Property Rights (cont.)</vt:lpstr>
      <vt:lpstr>MP3.com, Napster, and Intellectual Property Rights (cont.)</vt:lpstr>
      <vt:lpstr>MP3.com, Napster, and Intellectual Property Rights (cont.)</vt:lpstr>
      <vt:lpstr>MP3.com, Napster, and Intellectual Property Rights (cont.)</vt:lpstr>
      <vt:lpstr>Legal Issues Versus  Ethical Issues</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Legal Issues Versus  Ethical Issues (cont.)</vt:lpstr>
      <vt:lpstr>Intellectual Property Rights</vt:lpstr>
      <vt:lpstr>Copyrights</vt:lpstr>
      <vt:lpstr>Copyrights (cont.)</vt:lpstr>
      <vt:lpstr>Intellectual Property Rights (cont.)</vt:lpstr>
      <vt:lpstr>Intellectual Property Rights (cont.)</vt:lpstr>
      <vt:lpstr>Domain Names</vt:lpstr>
      <vt:lpstr>Domain Names (cont.)</vt:lpstr>
      <vt:lpstr>Domain Names (cont.)</vt:lpstr>
      <vt:lpstr>Domain Names (cont.)</vt:lpstr>
      <vt:lpstr>Intellectual Property Rights (cont.)</vt:lpstr>
      <vt:lpstr>Intellectual Property Rights (cont.)</vt:lpstr>
      <vt:lpstr>Intellectual Property Rights (cont.)</vt:lpstr>
      <vt:lpstr>Free Speech Versus Censorship and Other Legal Issues</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Free Speech Versus Censorship and Other Legal Issues (cont.)</vt:lpstr>
      <vt:lpstr>EC Fraud and Consumer and Seller Protection</vt:lpstr>
      <vt:lpstr>EC Fraud and Consumer and Seller Protection (cont.)</vt:lpstr>
      <vt:lpstr>EC Fraud and Consumer and Seller Protection (cont.)</vt:lpstr>
      <vt:lpstr>EC Fraud and Consumer and Seller Protection (cont.)</vt:lpstr>
      <vt:lpstr>EC Fraud and Consumer and Seller Protection (cont.)</vt:lpstr>
      <vt:lpstr>EC Fraud and Consumer and Seller Protection (cont.)</vt:lpstr>
      <vt:lpstr>EC Fraud and Consumer and Seller Protection (cont.)</vt:lpstr>
      <vt:lpstr>EC Fraud and Consumer and Seller Protection (cont.)</vt:lpstr>
      <vt:lpstr>EC Fraud and Consumer and Seller Protection (cont.)</vt:lpstr>
      <vt:lpstr>EC Fraud and Consumer and Seller Protection (cont.)</vt:lpstr>
      <vt:lpstr>Societal Issues</vt:lpstr>
      <vt:lpstr>Societal Issues (cont.)</vt:lpstr>
      <vt:lpstr>Societal Issues (cont.)</vt:lpstr>
      <vt:lpstr>Societal Issues (cont.)</vt:lpstr>
      <vt:lpstr>Virtual (Internet) Communities</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Virtual (Internet) Communities (cont.)</vt:lpstr>
      <vt:lpstr>The Future of EC</vt:lpstr>
      <vt:lpstr>The Future of EC (cont.)</vt:lpstr>
      <vt:lpstr>The Future of EC (cont.)</vt:lpstr>
      <vt:lpstr>The Future of EC (cont.)</vt:lpstr>
      <vt:lpstr>The Future of EC (cont.)</vt:lpstr>
      <vt:lpstr>The Future of EC (cont.)</vt:lpstr>
      <vt:lpstr>The Future of EC (cont.)</vt:lpstr>
      <vt:lpstr>The Future of EC (cont.)</vt:lpstr>
      <vt:lpstr>Managerial Issues</vt:lpstr>
      <vt:lpstr>Managerial Issues (cont.)</vt:lpstr>
      <vt:lpstr>Summary</vt:lpstr>
      <vt:lpstr>Summary (cont.)</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Akuntansi</dc:title>
  <dc:creator>Bagas Nuralim</dc:creator>
  <cp:lastModifiedBy>Hanif Jusuf</cp:lastModifiedBy>
  <cp:revision>28</cp:revision>
  <dcterms:created xsi:type="dcterms:W3CDTF">2021-08-03T05:39:13Z</dcterms:created>
  <dcterms:modified xsi:type="dcterms:W3CDTF">2022-05-17T00:12:44Z</dcterms:modified>
</cp:coreProperties>
</file>