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5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325" r:id="rId25"/>
    <p:sldId id="30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54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29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4D30-A1E9-4878-A11E-B82AFFEE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71639"/>
            <a:ext cx="8121650" cy="19764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en-US" sz="3500" dirty="0" err="1"/>
              <a:t>Pertemuan</a:t>
            </a:r>
            <a:r>
              <a:rPr lang="en-US" sz="3500" dirty="0"/>
              <a:t> </a:t>
            </a:r>
            <a:r>
              <a:rPr lang="id-ID" sz="3500" dirty="0"/>
              <a:t>1</a:t>
            </a:r>
            <a:r>
              <a:rPr lang="en-ID" sz="3500" dirty="0"/>
              <a:t>3</a:t>
            </a:r>
            <a:br>
              <a:rPr lang="en-US" sz="3500" dirty="0"/>
            </a:br>
            <a:r>
              <a:rPr lang="id-ID" sz="3500" dirty="0"/>
              <a:t>Penerapan TIK di Berbagai Sektor Pada Beberapa Negara</a:t>
            </a:r>
            <a:endParaRPr lang="en-US" sz="3500" dirty="0"/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E8E27424-6A30-4941-8DC1-52F34C1E1E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D55AA9-EADA-43CC-8F24-B5AFBC17D61E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993D-4F8F-4FC0-9D5E-B8BECF9E0C9C}"/>
              </a:ext>
            </a:extLst>
          </p:cNvPr>
          <p:cNvSpPr txBox="1"/>
          <p:nvPr/>
        </p:nvSpPr>
        <p:spPr>
          <a:xfrm>
            <a:off x="3160713" y="444821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dirty="0"/>
              <a:t>M HANIF JUSUF ST MKOM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E19D170-B0E1-4119-9AFD-688FBC717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671513"/>
            <a:ext cx="6608762" cy="47466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-5" dirty="0">
                <a:solidFill>
                  <a:srgbClr val="333399"/>
                </a:solidFill>
              </a:rPr>
              <a:t>TIK dan Sumber </a:t>
            </a:r>
            <a:r>
              <a:rPr sz="3000" spc="-15" dirty="0">
                <a:solidFill>
                  <a:srgbClr val="333399"/>
                </a:solidFill>
              </a:rPr>
              <a:t>Daya</a:t>
            </a:r>
            <a:r>
              <a:rPr sz="3000" spc="-20" dirty="0">
                <a:solidFill>
                  <a:srgbClr val="333399"/>
                </a:solidFill>
              </a:rPr>
              <a:t> </a:t>
            </a:r>
            <a:r>
              <a:rPr sz="3000" spc="-5" dirty="0">
                <a:solidFill>
                  <a:srgbClr val="333399"/>
                </a:solidFill>
              </a:rPr>
              <a:t>Alam</a:t>
            </a:r>
            <a:endParaRPr sz="3000" dirty="0"/>
          </a:p>
        </p:txBody>
      </p:sp>
      <p:sp>
        <p:nvSpPr>
          <p:cNvPr id="16387" name="object 4">
            <a:extLst>
              <a:ext uri="{FF2B5EF4-FFF2-40B4-BE49-F238E27FC236}">
                <a16:creationId xmlns:a16="http://schemas.microsoft.com/office/drawing/2014/main" id="{21DF2A33-0A2B-4B2B-B81C-EC2C14F7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1844675"/>
            <a:ext cx="769461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Untuk rekonstruksi dan pengamatan lingkungan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1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Rehabilitasi, penanganan, pencegahan, dan peringatan  bencana alam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Untuk pemetaan perubahan iklim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DD6490-BF57-4637-9B38-8A39DBEF3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33369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Contoh: </a:t>
            </a:r>
            <a:r>
              <a:rPr sz="2400" dirty="0">
                <a:solidFill>
                  <a:srgbClr val="333399"/>
                </a:solidFill>
              </a:rPr>
              <a:t>Tikiwiki</a:t>
            </a:r>
            <a:r>
              <a:rPr sz="2400" spc="-13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Nuaru</a:t>
            </a:r>
            <a:endParaRPr sz="2400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675D8905-F2E2-49C7-BE65-D7BAE539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8"/>
            <a:ext cx="8589963" cy="5111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6A4BCC-49FB-42DC-8FD8-E38BFF4DB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90487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TE</a:t>
            </a:r>
            <a:r>
              <a:rPr sz="2400" dirty="0">
                <a:solidFill>
                  <a:srgbClr val="333399"/>
                </a:solidFill>
              </a:rPr>
              <a:t>WS</a:t>
            </a:r>
            <a:endParaRPr sz="2400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3D34562D-C4D6-41B5-AEB4-E9C2B6B57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125538"/>
            <a:ext cx="8589963" cy="5040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7C572C0-B5C2-4939-B2AB-24EF4A1C96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677863"/>
            <a:ext cx="989012" cy="39211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MDG</a:t>
            </a:r>
            <a:r>
              <a:rPr sz="2400" spc="-9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8</a:t>
            </a:r>
            <a:endParaRPr sz="2400" dirty="0"/>
          </a:p>
        </p:txBody>
      </p:sp>
      <p:sp>
        <p:nvSpPr>
          <p:cNvPr id="19459" name="object 4">
            <a:extLst>
              <a:ext uri="{FF2B5EF4-FFF2-40B4-BE49-F238E27FC236}">
                <a16:creationId xmlns:a16="http://schemas.microsoft.com/office/drawing/2014/main" id="{FC97E60F-71F6-4AB6-A009-C96896B0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511300"/>
            <a:ext cx="8377238" cy="41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5411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100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8:	Membangun Kemitraan Global untuk Pembangunan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25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Target 12. Mengembangkan sistem keuangan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88"/>
              </a:lnSpc>
              <a:spcBef>
                <a:spcPct val="0"/>
              </a:spcBef>
              <a:buNone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dan perdagangan yang terbuka, berbasis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ts val="475"/>
              </a:spcBef>
              <a:buNone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peraturan, dapat diprediksi, dan tidak  diskriminatif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Meliputi komitmen tata kelola yang baik, pembangunan, dan  pengentasan kemiskinan—baik nasional maupun internasional</a:t>
            </a:r>
          </a:p>
          <a:p>
            <a:pPr>
              <a:lnSpc>
                <a:spcPts val="2650"/>
              </a:lnSpc>
              <a:spcBef>
                <a:spcPts val="2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Target 13. Memenuhi kebutuhan-kebutuhan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ts val="475"/>
              </a:spcBef>
              <a:buNone/>
            </a:pPr>
            <a:r>
              <a:rPr lang="en-US" alt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khusus dari negara-negara kurang berkembang  (NKB)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Meliputi: akses bebas tarif dan kuota bagi ekspor negara kurang  berkembang; meningkatkan program penghapusan hutang bagi  HIPC dan penghapusan hutang bilateral resmi; dan ODA yang  lebih baik bagi negara-negara yang berkomitmen dalam  pengentasan kemiskinan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0189EE6-014E-4BD2-8615-259EED4D6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628651"/>
            <a:ext cx="989012" cy="392113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MDG</a:t>
            </a:r>
            <a:r>
              <a:rPr sz="2400" spc="-9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8</a:t>
            </a:r>
            <a:endParaRPr sz="2400" dirty="0"/>
          </a:p>
        </p:txBody>
      </p:sp>
      <p:sp>
        <p:nvSpPr>
          <p:cNvPr id="20483" name="object 4">
            <a:extLst>
              <a:ext uri="{FF2B5EF4-FFF2-40B4-BE49-F238E27FC236}">
                <a16:creationId xmlns:a16="http://schemas.microsoft.com/office/drawing/2014/main" id="{BA2973BD-AA77-4B6D-86BB-CC414A17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1516064"/>
            <a:ext cx="8234362" cy="373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048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550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8: Membangun Kemitraan Global untuk Pembangunan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1000"/>
              </a:lnSpc>
              <a:spcBef>
                <a:spcPts val="115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14: </a:t>
            </a: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Memenuhi kebutuhan-kebutuhan khusus  dari negara-negara tanpa perairan dan negara-negara  kepulauan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115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15: </a:t>
            </a: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Menangani hutang negara berkembang  melalui upaya nasional maupun internasional agar  pengelolaan hutang berkesinambungan dalam jangka  panjang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115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16: </a:t>
            </a: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Bekerja sama dengan negara lain untuk  mengembangkan dan menerapkan strategi untuk  menciptakan lapangan kerja yang baik dan produktif  bagi usia muda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2CD98B-9405-41D5-80DD-6AEA48850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38126"/>
            <a:ext cx="989012" cy="390525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MDG</a:t>
            </a:r>
            <a:r>
              <a:rPr sz="2400" spc="-9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8</a:t>
            </a:r>
            <a:endParaRPr sz="2400"/>
          </a:p>
        </p:txBody>
      </p:sp>
      <p:sp>
        <p:nvSpPr>
          <p:cNvPr id="21507" name="object 4">
            <a:extLst>
              <a:ext uri="{FF2B5EF4-FFF2-40B4-BE49-F238E27FC236}">
                <a16:creationId xmlns:a16="http://schemas.microsoft.com/office/drawing/2014/main" id="{88D65BE4-47F1-45F1-840A-EF880D2AE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1638301"/>
            <a:ext cx="8234362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75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8: Membangun Kemitraan Global untuk Pembangunan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17: </a:t>
            </a: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Bekerja sama dengan perusahaan farmasi,  menyediakan akses terhadap obat-obat utama yang  terjangkau bagi negara-negara berkembang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18: </a:t>
            </a: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Bekerja sama dengan swasta dalam  memanfaatkan teknologi baru, terutama teknologi  informasi dan komunikasi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315F2A7-091C-43FC-9CB6-54DEE9D17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11138"/>
            <a:ext cx="7727950" cy="444500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spc="-5" dirty="0">
                <a:solidFill>
                  <a:srgbClr val="333399"/>
                </a:solidFill>
              </a:rPr>
              <a:t>TIK, Pemerintah, dan Tata</a:t>
            </a:r>
            <a:r>
              <a:rPr sz="2800" spc="-65" dirty="0">
                <a:solidFill>
                  <a:srgbClr val="333399"/>
                </a:solidFill>
              </a:rPr>
              <a:t> </a:t>
            </a:r>
            <a:r>
              <a:rPr sz="2800" spc="-5" dirty="0">
                <a:solidFill>
                  <a:srgbClr val="333399"/>
                </a:solidFill>
              </a:rPr>
              <a:t>Kelola</a:t>
            </a:r>
            <a:endParaRPr sz="2800" dirty="0"/>
          </a:p>
        </p:txBody>
      </p:sp>
      <p:sp>
        <p:nvSpPr>
          <p:cNvPr id="22531" name="object 4">
            <a:extLst>
              <a:ext uri="{FF2B5EF4-FFF2-40B4-BE49-F238E27FC236}">
                <a16:creationId xmlns:a16="http://schemas.microsoft.com/office/drawing/2014/main" id="{D33F2190-1965-4710-984F-531E6665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1731963"/>
            <a:ext cx="7912100" cy="24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9530" rIns="0" bIns="0">
            <a:spAutoFit/>
          </a:bodyPr>
          <a:lstStyle>
            <a:lvl1pPr marL="3540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75"/>
              </a:lnSpc>
              <a:spcBef>
                <a:spcPts val="3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Tata Kelola adalah hasil, dan juga merupakan alat formal  untuk mengatur sistem secara efektif.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75"/>
              </a:lnSpc>
              <a:spcBef>
                <a:spcPts val="10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E-government ialah penerapan TIK untuk menyediakan  layanan kepada masyarakat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75"/>
              </a:lnSpc>
              <a:spcBef>
                <a:spcPts val="10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E-governance merupakan istilah luas yang mengatur  hubungan yang luas antara pemerintah dengan  masyarakat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3CA3EB13-79A1-42DE-B0E3-FA7C45F3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7E58EDE-43FF-4944-AFA5-995578192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4319587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10" dirty="0">
                <a:solidFill>
                  <a:srgbClr val="333399"/>
                </a:solidFill>
              </a:rPr>
              <a:t>Mongolian </a:t>
            </a:r>
            <a:r>
              <a:rPr sz="2400" i="1" spc="-5" dirty="0">
                <a:solidFill>
                  <a:srgbClr val="333399"/>
                </a:solidFill>
              </a:rPr>
              <a:t>Taxation</a:t>
            </a:r>
            <a:r>
              <a:rPr sz="2400" i="1" spc="-35" dirty="0">
                <a:solidFill>
                  <a:srgbClr val="333399"/>
                </a:solidFill>
              </a:rPr>
              <a:t> </a:t>
            </a:r>
            <a:r>
              <a:rPr sz="2400" i="1" spc="-5" dirty="0">
                <a:solidFill>
                  <a:srgbClr val="333399"/>
                </a:solidFill>
              </a:rPr>
              <a:t>Authority</a:t>
            </a:r>
            <a:endParaRPr sz="2400"/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id="{BC037E17-6668-4F6A-852E-EAD9DF65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25538"/>
            <a:ext cx="8516938" cy="4895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>
            <a:extLst>
              <a:ext uri="{FF2B5EF4-FFF2-40B4-BE49-F238E27FC236}">
                <a16:creationId xmlns:a16="http://schemas.microsoft.com/office/drawing/2014/main" id="{0AC6E8C0-C51F-4D8B-A932-CF1DE23C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0CC2A1F-1C7E-4F4F-A5DD-26B6BAC80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501332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The Right </a:t>
            </a:r>
            <a:r>
              <a:rPr sz="2400" i="1" dirty="0">
                <a:solidFill>
                  <a:srgbClr val="333399"/>
                </a:solidFill>
              </a:rPr>
              <a:t>to </a:t>
            </a:r>
            <a:r>
              <a:rPr sz="2400" i="1" spc="-5" dirty="0">
                <a:solidFill>
                  <a:srgbClr val="333399"/>
                </a:solidFill>
              </a:rPr>
              <a:t>Information Act</a:t>
            </a:r>
            <a:r>
              <a:rPr sz="2400" spc="-5" dirty="0">
                <a:solidFill>
                  <a:srgbClr val="333399"/>
                </a:solidFill>
              </a:rPr>
              <a:t>,</a:t>
            </a:r>
            <a:r>
              <a:rPr sz="2400" spc="-9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India</a:t>
            </a:r>
            <a:endParaRPr sz="2400"/>
          </a:p>
        </p:txBody>
      </p:sp>
      <p:sp>
        <p:nvSpPr>
          <p:cNvPr id="24580" name="object 4">
            <a:extLst>
              <a:ext uri="{FF2B5EF4-FFF2-40B4-BE49-F238E27FC236}">
                <a16:creationId xmlns:a16="http://schemas.microsoft.com/office/drawing/2014/main" id="{F711EB4D-6B92-4DF9-B214-C8D4FDAC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125538"/>
            <a:ext cx="8229600" cy="4679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6A59362-955F-49FA-A506-82BF6AF07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651" y="628651"/>
            <a:ext cx="2951163" cy="392113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TIK dan</a:t>
            </a:r>
            <a:r>
              <a:rPr sz="2400" spc="-95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Perdamaian</a:t>
            </a:r>
            <a:endParaRPr sz="2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6EFF71-187D-4997-AE03-DAE5F7727BC7}"/>
              </a:ext>
            </a:extLst>
          </p:cNvPr>
          <p:cNvSpPr txBox="1"/>
          <p:nvPr/>
        </p:nvSpPr>
        <p:spPr>
          <a:xfrm>
            <a:off x="2025651" y="1962150"/>
            <a:ext cx="6276975" cy="1562100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355600" indent="-343535">
              <a:spcBef>
                <a:spcPts val="770"/>
              </a:spcBef>
              <a:buClr>
                <a:srgbClr val="333399"/>
              </a:buClr>
              <a:buFont typeface="Wingdings"/>
              <a:buChar char=""/>
              <a:tabLst>
                <a:tab pos="356235" algn="l"/>
              </a:tabLst>
              <a:defRPr/>
            </a:pPr>
            <a:r>
              <a:rPr sz="2800" b="1" spc="-5" dirty="0">
                <a:latin typeface="Arial"/>
                <a:cs typeface="Arial"/>
              </a:rPr>
              <a:t>Relief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spcBef>
                <a:spcPts val="675"/>
              </a:spcBef>
              <a:buClr>
                <a:srgbClr val="333399"/>
              </a:buClr>
              <a:buFont typeface="Wingdings"/>
              <a:buChar char=""/>
              <a:tabLst>
                <a:tab pos="356235" algn="l"/>
              </a:tabLst>
              <a:defRPr/>
            </a:pPr>
            <a:r>
              <a:rPr sz="2800" b="1" spc="-5" dirty="0">
                <a:latin typeface="Arial"/>
                <a:cs typeface="Arial"/>
              </a:rPr>
              <a:t>AlertNet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spcBef>
                <a:spcPts val="670"/>
              </a:spcBef>
              <a:buClr>
                <a:srgbClr val="333399"/>
              </a:buClr>
              <a:buFont typeface="Wingdings"/>
              <a:buChar char=""/>
              <a:tabLst>
                <a:tab pos="356235" algn="l"/>
              </a:tabLst>
              <a:defRPr/>
            </a:pPr>
            <a:r>
              <a:rPr sz="2800" b="1" spc="-10" dirty="0">
                <a:latin typeface="Arial"/>
                <a:cs typeface="Arial"/>
              </a:rPr>
              <a:t>GooB—Government out of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0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Box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045C029-AB4A-4167-AE5F-8F33C0CED6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150" y="395289"/>
            <a:ext cx="8185150" cy="566737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5" dirty="0">
                <a:solidFill>
                  <a:srgbClr val="333399"/>
                </a:solidFill>
              </a:rPr>
              <a:t>MDG 4, 5, dan 6: TIK dan</a:t>
            </a:r>
            <a:r>
              <a:rPr sz="3600" spc="-80" dirty="0">
                <a:solidFill>
                  <a:srgbClr val="333399"/>
                </a:solidFill>
              </a:rPr>
              <a:t> </a:t>
            </a:r>
            <a:r>
              <a:rPr sz="3600" spc="-5" dirty="0">
                <a:solidFill>
                  <a:srgbClr val="333399"/>
                </a:solidFill>
              </a:rPr>
              <a:t>Kesehatan</a:t>
            </a:r>
            <a:endParaRPr sz="3600" dirty="0"/>
          </a:p>
        </p:txBody>
      </p:sp>
      <p:sp>
        <p:nvSpPr>
          <p:cNvPr id="8195" name="object 4">
            <a:extLst>
              <a:ext uri="{FF2B5EF4-FFF2-40B4-BE49-F238E27FC236}">
                <a16:creationId xmlns:a16="http://schemas.microsoft.com/office/drawing/2014/main" id="{BDF6EAAB-165A-4C6B-9924-2F3F29EC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1512888"/>
            <a:ext cx="802481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445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350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4:	Mengurangi Angka Kematian Anak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13"/>
              </a:lnSpc>
              <a:spcBef>
                <a:spcPts val="6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5:	Menurunkan angka kematian balita  sebesar dua-pertiganya dalam kurun waktu  1990 - 2015</a:t>
            </a: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88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5:	Meningkatkan Kesehatan Ibu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13"/>
              </a:lnSpc>
              <a:spcBef>
                <a:spcPts val="6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6: Menurunkan angka kematian ibu  sebesar tiga-perempatnya dalam kurun waktu  1990 - 2015</a:t>
            </a: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6:	Memerangi HIV/AIDS, Malaria, dan Penyakit Lainnya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13"/>
              </a:lnSpc>
              <a:spcBef>
                <a:spcPts val="6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600" b="1" i="1">
                <a:latin typeface="Arial" panose="020B0604020202020204" pitchFamily="34" charset="0"/>
                <a:cs typeface="Arial" panose="020B0604020202020204" pitchFamily="34" charset="0"/>
              </a:rPr>
              <a:t>Target 7: Mengendalikan penyebaran HIV dan  AIDS dan mulai menurunnya jumlah kasus  baru pada tahun 2015</a:t>
            </a:r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9E24DF7D-9CED-41CC-8705-D0745BED5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E2369DC-DD6C-470F-A773-C395C7C14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19227"/>
            <a:ext cx="1581150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Relief</a:t>
            </a:r>
            <a:r>
              <a:rPr sz="2400" spc="-85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Web</a:t>
            </a:r>
            <a:endParaRPr sz="2400"/>
          </a:p>
        </p:txBody>
      </p:sp>
      <p:sp>
        <p:nvSpPr>
          <p:cNvPr id="26628" name="object 4">
            <a:extLst>
              <a:ext uri="{FF2B5EF4-FFF2-40B4-BE49-F238E27FC236}">
                <a16:creationId xmlns:a16="http://schemas.microsoft.com/office/drawing/2014/main" id="{39426CD6-F77D-4531-A616-ECC1AD96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125538"/>
            <a:ext cx="8229600" cy="45259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58A2CE-4228-4227-B7DB-051B7407E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34561"/>
            <a:ext cx="1209675" cy="797654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A</a:t>
            </a:r>
            <a:r>
              <a:rPr sz="2400" dirty="0">
                <a:solidFill>
                  <a:srgbClr val="333399"/>
                </a:solidFill>
              </a:rPr>
              <a:t>l</a:t>
            </a:r>
            <a:r>
              <a:rPr sz="2400" spc="-10" dirty="0">
                <a:solidFill>
                  <a:srgbClr val="333399"/>
                </a:solidFill>
              </a:rPr>
              <a:t>e</a:t>
            </a:r>
            <a:r>
              <a:rPr sz="2400" spc="-5" dirty="0">
                <a:solidFill>
                  <a:srgbClr val="333399"/>
                </a:solidFill>
              </a:rPr>
              <a:t>r</a:t>
            </a:r>
            <a:r>
              <a:rPr sz="2400" dirty="0">
                <a:solidFill>
                  <a:srgbClr val="333399"/>
                </a:solidFill>
              </a:rPr>
              <a:t>t</a:t>
            </a:r>
            <a:r>
              <a:rPr sz="2400" spc="-10" dirty="0">
                <a:solidFill>
                  <a:srgbClr val="333399"/>
                </a:solidFill>
              </a:rPr>
              <a:t>Ne</a:t>
            </a:r>
            <a:r>
              <a:rPr sz="2400" dirty="0">
                <a:solidFill>
                  <a:srgbClr val="333399"/>
                </a:solidFill>
              </a:rPr>
              <a:t>t</a:t>
            </a:r>
            <a:endParaRPr sz="2400"/>
          </a:p>
        </p:txBody>
      </p:sp>
      <p:sp>
        <p:nvSpPr>
          <p:cNvPr id="27651" name="object 3">
            <a:extLst>
              <a:ext uri="{FF2B5EF4-FFF2-40B4-BE49-F238E27FC236}">
                <a16:creationId xmlns:a16="http://schemas.microsoft.com/office/drawing/2014/main" id="{57251BBA-6709-44DC-AC38-19C53929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125538"/>
            <a:ext cx="8229600" cy="4525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72116408-E551-4E1A-B863-7D4A3831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908050"/>
            <a:ext cx="7180263" cy="69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2D59568-7382-4F7C-B7C5-75CFCB32D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38126"/>
            <a:ext cx="1766887" cy="390525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10" dirty="0">
                <a:solidFill>
                  <a:srgbClr val="333399"/>
                </a:solidFill>
              </a:rPr>
              <a:t>R</a:t>
            </a:r>
            <a:r>
              <a:rPr sz="2400" spc="-5" dirty="0">
                <a:solidFill>
                  <a:srgbClr val="333399"/>
                </a:solidFill>
              </a:rPr>
              <a:t>angku</a:t>
            </a:r>
            <a:r>
              <a:rPr sz="2400" dirty="0">
                <a:solidFill>
                  <a:srgbClr val="333399"/>
                </a:solidFill>
              </a:rPr>
              <a:t>m</a:t>
            </a:r>
            <a:r>
              <a:rPr sz="2400" spc="-5" dirty="0">
                <a:solidFill>
                  <a:srgbClr val="333399"/>
                </a:solidFill>
              </a:rPr>
              <a:t>an</a:t>
            </a:r>
            <a:endParaRPr sz="2400"/>
          </a:p>
        </p:txBody>
      </p:sp>
      <p:sp>
        <p:nvSpPr>
          <p:cNvPr id="28676" name="object 4">
            <a:extLst>
              <a:ext uri="{FF2B5EF4-FFF2-40B4-BE49-F238E27FC236}">
                <a16:creationId xmlns:a16="http://schemas.microsoft.com/office/drawing/2014/main" id="{D63F7E87-D9EA-4450-A2F9-4ED8CF46D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9"/>
            <a:ext cx="7886700" cy="2695225"/>
          </a:xfrm>
        </p:spPr>
        <p:txBody>
          <a:bodyPr vert="horz" lIns="0" tIns="97790" rIns="0" bIns="0" rtlCol="0">
            <a:spAutoFit/>
          </a:bodyPr>
          <a:lstStyle/>
          <a:p>
            <a:pPr marL="561975" indent="-439738">
              <a:lnSpc>
                <a:spcPct val="100000"/>
              </a:lnSpc>
              <a:spcBef>
                <a:spcPts val="775"/>
              </a:spcBef>
              <a:buClr>
                <a:srgbClr val="333399"/>
              </a:buClr>
              <a:buFont typeface="Wingdings" panose="05000000000000000000" pitchFamily="2" charset="2"/>
              <a:buChar char=""/>
              <a:tabLst>
                <a:tab pos="561975" algn="l"/>
              </a:tabLst>
            </a:pPr>
            <a:r>
              <a:rPr lang="en-US" altLang="en-US"/>
              <a:t>Diskusi dibagi ke dalam sektor-sektor; namun</a:t>
            </a:r>
          </a:p>
          <a:p>
            <a:pPr marL="561975" indent="-439738">
              <a:lnSpc>
                <a:spcPct val="100000"/>
              </a:lnSpc>
              <a:spcBef>
                <a:spcPts val="675"/>
              </a:spcBef>
              <a:buClr>
                <a:srgbClr val="333399"/>
              </a:buClr>
              <a:buFont typeface="Wingdings" panose="05000000000000000000" pitchFamily="2" charset="2"/>
              <a:buChar char=""/>
              <a:tabLst>
                <a:tab pos="561975" algn="l"/>
              </a:tabLst>
            </a:pPr>
            <a:r>
              <a:rPr lang="en-US" altLang="en-US"/>
              <a:t>Pendekatan terintegrasi sangat diperlukan</a:t>
            </a:r>
          </a:p>
          <a:p>
            <a:pPr marL="561975" indent="-439738">
              <a:lnSpc>
                <a:spcPct val="120000"/>
              </a:lnSpc>
              <a:buClr>
                <a:srgbClr val="333399"/>
              </a:buClr>
              <a:buFont typeface="Wingdings" panose="05000000000000000000" pitchFamily="2" charset="2"/>
              <a:buChar char=""/>
              <a:tabLst>
                <a:tab pos="561975" algn="l"/>
              </a:tabLst>
            </a:pPr>
            <a:r>
              <a:rPr lang="en-US" altLang="en-US"/>
              <a:t>Pemahaman dan pengembangan pendekatan  terintegrasi untuk penerapannya merupakan  tantangan besar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3624C2-0BCE-427E-A324-FB91475F0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46E-D484-40DD-BE05-7C68298E15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55000" lnSpcReduction="20000"/>
          </a:bodyPr>
          <a:lstStyle/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Anwar, M. </a:t>
            </a:r>
            <a:r>
              <a:rPr lang="en-US" sz="3700" dirty="0" err="1"/>
              <a:t>Khoirul</a:t>
            </a:r>
            <a:r>
              <a:rPr lang="en-US" sz="3700" dirty="0"/>
              <a:t> </a:t>
            </a:r>
            <a:r>
              <a:rPr lang="en-US" sz="3700" dirty="0" err="1"/>
              <a:t>dan</a:t>
            </a:r>
            <a:r>
              <a:rPr lang="en-US" sz="3700" dirty="0"/>
              <a:t> </a:t>
            </a:r>
            <a:r>
              <a:rPr lang="en-US" sz="3700" dirty="0" err="1"/>
              <a:t>Asianti</a:t>
            </a:r>
            <a:r>
              <a:rPr lang="en-US" sz="3700" dirty="0"/>
              <a:t> </a:t>
            </a:r>
            <a:r>
              <a:rPr lang="en-US" sz="3700" dirty="0" err="1"/>
              <a:t>Oetojo</a:t>
            </a:r>
            <a:r>
              <a:rPr lang="en-US" sz="3700" dirty="0"/>
              <a:t>. 2004. </a:t>
            </a:r>
            <a:r>
              <a:rPr lang="en-US" sz="3700" i="1" dirty="0"/>
              <a:t>SIMDA: </a:t>
            </a:r>
            <a:r>
              <a:rPr lang="en-US" sz="3700" i="1" dirty="0" err="1"/>
              <a:t>Aplikasi</a:t>
            </a:r>
            <a:r>
              <a:rPr lang="en-US" sz="3700" i="1" dirty="0"/>
              <a:t> </a:t>
            </a:r>
            <a:r>
              <a:rPr lang="en-US" sz="3700" i="1" dirty="0" err="1"/>
              <a:t>Sistem</a:t>
            </a:r>
            <a:r>
              <a:rPr lang="en-US" sz="3700" i="1" dirty="0"/>
              <a:t> </a:t>
            </a:r>
            <a:r>
              <a:rPr lang="en-US" sz="3700" i="1" dirty="0" err="1"/>
              <a:t>Informasi</a:t>
            </a:r>
            <a:r>
              <a:rPr lang="en-US" sz="3700" i="1" dirty="0"/>
              <a:t> </a:t>
            </a:r>
            <a:r>
              <a:rPr lang="en-US" sz="3700" i="1" dirty="0" err="1"/>
              <a:t>Manajemen</a:t>
            </a:r>
            <a:r>
              <a:rPr lang="en-US" sz="3700" i="1" dirty="0"/>
              <a:t> </a:t>
            </a:r>
            <a:r>
              <a:rPr lang="en-US" sz="3700" i="1" dirty="0" err="1"/>
              <a:t>bagi</a:t>
            </a:r>
            <a:r>
              <a:rPr lang="en-US" sz="3700" i="1" dirty="0"/>
              <a:t> </a:t>
            </a:r>
            <a:r>
              <a:rPr lang="en-US" sz="3700" i="1" dirty="0" err="1"/>
              <a:t>Pemerintahan</a:t>
            </a:r>
            <a:r>
              <a:rPr lang="en-US" sz="3700" i="1" dirty="0"/>
              <a:t> di Era </a:t>
            </a:r>
            <a:r>
              <a:rPr lang="en-US" sz="3700" i="1" dirty="0" err="1"/>
              <a:t>Otonomi</a:t>
            </a:r>
            <a:r>
              <a:rPr lang="en-US" sz="3700" i="1" dirty="0"/>
              <a:t> Daerah</a:t>
            </a:r>
            <a:r>
              <a:rPr lang="en-US" sz="3700" dirty="0"/>
              <a:t>. Yogyakarta : </a:t>
            </a:r>
            <a:r>
              <a:rPr lang="en-US" sz="3700" dirty="0" err="1"/>
              <a:t>Pustaka</a:t>
            </a:r>
            <a:r>
              <a:rPr lang="en-US" sz="3700" dirty="0"/>
              <a:t> </a:t>
            </a:r>
            <a:r>
              <a:rPr lang="en-US" sz="3700" dirty="0" err="1"/>
              <a:t>Pelajar</a:t>
            </a:r>
            <a:r>
              <a:rPr lang="en-US" sz="3700" dirty="0"/>
              <a:t>.</a:t>
            </a:r>
            <a:endParaRPr lang="id-ID" sz="3700" dirty="0"/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Center for Democracy and Technology. 2002. </a:t>
            </a:r>
            <a:r>
              <a:rPr lang="id-ID" sz="3700" i="1" dirty="0"/>
              <a:t>The e-Government Handbook for Developing Countries</a:t>
            </a:r>
            <a:r>
              <a:rPr lang="id-ID" sz="3700" dirty="0"/>
              <a:t>. Diunduh dari www.infodev.org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Holmes, Douglas. 2002. E-Governance, e-Business</a:t>
            </a:r>
            <a:r>
              <a:rPr lang="id-ID" sz="3700" i="1" dirty="0"/>
              <a:t> Strategies for Government</a:t>
            </a:r>
            <a:r>
              <a:rPr lang="id-ID" sz="3700" dirty="0"/>
              <a:t>. USA: Nicholas Brealey Publishing.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Indrajit, Richardus Eko. 2007. E-Government</a:t>
            </a:r>
            <a:r>
              <a:rPr lang="id-ID" sz="3700" i="1" dirty="0"/>
              <a:t> in Action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_____. 2003. E-Government</a:t>
            </a:r>
            <a:r>
              <a:rPr lang="id-ID" sz="3700" i="1" dirty="0"/>
              <a:t> Strategi Pembangunan dan Pengembangan Sistem Pelayanan Publik berbasis Teknologi Digital</a:t>
            </a:r>
            <a:r>
              <a:rPr lang="id-ID" sz="3700" dirty="0"/>
              <a:t>. Yogyakarta: Penerbit ANDI.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id-ID" sz="3700" dirty="0"/>
              <a:t>Pramuka, Gatot. 2009. “Reformasi Birokrasi Pelayanan Publik”. </a:t>
            </a:r>
            <a:r>
              <a:rPr lang="id-ID" sz="3700" i="1" dirty="0"/>
              <a:t>Makalah</a:t>
            </a:r>
            <a:r>
              <a:rPr lang="id-ID" sz="3700" dirty="0"/>
              <a:t>, disampaikan pada Konferensi Nasional Administrasi Negara, Unair Surabaya</a:t>
            </a:r>
          </a:p>
          <a:p>
            <a:pPr marL="582612" indent="-571500">
              <a:buFont typeface="Wingdings" panose="05000000000000000000" pitchFamily="2" charset="2"/>
              <a:buChar char="ü"/>
              <a:defRPr/>
            </a:pPr>
            <a:r>
              <a:rPr lang="en-US" sz="3700" dirty="0"/>
              <a:t>Young, S.L. 2003. </a:t>
            </a:r>
            <a:r>
              <a:rPr lang="en-US" sz="3700" i="1" dirty="0"/>
              <a:t>E-Government in Asia: Enabling Public Service Innovation in the 21</a:t>
            </a:r>
            <a:r>
              <a:rPr lang="en-US" sz="3700" i="1" baseline="30000" dirty="0"/>
              <a:t>st</a:t>
            </a:r>
            <a:r>
              <a:rPr lang="en-US" sz="3700" i="1" dirty="0"/>
              <a:t> Century</a:t>
            </a:r>
            <a:r>
              <a:rPr lang="en-US" sz="3700" dirty="0"/>
              <a:t>. Singapore : Times Media.</a:t>
            </a:r>
            <a:endParaRPr lang="id-ID" sz="37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F053-EE62-4B0F-A895-E9BC056E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30723" name="Content Placeholder 3" descr="thankyou.jpg">
            <a:extLst>
              <a:ext uri="{FF2B5EF4-FFF2-40B4-BE49-F238E27FC236}">
                <a16:creationId xmlns:a16="http://schemas.microsoft.com/office/drawing/2014/main" id="{15D33AFE-C13C-490D-ABA7-DC63BF75D44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1844675"/>
            <a:ext cx="4765675" cy="324008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4E6-5DA0-43DE-A8AE-8735CE0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/>
              <a:t>Agenda</a:t>
            </a:r>
            <a:endParaRPr 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ED0EC1-0ED3-4867-BF5F-93DDF85B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id-ID" altLang="en-US"/>
              <a:t>Sistem Pemerintahan Berbasis Elektronik Berdasarkan Perpres No. 95 Tahun 2018</a:t>
            </a:r>
            <a:endParaRPr lang="en-ID" altLang="en-US"/>
          </a:p>
          <a:p>
            <a:pPr marL="9525" indent="0">
              <a:buNone/>
            </a:pPr>
            <a:r>
              <a:rPr lang="en-ID" altLang="en-US">
                <a:latin typeface="Open Sans" panose="020B0606030504020204" pitchFamily="34" charset="0"/>
              </a:rPr>
              <a:t>Tentang Sistem Pemerintahan Berbasis Elektronik (SPBE)</a:t>
            </a:r>
          </a:p>
          <a:p>
            <a:pPr marL="9525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45B8-F295-4118-B6D5-DD72583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Latar Belakang Perpres No. 95 Tahun 2018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9098-FB71-42EA-A758-DF4F76F7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/>
              <a:t>Inpres Nomor 3 Tahun 2003 tentang Kebijakan dan Strategi Nasional Pengembangan E-Government</a:t>
            </a:r>
          </a:p>
          <a:p>
            <a:pPr>
              <a:defRPr/>
            </a:pPr>
            <a:r>
              <a:rPr lang="id-ID" dirty="0"/>
              <a:t>Pemeringkatan </a:t>
            </a:r>
            <a:r>
              <a:rPr lang="id-ID" i="1" dirty="0"/>
              <a:t>e-Government</a:t>
            </a:r>
            <a:r>
              <a:rPr lang="id-ID" dirty="0"/>
              <a:t> Indonesia (PEGI) Tahun 2015 di dapat rata-rata: Instansi Pusat  mendapatkan nilai indeks 2,7 (Baik) dan Instansi Daerah mendapatkan nilai indeks 2,5 (Kurang)</a:t>
            </a:r>
          </a:p>
          <a:p>
            <a:pPr>
              <a:defRPr/>
            </a:pPr>
            <a:r>
              <a:rPr lang="id-ID" dirty="0"/>
              <a:t>Hasil PEGI mengindikasikan adanya permasalahan dalam pengembangan SPBE secara Nasional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FBD-45C0-4698-A054-1AF5FCF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F50-8DE8-4AB8-A554-5802A151B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/>
              <a:t>Belum adanya Tata Kelola SPBE yang terpadu secara Nasional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Total Belanja Hardware dan Software 2014 – 2016 + 12 Triliun 700 Miliar Rupiah. Dengar rata2 pertahunnya + 4 Triliun 230 Miliar Rupiah dan terus meningkat tiap tahunnya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65 % Dipakai untuk belanja aplikasi + Lisensi perangkat lunak untuk membangun aplikasi sejenis (Duplikasi Aplikasi)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8C47-25C2-4658-9DA4-ED362B0C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76" y="222250"/>
            <a:ext cx="860107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715-572A-4412-86F8-F07913A7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dirty="0"/>
              <a:t>SPBE belum diterapkan pada penyelenggaraan administrasi pemerintahan dan pelayanan publik secara menyeluruh dan optimal. Masih terdapat permasalahan kinerja pada pengelolaan keuangan negara, akuntabilitas kinerja, persepsi korupsi, dan pelayanan publik</a:t>
            </a:r>
          </a:p>
          <a:p>
            <a:pPr lvl="1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6A8-3C0D-428A-9906-3793BB4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Permasalahan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6D1D-C721-42EF-A028-B3E10D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/>
          </a:bodyPr>
          <a:lstStyle/>
          <a:p>
            <a:pPr lvl="1" algn="just">
              <a:defRPr/>
            </a:pPr>
            <a:r>
              <a:rPr lang="id-ID" dirty="0"/>
              <a:t>Badan Pemeriksa Keuangan (BPK), melalui laporan Ikhtisar Hasil Pemeriksaan Semester II tahun 2017, mengungkap </a:t>
            </a:r>
            <a:r>
              <a:rPr lang="id-ID" b="1" dirty="0"/>
              <a:t>5.852 permasalahan</a:t>
            </a:r>
            <a:r>
              <a:rPr lang="id-ID" dirty="0"/>
              <a:t>. </a:t>
            </a:r>
            <a:r>
              <a:rPr lang="id-ID" b="1" dirty="0"/>
              <a:t>19% </a:t>
            </a:r>
            <a:r>
              <a:rPr lang="id-ID" dirty="0"/>
              <a:t>dari total permasalahan menyangkut </a:t>
            </a:r>
            <a:r>
              <a:rPr lang="id-ID" b="1" dirty="0"/>
              <a:t>sistem pengendalian intern (SPI)</a:t>
            </a:r>
            <a:r>
              <a:rPr lang="id-ID" dirty="0"/>
              <a:t>, </a:t>
            </a:r>
            <a:r>
              <a:rPr lang="id-ID" b="1" dirty="0"/>
              <a:t>33% </a:t>
            </a:r>
            <a:r>
              <a:rPr lang="id-ID" dirty="0"/>
              <a:t>total permasalahan </a:t>
            </a:r>
            <a:r>
              <a:rPr lang="id-ID" b="1" dirty="0"/>
              <a:t>menyangkut ketidakpatuhan terhadap ketentuan peraturan perundangundangan</a:t>
            </a:r>
            <a:r>
              <a:rPr lang="id-ID" dirty="0"/>
              <a:t>, dan </a:t>
            </a:r>
            <a:r>
              <a:rPr lang="id-ID" b="1" dirty="0"/>
              <a:t>48%</a:t>
            </a:r>
            <a:r>
              <a:rPr lang="id-ID" dirty="0"/>
              <a:t> total permasalahan menyangkut </a:t>
            </a:r>
            <a:r>
              <a:rPr lang="id-ID" b="1" dirty="0"/>
              <a:t>ketidakhematan, ketidakefi sie nan, dan ke tidakefektifan</a:t>
            </a:r>
            <a:r>
              <a:rPr lang="id-ID" dirty="0"/>
              <a:t>.</a:t>
            </a:r>
          </a:p>
          <a:p>
            <a:pPr lvl="1" algn="just">
              <a:defRPr/>
            </a:pPr>
            <a:r>
              <a:rPr lang="id-ID" dirty="0"/>
              <a:t> Berdasarkan rilis </a:t>
            </a:r>
            <a:r>
              <a:rPr lang="id-ID" b="1" dirty="0"/>
              <a:t>indeks persepsi korupsi</a:t>
            </a:r>
            <a:r>
              <a:rPr lang="id-ID" dirty="0"/>
              <a:t> oleh Transparency International tahun 2017, Indonesia mendapat nilai </a:t>
            </a:r>
            <a:r>
              <a:rPr lang="id-ID" b="1" dirty="0"/>
              <a:t>37 dari 100 </a:t>
            </a:r>
            <a:r>
              <a:rPr lang="id-ID" dirty="0"/>
              <a:t>serta berada pada </a:t>
            </a:r>
            <a:r>
              <a:rPr lang="id-ID" b="1" dirty="0"/>
              <a:t>peringkat ke-96 di antara negara-negara di dunia</a:t>
            </a:r>
            <a:r>
              <a:rPr lang="id-ID" dirty="0"/>
              <a:t>. Hal ini menunjukkan </a:t>
            </a:r>
            <a:r>
              <a:rPr lang="id-ID" b="1" dirty="0"/>
              <a:t>belum adanya perkembangan atas persepsi korupsi</a:t>
            </a:r>
            <a:r>
              <a:rPr lang="id-ID" dirty="0"/>
              <a:t> dimana pada tahun 2016 Indonesia mendapat nilai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07AFA6C-9D6B-40B9-83CD-FC8D5891F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8789" y="671513"/>
            <a:ext cx="8607425" cy="412750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600" spc="-5" dirty="0">
                <a:solidFill>
                  <a:srgbClr val="333399"/>
                </a:solidFill>
              </a:rPr>
              <a:t>TIK dan Kesehatan—</a:t>
            </a:r>
            <a:r>
              <a:rPr sz="2600" i="1" spc="-5" dirty="0">
                <a:solidFill>
                  <a:srgbClr val="333399"/>
                </a:solidFill>
                <a:latin typeface="Arial"/>
                <a:cs typeface="Arial"/>
              </a:rPr>
              <a:t>Pemangku Kepentingan</a:t>
            </a:r>
            <a:r>
              <a:rPr sz="26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</a:rPr>
              <a:t>Utama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219" name="object 4">
            <a:extLst>
              <a:ext uri="{FF2B5EF4-FFF2-40B4-BE49-F238E27FC236}">
                <a16:creationId xmlns:a16="http://schemas.microsoft.com/office/drawing/2014/main" id="{C4225AA9-FFD7-4AB4-9478-DE7175D6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1901825"/>
            <a:ext cx="8248650" cy="199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953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388"/>
              </a:spcBef>
              <a:buNone/>
            </a:pPr>
            <a:r>
              <a:rPr lang="en-US" altLang="en-US" sz="24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utama dari layanan kesehatan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Masyarakat biasa, kelompok yang rentan dan terpinggirkan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25"/>
              </a:spcBef>
              <a:buNone/>
            </a:pPr>
            <a:r>
              <a:rPr lang="en-US" altLang="en-US" sz="22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Penyedia layanan kesehatan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375"/>
              </a:lnSpc>
              <a:spcBef>
                <a:spcPts val="56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Pembuat kebijakan kesehatan, profesional medis seperti  dokter, perawat, mantri pada tingkat kesehatan primer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285D-F908-4694-A288-5C5A47F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50" y="222250"/>
            <a:ext cx="85852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2BD-9EEE-489C-BC4E-E876AFFA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14350" indent="-457200" algn="just">
              <a:defRPr/>
            </a:pPr>
            <a:r>
              <a:rPr lang="id-ID" b="1" dirty="0"/>
              <a:t>Birokrasi yang integratif mengutamakan kolaborasi strategis antar instansi pemerintah dan para pemangku kepentingan</a:t>
            </a:r>
            <a:r>
              <a:rPr lang="id-ID" dirty="0"/>
              <a:t> lainnya untuk berbagi sumber daya dan membangun kekuatan dalam melaksanakan urusan dan tugas pemerintahan</a:t>
            </a:r>
          </a:p>
          <a:p>
            <a:pPr marL="514350" indent="-457200" algn="just">
              <a:defRPr/>
            </a:pPr>
            <a:r>
              <a:rPr lang="id-ID" b="1" dirty="0"/>
              <a:t>Birokrasi yang dinamis mampu merespon dengan cepat perubahan kondisi lingkungan strategis </a:t>
            </a:r>
            <a:r>
              <a:rPr lang="id-ID" dirty="0"/>
              <a:t>dengan membangun proses bisnis pemerintahan secara dinamis di dalam maupun antar instansi pemerintah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19-0A82-4A52-8C2E-4F90A41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6" y="222250"/>
            <a:ext cx="8569325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Tujuan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1A-4FEB-4B20-8F67-0A8EFB0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id-ID" b="1" dirty="0"/>
              <a:t>Birokrasi yang transparan </a:t>
            </a:r>
            <a:r>
              <a:rPr lang="id-ID" dirty="0"/>
              <a:t>merupakan suatu keharusan untuk </a:t>
            </a:r>
            <a:r>
              <a:rPr lang="id-ID" b="1" dirty="0"/>
              <a:t>membangun kepercayaan dan legitimasi di mata publik</a:t>
            </a:r>
            <a:r>
              <a:rPr lang="id-ID" dirty="0"/>
              <a:t>. Dengan birokrasi yang transparan pemerintah menunjukkan keseriusannya dalam bekerja untuk kepentingan masyarakat, memahami kebutuhan masyarakat untuk pelayanan publik, serta melakukan pemantauan dan evaluasi kinerja pemerintah</a:t>
            </a:r>
          </a:p>
          <a:p>
            <a:pPr marL="514350" indent="-457200" algn="just">
              <a:defRPr/>
            </a:pPr>
            <a:r>
              <a:rPr lang="id-ID" b="1" dirty="0"/>
              <a:t>Birokrasi yang inovatif </a:t>
            </a:r>
            <a:r>
              <a:rPr lang="id-ID" dirty="0"/>
              <a:t>mampu memberikan ruang gerak untuk </a:t>
            </a:r>
            <a:r>
              <a:rPr lang="id-ID" b="1" dirty="0"/>
              <a:t>mengembangkan pelayanan yang lebih cepat, mudah, dan murah </a:t>
            </a:r>
            <a:r>
              <a:rPr lang="id-ID" dirty="0"/>
              <a:t>sehingga membawa dampak yang besar bagi pertumbuhan ekonomi, pelestarian lingkungan, dan sosial budaya.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A19-9693-4F76-9838-B61B7BF3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Visi dan Misi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70-0165-4776-93F8-AFDFD007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Visi SPBE adalah "Terwujudnya sistem pemerintahan berbasis elektronik yang terpadu dan menyeluruh untuk mencapai birokrasi dan pelayanan publik yang berkinerja tinggi".</a:t>
            </a:r>
          </a:p>
          <a:p>
            <a:pPr marL="57150" indent="0" algn="just">
              <a:buNone/>
              <a:defRPr/>
            </a:pPr>
            <a:r>
              <a:rPr lang="id-ID" dirty="0"/>
              <a:t>Untuk mencapai visi SPBE, misi SPBE adalah:</a:t>
            </a:r>
          </a:p>
          <a:p>
            <a:pPr marL="571500" indent="-514350" algn="just">
              <a:defRPr/>
            </a:pPr>
            <a:r>
              <a:rPr lang="id-ID" dirty="0"/>
              <a:t>Melakukan penataan dan penguatan organisasi dan tata kelola sistem pemerintahan berbasis elektronik yang terpadu;</a:t>
            </a:r>
          </a:p>
          <a:p>
            <a:pPr marL="571500" indent="-514350" algn="just">
              <a:defRPr/>
            </a:pPr>
            <a:r>
              <a:rPr lang="id-ID" dirty="0"/>
              <a:t>Mengembangkan pelayanan publik berbasis elektronik yang terpadu, menyeluruh, dan menjangkau masyarakat luas;</a:t>
            </a:r>
          </a:p>
          <a:p>
            <a:pPr marL="571500" indent="-514350" algn="just">
              <a:defRPr/>
            </a:pPr>
            <a:r>
              <a:rPr lang="id-ID" dirty="0"/>
              <a:t>Membangun fondasi teknologi informasi dan komunikasi yang terintegrasi, aman, dan andal; dan</a:t>
            </a:r>
          </a:p>
          <a:p>
            <a:pPr marL="571500" indent="-514350" algn="just">
              <a:defRPr/>
            </a:pPr>
            <a:r>
              <a:rPr lang="id-ID" dirty="0"/>
              <a:t>Membangun SDM yang kompeten dan inovatif berbasis teknologi informasi dan komunikasi.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8A1-4649-495D-8505-4AF00782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6815-4B76-4BB0-8286-AAC36A0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Efektivitas;</a:t>
            </a:r>
          </a:p>
          <a:p>
            <a:pPr marL="571500" indent="-514350" algn="just">
              <a:defRPr/>
            </a:pPr>
            <a:r>
              <a:rPr lang="id-ID" dirty="0"/>
              <a:t>Keterpaduan;</a:t>
            </a:r>
          </a:p>
          <a:p>
            <a:pPr marL="571500" indent="-514350" algn="just">
              <a:defRPr/>
            </a:pPr>
            <a:r>
              <a:rPr lang="id-ID" dirty="0"/>
              <a:t>Kesinambungan;</a:t>
            </a:r>
          </a:p>
          <a:p>
            <a:pPr marL="571500" indent="-514350" algn="just">
              <a:defRPr/>
            </a:pPr>
            <a:r>
              <a:rPr lang="id-ID" dirty="0"/>
              <a:t>Efisiensi;</a:t>
            </a:r>
          </a:p>
          <a:p>
            <a:pPr marL="571500" indent="-514350" algn="just">
              <a:defRPr/>
            </a:pPr>
            <a:r>
              <a:rPr lang="id-ID" dirty="0"/>
              <a:t>Akuntabilitas;</a:t>
            </a:r>
          </a:p>
          <a:p>
            <a:pPr marL="571500" indent="-514350" algn="just">
              <a:defRPr/>
            </a:pPr>
            <a:r>
              <a:rPr lang="id-ID" dirty="0"/>
              <a:t>Interoperabilitas;dan</a:t>
            </a:r>
          </a:p>
          <a:p>
            <a:pPr marL="571500" indent="-514350" algn="just">
              <a:defRPr/>
            </a:pPr>
            <a:r>
              <a:rPr lang="id-ID" dirty="0"/>
              <a:t>Keamanan.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10F-7799-4786-A9CB-7EAD1F63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1C1-89DC-4B80-A49D-D96E316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0" indent="-514350" algn="just">
              <a:defRPr/>
            </a:pPr>
            <a:r>
              <a:rPr lang="id-ID" dirty="0"/>
              <a:t>Efektivitas: Optimalisasi pemanfaatan sumber daya yang mendukung SPBE yang berhasil guna sesuai dengan kebutuhan</a:t>
            </a:r>
          </a:p>
          <a:p>
            <a:pPr marL="571500" indent="-514350" algn="just">
              <a:defRPr/>
            </a:pPr>
            <a:r>
              <a:rPr lang="id-ID" dirty="0"/>
              <a:t>Keterpaduan: Merupakan pengintegrasian sumber daya yang mendukung SPBE</a:t>
            </a:r>
          </a:p>
          <a:p>
            <a:pPr marL="571500" indent="-514350" algn="just">
              <a:defRPr/>
            </a:pPr>
            <a:r>
              <a:rPr lang="id-ID" dirty="0"/>
              <a:t>Kesinambungan: Merupakan keberlanjutan SPBE secara terencana, bertahap, dan terus menerus sesuai dengan perkembangannya.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A749-D3FE-4F43-89B7-92C1DF26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Prinsip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8A19-152C-40B4-BE48-E04A0504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Efisiensi: Merupakan optimalisasi pemanfaatan sumber daya yang mendukung SPBE yang tepat guna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Akuntabilitas: Merupakan kejelasan fungsi dan pertanggungjawaban dari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Interoperabilitas: Merupakan koordinasi dan kolaborasi antar Proses Bisnis dan antar sistem elektronik, dalam rangka pertukaran data, informasi, atau Layanan SPBE.</a:t>
            </a:r>
          </a:p>
          <a:p>
            <a:pPr marL="571500" indent="-514350" algn="just">
              <a:buFont typeface="+mj-lt"/>
              <a:buAutoNum type="arabicPeriod" startAt="4"/>
              <a:defRPr/>
            </a:pPr>
            <a:r>
              <a:rPr lang="id-ID" dirty="0"/>
              <a:t>Keamanan: Merupakan kerahasiaan, keutuhan, ketersediaan, keaslian, dan kenirsangkalan (nonrepudiation) sumber daya yang mendukung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D5B-898A-4F0E-B7AE-5561880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Ruang Lingkup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94A-EF27-42B8-B6B1-78F0B003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Tata Kelola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Manajemen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Audit Teknologi Informasi dan Komunikasi;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Penyelenggara SPBE;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Percepatan SPBE; dan</a:t>
            </a:r>
          </a:p>
          <a:p>
            <a:pPr marL="571500" indent="-514350" algn="just">
              <a:buFont typeface="Calibri Light" panose="020F0302020204030204" pitchFamily="34" charset="0"/>
              <a:buAutoNum type="arabicPeriod"/>
            </a:pPr>
            <a:r>
              <a:rPr lang="id-ID" altLang="en-US"/>
              <a:t>Pemantauan dan evaluasi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F92-AA8F-4A70-8510-CACB17D6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B2C8-CB2C-435D-875A-FB5BCDCD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Tata Kelola SPBE bertujuan untuk memastikan penerapan unsur-unsur SPBE secara terpadu.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Aplikasi SPBE;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851-096B-4508-920C-990A1B2C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Tata Kelola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CB82-14AB-4852-A747-DBF3BFEE4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Proses Bisnis;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Data dan informasi;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Infrastruktur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Aplikasi SPBE;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Keamanan SPBE; dan</a:t>
            </a:r>
          </a:p>
          <a:p>
            <a:pPr marL="571500" indent="-514350" algn="just">
              <a:buFont typeface="Calibri Light" panose="020F0302020204030204" pitchFamily="34" charset="0"/>
              <a:buAutoNum type="alphaLcParenR" startAt="5"/>
            </a:pPr>
            <a:r>
              <a:rPr lang="id-ID" altLang="en-US" sz="2400"/>
              <a:t>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B786-A0DB-41AB-B4F7-F14D615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C53F-5180-4354-8EFE-09A1B54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Arsitektur Sistem Pemerintahan Berbasis Elektronik: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Nasional 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Instansi Pusat;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Arsitektur SPBE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Arsitektur SPBE Nasional memuat Referensi Arsitektur, Domain Arsitektur</a:t>
            </a:r>
          </a:p>
          <a:p>
            <a:pPr marL="57150" indent="0" algn="just">
              <a:buNone/>
              <a:defRPr/>
            </a:pPr>
            <a:endParaRPr lang="id-ID" dirty="0"/>
          </a:p>
          <a:p>
            <a:pPr marL="57150" indent="0" algn="just"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DD3A85-2CE6-4F6A-93B7-AEB3FC5CA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219227"/>
            <a:ext cx="3648075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10" dirty="0">
                <a:solidFill>
                  <a:srgbClr val="333399"/>
                </a:solidFill>
              </a:rPr>
              <a:t>Medical</a:t>
            </a:r>
            <a:r>
              <a:rPr sz="2400" i="1" spc="-35" dirty="0">
                <a:solidFill>
                  <a:srgbClr val="333399"/>
                </a:solidFill>
              </a:rPr>
              <a:t> </a:t>
            </a:r>
            <a:r>
              <a:rPr sz="2400" i="1" spc="-5" dirty="0">
                <a:solidFill>
                  <a:srgbClr val="333399"/>
                </a:solidFill>
              </a:rPr>
              <a:t>Online</a:t>
            </a:r>
            <a:r>
              <a:rPr sz="2400" spc="-5" dirty="0">
                <a:solidFill>
                  <a:srgbClr val="333399"/>
                </a:solidFill>
              </a:rPr>
              <a:t>--Malaysia</a:t>
            </a:r>
            <a:endParaRPr sz="2400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96FC2120-E8F5-4867-9430-859A6B5F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125538"/>
            <a:ext cx="8713788" cy="5040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769-8772-42F2-BCC3-9BCB0F1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Arsitektur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74A-DADD-4042-8337-F03A010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Referensi arsitektur mendeskripsikan komponen dasar arsitektur baku yang digunakan sebagai acuan untuk penyusunan setiap domain arsitektur.</a:t>
            </a:r>
          </a:p>
          <a:p>
            <a:pPr marL="57150" indent="0" algn="just">
              <a:buNone/>
              <a:defRPr/>
            </a:pPr>
            <a:r>
              <a:rPr lang="id-ID" dirty="0"/>
              <a:t>Domain arsitektur mendeskripsikan substansi arsitektur yang memuat: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Proses Bisnis;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data dan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Infrastruktur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Aplikasi SPBE;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Keamanan SPBE;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Domain arsitektur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9E49-6160-42EA-900A-A9D3F23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22250"/>
            <a:ext cx="8445500" cy="9159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Manajemen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0106-E731-46CD-B9DB-DC44B04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Manajemen SPBE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risiko;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keamanan informasi;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data;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aset teknologi informasi dan komunikasi;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sumber daya manusia;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pengetahuan;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perubahan; dan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Manajemen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AFB-4B77-438E-A350-1F52618B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600" dirty="0">
                <a:solidFill>
                  <a:schemeClr val="bg2">
                    <a:lumMod val="25000"/>
                  </a:schemeClr>
                </a:solidFill>
              </a:rPr>
              <a:t>Audit Teknologi Informasi dan Komunikasi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EDA-5EA1-49ED-A88B-F899AB0B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Audit Teknologi Informasi dan Komunikasi meliputi: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Infrastruktur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Aplikasi SPBE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Audit Keamanan SPBE</a:t>
            </a:r>
          </a:p>
          <a:p>
            <a:pPr marL="57150" indent="0" algn="just">
              <a:buNone/>
              <a:defRPr/>
            </a:pPr>
            <a:r>
              <a:rPr lang="id-ID" dirty="0"/>
              <a:t>Pemeriksaan hal Pokok Teknis:</a:t>
            </a:r>
          </a:p>
          <a:p>
            <a:pPr marL="514350" indent="-457200" algn="just">
              <a:defRPr/>
            </a:pPr>
            <a:r>
              <a:rPr lang="id-ID" dirty="0"/>
              <a:t>Penerapan Tata Kelola dan Manajemen TIK</a:t>
            </a:r>
          </a:p>
          <a:p>
            <a:pPr marL="514350" indent="-457200" algn="just">
              <a:defRPr/>
            </a:pPr>
            <a:r>
              <a:rPr lang="id-ID" dirty="0"/>
              <a:t>Fungsionalitas TIK</a:t>
            </a:r>
          </a:p>
          <a:p>
            <a:pPr marL="514350" indent="-457200" algn="just">
              <a:defRPr/>
            </a:pPr>
            <a:r>
              <a:rPr lang="id-ID" dirty="0"/>
              <a:t>Kinerja TIK yang di hasilkan</a:t>
            </a:r>
          </a:p>
          <a:p>
            <a:pPr marL="514350" indent="-457200" algn="just">
              <a:defRPr/>
            </a:pPr>
            <a:r>
              <a:rPr lang="id-ID" dirty="0"/>
              <a:t>Aspek TIK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9A02-72A5-4027-AEBC-439A8CB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Penyelenggara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054-FFFD-417A-9CC3-04B72EF8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/>
          </a:bodyPr>
          <a:lstStyle/>
          <a:p>
            <a:pPr marL="57150" indent="0" algn="just">
              <a:buNone/>
              <a:defRPr/>
            </a:pPr>
            <a:r>
              <a:rPr lang="id-ID" dirty="0"/>
              <a:t>Untuk meningkatkan keterpaduan pelaksanaan Tata Kelola SPBE, Manajemen SPBE, dan Audit Teknologi Informasi dan Komunikasi, serta pemantauan dan evaluasi SPBE nasional dibentuk Tim Koordinasi SPBE Nasional.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bertanggung jawab langsung ke Presiden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mempunyai tugas melakukan koordinasi dan penerapan kebijakan SPBE pada instansi Pusat dan Daerah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40B-A397-4B3E-A4BF-50B53B9D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TIM Koordinasi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CC7-83CF-4133-A460-C25790D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20000"/>
          </a:bodyPr>
          <a:lstStyle/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Ketua: Menteri yang menyelenggarakan urusan pemerintahan di bidang aparatur negara;</a:t>
            </a:r>
          </a:p>
          <a:p>
            <a:pPr marL="571500" indent="-514350" algn="just">
              <a:buFont typeface="+mj-lt"/>
              <a:buAutoNum type="alphaLcParenR"/>
              <a:defRPr/>
            </a:pPr>
            <a:r>
              <a:rPr lang="id-ID" dirty="0"/>
              <a:t>Anggota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dalam negeri;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keuangan;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komunikasi dan informatika;</a:t>
            </a:r>
          </a:p>
          <a:p>
            <a:pPr marL="971550" lvl="1" indent="-514350" algn="just">
              <a:defRPr/>
            </a:pPr>
            <a:r>
              <a:rPr lang="id-ID" dirty="0"/>
              <a:t>Menteri yang menyelenggarakan urusan pemerintahan di bidang perencanaan pembangunan nasional;</a:t>
            </a:r>
          </a:p>
          <a:p>
            <a:pPr marL="971550" lvl="1" indent="-514350" algn="just">
              <a:defRPr/>
            </a:pPr>
            <a:r>
              <a:rPr lang="id-ID" dirty="0"/>
              <a:t>Kepala lembaga yang menyelenggarakan tugas pemerintahan di bidang keamanan siber;</a:t>
            </a:r>
          </a:p>
          <a:p>
            <a:pPr marL="971550" lvl="1" indent="-514350" algn="just">
              <a:defRPr/>
            </a:pPr>
            <a:r>
              <a:rPr lang="id-ID" dirty="0"/>
              <a:t>Kepala lembaga pemerintah non kementerian yang menyelenggarakan tugas pemerintahan di bidang pengkajian dan penerapan teknologi.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778-E22E-4A5A-80A3-74504B6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Percepatan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989-CDAE-43A9-9775-8F2B5989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7150" indent="0" algn="just">
              <a:buNone/>
            </a:pPr>
            <a:r>
              <a:rPr lang="id-ID" altLang="en-US"/>
              <a:t>Untuk meningkatkan kualitas penyelenggaraan pemerintahan dan pelayanan publik, dilakukan percepatan SPBE di Instansi Pusat dan Pemerintah Daerah.</a:t>
            </a:r>
          </a:p>
          <a:p>
            <a:pPr marL="57150" indent="0" algn="just">
              <a:buNone/>
            </a:pPr>
            <a:r>
              <a:rPr lang="id-ID" altLang="en-US"/>
              <a:t>Percepatan SPBE dilakukan dengan membangun Aplikasi Umum dan Infrastruktur SPBE Nasional untuk memberikan Layanan SPBE.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451-452C-45A3-A89C-3A942BD5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374650"/>
            <a:ext cx="8480425" cy="915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dirty="0">
                <a:solidFill>
                  <a:schemeClr val="bg2">
                    <a:lumMod val="25000"/>
                  </a:schemeClr>
                </a:solidFill>
              </a:rPr>
              <a:t>Pemantauan dan Evaluasi SPBE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DED7-BFED-4AF3-BA5B-19AEEEC0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 marL="57150" indent="0" algn="just">
              <a:buNone/>
              <a:defRPr/>
            </a:pPr>
            <a:r>
              <a:rPr lang="id-ID" dirty="0"/>
              <a:t>Pemantauan dan evaluasi SPBE bertujuan untuk mengukur kemajuan dan meningkatkan kualitas SPBE di Instansi Fusat dan Pemerintah Daerah.</a:t>
            </a:r>
          </a:p>
          <a:p>
            <a:pPr marL="57150" indent="0" algn="just">
              <a:buNone/>
              <a:defRPr/>
            </a:pPr>
            <a:r>
              <a:rPr lang="id-ID" dirty="0"/>
              <a:t>Tim Koordinasi SPBE Nasional melakukan pemantauan dan evaluasi terhadap SPBE secara nasional dan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Koordinator SPBE Instansi Pusat dan Pemerintah Daerah </a:t>
            </a:r>
            <a:r>
              <a:rPr lang="id-ID" b="1" dirty="0"/>
              <a:t>melakukan pemantauan dan evaluasi </a:t>
            </a:r>
            <a:r>
              <a:rPr lang="id-ID" dirty="0"/>
              <a:t>terhadap SPBE pada Instansi Pusat dan Pemerintah Daerah masing-masing secara berkala.</a:t>
            </a:r>
          </a:p>
          <a:p>
            <a:pPr marL="57150" indent="0" algn="just">
              <a:buNone/>
              <a:defRPr/>
            </a:pPr>
            <a:r>
              <a:rPr lang="id-ID" dirty="0"/>
              <a:t>Pelaksanaan pemantauan dan evaluasi SPBE dikoordinasikan oleh menteri yang menyelenggarakan urusan pemerintahan di bidang aparatur negara.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1D3AE1-6D27-4CE7-82CE-D90BD1728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4" y="127688"/>
            <a:ext cx="2446337" cy="612988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5" dirty="0">
                <a:solidFill>
                  <a:srgbClr val="333399"/>
                </a:solidFill>
              </a:rPr>
              <a:t>TE</a:t>
            </a:r>
            <a:r>
              <a:rPr sz="3600" dirty="0">
                <a:solidFill>
                  <a:srgbClr val="333399"/>
                </a:solidFill>
              </a:rPr>
              <a:t>I</a:t>
            </a:r>
            <a:r>
              <a:rPr sz="3600" spc="-10" dirty="0">
                <a:solidFill>
                  <a:srgbClr val="333399"/>
                </a:solidFill>
              </a:rPr>
              <a:t>N2</a:t>
            </a:r>
            <a:endParaRPr sz="3600" dirty="0"/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F4C56391-9CE5-48BB-B6BC-46B94BC5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125538"/>
            <a:ext cx="8569325" cy="5040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229025-71E6-4D7C-AF79-CD09130F5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850" y="322950"/>
            <a:ext cx="6502400" cy="612988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i="1" spc="-10" dirty="0">
                <a:solidFill>
                  <a:srgbClr val="333399"/>
                </a:solidFill>
              </a:rPr>
              <a:t>Mongolia </a:t>
            </a:r>
            <a:r>
              <a:rPr sz="3600" i="1" spc="-5" dirty="0">
                <a:solidFill>
                  <a:srgbClr val="333399"/>
                </a:solidFill>
              </a:rPr>
              <a:t>Health</a:t>
            </a:r>
            <a:r>
              <a:rPr sz="3600" i="1" spc="-45" dirty="0">
                <a:solidFill>
                  <a:srgbClr val="333399"/>
                </a:solidFill>
              </a:rPr>
              <a:t> </a:t>
            </a:r>
            <a:r>
              <a:rPr sz="3600" i="1" spc="-5" dirty="0">
                <a:solidFill>
                  <a:srgbClr val="333399"/>
                </a:solidFill>
              </a:rPr>
              <a:t>Services</a:t>
            </a:r>
            <a:endParaRPr sz="3600" dirty="0"/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FD289A68-78AC-4BDC-9DF5-729FD14A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25538"/>
            <a:ext cx="8516938" cy="4895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D31A97-2BB1-4063-83D6-0C3971E5F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63" y="219227"/>
            <a:ext cx="7664450" cy="428322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i="1" spc="-5" dirty="0">
                <a:solidFill>
                  <a:srgbClr val="333399"/>
                </a:solidFill>
              </a:rPr>
              <a:t>Arogyashri Health Insurance </a:t>
            </a:r>
            <a:r>
              <a:rPr sz="2400" spc="-5" dirty="0">
                <a:solidFill>
                  <a:srgbClr val="333399"/>
                </a:solidFill>
              </a:rPr>
              <a:t>bagi </a:t>
            </a:r>
            <a:r>
              <a:rPr sz="2400" spc="-10" dirty="0">
                <a:solidFill>
                  <a:srgbClr val="333399"/>
                </a:solidFill>
              </a:rPr>
              <a:t>Masyarakat</a:t>
            </a:r>
            <a:r>
              <a:rPr sz="2400" spc="7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Miskin</a:t>
            </a:r>
            <a:endParaRPr sz="2400"/>
          </a:p>
        </p:txBody>
      </p:sp>
      <p:sp>
        <p:nvSpPr>
          <p:cNvPr id="13315" name="object 3">
            <a:extLst>
              <a:ext uri="{FF2B5EF4-FFF2-40B4-BE49-F238E27FC236}">
                <a16:creationId xmlns:a16="http://schemas.microsoft.com/office/drawing/2014/main" id="{68210962-2D30-4FA5-97E8-9423C607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125538"/>
            <a:ext cx="8229600" cy="4525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10B466-C88A-469F-818F-FE6C7D368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850" y="410699"/>
            <a:ext cx="8280400" cy="489878"/>
          </a:xfrm>
        </p:spPr>
        <p:txBody>
          <a:bodyPr vert="horz" lIns="91440" tIns="12700" rIns="91440" bIns="4572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spc="-5" dirty="0">
                <a:solidFill>
                  <a:srgbClr val="333399"/>
                </a:solidFill>
              </a:rPr>
              <a:t>Sistem pendukung dalam</a:t>
            </a:r>
            <a:r>
              <a:rPr sz="2800" spc="-60" dirty="0">
                <a:solidFill>
                  <a:srgbClr val="333399"/>
                </a:solidFill>
              </a:rPr>
              <a:t> </a:t>
            </a:r>
            <a:r>
              <a:rPr sz="2800" spc="-5" dirty="0">
                <a:solidFill>
                  <a:srgbClr val="333399"/>
                </a:solidFill>
              </a:rPr>
              <a:t>kesehatan—HINARI</a:t>
            </a:r>
            <a:endParaRPr sz="2800" dirty="0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C1E80C56-49B7-4DF0-BFE2-6E6C8FE5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25538"/>
            <a:ext cx="8516938" cy="4895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4491D60-EB03-47E1-8A73-04F342EFD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5814" y="674688"/>
            <a:ext cx="6899275" cy="392112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5" dirty="0">
                <a:solidFill>
                  <a:srgbClr val="333399"/>
                </a:solidFill>
              </a:rPr>
              <a:t>MDG 7: TIK dan Manajemen Sumber </a:t>
            </a:r>
            <a:r>
              <a:rPr sz="2400" spc="-15" dirty="0">
                <a:solidFill>
                  <a:srgbClr val="333399"/>
                </a:solidFill>
              </a:rPr>
              <a:t>Daya</a:t>
            </a:r>
            <a:r>
              <a:rPr sz="2400" spc="15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Alam</a:t>
            </a:r>
            <a:endParaRPr sz="2400" dirty="0"/>
          </a:p>
        </p:txBody>
      </p:sp>
      <p:sp>
        <p:nvSpPr>
          <p:cNvPr id="15363" name="object 4">
            <a:extLst>
              <a:ext uri="{FF2B5EF4-FFF2-40B4-BE49-F238E27FC236}">
                <a16:creationId xmlns:a16="http://schemas.microsoft.com/office/drawing/2014/main" id="{E6056E41-A646-44EC-B6F5-7599F6DC3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4" y="1728788"/>
            <a:ext cx="802957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001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1144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625"/>
              </a:spcBef>
              <a:buNone/>
            </a:pPr>
            <a:r>
              <a:rPr lang="en-US" altLang="en-US" sz="2200" b="1" i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7:	Memastikan Kelestarian Lingkungan Hidup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9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altLang="en-US" sz="1900" b="1" i="1">
                <a:latin typeface="Arial" panose="020B0604020202020204" pitchFamily="34" charset="0"/>
                <a:cs typeface="Arial" panose="020B0604020202020204" pitchFamily="34" charset="0"/>
              </a:rPr>
              <a:t>Memadukan prinsip-prinsip pembangunan  berkelanjutan dengan kebijakan dan program nasional serta  mengembalikan sumber daya lingkungan yang hilang</a:t>
            </a: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65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10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900" b="1" i="1">
                <a:latin typeface="Arial" panose="020B0604020202020204" pitchFamily="34" charset="0"/>
                <a:cs typeface="Arial" panose="020B0604020202020204" pitchFamily="34" charset="0"/>
              </a:rPr>
              <a:t>Menurunkan proporsi penduduk tanpa akses terhadap  sumber air minum yang aman dan berkelanjutan serta fasilitas  sanitasi dasar sebesar separuhnya pada tahun 2015.</a:t>
            </a: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en-US" alt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Target 11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900" b="1" i="1">
                <a:latin typeface="Arial" panose="020B0604020202020204" pitchFamily="34" charset="0"/>
                <a:cs typeface="Arial" panose="020B0604020202020204" pitchFamily="34" charset="0"/>
              </a:rPr>
              <a:t>Mencapai perbaikan yang berarti dalam kehidupan  penduduk miskin di pemukiman kumuh pada tahun 2020</a:t>
            </a:r>
            <a:endParaRPr lang="en-US" altLang="en-US"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1928</Words>
  <Application>Microsoft Office PowerPoint</Application>
  <PresentationFormat>Widescreen</PresentationFormat>
  <Paragraphs>198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Open Sans</vt:lpstr>
      <vt:lpstr>Wingdings</vt:lpstr>
      <vt:lpstr>Office Theme</vt:lpstr>
      <vt:lpstr>Custom Design</vt:lpstr>
      <vt:lpstr>Pertemuan 13 Penerapan TIK di Berbagai Sektor Pada Beberapa Negara</vt:lpstr>
      <vt:lpstr>MDG 4, 5, dan 6: TIK dan Kesehatan</vt:lpstr>
      <vt:lpstr>TIK dan Kesehatan—Pemangku Kepentingan Utama</vt:lpstr>
      <vt:lpstr>Medical Online--Malaysia</vt:lpstr>
      <vt:lpstr>TEIN2</vt:lpstr>
      <vt:lpstr>Mongolia Health Services</vt:lpstr>
      <vt:lpstr>Arogyashri Health Insurance bagi Masyarakat Miskin</vt:lpstr>
      <vt:lpstr>Sistem pendukung dalam kesehatan—HINARI</vt:lpstr>
      <vt:lpstr>MDG 7: TIK dan Manajemen Sumber Daya Alam</vt:lpstr>
      <vt:lpstr>TIK dan Sumber Daya Alam</vt:lpstr>
      <vt:lpstr>Contoh: Tikiwiki Nuaru</vt:lpstr>
      <vt:lpstr>TEWS</vt:lpstr>
      <vt:lpstr>MDG 8</vt:lpstr>
      <vt:lpstr>MDG 8</vt:lpstr>
      <vt:lpstr>MDG 8</vt:lpstr>
      <vt:lpstr>TIK, Pemerintah, dan Tata Kelola</vt:lpstr>
      <vt:lpstr>Mongolian Taxation Authority</vt:lpstr>
      <vt:lpstr>The Right to Information Act, India</vt:lpstr>
      <vt:lpstr>TIK dan Perdamaian</vt:lpstr>
      <vt:lpstr>Relief Web</vt:lpstr>
      <vt:lpstr>AlertNet</vt:lpstr>
      <vt:lpstr>Rangkuman</vt:lpstr>
      <vt:lpstr>Referensi</vt:lpstr>
      <vt:lpstr>PowerPoint Presentation</vt:lpstr>
      <vt:lpstr>Agenda</vt:lpstr>
      <vt:lpstr>Latar Belakang Perpres No. 95 Tahun 2018</vt:lpstr>
      <vt:lpstr>Permasalahan</vt:lpstr>
      <vt:lpstr>Permasalahan</vt:lpstr>
      <vt:lpstr>Permasalahan</vt:lpstr>
      <vt:lpstr>Tujuan</vt:lpstr>
      <vt:lpstr>Tujuan</vt:lpstr>
      <vt:lpstr>Visi dan Misi SPBE</vt:lpstr>
      <vt:lpstr>Prinsip SPBE</vt:lpstr>
      <vt:lpstr>Prinsip SPBE</vt:lpstr>
      <vt:lpstr>Prinsip SPBE</vt:lpstr>
      <vt:lpstr>Ruang Lingkup</vt:lpstr>
      <vt:lpstr>Tata Kelola</vt:lpstr>
      <vt:lpstr>Tata Kelola</vt:lpstr>
      <vt:lpstr>Arsitektur</vt:lpstr>
      <vt:lpstr>Arsitektur</vt:lpstr>
      <vt:lpstr>Manajemen SPBE</vt:lpstr>
      <vt:lpstr>Audit Teknologi Informasi dan Komunikasi</vt:lpstr>
      <vt:lpstr>Penyelenggara SPBE</vt:lpstr>
      <vt:lpstr>TIM Koordinasi SPBE</vt:lpstr>
      <vt:lpstr>Percepatan SPBE</vt:lpstr>
      <vt:lpstr>Pemantauan dan Evaluasi SPBE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22</cp:revision>
  <dcterms:created xsi:type="dcterms:W3CDTF">2021-08-03T05:39:13Z</dcterms:created>
  <dcterms:modified xsi:type="dcterms:W3CDTF">2022-05-13T14:04:47Z</dcterms:modified>
</cp:coreProperties>
</file>