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6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1" r:id="rId28"/>
    <p:sldId id="302" r:id="rId29"/>
    <p:sldId id="300" r:id="rId30"/>
    <p:sldId id="30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gip.go.id/pengenalan-mere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423042" cy="1051546"/>
          </a:xfrm>
        </p:spPr>
        <p:txBody>
          <a:bodyPr>
            <a:noAutofit/>
          </a:bodyPr>
          <a:lstStyle/>
          <a:p>
            <a:r>
              <a:rPr lang="id-ID" sz="3600" b="1" dirty="0"/>
              <a:t>Komputer &amp; Masyarakat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r>
              <a:rPr lang="id-ID" dirty="0"/>
              <a:t>Sesi </a:t>
            </a:r>
            <a:r>
              <a:rPr lang="en-US" dirty="0"/>
              <a:t>10</a:t>
            </a:r>
            <a:endParaRPr lang="id-ID" dirty="0"/>
          </a:p>
          <a:p>
            <a:r>
              <a:rPr lang="en-ID" sz="1800" i="0" u="none" strike="noStrike" baseline="0" dirty="0">
                <a:latin typeface="Calibri-Bold"/>
              </a:rPr>
              <a:t>HAK KEKAYAAN INTELEKTUAL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48FA-E7AC-F42F-EE5A-5C7DE76A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D" dirty="0"/>
            </a:br>
            <a:r>
              <a:rPr lang="en-ID" dirty="0"/>
              <a:t>2. </a:t>
            </a:r>
            <a:r>
              <a:rPr lang="en-ID" dirty="0" err="1"/>
              <a:t>Invensi</a:t>
            </a:r>
            <a:r>
              <a:rPr lang="en-ID" dirty="0"/>
              <a:t> .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57EC-C318-F0C0-74E5-1F749FC9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Arti kata </a:t>
            </a:r>
            <a:r>
              <a:rPr lang="en-ID" dirty="0" err="1"/>
              <a:t>Invensi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KKBI: </a:t>
            </a:r>
            <a:r>
              <a:rPr lang="en-ID" dirty="0" err="1"/>
              <a:t>penciptaan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yang</a:t>
            </a:r>
          </a:p>
          <a:p>
            <a:pPr marL="0" indent="0">
              <a:buNone/>
            </a:pP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; </a:t>
            </a:r>
            <a:r>
              <a:rPr lang="en-ID" dirty="0" err="1"/>
              <a:t>reka</a:t>
            </a:r>
            <a:r>
              <a:rPr lang="en-ID" dirty="0"/>
              <a:t> </a:t>
            </a:r>
            <a:r>
              <a:rPr lang="en-ID" dirty="0" err="1"/>
              <a:t>cipta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“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mendorong</a:t>
            </a:r>
            <a:r>
              <a:rPr lang="en-ID" dirty="0"/>
              <a:t> </a:t>
            </a:r>
            <a:r>
              <a:rPr lang="en-ID" dirty="0" err="1"/>
              <a:t>invensi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lain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dan </a:t>
            </a:r>
            <a:r>
              <a:rPr lang="en-ID" dirty="0" err="1"/>
              <a:t>tenaga</a:t>
            </a:r>
            <a:r>
              <a:rPr lang="en-ID" dirty="0"/>
              <a:t>”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954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0D23-3544-7A0B-41CC-F10D859C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Invensi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dipatenkan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invensi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C953-B42B-B11B-8BFF-AA998D04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D" dirty="0" err="1"/>
              <a:t>Baru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inventif</a:t>
            </a:r>
            <a:r>
              <a:rPr lang="en-ID" dirty="0"/>
              <a:t>.</a:t>
            </a:r>
          </a:p>
          <a:p>
            <a:pPr marL="514350" indent="-514350">
              <a:buAutoNum type="arabicPeriod"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dalam industry.</a:t>
            </a:r>
          </a:p>
          <a:p>
            <a:pPr marL="514350" indent="-51435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0120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DFA-3D71-A44D-45E0-0DA78BE6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D" dirty="0"/>
            </a:br>
            <a:r>
              <a:rPr lang="en-ID" dirty="0"/>
              <a:t>3. Masa </a:t>
            </a:r>
            <a:r>
              <a:rPr lang="en-ID" dirty="0" err="1"/>
              <a:t>Perlindungan</a:t>
            </a:r>
            <a:r>
              <a:rPr lang="en-ID" dirty="0"/>
              <a:t> Paten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E7C4-FCE3-487D-24A2-4EE0354C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/>
              <a:t>Paten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20tahun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penerimaan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Paten. </a:t>
            </a:r>
          </a:p>
          <a:p>
            <a:pPr marL="514350" indent="-514350">
              <a:buAutoNum type="arabicPeriod"/>
            </a:pPr>
            <a:r>
              <a:rPr lang="en-ID" dirty="0"/>
              <a:t>Paten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10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penerimaan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Paten </a:t>
            </a:r>
            <a:r>
              <a:rPr lang="en-ID" dirty="0" err="1"/>
              <a:t>sederhana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64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ECD4-E865-0D18-4E3F-6A9FC1F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D" dirty="0"/>
            </a:br>
            <a:r>
              <a:rPr lang="en-ID" dirty="0"/>
              <a:t>4. Paten </a:t>
            </a:r>
            <a:r>
              <a:rPr lang="en-ID" dirty="0" err="1"/>
              <a:t>Sederhana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D5D3-DFA5-5445-304E-117F630B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Setiap </a:t>
            </a:r>
            <a:r>
              <a:rPr lang="en-ID" dirty="0" err="1"/>
              <a:t>invensi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dan mempunyai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kegunaan</a:t>
            </a:r>
            <a:r>
              <a:rPr lang="en-ID" dirty="0"/>
              <a:t> </a:t>
            </a:r>
            <a:r>
              <a:rPr lang="en-ID" dirty="0" err="1"/>
              <a:t>praktis</a:t>
            </a:r>
            <a:r>
              <a:rPr lang="en-ID" dirty="0"/>
              <a:t> </a:t>
            </a:r>
            <a:r>
              <a:rPr lang="en-ID" dirty="0" err="1"/>
              <a:t>disebabkan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, </a:t>
            </a:r>
            <a:r>
              <a:rPr lang="en-ID" dirty="0" err="1"/>
              <a:t>konfigurasi</a:t>
            </a:r>
            <a:r>
              <a:rPr lang="en-ID" dirty="0"/>
              <a:t>, </a:t>
            </a:r>
            <a:r>
              <a:rPr lang="en-ID" dirty="0" err="1"/>
              <a:t>konstruksi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komponennya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dalam </a:t>
            </a:r>
            <a:r>
              <a:rPr lang="en-ID" dirty="0" err="1"/>
              <a:t>bentuk</a:t>
            </a:r>
            <a:r>
              <a:rPr lang="en-ID" dirty="0"/>
              <a:t> paten </a:t>
            </a:r>
            <a:r>
              <a:rPr lang="en-ID" dirty="0" err="1"/>
              <a:t>sederhana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353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E055-D375-6C36-C657-254CACB4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5. Merk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AF0A-B256-08D1-E182-D2FAD2FFB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LcPeriod"/>
            </a:pP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grafis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, logo, </a:t>
            </a:r>
            <a:r>
              <a:rPr lang="en-ID" dirty="0" err="1"/>
              <a:t>nama</a:t>
            </a:r>
            <a:r>
              <a:rPr lang="en-ID" dirty="0"/>
              <a:t>, kata, </a:t>
            </a:r>
            <a:r>
              <a:rPr lang="en-ID" dirty="0" err="1"/>
              <a:t>huruf</a:t>
            </a:r>
            <a:r>
              <a:rPr lang="en-ID" dirty="0"/>
              <a:t>, 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susunan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, dalam </a:t>
            </a:r>
            <a:r>
              <a:rPr lang="en-ID" dirty="0" err="1"/>
              <a:t>bentuk</a:t>
            </a:r>
            <a:r>
              <a:rPr lang="en-ID" dirty="0"/>
              <a:t> 2 (</a:t>
            </a:r>
            <a:r>
              <a:rPr lang="en-ID" dirty="0" err="1"/>
              <a:t>dua</a:t>
            </a:r>
            <a:r>
              <a:rPr lang="en-ID" dirty="0"/>
              <a:t>) </a:t>
            </a:r>
            <a:r>
              <a:rPr lang="en-ID" dirty="0" err="1"/>
              <a:t>dimensi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3 {</a:t>
            </a:r>
            <a:r>
              <a:rPr lang="en-ID" dirty="0" err="1"/>
              <a:t>tiga</a:t>
            </a:r>
            <a:r>
              <a:rPr lang="en-ID" dirty="0"/>
              <a:t>) </a:t>
            </a:r>
            <a:r>
              <a:rPr lang="en-ID" dirty="0" err="1"/>
              <a:t>dimensi</a:t>
            </a:r>
            <a:r>
              <a:rPr lang="en-ID" dirty="0"/>
              <a:t>, </a:t>
            </a:r>
            <a:r>
              <a:rPr lang="en-ID" dirty="0" err="1"/>
              <a:t>suara</a:t>
            </a:r>
            <a:r>
              <a:rPr lang="en-ID" dirty="0"/>
              <a:t>, hologram,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 (</a:t>
            </a:r>
            <a:r>
              <a:rPr lang="en-ID" dirty="0" err="1"/>
              <a:t>dua</a:t>
            </a:r>
            <a:r>
              <a:rPr lang="en-ID" dirty="0"/>
              <a:t>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diproduksi</a:t>
            </a:r>
            <a:r>
              <a:rPr lang="en-ID" dirty="0"/>
              <a:t> oleh orang </a:t>
            </a:r>
            <a:r>
              <a:rPr lang="en-ID" dirty="0" err="1"/>
              <a:t>atau</a:t>
            </a:r>
            <a:r>
              <a:rPr lang="en-ID" dirty="0"/>
              <a:t> badan </a:t>
            </a:r>
            <a:r>
              <a:rPr lang="en-ID" dirty="0" err="1"/>
              <a:t>hukum</a:t>
            </a:r>
            <a:r>
              <a:rPr lang="en-ID" dirty="0"/>
              <a:t> dalam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perdagangan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.</a:t>
            </a:r>
          </a:p>
          <a:p>
            <a:pPr marL="514350" indent="-514350">
              <a:buAutoNum type="alphaLcPeriod"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:</a:t>
            </a:r>
          </a:p>
          <a:p>
            <a:pPr marL="514350" indent="-514350">
              <a:buAutoNum type="arabicPeriod"/>
            </a:pPr>
            <a:r>
              <a:rPr lang="en-ID" dirty="0"/>
              <a:t>Alat </a:t>
            </a:r>
            <a:r>
              <a:rPr lang="en-ID" dirty="0" err="1"/>
              <a:t>bukti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 yang </a:t>
            </a:r>
            <a:r>
              <a:rPr lang="en-ID" dirty="0" err="1"/>
              <a:t>berhak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yang </a:t>
            </a:r>
            <a:r>
              <a:rPr lang="en-ID" dirty="0" err="1"/>
              <a:t>didaftarkan</a:t>
            </a:r>
            <a:r>
              <a:rPr lang="en-ID" dirty="0"/>
              <a:t>; </a:t>
            </a:r>
          </a:p>
          <a:p>
            <a:pPr marL="514350" indent="-514350">
              <a:buAutoNum type="arabicPeriod"/>
            </a:pPr>
            <a:r>
              <a:rPr lang="en-ID" dirty="0"/>
              <a:t>Dasar </a:t>
            </a:r>
            <a:r>
              <a:rPr lang="en-ID" dirty="0" err="1"/>
              <a:t>penolakan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pada </a:t>
            </a:r>
            <a:r>
              <a:rPr lang="en-ID" dirty="0" err="1"/>
              <a:t>pokoknya</a:t>
            </a:r>
            <a:r>
              <a:rPr lang="en-ID" dirty="0"/>
              <a:t> yang </a:t>
            </a:r>
            <a:r>
              <a:rPr lang="en-ID" dirty="0" err="1"/>
              <a:t>dimohonkan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oleh orang lain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/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sejenisnya</a:t>
            </a:r>
            <a:r>
              <a:rPr lang="en-ID" dirty="0"/>
              <a:t>; </a:t>
            </a:r>
          </a:p>
          <a:p>
            <a:pPr marL="514350" indent="-514350">
              <a:buAutoNum type="arabicPeriod"/>
            </a:pPr>
            <a:r>
              <a:rPr lang="en-ID" dirty="0"/>
              <a:t>Dasar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mencegah</a:t>
            </a:r>
            <a:r>
              <a:rPr lang="en-ID" dirty="0"/>
              <a:t> orang lain </a:t>
            </a:r>
            <a:r>
              <a:rPr lang="en-ID" dirty="0" err="1"/>
              <a:t>memakai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pada </a:t>
            </a:r>
            <a:r>
              <a:rPr lang="en-ID" dirty="0" err="1"/>
              <a:t>pokoknya</a:t>
            </a:r>
            <a:r>
              <a:rPr lang="en-ID" dirty="0"/>
              <a:t> dalam </a:t>
            </a:r>
            <a:r>
              <a:rPr lang="en-ID" dirty="0" err="1"/>
              <a:t>peredaran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/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sejenisnya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43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8233-0F03-E581-EB97-5E14CF5E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5. Merk-2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6405-EF9B-0975-EDAE-A4363A3D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dirty="0"/>
              <a:t>c.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di </a:t>
            </a:r>
            <a:r>
              <a:rPr lang="en-ID" dirty="0" err="1"/>
              <a:t>daftarkan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bagaimanakah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didaftarkan</a:t>
            </a:r>
            <a:r>
              <a:rPr lang="en-ID" dirty="0"/>
              <a:t>?</a:t>
            </a:r>
          </a:p>
          <a:p>
            <a:pPr marL="514350" indent="-514350">
              <a:buAutoNum type="arabicPeriod"/>
            </a:pPr>
            <a:r>
              <a:rPr lang="en-ID" dirty="0" err="1"/>
              <a:t>bertentangan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 negara,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perundang-undangan</a:t>
            </a:r>
            <a:r>
              <a:rPr lang="en-ID" dirty="0"/>
              <a:t>, </a:t>
            </a:r>
            <a:r>
              <a:rPr lang="en-ID" dirty="0" err="1"/>
              <a:t>moralitas</a:t>
            </a:r>
            <a:r>
              <a:rPr lang="en-ID" dirty="0"/>
              <a:t>, agama, </a:t>
            </a:r>
            <a:r>
              <a:rPr lang="en-ID" dirty="0" err="1"/>
              <a:t>kesusilaan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ketertiban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;</a:t>
            </a:r>
          </a:p>
          <a:p>
            <a:pPr marL="514350" indent="-514350">
              <a:buAutoNum type="arabicPeriod"/>
            </a:pP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, </a:t>
            </a: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menyebut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dimohonkan</a:t>
            </a:r>
            <a:r>
              <a:rPr lang="en-ID" dirty="0"/>
              <a:t> </a:t>
            </a:r>
            <a:r>
              <a:rPr lang="en-ID" dirty="0" err="1"/>
              <a:t>pendaftarannya</a:t>
            </a:r>
            <a:r>
              <a:rPr lang="en-ID" dirty="0"/>
              <a:t>;</a:t>
            </a:r>
          </a:p>
          <a:p>
            <a:pPr marL="514350" indent="-514350">
              <a:buAutoNum type="arabicPeriod"/>
            </a:pP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menyesatkan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asal</a:t>
            </a:r>
            <a:r>
              <a:rPr lang="en-ID" dirty="0"/>
              <a:t>, </a:t>
            </a:r>
            <a:r>
              <a:rPr lang="en-ID" dirty="0" err="1"/>
              <a:t>kualitas</a:t>
            </a:r>
            <a:r>
              <a:rPr lang="en-ID" dirty="0"/>
              <a:t>, </a:t>
            </a:r>
            <a:r>
              <a:rPr lang="en-ID" dirty="0" err="1"/>
              <a:t>jenis</a:t>
            </a:r>
            <a:r>
              <a:rPr lang="en-ID" dirty="0"/>
              <a:t>, </a:t>
            </a:r>
            <a:r>
              <a:rPr lang="en-ID" dirty="0" err="1"/>
              <a:t>ukuran</a:t>
            </a:r>
            <a:r>
              <a:rPr lang="en-ID" dirty="0"/>
              <a:t>, </a:t>
            </a:r>
            <a:r>
              <a:rPr lang="en-ID" dirty="0" err="1"/>
              <a:t>macam</a:t>
            </a:r>
            <a:r>
              <a:rPr lang="en-ID" dirty="0"/>
              <a:t>,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dimohonkan</a:t>
            </a:r>
            <a:r>
              <a:rPr lang="en-ID" dirty="0"/>
              <a:t> </a:t>
            </a:r>
            <a:r>
              <a:rPr lang="en-ID" dirty="0" err="1"/>
              <a:t>pendaftarannya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varietas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 yang </a:t>
            </a:r>
            <a:r>
              <a:rPr lang="en-ID" dirty="0" err="1"/>
              <a:t>dilindungi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sejenis</a:t>
            </a:r>
            <a:r>
              <a:rPr lang="en-ID" dirty="0"/>
              <a:t>;</a:t>
            </a:r>
          </a:p>
          <a:p>
            <a:pPr marL="514350" indent="-514350">
              <a:buAutoNum type="arabicPeriod"/>
            </a:pP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keterangan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, </a:t>
            </a:r>
            <a:r>
              <a:rPr lang="en-ID" dirty="0" err="1"/>
              <a:t>manfaat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khasiat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diproduksi</a:t>
            </a:r>
            <a:r>
              <a:rPr lang="en-ID" dirty="0"/>
              <a:t>;</a:t>
            </a:r>
          </a:p>
          <a:p>
            <a:pPr marL="514350" indent="-514350">
              <a:buAutoNum type="arabicPeriod"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pembeda</a:t>
            </a:r>
            <a:r>
              <a:rPr lang="en-ID" dirty="0"/>
              <a:t>; dan/</a:t>
            </a:r>
            <a:r>
              <a:rPr lang="en-ID" dirty="0" err="1"/>
              <a:t>atau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lambang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</a:t>
            </a:r>
            <a:r>
              <a:rPr lang="en-ID" dirty="0" err="1"/>
              <a:t>umum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027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A501-730C-DCF7-7EC1-87024AAF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Merk-3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8211-00EA-4646-0C93-3533518F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d. Masa Perlindungan Mark Dagang</a:t>
            </a:r>
          </a:p>
          <a:p>
            <a:pPr marL="0" indent="0">
              <a:buNone/>
            </a:pP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terdaftar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10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penerimaan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yang </a:t>
            </a:r>
            <a:r>
              <a:rPr lang="en-ID" dirty="0" err="1"/>
              <a:t>bersangkutan</a:t>
            </a:r>
            <a:r>
              <a:rPr lang="en-ID" dirty="0"/>
              <a:t> dan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diperpanjang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(</a:t>
            </a:r>
            <a:r>
              <a:rPr lang="en-ID" dirty="0">
                <a:hlinkClick r:id="rId2"/>
              </a:rPr>
              <a:t>https://dgip.go.id/pengenalan-merek</a:t>
            </a:r>
            <a:r>
              <a:rPr lang="en-ID" dirty="0"/>
              <a:t>).</a:t>
            </a:r>
          </a:p>
          <a:p>
            <a:pPr marL="0" indent="0">
              <a:buNone/>
            </a:pPr>
            <a:r>
              <a:rPr lang="en-ID" dirty="0"/>
              <a:t>e.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bagaimanakah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didaftarkan</a:t>
            </a:r>
            <a:r>
              <a:rPr lang="en-ID" dirty="0"/>
              <a:t>(</a:t>
            </a:r>
            <a:r>
              <a:rPr lang="en-ID" dirty="0" err="1"/>
              <a:t>lihat</a:t>
            </a:r>
            <a:r>
              <a:rPr lang="en-ID" dirty="0"/>
              <a:t> point c)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120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7AA1-70C5-7F2B-56FE-07F4338E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Merk-4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AA91-BB01-DE67-CFF9-A2442BF3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dirty="0"/>
              <a:t>f. </a:t>
            </a:r>
            <a:r>
              <a:rPr lang="en-ID" dirty="0" err="1"/>
              <a:t>Penolakan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Mark</a:t>
            </a:r>
          </a:p>
          <a:p>
            <a:pPr marL="0" indent="0">
              <a:buNone/>
            </a:pPr>
            <a:r>
              <a:rPr lang="en-ID" dirty="0"/>
              <a:t>1.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pada </a:t>
            </a:r>
            <a:r>
              <a:rPr lang="en-ID" dirty="0" err="1"/>
              <a:t>pokoknya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keseluruhannya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Merekmmilik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lain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terdaftar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sejenis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2.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pada </a:t>
            </a:r>
            <a:r>
              <a:rPr lang="en-ID" dirty="0" err="1"/>
              <a:t>pokoknya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keseluruhannya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terkenal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lain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sejenis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3.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pada </a:t>
            </a:r>
            <a:r>
              <a:rPr lang="en-ID" dirty="0" err="1"/>
              <a:t>pokoknya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keseluruhannya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Merek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terkenal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lain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sejenis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sepanjang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yang </a:t>
            </a:r>
            <a:r>
              <a:rPr lang="en-ID" dirty="0" err="1"/>
              <a:t>ditetapkan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dengan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4.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pada </a:t>
            </a:r>
            <a:r>
              <a:rPr lang="en-ID" dirty="0" err="1"/>
              <a:t>pokoknya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keseluruhannya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indikasigeografis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6372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2E9A-F345-F5C6-0902-64448BA4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Merk-5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080B-3939-7B4C-C53F-B5BF4492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/>
              <a:t>5.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menyerupai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orang </a:t>
            </a:r>
            <a:r>
              <a:rPr lang="en-ID" dirty="0" err="1"/>
              <a:t>terkenal</a:t>
            </a:r>
            <a:r>
              <a:rPr lang="en-ID" dirty="0"/>
              <a:t>, </a:t>
            </a:r>
            <a:r>
              <a:rPr lang="en-ID" dirty="0" err="1"/>
              <a:t>foto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badan</a:t>
            </a:r>
          </a:p>
          <a:p>
            <a:pPr marL="0" indent="0">
              <a:buNone/>
            </a:pPr>
            <a:r>
              <a:rPr lang="en-ID" dirty="0" err="1"/>
              <a:t>hukum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 orang lain, </a:t>
            </a:r>
            <a:r>
              <a:rPr lang="en-ID" dirty="0" err="1"/>
              <a:t>kecuali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persetujuan</a:t>
            </a:r>
            <a:r>
              <a:rPr lang="en-ID" dirty="0"/>
              <a:t> </a:t>
            </a:r>
            <a:r>
              <a:rPr lang="en-ID" dirty="0" err="1"/>
              <a:t>tertulis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yang</a:t>
            </a:r>
          </a:p>
          <a:p>
            <a:pPr marL="0" indent="0">
              <a:buNone/>
            </a:pPr>
            <a:r>
              <a:rPr lang="en-ID" dirty="0" err="1"/>
              <a:t>berhak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6.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tiruan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menyerupai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bendera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 err="1"/>
              <a:t>lambang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simbol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emblem negara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lembaga</a:t>
            </a:r>
            <a:r>
              <a:rPr lang="en-ID" dirty="0"/>
              <a:t> </a:t>
            </a:r>
            <a:r>
              <a:rPr lang="en-ID" dirty="0" err="1"/>
              <a:t>nasional</a:t>
            </a:r>
            <a:r>
              <a:rPr lang="en-ID" dirty="0"/>
              <a:t> </a:t>
            </a:r>
            <a:r>
              <a:rPr lang="en-ID" dirty="0" err="1"/>
              <a:t>maupun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internasional</a:t>
            </a:r>
            <a:r>
              <a:rPr lang="en-ID" dirty="0"/>
              <a:t>, </a:t>
            </a:r>
            <a:r>
              <a:rPr lang="en-ID" dirty="0" err="1"/>
              <a:t>kecuali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persetujuan</a:t>
            </a:r>
            <a:r>
              <a:rPr lang="en-ID" dirty="0"/>
              <a:t> </a:t>
            </a:r>
            <a:r>
              <a:rPr lang="en-ID" dirty="0" err="1"/>
              <a:t>tertulis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berwenang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7.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tiruan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menyerupai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cap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stempel</a:t>
            </a:r>
            <a:r>
              <a:rPr lang="en-ID" dirty="0"/>
              <a:t> </a:t>
            </a:r>
            <a:r>
              <a:rPr lang="en-ID" dirty="0" err="1"/>
              <a:t>resmi</a:t>
            </a:r>
            <a:r>
              <a:rPr lang="en-ID" dirty="0"/>
              <a:t> yang</a:t>
            </a:r>
          </a:p>
          <a:p>
            <a:pPr marL="0" indent="0">
              <a:buNone/>
            </a:pPr>
            <a:r>
              <a:rPr lang="en-ID" dirty="0" err="1"/>
              <a:t>digunakan</a:t>
            </a:r>
            <a:r>
              <a:rPr lang="en-ID" dirty="0"/>
              <a:t> oleh Negara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lembaga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, </a:t>
            </a:r>
            <a:r>
              <a:rPr lang="en-ID" dirty="0" err="1"/>
              <a:t>kecuali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persetujuan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tertulis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berwenang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90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4511-B05F-072A-AE00-8841C5C6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g. Desain </a:t>
            </a:r>
            <a:r>
              <a:rPr lang="en-ID" dirty="0" err="1"/>
              <a:t>Industri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2070-B8B3-852D-E752-7FBE5333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Desain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kreasi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,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komposisi</a:t>
            </a:r>
            <a:r>
              <a:rPr lang="en-ID" dirty="0"/>
              <a:t> garis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garis dan </a:t>
            </a:r>
            <a:r>
              <a:rPr lang="en-ID" dirty="0" err="1"/>
              <a:t>warna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daripadanya</a:t>
            </a:r>
            <a:r>
              <a:rPr lang="en-ID" dirty="0"/>
              <a:t> yang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yang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kesan</a:t>
            </a:r>
            <a:r>
              <a:rPr lang="en-ID" dirty="0"/>
              <a:t> </a:t>
            </a:r>
            <a:r>
              <a:rPr lang="en-ID" dirty="0" err="1"/>
              <a:t>estetis</a:t>
            </a:r>
            <a:r>
              <a:rPr lang="en-ID" dirty="0"/>
              <a:t>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diwujudkan</a:t>
            </a:r>
            <a:r>
              <a:rPr lang="en-ID" dirty="0"/>
              <a:t> dalam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dipakai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, </a:t>
            </a:r>
            <a:r>
              <a:rPr lang="en-ID" dirty="0" err="1"/>
              <a:t>barang</a:t>
            </a:r>
            <a:r>
              <a:rPr lang="en-ID" dirty="0"/>
              <a:t>, </a:t>
            </a:r>
            <a:r>
              <a:rPr lang="en-ID" dirty="0" err="1"/>
              <a:t>komoditas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kerajinan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tangan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12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Pengertian Hak Atas Kekayaan Intelektual (HaKI)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/>
              <a:t>Hak Kekayaan</a:t>
            </a:r>
            <a:r>
              <a:rPr lang="en-US" dirty="0"/>
              <a:t> </a:t>
            </a:r>
            <a:r>
              <a:rPr lang="id-ID" dirty="0"/>
              <a:t>Intelektual (HKI) adalah hak yang berasal dari hasil kegiatan intelektual manusia</a:t>
            </a:r>
            <a:r>
              <a:rPr lang="en-US" dirty="0"/>
              <a:t> </a:t>
            </a:r>
            <a:r>
              <a:rPr lang="id-ID" dirty="0"/>
              <a:t>yang memiliki manfaat ekonomi. HKI dalam dunia internasional dikenal dengan</a:t>
            </a:r>
            <a:r>
              <a:rPr lang="en-US" dirty="0"/>
              <a:t> </a:t>
            </a:r>
            <a:r>
              <a:rPr lang="id-ID" dirty="0"/>
              <a:t>nama Intellectual Property Rights (IPR) yaitu hak yang timbul dari hasil olah piker</a:t>
            </a:r>
            <a:r>
              <a:rPr lang="en-US" dirty="0"/>
              <a:t> </a:t>
            </a:r>
            <a:r>
              <a:rPr lang="id-ID" dirty="0"/>
              <a:t>yang</a:t>
            </a:r>
            <a:r>
              <a:rPr lang="en-US" dirty="0"/>
              <a:t> </a:t>
            </a:r>
            <a:r>
              <a:rPr lang="id-ID" dirty="0"/>
              <a:t>menghasilkan suatu produk atau proses yang berguna untuk kepentingan</a:t>
            </a:r>
            <a:r>
              <a:rPr lang="en-US" dirty="0"/>
              <a:t> </a:t>
            </a:r>
            <a:r>
              <a:rPr lang="id-ID" dirty="0"/>
              <a:t>manusia.</a:t>
            </a:r>
            <a:endParaRPr lang="en-US" dirty="0"/>
          </a:p>
          <a:p>
            <a:r>
              <a:rPr lang="id-ID" dirty="0"/>
              <a:t>Konsep dasar tentang HaKI berdasarkan pada pemikiran bahwa karya</a:t>
            </a:r>
            <a:r>
              <a:rPr lang="en-US" dirty="0"/>
              <a:t> </a:t>
            </a:r>
            <a:r>
              <a:rPr lang="id-ID" dirty="0"/>
              <a:t>intelektual yang telah diciptakan atau dihasilkan manusia memerlukan</a:t>
            </a:r>
            <a:r>
              <a:rPr lang="en-US" dirty="0"/>
              <a:t> </a:t>
            </a:r>
            <a:r>
              <a:rPr lang="id-ID" dirty="0"/>
              <a:t>pengorbanan waktu, tenaga dan biaya.</a:t>
            </a:r>
            <a:endParaRPr lang="en-US" dirty="0"/>
          </a:p>
          <a:p>
            <a:r>
              <a:rPr lang="id-ID" dirty="0"/>
              <a:t>Pada intinya Pengertian Hak Atas</a:t>
            </a:r>
            <a:r>
              <a:rPr lang="en-US" dirty="0"/>
              <a:t> </a:t>
            </a:r>
            <a:r>
              <a:rPr lang="id-ID" dirty="0"/>
              <a:t>Kekayaan Intelektual (HaKI) atau Hak Kekayaan Intelektual (HKI) dan Intellectual</a:t>
            </a:r>
            <a:r>
              <a:rPr lang="en-US" dirty="0"/>
              <a:t> </a:t>
            </a:r>
            <a:r>
              <a:rPr lang="id-ID" dirty="0"/>
              <a:t>Property Rights (IPR) adalah hak untuk menikmati secara ekonomis hasil dari</a:t>
            </a:r>
            <a:r>
              <a:rPr lang="en-US" dirty="0"/>
              <a:t> </a:t>
            </a:r>
            <a:r>
              <a:rPr lang="id-ID" dirty="0"/>
              <a:t>suatu kreativitas intelektual.</a:t>
            </a:r>
          </a:p>
        </p:txBody>
      </p:sp>
    </p:spTree>
    <p:extLst>
      <p:ext uri="{BB962C8B-B14F-4D97-AF65-F5344CB8AC3E}">
        <p14:creationId xmlns:p14="http://schemas.microsoft.com/office/powerpoint/2010/main" val="132460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1B60-2EB4-C42A-5493-2452C6AB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2. Desain </a:t>
            </a:r>
            <a:r>
              <a:rPr lang="en-ID" dirty="0" err="1"/>
              <a:t>Industri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didaftarkan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AACD-5596-AB41-4F17-9BD9153F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1. Desain </a:t>
            </a:r>
            <a:r>
              <a:rPr lang="en-ID" dirty="0" err="1"/>
              <a:t>Industri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kebaruan</a:t>
            </a:r>
            <a:r>
              <a:rPr lang="en-ID" dirty="0"/>
              <a:t> (novelty)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penerimaan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Desain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pengungkapan</a:t>
            </a:r>
            <a:r>
              <a:rPr lang="en-ID" dirty="0"/>
              <a:t> Desain </a:t>
            </a:r>
            <a:r>
              <a:rPr lang="en-ID" dirty="0" err="1"/>
              <a:t>Industri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2.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bertentangan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perundang-undangan</a:t>
            </a:r>
            <a:r>
              <a:rPr lang="en-ID" dirty="0"/>
              <a:t> yang </a:t>
            </a:r>
            <a:r>
              <a:rPr lang="en-ID" dirty="0" err="1"/>
              <a:t>berlaku</a:t>
            </a:r>
            <a:r>
              <a:rPr lang="en-ID" dirty="0"/>
              <a:t>, </a:t>
            </a:r>
            <a:r>
              <a:rPr lang="en-ID" dirty="0" err="1"/>
              <a:t>ketertiban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, agama,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kesusilaan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939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BEB5-66DC-F238-F080-DB6D19A6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3. Masa </a:t>
            </a:r>
            <a:r>
              <a:rPr lang="en-ID" dirty="0" err="1"/>
              <a:t>Perlindungan</a:t>
            </a:r>
            <a:r>
              <a:rPr lang="en-ID" dirty="0"/>
              <a:t> Desain </a:t>
            </a:r>
            <a:r>
              <a:rPr lang="en-ID" dirty="0" err="1"/>
              <a:t>Industri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7FEE-3F96-6D25-A69E-58AC034A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Pemegang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eksklusif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melaksanakan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yang </a:t>
            </a:r>
            <a:r>
              <a:rPr lang="en-ID" dirty="0" err="1"/>
              <a:t>dimilikinya</a:t>
            </a:r>
            <a:r>
              <a:rPr lang="en-ID" dirty="0"/>
              <a:t>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melarang</a:t>
            </a:r>
            <a:r>
              <a:rPr lang="en-ID" dirty="0"/>
              <a:t> orang lain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persetujuannya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, </a:t>
            </a:r>
            <a:r>
              <a:rPr lang="en-ID" dirty="0" err="1"/>
              <a:t>memakai</a:t>
            </a:r>
            <a:r>
              <a:rPr lang="en-ID" dirty="0"/>
              <a:t>, </a:t>
            </a:r>
            <a:r>
              <a:rPr lang="en-ID" dirty="0" err="1"/>
              <a:t>menjual</a:t>
            </a:r>
            <a:r>
              <a:rPr lang="en-ID" dirty="0"/>
              <a:t>, </a:t>
            </a:r>
            <a:r>
              <a:rPr lang="en-ID" dirty="0" err="1"/>
              <a:t>mengimpor</a:t>
            </a:r>
            <a:r>
              <a:rPr lang="en-ID" dirty="0"/>
              <a:t>, </a:t>
            </a:r>
            <a:r>
              <a:rPr lang="en-ID" dirty="0" err="1"/>
              <a:t>mengekspor</a:t>
            </a:r>
            <a:r>
              <a:rPr lang="en-ID" dirty="0"/>
              <a:t>,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mengedarkan</a:t>
            </a:r>
            <a:r>
              <a:rPr lang="en-ID" dirty="0"/>
              <a:t> </a:t>
            </a:r>
            <a:r>
              <a:rPr lang="en-ID" dirty="0" err="1"/>
              <a:t>produkproduk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10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ED27-DD27-92A8-89E6-F4CC5471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h. Desain tata letak sirkuit terpadu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4E84-16F8-D47A-6A64-1F7CD3CF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dirty="0"/>
              <a:t>Desain Tata </a:t>
            </a:r>
            <a:r>
              <a:rPr lang="en-ID" dirty="0" err="1"/>
              <a:t>Letak</a:t>
            </a:r>
            <a:r>
              <a:rPr lang="en-ID" dirty="0"/>
              <a:t> </a:t>
            </a:r>
            <a:r>
              <a:rPr lang="en-ID" dirty="0" err="1"/>
              <a:t>Sirkuit</a:t>
            </a:r>
            <a:r>
              <a:rPr lang="en-ID" dirty="0"/>
              <a:t> </a:t>
            </a:r>
            <a:r>
              <a:rPr lang="en-ID" dirty="0" err="1"/>
              <a:t>Terpadu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kreasi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rancangan</a:t>
            </a:r>
            <a:r>
              <a:rPr lang="en-ID" dirty="0"/>
              <a:t> </a:t>
            </a:r>
            <a:r>
              <a:rPr lang="en-ID" dirty="0" err="1"/>
              <a:t>peletakan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, </a:t>
            </a:r>
            <a:r>
              <a:rPr lang="en-ID" dirty="0" err="1"/>
              <a:t>sekurang-kurangnya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interkoneksi</a:t>
            </a:r>
            <a:r>
              <a:rPr lang="en-ID" dirty="0"/>
              <a:t> dalam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sirkuit</a:t>
            </a:r>
            <a:r>
              <a:rPr lang="en-ID" dirty="0"/>
              <a:t> </a:t>
            </a:r>
            <a:r>
              <a:rPr lang="en-ID" dirty="0" err="1"/>
              <a:t>terpadu</a:t>
            </a:r>
            <a:r>
              <a:rPr lang="en-ID" dirty="0"/>
              <a:t> dan </a:t>
            </a:r>
            <a:r>
              <a:rPr lang="en-ID" dirty="0" err="1"/>
              <a:t>peletakan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dimaksudkan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persiapan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sirkuit</a:t>
            </a:r>
            <a:r>
              <a:rPr lang="en-ID" dirty="0"/>
              <a:t> </a:t>
            </a:r>
            <a:r>
              <a:rPr lang="en-ID" dirty="0" err="1"/>
              <a:t>terpadu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1.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Sirkuit</a:t>
            </a:r>
            <a:r>
              <a:rPr lang="en-ID" dirty="0"/>
              <a:t> </a:t>
            </a:r>
            <a:r>
              <a:rPr lang="en-ID" dirty="0" err="1"/>
              <a:t>Terpadu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?</a:t>
            </a:r>
          </a:p>
          <a:p>
            <a:pPr marL="0" indent="0">
              <a:buNone/>
            </a:pPr>
            <a:r>
              <a:rPr lang="en-ID" dirty="0" err="1"/>
              <a:t>Sirkuit</a:t>
            </a:r>
            <a:r>
              <a:rPr lang="en-ID" dirty="0"/>
              <a:t> </a:t>
            </a:r>
            <a:r>
              <a:rPr lang="en-ID" dirty="0" err="1"/>
              <a:t>terpadu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dalam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setengah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, yang</a:t>
            </a:r>
          </a:p>
          <a:p>
            <a:pPr marL="0" indent="0">
              <a:buNone/>
            </a:pPr>
            <a:r>
              <a:rPr lang="en-ID" dirty="0"/>
              <a:t>di </a:t>
            </a:r>
            <a:r>
              <a:rPr lang="en-ID" dirty="0" err="1"/>
              <a:t>dalamnya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dan </a:t>
            </a:r>
            <a:r>
              <a:rPr lang="en-ID" dirty="0" err="1"/>
              <a:t>sekurang-kurangnya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, yang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seluruhnya</a:t>
            </a:r>
            <a:r>
              <a:rPr lang="en-ID" dirty="0"/>
              <a:t> </a:t>
            </a:r>
            <a:r>
              <a:rPr lang="en-ID" dirty="0" err="1"/>
              <a:t>saling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dibentuk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terpadu</a:t>
            </a:r>
            <a:r>
              <a:rPr lang="en-ID" dirty="0"/>
              <a:t> di dalam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semikonduktor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983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D296-D95F-9532-09B2-0D758A26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h. Desain tata letak sirkuit terpadu(2)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0126-06BB-DA05-3008-3FB9A8E0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2. DTLST </a:t>
            </a:r>
            <a:r>
              <a:rPr lang="en-ID" dirty="0" err="1"/>
              <a:t>bagaimanakah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didaftarkan</a:t>
            </a:r>
            <a:r>
              <a:rPr lang="en-ID" dirty="0"/>
              <a:t>?</a:t>
            </a:r>
          </a:p>
          <a:p>
            <a:pPr marL="0" indent="0">
              <a:buNone/>
            </a:pPr>
            <a:r>
              <a:rPr lang="en-ID" dirty="0"/>
              <a:t>DTLST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didaftarkan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DTLST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orisinal</a:t>
            </a:r>
            <a:r>
              <a:rPr lang="en-ID" dirty="0"/>
              <a:t>,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tersebut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 </a:t>
            </a:r>
            <a:r>
              <a:rPr lang="en-ID" dirty="0" err="1"/>
              <a:t>mandiri</a:t>
            </a:r>
            <a:r>
              <a:rPr lang="en-ID" dirty="0"/>
              <a:t> </a:t>
            </a:r>
            <a:r>
              <a:rPr lang="en-ID" dirty="0" err="1"/>
              <a:t>pendesain</a:t>
            </a:r>
            <a:r>
              <a:rPr lang="en-ID" dirty="0"/>
              <a:t>, dan pada </a:t>
            </a:r>
            <a:r>
              <a:rPr lang="en-ID" dirty="0" err="1"/>
              <a:t>saat</a:t>
            </a:r>
            <a:r>
              <a:rPr lang="en-ID" dirty="0"/>
              <a:t> DTLST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yang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para </a:t>
            </a:r>
            <a:r>
              <a:rPr lang="en-ID" dirty="0" err="1"/>
              <a:t>pendesain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3. </a:t>
            </a:r>
            <a:r>
              <a:rPr lang="en-ID" dirty="0" err="1"/>
              <a:t>Berapa</a:t>
            </a:r>
            <a:r>
              <a:rPr lang="en-ID" dirty="0"/>
              <a:t> lama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DTLST </a:t>
            </a:r>
            <a:r>
              <a:rPr lang="en-ID" dirty="0" err="1"/>
              <a:t>terdaftar</a:t>
            </a:r>
            <a:r>
              <a:rPr lang="en-ID" dirty="0"/>
              <a:t>?</a:t>
            </a:r>
          </a:p>
          <a:p>
            <a:pPr marL="0" indent="0">
              <a:buNone/>
            </a:pPr>
            <a:r>
              <a:rPr lang="en-ID" dirty="0"/>
              <a:t>DTLST </a:t>
            </a:r>
            <a:r>
              <a:rPr lang="en-ID" dirty="0" err="1"/>
              <a:t>terdaftar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10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DTLST </a:t>
            </a:r>
            <a:r>
              <a:rPr lang="en-ID" dirty="0" err="1"/>
              <a:t>dieksploitasi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komersial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penerimaan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38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93D6-088B-492A-B25F-B957B95B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h. Desain tata letak sirkuit terpadu(3)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C9DE-E314-DE21-B5E4-C816DC33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/>
              <a:t>4.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mengajukan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DTLST?</a:t>
            </a:r>
          </a:p>
          <a:p>
            <a:pPr marL="0" indent="0">
              <a:buNone/>
            </a:pPr>
            <a:r>
              <a:rPr lang="en-ID" dirty="0"/>
              <a:t>a. </a:t>
            </a:r>
            <a:r>
              <a:rPr lang="en-ID" dirty="0" err="1"/>
              <a:t>Mengajukan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kantor</a:t>
            </a:r>
            <a:r>
              <a:rPr lang="en-ID" dirty="0"/>
              <a:t> </a:t>
            </a:r>
            <a:r>
              <a:rPr lang="en-ID" dirty="0" err="1"/>
              <a:t>Direktorat</a:t>
            </a:r>
            <a:r>
              <a:rPr lang="en-ID" dirty="0"/>
              <a:t> </a:t>
            </a:r>
            <a:r>
              <a:rPr lang="en-ID" dirty="0" err="1"/>
              <a:t>Jenderal</a:t>
            </a:r>
            <a:r>
              <a:rPr lang="en-ID" dirty="0"/>
              <a:t>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Intelektual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tertulis</a:t>
            </a:r>
            <a:r>
              <a:rPr lang="en-ID" dirty="0"/>
              <a:t> dalam Bahasa Indonesia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formulir</a:t>
            </a:r>
            <a:r>
              <a:rPr lang="en-ID" dirty="0"/>
              <a:t> </a:t>
            </a:r>
            <a:r>
              <a:rPr lang="en-ID" dirty="0" err="1"/>
              <a:t>permohonan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yang </a:t>
            </a:r>
            <a:r>
              <a:rPr lang="en-ID" dirty="0" err="1"/>
              <a:t>memuat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- </a:t>
            </a:r>
            <a:r>
              <a:rPr lang="en-ID" dirty="0" err="1"/>
              <a:t>tanggal</a:t>
            </a:r>
            <a:r>
              <a:rPr lang="en-ID" dirty="0"/>
              <a:t>, </a:t>
            </a:r>
            <a:r>
              <a:rPr lang="en-ID" dirty="0" err="1"/>
              <a:t>bulan</a:t>
            </a:r>
            <a:r>
              <a:rPr lang="en-ID" dirty="0"/>
              <a:t>, dan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-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dan </a:t>
            </a:r>
            <a:r>
              <a:rPr lang="en-ID" dirty="0" err="1"/>
              <a:t>kewarganegaraan</a:t>
            </a:r>
            <a:r>
              <a:rPr lang="en-ID" dirty="0"/>
              <a:t> </a:t>
            </a:r>
            <a:r>
              <a:rPr lang="en-ID" dirty="0" err="1"/>
              <a:t>pendesain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-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, dan </a:t>
            </a:r>
            <a:r>
              <a:rPr lang="en-ID" dirty="0" err="1"/>
              <a:t>kewarganegaraan</a:t>
            </a:r>
            <a:r>
              <a:rPr lang="en-ID" dirty="0"/>
              <a:t> </a:t>
            </a:r>
            <a:r>
              <a:rPr lang="en-ID" dirty="0" err="1"/>
              <a:t>pemohon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- </a:t>
            </a:r>
            <a:r>
              <a:rPr lang="en-ID" dirty="0" err="1"/>
              <a:t>nama</a:t>
            </a:r>
            <a:r>
              <a:rPr lang="en-ID" dirty="0"/>
              <a:t>, dan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kuasa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diajukan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kuasa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dan</a:t>
            </a:r>
          </a:p>
          <a:p>
            <a:pPr marL="0" indent="0">
              <a:buNone/>
            </a:pPr>
            <a:r>
              <a:rPr lang="en-ID" dirty="0"/>
              <a:t>-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dieksploitasi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komersial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pernah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dieksploitasi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diajukan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02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1B4A-A9EA-1A30-87DE-B7923CD4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h. Desain tata letak sirkuit terpadu(4)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7E10-9723-4BE8-7B48-A8266621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b.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ditandatangani</a:t>
            </a:r>
            <a:r>
              <a:rPr lang="en-ID" dirty="0"/>
              <a:t> oleh </a:t>
            </a:r>
            <a:r>
              <a:rPr lang="en-ID" dirty="0" err="1"/>
              <a:t>pemohon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kuasanya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dilampiri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c. </a:t>
            </a:r>
            <a:r>
              <a:rPr lang="en-ID" dirty="0" err="1"/>
              <a:t>salinan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foto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uraian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yang </a:t>
            </a:r>
            <a:r>
              <a:rPr lang="en-ID" dirty="0" err="1"/>
              <a:t>dimohonkan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pendaftarannya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d.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kuasa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, dalam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diajukan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kuasa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e.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yang </a:t>
            </a:r>
            <a:r>
              <a:rPr lang="en-ID" dirty="0" err="1"/>
              <a:t>dimohonkan</a:t>
            </a:r>
            <a:r>
              <a:rPr lang="en-ID" dirty="0"/>
              <a:t> </a:t>
            </a:r>
            <a:r>
              <a:rPr lang="en-ID" dirty="0" err="1"/>
              <a:t>pendaftarannya</a:t>
            </a:r>
            <a:r>
              <a:rPr lang="en-ID" dirty="0"/>
              <a:t> </a:t>
            </a:r>
            <a:r>
              <a:rPr lang="en-ID" dirty="0" err="1"/>
              <a:t>adalah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miliknya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f.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keterangan</a:t>
            </a:r>
            <a:r>
              <a:rPr lang="en-ID" dirty="0"/>
              <a:t> yang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eksploitasi</a:t>
            </a:r>
            <a:r>
              <a:rPr lang="en-ID" dirty="0"/>
              <a:t> </a:t>
            </a:r>
            <a:r>
              <a:rPr lang="en-ID" dirty="0" err="1"/>
              <a:t>pertama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komersial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g. Dalam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diajukan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bersama-sama</a:t>
            </a:r>
            <a:r>
              <a:rPr lang="en-ID" dirty="0"/>
              <a:t> oleh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pemohon</a:t>
            </a:r>
            <a:r>
              <a:rPr lang="en-ID" dirty="0"/>
              <a:t>,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ditandatangani</a:t>
            </a:r>
            <a:r>
              <a:rPr lang="en-ID" dirty="0"/>
              <a:t> oleh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pemohon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dilampiri</a:t>
            </a:r>
            <a:r>
              <a:rPr lang="en-ID" dirty="0"/>
              <a:t> </a:t>
            </a:r>
            <a:r>
              <a:rPr lang="en-ID" dirty="0" err="1"/>
              <a:t>persetujuan</a:t>
            </a:r>
            <a:r>
              <a:rPr lang="en-ID" dirty="0"/>
              <a:t> </a:t>
            </a:r>
            <a:r>
              <a:rPr lang="en-ID" dirty="0" err="1"/>
              <a:t>tertulis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para </a:t>
            </a:r>
            <a:r>
              <a:rPr lang="en-ID" dirty="0" err="1"/>
              <a:t>pemohon</a:t>
            </a:r>
            <a:r>
              <a:rPr lang="en-ID" dirty="0"/>
              <a:t> lain.</a:t>
            </a:r>
          </a:p>
          <a:p>
            <a:pPr marL="0" indent="0">
              <a:buNone/>
            </a:pPr>
            <a:r>
              <a:rPr lang="en-ID" dirty="0"/>
              <a:t>h. Dalam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diajukan</a:t>
            </a:r>
            <a:r>
              <a:rPr lang="en-ID" dirty="0"/>
              <a:t> oleh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pendesain</a:t>
            </a:r>
            <a:r>
              <a:rPr lang="en-ID" dirty="0"/>
              <a:t>,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harus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disertai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yang </a:t>
            </a:r>
            <a:r>
              <a:rPr lang="en-ID" dirty="0" err="1"/>
              <a:t>dilengkapi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pemohon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berhak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yang </a:t>
            </a:r>
            <a:r>
              <a:rPr lang="en-ID" dirty="0" err="1"/>
              <a:t>bersangkutan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3901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CD95-6046-4DC8-41B3-AD821573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Rahasia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 (trade secret)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B9CA-DB5F-B785-93A5-1C8F05EC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dirty="0"/>
              <a:t>a.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?</a:t>
            </a:r>
          </a:p>
          <a:p>
            <a:pPr marL="0" indent="0">
              <a:buNone/>
            </a:pP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oleh </a:t>
            </a:r>
            <a:r>
              <a:rPr lang="en-ID" dirty="0" err="1"/>
              <a:t>umum</a:t>
            </a:r>
            <a:r>
              <a:rPr lang="en-ID" dirty="0"/>
              <a:t> di </a:t>
            </a:r>
            <a:r>
              <a:rPr lang="en-ID" dirty="0" err="1"/>
              <a:t>bidang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teknologi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dalam</a:t>
            </a:r>
          </a:p>
          <a:p>
            <a:pPr marL="0" indent="0">
              <a:buNone/>
            </a:pP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, dan </a:t>
            </a:r>
            <a:r>
              <a:rPr lang="en-ID" dirty="0" err="1"/>
              <a:t>dijaga</a:t>
            </a:r>
            <a:r>
              <a:rPr lang="en-ID" dirty="0"/>
              <a:t> </a:t>
            </a:r>
            <a:r>
              <a:rPr lang="en-ID" dirty="0" err="1"/>
              <a:t>kerahasiaannya</a:t>
            </a:r>
            <a:r>
              <a:rPr lang="en-ID" dirty="0"/>
              <a:t> oleh </a:t>
            </a: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. </a:t>
            </a:r>
            <a:r>
              <a:rPr lang="en-ID" dirty="0" err="1"/>
              <a:t>Diatur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dalam UU no 30 </a:t>
            </a:r>
            <a:r>
              <a:rPr lang="en-ID" dirty="0" err="1"/>
              <a:t>tahin</a:t>
            </a:r>
            <a:r>
              <a:rPr lang="en-ID" dirty="0"/>
              <a:t> 2000.</a:t>
            </a:r>
          </a:p>
          <a:p>
            <a:pPr marL="0" indent="0">
              <a:buNone/>
            </a:pPr>
            <a:r>
              <a:rPr lang="en-ID" dirty="0"/>
              <a:t>b.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?</a:t>
            </a:r>
          </a:p>
          <a:p>
            <a:pPr marL="0" indent="0">
              <a:buNone/>
            </a:pP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, </a:t>
            </a:r>
            <a:r>
              <a:rPr lang="en-ID" dirty="0" err="1"/>
              <a:t>metode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pengolahan</a:t>
            </a:r>
            <a:r>
              <a:rPr lang="en-ID" dirty="0"/>
              <a:t>,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lain di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dan/</a:t>
            </a:r>
            <a:r>
              <a:rPr lang="en-ID" dirty="0" err="1"/>
              <a:t>atau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oleh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659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1131-CD50-E192-D614-0D689CA4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Rahasia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 (trade secret)(2)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4BFE-B4B2-F71E-77C2-8E0CE4AE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c.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pelanggaran</a:t>
            </a:r>
            <a:r>
              <a:rPr lang="en-ID" dirty="0"/>
              <a:t>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?</a:t>
            </a:r>
          </a:p>
          <a:p>
            <a:pPr marL="0" indent="0">
              <a:buNone/>
            </a:pPr>
            <a:r>
              <a:rPr lang="en-ID" dirty="0" err="1"/>
              <a:t>Pelanggaran</a:t>
            </a:r>
            <a:r>
              <a:rPr lang="en-ID" dirty="0"/>
              <a:t>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1.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sengaja</a:t>
            </a:r>
            <a:r>
              <a:rPr lang="en-ID" dirty="0"/>
              <a:t> </a:t>
            </a:r>
            <a:r>
              <a:rPr lang="en-ID" dirty="0" err="1"/>
              <a:t>mengungkapkan</a:t>
            </a:r>
            <a:r>
              <a:rPr lang="en-ID" dirty="0"/>
              <a:t>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 err="1"/>
              <a:t>mengingkari</a:t>
            </a:r>
            <a:r>
              <a:rPr lang="en-ID" dirty="0"/>
              <a:t> </a:t>
            </a:r>
            <a:r>
              <a:rPr lang="en-ID" dirty="0" err="1"/>
              <a:t>kesepakatan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mengingkari</a:t>
            </a:r>
            <a:r>
              <a:rPr lang="en-ID" dirty="0"/>
              <a:t> </a:t>
            </a:r>
            <a:r>
              <a:rPr lang="en-ID" dirty="0" err="1"/>
              <a:t>kewajiban</a:t>
            </a:r>
            <a:r>
              <a:rPr lang="en-ID" dirty="0"/>
              <a:t> </a:t>
            </a:r>
            <a:r>
              <a:rPr lang="en-ID" dirty="0" err="1"/>
              <a:t>tertulis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tertulis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yang </a:t>
            </a:r>
            <a:r>
              <a:rPr lang="en-ID" dirty="0" err="1"/>
              <a:t>bersangkutan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2.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menguasai</a:t>
            </a:r>
            <a:r>
              <a:rPr lang="en-ID" dirty="0"/>
              <a:t>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yang </a:t>
            </a:r>
            <a:r>
              <a:rPr lang="en-ID" dirty="0" err="1"/>
              <a:t>bertentangan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perundang-undangan</a:t>
            </a:r>
            <a:r>
              <a:rPr lang="en-ID" dirty="0"/>
              <a:t> yang </a:t>
            </a:r>
            <a:r>
              <a:rPr lang="en-ID" dirty="0" err="1"/>
              <a:t>berlaku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264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9782-3CD8-32C7-F981-01B99255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Rahasia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 (trade secret)(3)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0A4-8DB1-2970-6EFF-728C2704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6. Tarif PNBP ( </a:t>
            </a:r>
            <a:r>
              <a:rPr lang="en-ID" dirty="0" err="1"/>
              <a:t>Penerimaan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Pajak</a:t>
            </a:r>
            <a:r>
              <a:rPr lang="en-ID" dirty="0"/>
              <a:t> )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PP No. 28 </a:t>
            </a:r>
            <a:r>
              <a:rPr lang="en-ID" dirty="0" err="1"/>
              <a:t>Tahun</a:t>
            </a:r>
            <a:r>
              <a:rPr lang="en-ID" dirty="0"/>
              <a:t> 2019(https://dgip.go.id/tarif-rahasia-dagang)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8006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5C23-7C86-7C19-1408-E3F8E174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7. </a:t>
            </a:r>
            <a:r>
              <a:rPr lang="en-ID" dirty="0" err="1"/>
              <a:t>Pengurusan</a:t>
            </a:r>
            <a:r>
              <a:rPr lang="en-ID" dirty="0"/>
              <a:t> HAKI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FC10-8C97-28B2-2DC1-1C220F86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penelusuran</a:t>
            </a:r>
            <a:r>
              <a:rPr lang="en-ID" dirty="0"/>
              <a:t> kami,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HKI </a:t>
            </a:r>
            <a:r>
              <a:rPr lang="en-ID" dirty="0" err="1"/>
              <a:t>atas</a:t>
            </a:r>
            <a:r>
              <a:rPr lang="en-ID" dirty="0"/>
              <a:t> Paten, </a:t>
            </a:r>
            <a:r>
              <a:rPr lang="en-ID" dirty="0" err="1"/>
              <a:t>Merek</a:t>
            </a:r>
            <a:r>
              <a:rPr lang="en-ID" dirty="0"/>
              <a:t>, Desain </a:t>
            </a:r>
            <a:r>
              <a:rPr lang="en-ID" dirty="0" err="1"/>
              <a:t>Industri</a:t>
            </a:r>
            <a:r>
              <a:rPr lang="en-ID" dirty="0"/>
              <a:t>,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Cipta</a:t>
            </a:r>
            <a:r>
              <a:rPr lang="en-ID" dirty="0"/>
              <a:t>, dan </a:t>
            </a:r>
            <a:r>
              <a:rPr lang="en-ID" dirty="0" err="1"/>
              <a:t>sebagainya</a:t>
            </a:r>
            <a:r>
              <a:rPr lang="en-ID" dirty="0"/>
              <a:t>, </a:t>
            </a:r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Pengajuan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pemohon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pengajuan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1.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Direktorat</a:t>
            </a:r>
            <a:r>
              <a:rPr lang="en-ID" dirty="0"/>
              <a:t> </a:t>
            </a:r>
            <a:r>
              <a:rPr lang="en-ID" dirty="0" err="1"/>
              <a:t>Jenderal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Intelektual</a:t>
            </a:r>
            <a:r>
              <a:rPr lang="en-ID" dirty="0"/>
              <a:t> di </a:t>
            </a:r>
            <a:r>
              <a:rPr lang="en-ID" dirty="0" err="1"/>
              <a:t>kantor</a:t>
            </a:r>
            <a:r>
              <a:rPr lang="en-ID" dirty="0"/>
              <a:t> </a:t>
            </a:r>
            <a:r>
              <a:rPr lang="en-ID" dirty="0" err="1"/>
              <a:t>pusatnya</a:t>
            </a:r>
            <a:r>
              <a:rPr lang="en-ID" dirty="0"/>
              <a:t> yang </a:t>
            </a:r>
            <a:r>
              <a:rPr lang="en-ID" dirty="0" err="1"/>
              <a:t>beralamat</a:t>
            </a:r>
            <a:r>
              <a:rPr lang="en-ID" dirty="0"/>
              <a:t> di Jl. H.R. </a:t>
            </a:r>
            <a:r>
              <a:rPr lang="en-ID" dirty="0" err="1"/>
              <a:t>Rasuna</a:t>
            </a:r>
            <a:r>
              <a:rPr lang="en-ID" dirty="0"/>
              <a:t> Said </a:t>
            </a:r>
            <a:r>
              <a:rPr lang="en-ID" dirty="0" err="1"/>
              <a:t>Kav</a:t>
            </a:r>
            <a:r>
              <a:rPr lang="en-ID" dirty="0"/>
              <a:t>. 8-9, Jakarta Selatan 12940, Indonesia.</a:t>
            </a:r>
          </a:p>
          <a:p>
            <a:pPr marL="0" indent="0">
              <a:buNone/>
            </a:pPr>
            <a:r>
              <a:rPr lang="en-ID" dirty="0"/>
              <a:t>2. </a:t>
            </a:r>
            <a:r>
              <a:rPr lang="en-ID" dirty="0" err="1"/>
              <a:t>Melalui</a:t>
            </a:r>
            <a:r>
              <a:rPr lang="en-ID" dirty="0"/>
              <a:t> Kantor Wilayah Kementerian Hukum dan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Asasi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RI di </a:t>
            </a:r>
            <a:r>
              <a:rPr lang="en-ID" dirty="0" err="1"/>
              <a:t>seluruh</a:t>
            </a:r>
            <a:r>
              <a:rPr lang="en-ID" dirty="0"/>
              <a:t> Indonesia.</a:t>
            </a:r>
          </a:p>
          <a:p>
            <a:pPr marL="0" indent="0">
              <a:buNone/>
            </a:pPr>
            <a:r>
              <a:rPr lang="en-ID" dirty="0"/>
              <a:t>3. </a:t>
            </a:r>
            <a:r>
              <a:rPr lang="en-ID" dirty="0" err="1"/>
              <a:t>Melalui</a:t>
            </a:r>
            <a:r>
              <a:rPr lang="en-ID" dirty="0"/>
              <a:t> Kuasa Hukum </a:t>
            </a:r>
            <a:r>
              <a:rPr lang="en-ID" dirty="0" err="1"/>
              <a:t>Konsultan</a:t>
            </a:r>
            <a:r>
              <a:rPr lang="en-ID" dirty="0"/>
              <a:t> HKI </a:t>
            </a:r>
            <a:r>
              <a:rPr lang="en-ID" dirty="0" err="1"/>
              <a:t>terdaftar</a:t>
            </a:r>
            <a:r>
              <a:rPr lang="en-ID" dirty="0"/>
              <a:t>. 4.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Cipta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 Masuk </a:t>
            </a:r>
            <a:r>
              <a:rPr lang="en-ID" dirty="0" err="1"/>
              <a:t>ke</a:t>
            </a:r>
            <a:r>
              <a:rPr lang="en-ID" dirty="0"/>
              <a:t> situs e-hakcipta.dgip.go.id</a:t>
            </a:r>
          </a:p>
        </p:txBody>
      </p:sp>
    </p:spTree>
    <p:extLst>
      <p:ext uri="{BB962C8B-B14F-4D97-AF65-F5344CB8AC3E}">
        <p14:creationId xmlns:p14="http://schemas.microsoft.com/office/powerpoint/2010/main" val="300522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79CC-CDC2-59BA-C37B-CBEB3A60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Atas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Intelektual</a:t>
            </a:r>
            <a:r>
              <a:rPr lang="en-ID" dirty="0"/>
              <a:t> (</a:t>
            </a:r>
            <a:r>
              <a:rPr lang="en-ID" dirty="0" err="1"/>
              <a:t>HaKI</a:t>
            </a:r>
            <a:r>
              <a:rPr lang="en-ID" dirty="0"/>
              <a:t>)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0332-CB73-878C-5951-7373C05E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eksklusif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negara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 HKI (inventor, </a:t>
            </a:r>
            <a:r>
              <a:rPr lang="en-ID" dirty="0" err="1"/>
              <a:t>pencipta</a:t>
            </a:r>
            <a:r>
              <a:rPr lang="en-ID" dirty="0"/>
              <a:t>, </a:t>
            </a:r>
            <a:r>
              <a:rPr lang="en-ID" dirty="0" err="1"/>
              <a:t>pendesain</a:t>
            </a:r>
            <a:r>
              <a:rPr lang="en-ID" dirty="0"/>
              <a:t>, dan </a:t>
            </a:r>
            <a:r>
              <a:rPr lang="en-ID" dirty="0" err="1"/>
              <a:t>sebagainya</a:t>
            </a:r>
            <a:r>
              <a:rPr lang="en-ID" dirty="0"/>
              <a:t>) </a:t>
            </a:r>
            <a:r>
              <a:rPr lang="en-ID" dirty="0" err="1"/>
              <a:t>tidak</a:t>
            </a:r>
            <a:r>
              <a:rPr lang="en-ID" dirty="0"/>
              <a:t> lain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penghargaan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 (</a:t>
            </a:r>
            <a:r>
              <a:rPr lang="en-ID" dirty="0" err="1"/>
              <a:t>kreativitas</a:t>
            </a:r>
            <a:r>
              <a:rPr lang="en-ID" dirty="0"/>
              <a:t>)</a:t>
            </a:r>
            <a:r>
              <a:rPr lang="en-ID" dirty="0" err="1"/>
              <a:t>nya</a:t>
            </a:r>
            <a:r>
              <a:rPr lang="en-ID" dirty="0"/>
              <a:t> dan agar orang lain </a:t>
            </a:r>
            <a:r>
              <a:rPr lang="en-ID" dirty="0" err="1"/>
              <a:t>terangsang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system HKI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mekanisme</a:t>
            </a:r>
            <a:r>
              <a:rPr lang="en-ID" dirty="0"/>
              <a:t> pasar.</a:t>
            </a:r>
          </a:p>
        </p:txBody>
      </p:sp>
    </p:spTree>
    <p:extLst>
      <p:ext uri="{BB962C8B-B14F-4D97-AF65-F5344CB8AC3E}">
        <p14:creationId xmlns:p14="http://schemas.microsoft.com/office/powerpoint/2010/main" val="260180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8C3E-478A-EE13-9626-092682C6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b. </a:t>
            </a:r>
            <a:r>
              <a:rPr lang="en-ID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F885-6722-875F-CA6B-AB18C252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intelektual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514350" indent="-514350">
              <a:buAutoNum type="alphaLcPeriod"/>
            </a:pPr>
            <a:r>
              <a:rPr lang="en-ID" dirty="0" err="1"/>
              <a:t>mendorong</a:t>
            </a:r>
            <a:r>
              <a:rPr lang="en-ID" dirty="0"/>
              <a:t> dan </a:t>
            </a:r>
            <a:r>
              <a:rPr lang="en-ID" dirty="0" err="1"/>
              <a:t>menumbuhkembangkan</a:t>
            </a:r>
            <a:r>
              <a:rPr lang="en-ID" dirty="0"/>
              <a:t> </a:t>
            </a:r>
            <a:r>
              <a:rPr lang="en-ID" dirty="0" err="1"/>
              <a:t>semangat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berkarya</a:t>
            </a:r>
            <a:r>
              <a:rPr lang="en-ID" dirty="0"/>
              <a:t> dan </a:t>
            </a:r>
            <a:r>
              <a:rPr lang="en-ID" dirty="0" err="1"/>
              <a:t>mencipta</a:t>
            </a:r>
            <a:r>
              <a:rPr lang="en-ID" dirty="0"/>
              <a:t>.</a:t>
            </a:r>
          </a:p>
          <a:p>
            <a:pPr marL="514350" indent="-514350">
              <a:buAutoNum type="alphaLcPeriod"/>
            </a:pPr>
            <a:r>
              <a:rPr lang="en-ID" dirty="0" err="1"/>
              <a:t>Cakupan</a:t>
            </a:r>
            <a:r>
              <a:rPr lang="en-ID" dirty="0"/>
              <a:t> HAKI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yang </a:t>
            </a:r>
            <a:r>
              <a:rPr lang="en-ID" dirty="0" err="1"/>
              <a:t>diatur</a:t>
            </a:r>
            <a:r>
              <a:rPr lang="en-ID" dirty="0"/>
              <a:t> dalam </a:t>
            </a:r>
            <a:r>
              <a:rPr lang="en-ID" dirty="0" err="1"/>
              <a:t>HaKI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karya-karya</a:t>
            </a:r>
            <a:r>
              <a:rPr lang="en-ID" dirty="0"/>
              <a:t> yang </a:t>
            </a:r>
            <a:r>
              <a:rPr lang="en-ID" dirty="0" err="1"/>
              <a:t>timbul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lahir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intelektual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 </a:t>
            </a:r>
            <a:r>
              <a:rPr lang="en-ID" dirty="0" err="1"/>
              <a:t>Secara</a:t>
            </a:r>
            <a:r>
              <a:rPr lang="en-ID" dirty="0"/>
              <a:t> garis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HaKI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dalam 2 (</a:t>
            </a:r>
            <a:r>
              <a:rPr lang="en-ID" dirty="0" err="1"/>
              <a:t>dua</a:t>
            </a:r>
            <a:r>
              <a:rPr lang="en-ID" dirty="0"/>
              <a:t>) </a:t>
            </a:r>
            <a:r>
              <a:rPr lang="en-ID" dirty="0" err="1"/>
              <a:t>bagian,yaitu</a:t>
            </a:r>
            <a:r>
              <a:rPr lang="en-ID" dirty="0"/>
              <a:t>: 1.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Cipta</a:t>
            </a:r>
            <a:r>
              <a:rPr lang="en-ID" dirty="0"/>
              <a:t> (copyright); 2.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(industrial property rights)</a:t>
            </a:r>
          </a:p>
        </p:txBody>
      </p:sp>
    </p:spTree>
    <p:extLst>
      <p:ext uri="{BB962C8B-B14F-4D97-AF65-F5344CB8AC3E}">
        <p14:creationId xmlns:p14="http://schemas.microsoft.com/office/powerpoint/2010/main" val="396995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734A-B719-46F7-9B18-C31639A0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(industrial property rights)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6601-C13B-13BE-E5D6-435FB0B8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a. Paten (patent);</a:t>
            </a:r>
          </a:p>
          <a:p>
            <a:pPr marL="0" indent="0">
              <a:buNone/>
            </a:pPr>
            <a:r>
              <a:rPr lang="en-ID" dirty="0"/>
              <a:t>b. Paten </a:t>
            </a:r>
            <a:r>
              <a:rPr lang="en-ID" dirty="0" err="1"/>
              <a:t>Sederhana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c. Desain </a:t>
            </a:r>
            <a:r>
              <a:rPr lang="en-ID" dirty="0" err="1"/>
              <a:t>industri</a:t>
            </a:r>
            <a:r>
              <a:rPr lang="en-ID" dirty="0"/>
              <a:t> (industrial design);</a:t>
            </a:r>
          </a:p>
          <a:p>
            <a:pPr marL="0" indent="0">
              <a:buNone/>
            </a:pPr>
            <a:r>
              <a:rPr lang="en-ID" dirty="0"/>
              <a:t>d. </a:t>
            </a:r>
            <a:r>
              <a:rPr lang="en-ID" dirty="0" err="1"/>
              <a:t>Merek</a:t>
            </a:r>
            <a:r>
              <a:rPr lang="en-ID" dirty="0"/>
              <a:t> (trademark);</a:t>
            </a:r>
          </a:p>
          <a:p>
            <a:pPr marL="0" indent="0">
              <a:buNone/>
            </a:pPr>
            <a:r>
              <a:rPr lang="en-ID" dirty="0"/>
              <a:t>e. </a:t>
            </a:r>
            <a:r>
              <a:rPr lang="en-ID" dirty="0" err="1"/>
              <a:t>Penanggulangan</a:t>
            </a:r>
            <a:r>
              <a:rPr lang="en-ID" dirty="0"/>
              <a:t> </a:t>
            </a:r>
            <a:r>
              <a:rPr lang="en-ID" dirty="0" err="1"/>
              <a:t>praktek</a:t>
            </a:r>
            <a:r>
              <a:rPr lang="en-ID" dirty="0"/>
              <a:t> </a:t>
            </a:r>
            <a:r>
              <a:rPr lang="en-ID" dirty="0" err="1"/>
              <a:t>persaingan</a:t>
            </a:r>
            <a:r>
              <a:rPr lang="en-ID" dirty="0"/>
              <a:t> </a:t>
            </a:r>
            <a:r>
              <a:rPr lang="en-ID" dirty="0" err="1"/>
              <a:t>curang</a:t>
            </a:r>
            <a:r>
              <a:rPr lang="en-ID" dirty="0"/>
              <a:t> (repression of unfair competition);</a:t>
            </a:r>
          </a:p>
          <a:p>
            <a:pPr marL="0" indent="0">
              <a:buNone/>
            </a:pPr>
            <a:r>
              <a:rPr lang="en-ID" dirty="0"/>
              <a:t>f. Desain tata </a:t>
            </a:r>
            <a:r>
              <a:rPr lang="en-ID" dirty="0" err="1"/>
              <a:t>letak</a:t>
            </a:r>
            <a:r>
              <a:rPr lang="en-ID" dirty="0"/>
              <a:t> </a:t>
            </a:r>
            <a:r>
              <a:rPr lang="en-ID" dirty="0" err="1"/>
              <a:t>sirkuit</a:t>
            </a:r>
            <a:r>
              <a:rPr lang="en-ID" dirty="0"/>
              <a:t> </a:t>
            </a:r>
            <a:r>
              <a:rPr lang="en-ID" dirty="0" err="1"/>
              <a:t>terpadu</a:t>
            </a:r>
            <a:r>
              <a:rPr lang="en-ID" dirty="0"/>
              <a:t> (layout design of integrated circuit);</a:t>
            </a:r>
          </a:p>
          <a:p>
            <a:pPr marL="0" indent="0">
              <a:buNone/>
            </a:pPr>
            <a:r>
              <a:rPr lang="en-ID" dirty="0"/>
              <a:t>g. </a:t>
            </a:r>
            <a:r>
              <a:rPr lang="en-ID" dirty="0" err="1"/>
              <a:t>Rahasia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 (trade secret).</a:t>
            </a:r>
          </a:p>
        </p:txBody>
      </p:sp>
    </p:spTree>
    <p:extLst>
      <p:ext uri="{BB962C8B-B14F-4D97-AF65-F5344CB8AC3E}">
        <p14:creationId xmlns:p14="http://schemas.microsoft.com/office/powerpoint/2010/main" val="157909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90FB-D257-FB1D-7651-7FE51494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c. HAK CIPTA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5E12-E4A9-502B-7A7A-6E5B58B4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Cipta</a:t>
            </a:r>
            <a:r>
              <a:rPr lang="en-ID" dirty="0"/>
              <a:t>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intelektual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dilindungi</a:t>
            </a:r>
            <a:r>
              <a:rPr lang="en-ID" dirty="0"/>
              <a:t> paling </a:t>
            </a:r>
            <a:r>
              <a:rPr lang="en-ID" dirty="0" err="1"/>
              <a:t>luas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, </a:t>
            </a:r>
            <a:r>
              <a:rPr lang="en-ID" dirty="0" err="1"/>
              <a:t>seni</a:t>
            </a:r>
            <a:r>
              <a:rPr lang="en-ID" dirty="0"/>
              <a:t> dan sastra (art and literary) yang di </a:t>
            </a:r>
            <a:r>
              <a:rPr lang="en-ID" dirty="0" err="1"/>
              <a:t>dalamnya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pula program </a:t>
            </a:r>
            <a:r>
              <a:rPr lang="en-ID" dirty="0" err="1"/>
              <a:t>komputer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63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3E4C-F193-ED0B-B4D0-7AA93748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dirty="0" err="1"/>
              <a:t>Hak</a:t>
            </a:r>
            <a:r>
              <a:rPr lang="en-ID" sz="3600" dirty="0"/>
              <a:t> </a:t>
            </a:r>
            <a:r>
              <a:rPr lang="en-ID" sz="3600" dirty="0" err="1"/>
              <a:t>Cipta</a:t>
            </a:r>
            <a:r>
              <a:rPr lang="en-ID" sz="3600" dirty="0"/>
              <a:t> dan </a:t>
            </a:r>
            <a:r>
              <a:rPr lang="en-ID" sz="3600" dirty="0" err="1"/>
              <a:t>Hak</a:t>
            </a:r>
            <a:r>
              <a:rPr lang="en-ID" sz="3600" dirty="0"/>
              <a:t> </a:t>
            </a:r>
            <a:r>
              <a:rPr lang="en-ID" sz="3600" dirty="0" err="1"/>
              <a:t>Terkait</a:t>
            </a:r>
            <a:r>
              <a:rPr lang="en-ID" sz="3600" dirty="0"/>
              <a:t> </a:t>
            </a:r>
            <a:r>
              <a:rPr lang="en-ID" sz="3600" dirty="0" err="1"/>
              <a:t>bagi</a:t>
            </a:r>
            <a:r>
              <a:rPr lang="en-ID" sz="3600" dirty="0"/>
              <a:t> </a:t>
            </a:r>
            <a:r>
              <a:rPr lang="en-ID" sz="3600" dirty="0" err="1"/>
              <a:t>perekonomian</a:t>
            </a:r>
            <a:r>
              <a:rPr lang="en-ID" sz="3600" dirty="0"/>
              <a:t> negara </a:t>
            </a:r>
            <a:r>
              <a:rPr lang="en-ID" sz="3600" dirty="0" err="1"/>
              <a:t>dapat</a:t>
            </a:r>
            <a:r>
              <a:rPr lang="en-ID" sz="3600" dirty="0"/>
              <a:t> </a:t>
            </a:r>
            <a:r>
              <a:rPr lang="en-ID" sz="3600" dirty="0" err="1"/>
              <a:t>lebih</a:t>
            </a:r>
            <a:r>
              <a:rPr lang="en-ID" sz="3600" dirty="0"/>
              <a:t> optimal </a:t>
            </a:r>
            <a:r>
              <a:rPr lang="en-ID" sz="3600" dirty="0" err="1"/>
              <a:t>Ciptaan</a:t>
            </a:r>
            <a:r>
              <a:rPr lang="en-ID" sz="3600" dirty="0"/>
              <a:t> yang </a:t>
            </a:r>
            <a:r>
              <a:rPr lang="en-ID" sz="3600" dirty="0" err="1"/>
              <a:t>dapat</a:t>
            </a:r>
            <a:r>
              <a:rPr lang="en-ID" sz="3600" dirty="0"/>
              <a:t> </a:t>
            </a:r>
            <a:r>
              <a:rPr lang="en-ID" sz="3600" dirty="0" err="1"/>
              <a:t>dilindungi</a:t>
            </a:r>
            <a:r>
              <a:rPr lang="en-ID" sz="3600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EFD5-875E-2B77-FA8E-625F0BFC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sv-SE" dirty="0"/>
              <a:t>Buku, program komputer, pamflet, perwajahan (layout) karya tulis yang diterbitkan, dan semua hasil karya tulis lain;</a:t>
            </a:r>
          </a:p>
          <a:p>
            <a:pPr marL="514350" indent="-514350">
              <a:buAutoNum type="arabicPeriod"/>
            </a:pPr>
            <a:r>
              <a:rPr lang="es-ES" dirty="0" err="1"/>
              <a:t>Ceramah</a:t>
            </a:r>
            <a:r>
              <a:rPr lang="es-ES" dirty="0"/>
              <a:t>, </a:t>
            </a:r>
            <a:r>
              <a:rPr lang="es-ES" dirty="0" err="1"/>
              <a:t>kuliah</a:t>
            </a:r>
            <a:r>
              <a:rPr lang="es-ES" dirty="0"/>
              <a:t>, </a:t>
            </a:r>
            <a:r>
              <a:rPr lang="es-ES" dirty="0" err="1"/>
              <a:t>pidato</a:t>
            </a:r>
            <a:r>
              <a:rPr lang="es-ES" dirty="0"/>
              <a:t>, dan </a:t>
            </a:r>
            <a:r>
              <a:rPr lang="es-ES" dirty="0" err="1"/>
              <a:t>ciptaan</a:t>
            </a:r>
            <a:r>
              <a:rPr lang="es-ES" dirty="0"/>
              <a:t> </a:t>
            </a:r>
            <a:r>
              <a:rPr lang="es-ES" dirty="0" err="1"/>
              <a:t>lain</a:t>
            </a:r>
            <a:r>
              <a:rPr lang="es-ES" dirty="0"/>
              <a:t> yang </a:t>
            </a:r>
            <a:r>
              <a:rPr lang="es-ES" dirty="0" err="1"/>
              <a:t>sejenis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itu</a:t>
            </a:r>
            <a:r>
              <a:rPr lang="es-ES" dirty="0"/>
              <a:t>;</a:t>
            </a:r>
          </a:p>
          <a:p>
            <a:pPr marL="514350" indent="-514350">
              <a:buAutoNum type="arabicPeriod"/>
            </a:pPr>
            <a:r>
              <a:rPr lang="en-ID" dirty="0"/>
              <a:t>Alat </a:t>
            </a:r>
            <a:r>
              <a:rPr lang="en-ID" dirty="0" err="1"/>
              <a:t>peraga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dan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;</a:t>
            </a:r>
          </a:p>
          <a:p>
            <a:pPr marL="514350" indent="-514350">
              <a:buAutoNum type="arabicPeriod"/>
            </a:pPr>
            <a:r>
              <a:rPr lang="en-ID" dirty="0" err="1"/>
              <a:t>Lagu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musik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;</a:t>
            </a:r>
          </a:p>
          <a:p>
            <a:pPr marL="514350" indent="-514350">
              <a:buAutoNum type="arabicPeriod"/>
            </a:pPr>
            <a:r>
              <a:rPr lang="en-ID" dirty="0"/>
              <a:t>Drama </a:t>
            </a:r>
            <a:r>
              <a:rPr lang="en-ID" dirty="0" err="1"/>
              <a:t>atau</a:t>
            </a:r>
            <a:r>
              <a:rPr lang="en-ID" dirty="0"/>
              <a:t> drama </a:t>
            </a:r>
            <a:r>
              <a:rPr lang="en-ID" dirty="0" err="1"/>
              <a:t>musikal</a:t>
            </a:r>
            <a:r>
              <a:rPr lang="en-ID" dirty="0"/>
              <a:t>, tari, </a:t>
            </a:r>
            <a:r>
              <a:rPr lang="en-ID" dirty="0" err="1"/>
              <a:t>koreografi</a:t>
            </a:r>
            <a:r>
              <a:rPr lang="en-ID" dirty="0"/>
              <a:t>, </a:t>
            </a:r>
            <a:r>
              <a:rPr lang="en-ID" dirty="0" err="1"/>
              <a:t>pewayangan</a:t>
            </a:r>
            <a:r>
              <a:rPr lang="en-ID" dirty="0"/>
              <a:t>, dan </a:t>
            </a:r>
            <a:r>
              <a:rPr lang="en-ID" dirty="0" err="1"/>
              <a:t>pantomim</a:t>
            </a:r>
            <a:r>
              <a:rPr lang="en-ID" dirty="0"/>
              <a:t>;</a:t>
            </a:r>
          </a:p>
          <a:p>
            <a:pPr marL="514350" indent="-514350">
              <a:buAutoNum type="arabicPeriod"/>
            </a:pPr>
            <a:r>
              <a:rPr lang="en-ID" dirty="0" err="1"/>
              <a:t>Seni</a:t>
            </a:r>
            <a:r>
              <a:rPr lang="en-ID" dirty="0"/>
              <a:t> </a:t>
            </a:r>
            <a:r>
              <a:rPr lang="en-ID" dirty="0" err="1"/>
              <a:t>rupa</a:t>
            </a:r>
            <a:r>
              <a:rPr lang="en-ID" dirty="0"/>
              <a:t> dalam </a:t>
            </a:r>
            <a:r>
              <a:rPr lang="en-ID" dirty="0" err="1"/>
              <a:t>segala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seni</a:t>
            </a:r>
            <a:r>
              <a:rPr lang="en-ID" dirty="0"/>
              <a:t> </a:t>
            </a:r>
            <a:r>
              <a:rPr lang="en-ID" dirty="0" err="1"/>
              <a:t>lukis</a:t>
            </a:r>
            <a:r>
              <a:rPr lang="en-ID" dirty="0"/>
              <a:t>, </a:t>
            </a:r>
            <a:r>
              <a:rPr lang="en-ID" dirty="0" err="1"/>
              <a:t>gambar</a:t>
            </a:r>
            <a:r>
              <a:rPr lang="en-ID" dirty="0"/>
              <a:t>, </a:t>
            </a:r>
            <a:r>
              <a:rPr lang="en-ID" dirty="0" err="1"/>
              <a:t>seni</a:t>
            </a:r>
            <a:r>
              <a:rPr lang="en-ID" dirty="0"/>
              <a:t> </a:t>
            </a:r>
            <a:r>
              <a:rPr lang="en-ID" dirty="0" err="1"/>
              <a:t>ukir</a:t>
            </a:r>
            <a:r>
              <a:rPr lang="en-ID" dirty="0"/>
              <a:t>, </a:t>
            </a:r>
            <a:r>
              <a:rPr lang="en-ID" dirty="0" err="1"/>
              <a:t>seni</a:t>
            </a:r>
            <a:r>
              <a:rPr lang="en-ID" dirty="0"/>
              <a:t> </a:t>
            </a:r>
            <a:r>
              <a:rPr lang="en-ID" dirty="0" err="1"/>
              <a:t>kaligrafi</a:t>
            </a:r>
            <a:r>
              <a:rPr lang="en-ID" dirty="0"/>
              <a:t>, </a:t>
            </a:r>
            <a:r>
              <a:rPr lang="en-ID" dirty="0" err="1"/>
              <a:t>seni</a:t>
            </a:r>
            <a:r>
              <a:rPr lang="en-ID" dirty="0"/>
              <a:t> </a:t>
            </a:r>
            <a:r>
              <a:rPr lang="en-ID" dirty="0" err="1"/>
              <a:t>pahat</a:t>
            </a:r>
            <a:r>
              <a:rPr lang="en-ID" dirty="0"/>
              <a:t>, </a:t>
            </a:r>
            <a:r>
              <a:rPr lang="en-ID" dirty="0" err="1"/>
              <a:t>seni</a:t>
            </a:r>
            <a:r>
              <a:rPr lang="en-ID" dirty="0"/>
              <a:t> </a:t>
            </a:r>
            <a:r>
              <a:rPr lang="en-ID" dirty="0" err="1"/>
              <a:t>patung</a:t>
            </a:r>
            <a:r>
              <a:rPr lang="en-ID" dirty="0"/>
              <a:t>, </a:t>
            </a:r>
            <a:r>
              <a:rPr lang="en-ID" dirty="0" err="1"/>
              <a:t>kolase</a:t>
            </a:r>
            <a:r>
              <a:rPr lang="en-ID" dirty="0"/>
              <a:t>, dan </a:t>
            </a:r>
            <a:r>
              <a:rPr lang="en-ID" dirty="0" err="1"/>
              <a:t>seni</a:t>
            </a:r>
            <a:r>
              <a:rPr lang="en-ID" dirty="0"/>
              <a:t> </a:t>
            </a:r>
            <a:r>
              <a:rPr lang="en-ID" dirty="0" err="1"/>
              <a:t>terapan</a:t>
            </a:r>
            <a:r>
              <a:rPr lang="en-ID" dirty="0"/>
              <a:t>;</a:t>
            </a:r>
          </a:p>
          <a:p>
            <a:pPr marL="514350" indent="-514350">
              <a:buAutoNum type="arabicPeriod"/>
            </a:pPr>
            <a:r>
              <a:rPr lang="en-ID" dirty="0" err="1"/>
              <a:t>Arsitektur</a:t>
            </a:r>
            <a:r>
              <a:rPr lang="en-ID" dirty="0"/>
              <a:t>;</a:t>
            </a:r>
          </a:p>
          <a:p>
            <a:pPr marL="514350" indent="-514350">
              <a:buAutoNum type="arabicPeriod"/>
            </a:pPr>
            <a:r>
              <a:rPr lang="en-ID" dirty="0"/>
              <a:t>Peta;</a:t>
            </a:r>
          </a:p>
          <a:p>
            <a:pPr marL="514350" indent="-514350">
              <a:buAutoNum type="arabicPeriod"/>
            </a:pPr>
            <a:r>
              <a:rPr lang="en-ID" dirty="0" err="1"/>
              <a:t>Seni</a:t>
            </a:r>
            <a:r>
              <a:rPr lang="en-ID" dirty="0"/>
              <a:t> Batik;</a:t>
            </a:r>
          </a:p>
          <a:p>
            <a:pPr marL="514350" indent="-514350">
              <a:buAutoNum type="arabicPeriod"/>
            </a:pPr>
            <a:r>
              <a:rPr lang="en-ID" dirty="0" err="1"/>
              <a:t>Fotografi</a:t>
            </a:r>
            <a:r>
              <a:rPr lang="en-ID" dirty="0"/>
              <a:t>;</a:t>
            </a:r>
          </a:p>
          <a:p>
            <a:pPr marL="514350" indent="-514350">
              <a:buAutoNum type="arabicPeriod"/>
            </a:pPr>
            <a:r>
              <a:rPr lang="en-ID" dirty="0" err="1"/>
              <a:t>Terjemahan</a:t>
            </a:r>
            <a:r>
              <a:rPr lang="en-ID" dirty="0"/>
              <a:t>, tafsir, </a:t>
            </a:r>
            <a:r>
              <a:rPr lang="en-ID" dirty="0" err="1"/>
              <a:t>saduran</a:t>
            </a:r>
            <a:r>
              <a:rPr lang="en-ID" dirty="0"/>
              <a:t>, </a:t>
            </a:r>
            <a:r>
              <a:rPr lang="en-ID" dirty="0" err="1"/>
              <a:t>bunga</a:t>
            </a:r>
            <a:r>
              <a:rPr lang="en-ID" dirty="0"/>
              <a:t> </a:t>
            </a:r>
            <a:r>
              <a:rPr lang="en-ID" dirty="0" err="1"/>
              <a:t>rampai</a:t>
            </a:r>
            <a:r>
              <a:rPr lang="en-ID" dirty="0"/>
              <a:t>, dan </a:t>
            </a:r>
            <a:r>
              <a:rPr lang="en-ID" dirty="0" err="1"/>
              <a:t>karya</a:t>
            </a:r>
            <a:r>
              <a:rPr lang="en-ID" dirty="0"/>
              <a:t> lain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pengalihwujudan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90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3F89-EB3E-4679-1D13-52F09FE1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d. Masa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Cipta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0CCE-7FDE-D4C2-E58A-A6D6EE0E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Cipta</a:t>
            </a:r>
            <a:r>
              <a:rPr lang="en-ID" dirty="0"/>
              <a:t> : </a:t>
            </a:r>
            <a:r>
              <a:rPr lang="en-ID" dirty="0" err="1"/>
              <a:t>Seumur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Pencipta</a:t>
            </a:r>
            <a:r>
              <a:rPr lang="en-ID" dirty="0"/>
              <a:t> + 70 </a:t>
            </a:r>
            <a:r>
              <a:rPr lang="en-ID" dirty="0" err="1"/>
              <a:t>Tahun</a:t>
            </a:r>
            <a:r>
              <a:rPr lang="en-ID" dirty="0"/>
              <a:t>.</a:t>
            </a:r>
          </a:p>
          <a:p>
            <a:pPr marL="514350" indent="-514350">
              <a:buAutoNum type="arabicPeriod"/>
            </a:pPr>
            <a:r>
              <a:rPr lang="en-ID" dirty="0"/>
              <a:t>Program </a:t>
            </a:r>
            <a:r>
              <a:rPr lang="en-ID" dirty="0" err="1"/>
              <a:t>Komputer</a:t>
            </a:r>
            <a:r>
              <a:rPr lang="en-ID" dirty="0"/>
              <a:t> : 50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dipublikasikan</a:t>
            </a:r>
            <a:r>
              <a:rPr lang="en-ID" dirty="0"/>
              <a:t>.</a:t>
            </a:r>
          </a:p>
          <a:p>
            <a:pPr marL="514350" indent="-514350">
              <a:buAutoNum type="arabicPeriod"/>
            </a:pPr>
            <a:r>
              <a:rPr lang="fi-FI" dirty="0"/>
              <a:t>Pelaku : 50 tahun sejak pertama kali di pertunjukkan.</a:t>
            </a:r>
          </a:p>
          <a:p>
            <a:pPr marL="514350" indent="-514350">
              <a:buAutoNum type="arabicPeriod"/>
            </a:pPr>
            <a:r>
              <a:rPr lang="en-ID" dirty="0" err="1"/>
              <a:t>Produser</a:t>
            </a:r>
            <a:r>
              <a:rPr lang="en-ID" dirty="0"/>
              <a:t> </a:t>
            </a:r>
            <a:r>
              <a:rPr lang="en-ID" dirty="0" err="1"/>
              <a:t>Rekaman</a:t>
            </a:r>
            <a:r>
              <a:rPr lang="en-ID" dirty="0"/>
              <a:t> : 50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Ciptaan</a:t>
            </a:r>
            <a:r>
              <a:rPr lang="en-ID" dirty="0"/>
              <a:t> di </a:t>
            </a:r>
            <a:r>
              <a:rPr lang="en-ID" dirty="0" err="1"/>
              <a:t>fiksasikan</a:t>
            </a:r>
            <a:r>
              <a:rPr lang="en-ID" dirty="0"/>
              <a:t>.</a:t>
            </a:r>
          </a:p>
          <a:p>
            <a:pPr marL="514350" indent="-514350">
              <a:buAutoNum type="arabicPeriod"/>
            </a:pPr>
            <a:r>
              <a:rPr lang="en-ID" dirty="0"/>
              <a:t>Lembaga </a:t>
            </a:r>
            <a:r>
              <a:rPr lang="en-ID" dirty="0" err="1"/>
              <a:t>Penyiaran</a:t>
            </a:r>
            <a:r>
              <a:rPr lang="en-ID" dirty="0"/>
              <a:t> : 20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di </a:t>
            </a:r>
            <a:r>
              <a:rPr lang="en-ID" dirty="0" err="1"/>
              <a:t>siarkan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5729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D513-AF99-6AFF-4A60-134CFD3F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e. Paten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A964-C853-AA71-C352-2BE8C2B3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1. </a:t>
            </a:r>
            <a:r>
              <a:rPr lang="en-ID" dirty="0" err="1"/>
              <a:t>Pengertian</a:t>
            </a:r>
            <a:r>
              <a:rPr lang="en-ID" dirty="0"/>
              <a:t> Paten</a:t>
            </a:r>
          </a:p>
          <a:p>
            <a:r>
              <a:rPr lang="en-ID" dirty="0" err="1"/>
              <a:t>Undang-undang</a:t>
            </a:r>
            <a:r>
              <a:rPr lang="en-ID" dirty="0"/>
              <a:t> No. 13 </a:t>
            </a:r>
            <a:r>
              <a:rPr lang="en-ID" dirty="0" err="1"/>
              <a:t>Tahun</a:t>
            </a:r>
            <a:r>
              <a:rPr lang="en-ID" dirty="0"/>
              <a:t> 2016 (Abdul </a:t>
            </a:r>
            <a:r>
              <a:rPr lang="en-ID" dirty="0" err="1"/>
              <a:t>Atsa,Tentang</a:t>
            </a:r>
            <a:r>
              <a:rPr lang="en-ID" dirty="0"/>
              <a:t> Paten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penemuan</a:t>
            </a:r>
            <a:r>
              <a:rPr lang="en-ID" dirty="0"/>
              <a:t> dalam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proses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080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2183</Words>
  <Application>Microsoft Office PowerPoint</Application>
  <PresentationFormat>Widescreen</PresentationFormat>
  <Paragraphs>171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Calibri-Bold</vt:lpstr>
      <vt:lpstr>Office Theme</vt:lpstr>
      <vt:lpstr>Custom Design</vt:lpstr>
      <vt:lpstr>Komputer &amp; Masyarakat</vt:lpstr>
      <vt:lpstr>Pengertian Hak Atas Kekayaan Intelektual (HaKI)</vt:lpstr>
      <vt:lpstr>Pengertian Hak Atas Kekayaan Intelektual (HaKI) -2</vt:lpstr>
      <vt:lpstr>b. Tujuan</vt:lpstr>
      <vt:lpstr>Hak kekayaan industri (industrial property rights) mencakup beberapa bentuk :</vt:lpstr>
      <vt:lpstr>c. HAK CIPTA</vt:lpstr>
      <vt:lpstr>Hak Cipta dan Hak Terkait bagi perekonomian negara dapat lebih optimal Ciptaan yang dapat dilindungi :</vt:lpstr>
      <vt:lpstr>d. Masa Perlindungan Hak Cipta</vt:lpstr>
      <vt:lpstr>e. Paten</vt:lpstr>
      <vt:lpstr> 2. Invensi . </vt:lpstr>
      <vt:lpstr>Invensi dapat dipatenkan jika invensi tersebut memenuhi persyaratan berikut :</vt:lpstr>
      <vt:lpstr> 3. Masa Perlindungan Paten </vt:lpstr>
      <vt:lpstr> 4. Paten Sederhana </vt:lpstr>
      <vt:lpstr>5. Merk</vt:lpstr>
      <vt:lpstr>5. Merk-2</vt:lpstr>
      <vt:lpstr>Merk-3</vt:lpstr>
      <vt:lpstr>Merk-4</vt:lpstr>
      <vt:lpstr>Merk-5</vt:lpstr>
      <vt:lpstr>g. Desain Industri</vt:lpstr>
      <vt:lpstr>2. Desain Industri yang dapat didaftarkan</vt:lpstr>
      <vt:lpstr>3. Masa Perlindungan Desain Industri</vt:lpstr>
      <vt:lpstr>h. Desain tata letak sirkuit terpadu</vt:lpstr>
      <vt:lpstr>h. Desain tata letak sirkuit terpadu(2)</vt:lpstr>
      <vt:lpstr>h. Desain tata letak sirkuit terpadu(3)</vt:lpstr>
      <vt:lpstr>h. Desain tata letak sirkuit terpadu(4)</vt:lpstr>
      <vt:lpstr>5. Rahasia dagang (trade secret)</vt:lpstr>
      <vt:lpstr>5. Rahasia dagang (trade secret)(2)</vt:lpstr>
      <vt:lpstr>5. Rahasia dagang (trade secret)(3)</vt:lpstr>
      <vt:lpstr>7. Pengurusan HAKI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DANY YUDHA KRISNA</cp:lastModifiedBy>
  <cp:revision>38</cp:revision>
  <dcterms:created xsi:type="dcterms:W3CDTF">2021-08-03T05:39:13Z</dcterms:created>
  <dcterms:modified xsi:type="dcterms:W3CDTF">2022-06-22T10:19:24Z</dcterms:modified>
</cp:coreProperties>
</file>