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Sesi </a:t>
            </a:r>
            <a:r>
              <a:rPr lang="en-US" dirty="0"/>
              <a:t>13</a:t>
            </a:r>
            <a:endParaRPr lang="id-ID" dirty="0"/>
          </a:p>
          <a:p>
            <a:r>
              <a:rPr lang="en-US" dirty="0" err="1"/>
              <a:t>Konsep</a:t>
            </a:r>
            <a:r>
              <a:rPr lang="en-US" dirty="0"/>
              <a:t> UU ITE</a:t>
            </a:r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80CF-5335-CD37-E11F-7A152DC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Undang-Undang-6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EB92-60D7-0157-C20F-4134E25C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Nama Domain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internet </a:t>
            </a:r>
            <a:r>
              <a:rPr lang="en-ID" dirty="0" err="1"/>
              <a:t>penyelenggara</a:t>
            </a:r>
            <a:r>
              <a:rPr lang="en-ID" dirty="0"/>
              <a:t> negara, Orang, Badan Usaha,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,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internet, yang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internet.</a:t>
            </a:r>
          </a:p>
          <a:p>
            <a:r>
              <a:rPr lang="en-ID" dirty="0"/>
              <a:t>Orang </a:t>
            </a:r>
            <a:r>
              <a:rPr lang="en-ID" dirty="0" err="1"/>
              <a:t>adalah</a:t>
            </a:r>
            <a:r>
              <a:rPr lang="en-ID" dirty="0"/>
              <a:t> orang </a:t>
            </a:r>
            <a:r>
              <a:rPr lang="en-ID" dirty="0" err="1"/>
              <a:t>perseorangan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warga</a:t>
            </a:r>
            <a:r>
              <a:rPr lang="en-ID" dirty="0"/>
              <a:t> negara Indonesia, </a:t>
            </a:r>
            <a:r>
              <a:rPr lang="en-ID" dirty="0" err="1"/>
              <a:t>warga</a:t>
            </a:r>
            <a:r>
              <a:rPr lang="en-ID" dirty="0"/>
              <a:t> negara </a:t>
            </a:r>
            <a:r>
              <a:rPr lang="en-ID" dirty="0" err="1"/>
              <a:t>asing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badan </a:t>
            </a:r>
            <a:r>
              <a:rPr lang="en-ID" dirty="0" err="1"/>
              <a:t>hukum</a:t>
            </a:r>
            <a:r>
              <a:rPr lang="en-ID" dirty="0"/>
              <a:t>.</a:t>
            </a:r>
          </a:p>
          <a:p>
            <a:r>
              <a:rPr lang="en-ID" dirty="0"/>
              <a:t>Badan Usaha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perseorangan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persekutuan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yang </a:t>
            </a:r>
            <a:r>
              <a:rPr lang="en-ID" dirty="0" err="1"/>
              <a:t>berbadan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berbadan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.</a:t>
            </a:r>
          </a:p>
          <a:p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Menteri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pejabat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oleh </a:t>
            </a:r>
            <a:r>
              <a:rPr lang="en-ID" dirty="0" err="1"/>
              <a:t>Presiden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95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5165-3CEF-0475-7556-DB1394AD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5FA6-69F4-0FCA-042E-5E70EA7F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(UU ITE)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yang </a:t>
            </a:r>
            <a:r>
              <a:rPr lang="en-ID" dirty="0" err="1"/>
              <a:t>dilarang</a:t>
            </a:r>
            <a:r>
              <a:rPr lang="en-ID" dirty="0"/>
              <a:t>.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mengacu</a:t>
            </a:r>
            <a:r>
              <a:rPr lang="en-ID" dirty="0"/>
              <a:t> 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instrumen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UNCITRAL Model Law on eCommerce[1]dan UNCITRAL Model Law on eSignature.[2] Bagian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dimaksudkan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mengakomodir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para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di internet dan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kepastian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diatur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pengakuan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/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sah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5 &amp; </a:t>
            </a:r>
            <a:r>
              <a:rPr lang="en-ID" dirty="0" err="1"/>
              <a:t>Pasal</a:t>
            </a:r>
            <a:r>
              <a:rPr lang="en-ID" dirty="0"/>
              <a:t> 6 UU ITE);</a:t>
            </a:r>
          </a:p>
          <a:p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11 &amp; </a:t>
            </a:r>
            <a:r>
              <a:rPr lang="en-ID" dirty="0" err="1"/>
              <a:t>Pasal</a:t>
            </a:r>
            <a:r>
              <a:rPr lang="en-ID" dirty="0"/>
              <a:t> 12 UU ITE);</a:t>
            </a:r>
          </a:p>
          <a:p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(certification authority, </a:t>
            </a:r>
            <a:r>
              <a:rPr lang="en-ID" dirty="0" err="1"/>
              <a:t>Pasal</a:t>
            </a:r>
            <a:r>
              <a:rPr lang="en-ID" dirty="0"/>
              <a:t> 13 &amp; </a:t>
            </a:r>
            <a:r>
              <a:rPr lang="en-ID" dirty="0" err="1"/>
              <a:t>Pasal</a:t>
            </a:r>
            <a:r>
              <a:rPr lang="en-ID" dirty="0"/>
              <a:t> 14 UU ITE); dan</a:t>
            </a:r>
          </a:p>
          <a:p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15 &amp; </a:t>
            </a:r>
            <a:r>
              <a:rPr lang="en-ID" dirty="0" err="1"/>
              <a:t>Pasal</a:t>
            </a:r>
            <a:r>
              <a:rPr lang="en-ID" dirty="0"/>
              <a:t> 16 UU ITE)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988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AAEC-64A1-20AF-8377-B9CABB11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Konten-2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77C4-B1F9-9686-A434-A401ECD9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perbuatan</a:t>
            </a:r>
            <a:r>
              <a:rPr lang="en-ID" dirty="0"/>
              <a:t> yang </a:t>
            </a:r>
            <a:r>
              <a:rPr lang="en-ID" dirty="0" err="1"/>
              <a:t>dilarang</a:t>
            </a:r>
            <a:r>
              <a:rPr lang="en-ID" dirty="0"/>
              <a:t> (cybercrimes). </a:t>
            </a:r>
            <a:r>
              <a:rPr lang="en-ID" dirty="0" err="1"/>
              <a:t>Beberapa</a:t>
            </a:r>
            <a:r>
              <a:rPr lang="en-ID" dirty="0"/>
              <a:t> cybercrimes yang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UU ITE,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marL="514350" indent="-514350">
              <a:buAutoNum type="arabicPeriod"/>
            </a:pP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,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lain: </a:t>
            </a:r>
            <a:r>
              <a:rPr lang="en-ID" dirty="0" err="1"/>
              <a:t>kesusilaan</a:t>
            </a:r>
            <a:r>
              <a:rPr lang="en-ID" dirty="0"/>
              <a:t>, </a:t>
            </a:r>
            <a:r>
              <a:rPr lang="en-ID" dirty="0" err="1"/>
              <a:t>perjudian</a:t>
            </a:r>
            <a:r>
              <a:rPr lang="en-ID" dirty="0"/>
              <a:t>, </a:t>
            </a:r>
            <a:r>
              <a:rPr lang="en-ID" dirty="0" err="1"/>
              <a:t>penghinaan</a:t>
            </a:r>
            <a:r>
              <a:rPr lang="en-ID" dirty="0"/>
              <a:t>/</a:t>
            </a:r>
            <a:r>
              <a:rPr lang="en-ID" dirty="0" err="1"/>
              <a:t>pencemaran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pengancaman</a:t>
            </a:r>
            <a:r>
              <a:rPr lang="en-ID" dirty="0"/>
              <a:t> dan </a:t>
            </a:r>
            <a:r>
              <a:rPr lang="en-ID" dirty="0" err="1"/>
              <a:t>pemerasan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27, </a:t>
            </a:r>
            <a:r>
              <a:rPr lang="en-ID" dirty="0" err="1"/>
              <a:t>Pasal</a:t>
            </a:r>
            <a:r>
              <a:rPr lang="en-ID" dirty="0"/>
              <a:t> 28, dan </a:t>
            </a:r>
            <a:r>
              <a:rPr lang="en-ID" dirty="0" err="1"/>
              <a:t>Pasal</a:t>
            </a:r>
            <a:r>
              <a:rPr lang="en-ID" dirty="0"/>
              <a:t> 29 UU ITE);</a:t>
            </a:r>
          </a:p>
          <a:p>
            <a:pPr marL="514350" indent="-514350">
              <a:buAutoNum type="arabicPeriod"/>
            </a:pP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30);</a:t>
            </a:r>
          </a:p>
          <a:p>
            <a:pPr marL="514350" indent="-514350">
              <a:buAutoNum type="arabicPeriod"/>
            </a:pPr>
            <a:r>
              <a:rPr lang="en-ID" dirty="0" err="1"/>
              <a:t>intersepsi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31);</a:t>
            </a:r>
          </a:p>
          <a:p>
            <a:pPr marL="514350" indent="-514350">
              <a:buAutoNum type="arabicPeriod"/>
            </a:pPr>
            <a:r>
              <a:rPr lang="en-ID" dirty="0" err="1"/>
              <a:t>gangguan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 (data interference, </a:t>
            </a:r>
            <a:r>
              <a:rPr lang="en-ID" dirty="0" err="1"/>
              <a:t>Pasal</a:t>
            </a:r>
            <a:r>
              <a:rPr lang="en-ID" dirty="0"/>
              <a:t> 32 UU ITE);</a:t>
            </a:r>
          </a:p>
          <a:p>
            <a:pPr marL="514350" indent="-514350">
              <a:buAutoNum type="arabicPeriod"/>
            </a:pPr>
            <a:r>
              <a:rPr lang="en-ID" dirty="0" err="1"/>
              <a:t>gangguan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(system interference, </a:t>
            </a:r>
            <a:r>
              <a:rPr lang="en-ID" dirty="0" err="1"/>
              <a:t>Pasal</a:t>
            </a:r>
            <a:r>
              <a:rPr lang="en-ID" dirty="0"/>
              <a:t> 33 UU ITE);</a:t>
            </a:r>
          </a:p>
          <a:p>
            <a:pPr marL="514350" indent="-514350">
              <a:buAutoNum type="arabicPeriod"/>
            </a:pPr>
            <a:r>
              <a:rPr lang="en-ID" dirty="0" err="1"/>
              <a:t>penyalahgunaan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(misuse of device, </a:t>
            </a:r>
            <a:r>
              <a:rPr lang="en-ID" dirty="0" err="1"/>
              <a:t>Pasal</a:t>
            </a:r>
            <a:r>
              <a:rPr lang="en-ID" dirty="0"/>
              <a:t> 34 UU ITE);</a:t>
            </a:r>
          </a:p>
        </p:txBody>
      </p:sp>
    </p:spTree>
    <p:extLst>
      <p:ext uri="{BB962C8B-B14F-4D97-AF65-F5344CB8AC3E}">
        <p14:creationId xmlns:p14="http://schemas.microsoft.com/office/powerpoint/2010/main" val="2532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C282-A760-88DA-B15B-2C1391C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Konten-3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28AB-0F59-04B4-2962-C32B5672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dirty="0" err="1"/>
              <a:t>Penyusunan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UU ITE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terlepas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akademis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institusi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yakni</a:t>
            </a:r>
            <a:r>
              <a:rPr lang="en-ID" dirty="0"/>
              <a:t> Universitas </a:t>
            </a:r>
            <a:r>
              <a:rPr lang="en-ID" dirty="0" err="1"/>
              <a:t>Padjadjaran</a:t>
            </a:r>
            <a:r>
              <a:rPr lang="en-ID" dirty="0"/>
              <a:t>(</a:t>
            </a:r>
            <a:r>
              <a:rPr lang="en-ID" dirty="0" err="1"/>
              <a:t>Unpad</a:t>
            </a:r>
            <a:r>
              <a:rPr lang="en-ID" dirty="0"/>
              <a:t>) dan Universitas Indonesia(UI). Tim </a:t>
            </a:r>
            <a:r>
              <a:rPr lang="en-ID" dirty="0" err="1"/>
              <a:t>Unpad</a:t>
            </a:r>
            <a:r>
              <a:rPr lang="en-ID" dirty="0"/>
              <a:t> </a:t>
            </a:r>
            <a:r>
              <a:rPr lang="en-ID" dirty="0" err="1"/>
              <a:t>ditunjuk</a:t>
            </a:r>
            <a:r>
              <a:rPr lang="en-ID" dirty="0"/>
              <a:t> oleh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sedangkan</a:t>
            </a:r>
            <a:r>
              <a:rPr lang="en-ID" dirty="0"/>
              <a:t> Tim UI oleh </a:t>
            </a:r>
            <a:r>
              <a:rPr lang="en-ID" dirty="0" err="1"/>
              <a:t>Departemen</a:t>
            </a:r>
            <a:r>
              <a:rPr lang="en-ID" dirty="0"/>
              <a:t> Perindustrian dan </a:t>
            </a:r>
            <a:r>
              <a:rPr lang="en-ID" dirty="0" err="1"/>
              <a:t>Perdagangan</a:t>
            </a:r>
            <a:r>
              <a:rPr lang="en-ID" dirty="0"/>
              <a:t>. Pada </a:t>
            </a:r>
            <a:r>
              <a:rPr lang="en-ID" dirty="0" err="1"/>
              <a:t>penyusunannya</a:t>
            </a:r>
            <a:r>
              <a:rPr lang="en-ID" dirty="0"/>
              <a:t>, Tim </a:t>
            </a:r>
            <a:r>
              <a:rPr lang="en-ID" dirty="0" err="1"/>
              <a:t>Unpad</a:t>
            </a:r>
            <a:r>
              <a:rPr lang="en-ID" dirty="0"/>
              <a:t> </a:t>
            </a:r>
            <a:r>
              <a:rPr lang="en-ID" dirty="0" err="1"/>
              <a:t>bekerjasama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 </a:t>
            </a:r>
            <a:r>
              <a:rPr lang="en-ID" dirty="0" err="1"/>
              <a:t>pakar</a:t>
            </a:r>
            <a:r>
              <a:rPr lang="en-ID" dirty="0"/>
              <a:t> di </a:t>
            </a:r>
            <a:r>
              <a:rPr lang="en-ID" dirty="0" err="1"/>
              <a:t>Institut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Bandung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menamai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akademisnya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RUU </a:t>
            </a: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(RUU PTI).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UI </a:t>
            </a:r>
            <a:r>
              <a:rPr lang="en-ID" dirty="0" err="1"/>
              <a:t>menamai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akademisnya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RUU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akademis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pada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digabung</a:t>
            </a:r>
            <a:r>
              <a:rPr lang="en-ID" dirty="0"/>
              <a:t> dan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oleh </a:t>
            </a:r>
            <a:r>
              <a:rPr lang="en-ID" dirty="0" err="1"/>
              <a:t>tim</a:t>
            </a:r>
            <a:r>
              <a:rPr lang="en-ID" dirty="0"/>
              <a:t> yang </a:t>
            </a:r>
            <a:r>
              <a:rPr lang="en-ID" dirty="0" err="1"/>
              <a:t>dipimpin</a:t>
            </a:r>
            <a:r>
              <a:rPr lang="en-ID" dirty="0"/>
              <a:t> Prof. Ahmad M Ramli SH (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Susilo Bambang Yudhoyono),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disahkan</a:t>
            </a:r>
            <a:r>
              <a:rPr lang="en-ID" dirty="0"/>
              <a:t> oleh DPR.</a:t>
            </a:r>
          </a:p>
        </p:txBody>
      </p:sp>
    </p:spTree>
    <p:extLst>
      <p:ext uri="{BB962C8B-B14F-4D97-AF65-F5344CB8AC3E}">
        <p14:creationId xmlns:p14="http://schemas.microsoft.com/office/powerpoint/2010/main" val="7476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B1E7-6441-323E-9620-59460BF8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Pelaksana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3E20-1947-C33C-E33A-26DF1BFA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Sembilan </a:t>
            </a:r>
            <a:r>
              <a:rPr lang="en-ID" dirty="0" err="1"/>
              <a:t>pasal</a:t>
            </a:r>
            <a:r>
              <a:rPr lang="en-ID" dirty="0"/>
              <a:t> UU ITE </a:t>
            </a:r>
            <a:r>
              <a:rPr lang="en-ID" dirty="0" err="1"/>
              <a:t>mengamanatkan</a:t>
            </a:r>
            <a:r>
              <a:rPr lang="en-ID" dirty="0"/>
              <a:t> </a:t>
            </a:r>
            <a:r>
              <a:rPr lang="en-ID" dirty="0" err="1"/>
              <a:t>pembentukan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Lembaga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Keandalan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10 </a:t>
            </a:r>
            <a:r>
              <a:rPr lang="en-ID" dirty="0" err="1"/>
              <a:t>ayat</a:t>
            </a:r>
            <a:r>
              <a:rPr lang="en-ID" dirty="0"/>
              <a:t> 2);</a:t>
            </a:r>
          </a:p>
          <a:p>
            <a:pPr marL="514350" indent="-514350">
              <a:buAutoNum type="arabicPeriod"/>
            </a:pPr>
            <a:r>
              <a:rPr lang="en-ID" dirty="0"/>
              <a:t>Tanda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11 </a:t>
            </a:r>
            <a:r>
              <a:rPr lang="en-ID" dirty="0" err="1"/>
              <a:t>ayat</a:t>
            </a:r>
            <a:r>
              <a:rPr lang="en-ID" dirty="0"/>
              <a:t> 2);</a:t>
            </a:r>
          </a:p>
          <a:p>
            <a:pPr marL="514350" indent="-514350">
              <a:buAutoNum type="arabicPeriod"/>
            </a:pP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13 </a:t>
            </a:r>
            <a:r>
              <a:rPr lang="en-ID" dirty="0" err="1"/>
              <a:t>ayat</a:t>
            </a:r>
            <a:r>
              <a:rPr lang="en-ID" dirty="0"/>
              <a:t> 6);</a:t>
            </a:r>
          </a:p>
          <a:p>
            <a:pPr marL="514350" indent="-514350">
              <a:buAutoNum type="arabicPeriod"/>
            </a:pP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16 </a:t>
            </a:r>
            <a:r>
              <a:rPr lang="en-ID" dirty="0" err="1"/>
              <a:t>ayat</a:t>
            </a:r>
            <a:r>
              <a:rPr lang="en-ID" dirty="0"/>
              <a:t> 2);</a:t>
            </a:r>
          </a:p>
          <a:p>
            <a:pPr marL="514350" indent="-514350">
              <a:buAutoNum type="arabicPeriod"/>
            </a:pP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17 </a:t>
            </a:r>
            <a:r>
              <a:rPr lang="en-ID" dirty="0" err="1"/>
              <a:t>ayat</a:t>
            </a:r>
            <a:r>
              <a:rPr lang="en-ID" dirty="0"/>
              <a:t> 3);</a:t>
            </a:r>
          </a:p>
          <a:p>
            <a:pPr marL="514350" indent="-514350">
              <a:buAutoNum type="arabicPeriod"/>
            </a:pP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Agen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22 </a:t>
            </a:r>
            <a:r>
              <a:rPr lang="en-ID" dirty="0" err="1"/>
              <a:t>ayat</a:t>
            </a:r>
            <a:r>
              <a:rPr lang="en-ID" dirty="0"/>
              <a:t> 2);</a:t>
            </a:r>
          </a:p>
          <a:p>
            <a:pPr marL="514350" indent="-514350">
              <a:buAutoNum type="arabicPeriod"/>
            </a:pPr>
            <a:r>
              <a:rPr lang="en-ID" dirty="0" err="1"/>
              <a:t>Pengelolaan</a:t>
            </a:r>
            <a:r>
              <a:rPr lang="en-ID" dirty="0"/>
              <a:t> Nama Domain (</a:t>
            </a:r>
            <a:r>
              <a:rPr lang="en-ID" dirty="0" err="1"/>
              <a:t>Pasal</a:t>
            </a:r>
            <a:r>
              <a:rPr lang="en-ID" dirty="0"/>
              <a:t> 24);</a:t>
            </a:r>
          </a:p>
          <a:p>
            <a:pPr marL="514350" indent="-514350">
              <a:buAutoNum type="arabicPeriod"/>
            </a:pPr>
            <a:r>
              <a:rPr lang="en-ID" dirty="0"/>
              <a:t>Tata Cara </a:t>
            </a:r>
            <a:r>
              <a:rPr lang="en-ID" dirty="0" err="1"/>
              <a:t>Intersepsi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31 </a:t>
            </a:r>
            <a:r>
              <a:rPr lang="en-ID" dirty="0" err="1"/>
              <a:t>ayat</a:t>
            </a:r>
            <a:r>
              <a:rPr lang="en-ID" dirty="0"/>
              <a:t> 4);</a:t>
            </a:r>
          </a:p>
          <a:p>
            <a:pPr marL="514350" indent="-514350">
              <a:buAutoNum type="arabicPeriod"/>
            </a:pPr>
            <a:r>
              <a:rPr lang="en-ID" dirty="0"/>
              <a:t>Peran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Pemanfaaatan</a:t>
            </a:r>
            <a:r>
              <a:rPr lang="en-ID" dirty="0"/>
              <a:t> TIK (</a:t>
            </a:r>
            <a:r>
              <a:rPr lang="en-ID" dirty="0" err="1"/>
              <a:t>Pasal</a:t>
            </a:r>
            <a:r>
              <a:rPr lang="en-ID" dirty="0"/>
              <a:t> 40);</a:t>
            </a:r>
          </a:p>
        </p:txBody>
      </p:sp>
    </p:spTree>
    <p:extLst>
      <p:ext uri="{BB962C8B-B14F-4D97-AF65-F5344CB8AC3E}">
        <p14:creationId xmlns:p14="http://schemas.microsoft.com/office/powerpoint/2010/main" val="8066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C10E-423F-7C48-76B5-CA92A2B4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Penyelenggaran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5D6E-948C-539D-8E46-18C9CBF9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perjalanannya</a:t>
            </a:r>
            <a:r>
              <a:rPr lang="en-ID" dirty="0"/>
              <a:t>, </a:t>
            </a:r>
            <a:r>
              <a:rPr lang="en-ID" dirty="0" err="1"/>
              <a:t>poin</a:t>
            </a:r>
            <a:r>
              <a:rPr lang="en-ID" dirty="0"/>
              <a:t> no. 1-7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, dan juga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disahkan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no. 82 </a:t>
            </a:r>
            <a:r>
              <a:rPr lang="en-ID" dirty="0" err="1"/>
              <a:t>tahun</a:t>
            </a:r>
            <a:r>
              <a:rPr lang="en-ID" dirty="0"/>
              <a:t> 2012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('PP PSTE').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pertengahan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2008 dan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Kemkumham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2010. </a:t>
            </a:r>
          </a:p>
          <a:p>
            <a:pPr marL="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harmonisasi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, dan </a:t>
            </a:r>
            <a:r>
              <a:rPr lang="en-ID" dirty="0" err="1"/>
              <a:t>Menkumham</a:t>
            </a:r>
            <a:r>
              <a:rPr lang="en-ID" dirty="0"/>
              <a:t> </a:t>
            </a:r>
            <a:r>
              <a:rPr lang="en-ID" dirty="0" err="1"/>
              <a:t>menyerahkan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Menkominfo</a:t>
            </a:r>
            <a:r>
              <a:rPr lang="en-ID" dirty="0"/>
              <a:t> pada 30 April 2012. </a:t>
            </a:r>
            <a:r>
              <a:rPr lang="en-ID" dirty="0" err="1"/>
              <a:t>Menkominfo</a:t>
            </a:r>
            <a:r>
              <a:rPr lang="en-ID" dirty="0"/>
              <a:t> </a:t>
            </a:r>
            <a:r>
              <a:rPr lang="en-ID" dirty="0" err="1"/>
              <a:t>menyerahkan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Akhir RPP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Presiden</a:t>
            </a:r>
            <a:r>
              <a:rPr lang="en-ID" dirty="0"/>
              <a:t> pada 6 </a:t>
            </a:r>
            <a:r>
              <a:rPr lang="en-ID" dirty="0" err="1"/>
              <a:t>Juli</a:t>
            </a:r>
            <a:r>
              <a:rPr lang="en-ID" dirty="0"/>
              <a:t> 2012 dan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PP 82 </a:t>
            </a:r>
            <a:r>
              <a:rPr lang="en-ID" dirty="0" err="1"/>
              <a:t>tahun</a:t>
            </a:r>
            <a:r>
              <a:rPr lang="en-ID" dirty="0"/>
              <a:t> 2012 pada 15 </a:t>
            </a:r>
            <a:r>
              <a:rPr lang="en-ID" dirty="0" err="1"/>
              <a:t>Oktober</a:t>
            </a:r>
            <a:r>
              <a:rPr lang="en-ID" dirty="0"/>
              <a:t> 2012. </a:t>
            </a:r>
          </a:p>
          <a:p>
            <a:pPr marL="0" indent="0">
              <a:buNone/>
            </a:pPr>
            <a:r>
              <a:rPr lang="en-ID" dirty="0"/>
              <a:t>PP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dan </a:t>
            </a:r>
            <a:r>
              <a:rPr lang="en-ID" dirty="0" err="1"/>
              <a:t>nonpelayanan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, </a:t>
            </a:r>
            <a:r>
              <a:rPr lang="en-ID" dirty="0" err="1"/>
              <a:t>sanksi</a:t>
            </a:r>
            <a:r>
              <a:rPr lang="en-ID" dirty="0"/>
              <a:t> </a:t>
            </a:r>
            <a:r>
              <a:rPr lang="en-ID" dirty="0" err="1"/>
              <a:t>administratif</a:t>
            </a:r>
            <a:r>
              <a:rPr lang="en-ID" dirty="0"/>
              <a:t>, </a:t>
            </a:r>
            <a:r>
              <a:rPr lang="en-ID" dirty="0" err="1"/>
              <a:t>tanggungjawab</a:t>
            </a:r>
            <a:r>
              <a:rPr lang="en-ID" dirty="0"/>
              <a:t> </a:t>
            </a:r>
            <a:r>
              <a:rPr lang="en-ID" dirty="0" err="1"/>
              <a:t>pidana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perdata</a:t>
            </a:r>
            <a:r>
              <a:rPr lang="en-ID" dirty="0"/>
              <a:t> </a:t>
            </a:r>
            <a:r>
              <a:rPr lang="en-ID" dirty="0" err="1"/>
              <a:t>penyelenggara</a:t>
            </a:r>
            <a:r>
              <a:rPr lang="en-ID" dirty="0"/>
              <a:t>, </a:t>
            </a:r>
            <a:r>
              <a:rPr lang="en-ID" dirty="0" err="1"/>
              <a:t>sertifikasi</a:t>
            </a:r>
            <a:r>
              <a:rPr lang="en-ID" dirty="0"/>
              <a:t>, </a:t>
            </a:r>
            <a:r>
              <a:rPr lang="en-ID" dirty="0" err="1"/>
              <a:t>kontrak</a:t>
            </a:r>
            <a:r>
              <a:rPr lang="en-ID" dirty="0"/>
              <a:t>, dan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elektronis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 (</a:t>
            </a:r>
            <a:r>
              <a:rPr lang="en-ID" dirty="0" err="1"/>
              <a:t>Aspek</a:t>
            </a:r>
            <a:r>
              <a:rPr lang="en-ID" dirty="0"/>
              <a:t> Hukum </a:t>
            </a: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, Ronny, 2013)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442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B8CC-5F8B-581E-DF80-0E34AFA0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Tata Cara </a:t>
            </a:r>
            <a:r>
              <a:rPr lang="en-ID" dirty="0" err="1"/>
              <a:t>Intersepsi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11C9-2612-E943-28CC-26425C3B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8 </a:t>
            </a:r>
            <a:r>
              <a:rPr lang="en-ID" dirty="0" err="1"/>
              <a:t>tadinya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direncakan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koalisi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menggugat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Konstitusi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2011. </a:t>
            </a: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mengharuskan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bukannya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intersepsi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asasi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yang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28J UUD 1945,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Indonesia Corruption Watch </a:t>
            </a:r>
            <a:r>
              <a:rPr lang="en-ID" dirty="0" err="1"/>
              <a:t>mengungkapkan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RPP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intervensi</a:t>
            </a:r>
            <a:r>
              <a:rPr lang="en-ID" dirty="0"/>
              <a:t> </a:t>
            </a:r>
            <a:r>
              <a:rPr lang="en-ID" dirty="0" err="1"/>
              <a:t>Eksekutif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khususnya</a:t>
            </a:r>
            <a:r>
              <a:rPr lang="en-ID" dirty="0"/>
              <a:t> KPK, </a:t>
            </a:r>
            <a:r>
              <a:rPr lang="en-ID" dirty="0" err="1"/>
              <a:t>mengingat</a:t>
            </a:r>
            <a:r>
              <a:rPr lang="en-ID" dirty="0"/>
              <a:t> Pusat </a:t>
            </a:r>
            <a:r>
              <a:rPr lang="en-ID" dirty="0" err="1"/>
              <a:t>Intersepsi</a:t>
            </a:r>
            <a:r>
              <a:rPr lang="en-ID" dirty="0"/>
              <a:t> Nasional (PIN) </a:t>
            </a:r>
            <a:r>
              <a:rPr lang="en-ID" dirty="0" err="1"/>
              <a:t>dikelola</a:t>
            </a:r>
            <a:r>
              <a:rPr lang="en-ID" dirty="0"/>
              <a:t> dan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Keputusan </a:t>
            </a:r>
            <a:r>
              <a:rPr lang="en-ID" dirty="0" err="1"/>
              <a:t>Presiden</a:t>
            </a:r>
            <a:r>
              <a:rPr lang="en-ID" dirty="0"/>
              <a:t>.[</a:t>
            </a:r>
          </a:p>
        </p:txBody>
      </p:sp>
    </p:spTree>
    <p:extLst>
      <p:ext uri="{BB962C8B-B14F-4D97-AF65-F5344CB8AC3E}">
        <p14:creationId xmlns:p14="http://schemas.microsoft.com/office/powerpoint/2010/main" val="337867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F942-68E9-0F57-E1D1-AE07FDF5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Tata Cara Intersepsi-2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5C47-D35D-5B3E-A0CD-FF93F05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kritis</a:t>
            </a:r>
            <a:r>
              <a:rPr lang="en-ID" dirty="0"/>
              <a:t> ICW </a:t>
            </a:r>
            <a:r>
              <a:rPr lang="en-ID" dirty="0" err="1"/>
              <a:t>terhadap</a:t>
            </a:r>
            <a:r>
              <a:rPr lang="en-ID" dirty="0"/>
              <a:t> RPP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 per 3 </a:t>
            </a:r>
            <a:r>
              <a:rPr lang="en-ID" dirty="0" err="1"/>
              <a:t>Desember</a:t>
            </a:r>
            <a:r>
              <a:rPr lang="en-ID" dirty="0"/>
              <a:t> 2009: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Pasal</a:t>
            </a:r>
            <a:r>
              <a:rPr lang="en-ID" dirty="0"/>
              <a:t> 4 </a:t>
            </a:r>
            <a:r>
              <a:rPr lang="en-ID" dirty="0" err="1"/>
              <a:t>ayat</a:t>
            </a:r>
            <a:r>
              <a:rPr lang="en-ID" dirty="0"/>
              <a:t> (4)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intersepsi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Pusat </a:t>
            </a:r>
            <a:r>
              <a:rPr lang="en-ID" dirty="0" err="1"/>
              <a:t>Intersepsi</a:t>
            </a:r>
            <a:r>
              <a:rPr lang="en-ID" dirty="0"/>
              <a:t> Nasional. </a:t>
            </a:r>
            <a:r>
              <a:rPr lang="en-ID" dirty="0" err="1"/>
              <a:t>Intersepsi</a:t>
            </a:r>
            <a:r>
              <a:rPr lang="en-ID" dirty="0"/>
              <a:t> </a:t>
            </a:r>
            <a:r>
              <a:rPr lang="en-ID" dirty="0" err="1"/>
              <a:t>rekaman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aparat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Pusat </a:t>
            </a:r>
            <a:r>
              <a:rPr lang="en-ID" dirty="0" err="1"/>
              <a:t>Intersepsi</a:t>
            </a:r>
            <a:r>
              <a:rPr lang="en-ID" dirty="0"/>
              <a:t> Nasional</a:t>
            </a:r>
          </a:p>
          <a:p>
            <a:pPr marL="514350" indent="-514350">
              <a:buAutoNum type="arabicPeriod"/>
            </a:pPr>
            <a:r>
              <a:rPr lang="en-ID" dirty="0" err="1"/>
              <a:t>Pasal</a:t>
            </a:r>
            <a:r>
              <a:rPr lang="en-ID" dirty="0"/>
              <a:t> 8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Menteri</a:t>
            </a:r>
          </a:p>
          <a:p>
            <a:pPr marL="514350" indent="-514350">
              <a:buAutoNum type="arabicPeriod"/>
            </a:pPr>
            <a:r>
              <a:rPr lang="en-ID" dirty="0" err="1"/>
              <a:t>Pasal</a:t>
            </a:r>
            <a:r>
              <a:rPr lang="en-ID" dirty="0"/>
              <a:t> 11 </a:t>
            </a:r>
            <a:r>
              <a:rPr lang="en-ID" dirty="0" err="1"/>
              <a:t>ayat</a:t>
            </a:r>
            <a:r>
              <a:rPr lang="en-ID" dirty="0"/>
              <a:t> (2) Dewan </a:t>
            </a:r>
            <a:r>
              <a:rPr lang="en-ID" dirty="0" err="1"/>
              <a:t>Intersepsi</a:t>
            </a:r>
            <a:r>
              <a:rPr lang="en-ID" dirty="0"/>
              <a:t> Nasional </a:t>
            </a:r>
            <a:r>
              <a:rPr lang="en-ID" dirty="0" err="1"/>
              <a:t>bertanggungjawab</a:t>
            </a:r>
            <a:r>
              <a:rPr lang="en-ID" dirty="0"/>
              <a:t> pada </a:t>
            </a:r>
            <a:r>
              <a:rPr lang="en-ID" dirty="0" err="1"/>
              <a:t>Presiden</a:t>
            </a:r>
            <a:r>
              <a:rPr lang="en-ID" dirty="0"/>
              <a:t> (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mengawasi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intersepsi</a:t>
            </a:r>
            <a:r>
              <a:rPr lang="en-ID" dirty="0"/>
              <a:t> di Polisi, </a:t>
            </a:r>
            <a:r>
              <a:rPr lang="en-ID" dirty="0" err="1"/>
              <a:t>Jaksa</a:t>
            </a:r>
            <a:r>
              <a:rPr lang="en-ID" dirty="0"/>
              <a:t> dan KPK)</a:t>
            </a:r>
          </a:p>
          <a:p>
            <a:pPr marL="514350" indent="-514350">
              <a:buAutoNum type="arabicPeriod"/>
            </a:pPr>
            <a:r>
              <a:rPr lang="en-ID" dirty="0" err="1"/>
              <a:t>Pasal</a:t>
            </a:r>
            <a:r>
              <a:rPr lang="en-ID" dirty="0"/>
              <a:t> 21 </a:t>
            </a:r>
            <a:r>
              <a:rPr lang="en-ID" dirty="0" err="1"/>
              <a:t>ayat</a:t>
            </a:r>
            <a:r>
              <a:rPr lang="en-ID" dirty="0"/>
              <a:t> (2) </a:t>
            </a:r>
            <a:r>
              <a:rPr lang="en-ID" dirty="0" err="1"/>
              <a:t>Sebelum</a:t>
            </a:r>
            <a:r>
              <a:rPr lang="en-ID" dirty="0"/>
              <a:t> PIN </a:t>
            </a:r>
            <a:r>
              <a:rPr lang="en-ID" dirty="0" err="1"/>
              <a:t>dibentuk</a:t>
            </a:r>
            <a:r>
              <a:rPr lang="en-ID" dirty="0"/>
              <a:t>, Menteri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audit independent</a:t>
            </a:r>
          </a:p>
          <a:p>
            <a:pPr marL="514350" indent="-514350">
              <a:buAutoNum type="arabicPeriod"/>
            </a:pPr>
            <a:r>
              <a:rPr lang="en-ID" dirty="0" err="1"/>
              <a:t>Pasal</a:t>
            </a:r>
            <a:r>
              <a:rPr lang="en-ID" dirty="0"/>
              <a:t> 21 </a:t>
            </a:r>
            <a:r>
              <a:rPr lang="en-ID" dirty="0" err="1"/>
              <a:t>ayat</a:t>
            </a:r>
            <a:r>
              <a:rPr lang="en-ID" dirty="0"/>
              <a:t> (6) Jika PIN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terbentuk</a:t>
            </a:r>
            <a:r>
              <a:rPr lang="en-ID" dirty="0"/>
              <a:t>, </a:t>
            </a:r>
            <a:r>
              <a:rPr lang="en-ID" dirty="0" err="1"/>
              <a:t>intersepsi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PIN</a:t>
            </a:r>
          </a:p>
        </p:txBody>
      </p:sp>
    </p:spTree>
    <p:extLst>
      <p:ext uri="{BB962C8B-B14F-4D97-AF65-F5344CB8AC3E}">
        <p14:creationId xmlns:p14="http://schemas.microsoft.com/office/powerpoint/2010/main" val="15749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D0A-10B6-2399-346C-A2E2BEC5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Tata Cara Intersepsi-3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CDC5-080F-9510-73C4-CEA273EE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 err="1"/>
              <a:t>Presiden</a:t>
            </a:r>
            <a:r>
              <a:rPr lang="en-ID" dirty="0"/>
              <a:t> dan </a:t>
            </a:r>
            <a:r>
              <a:rPr lang="en-ID" dirty="0" err="1"/>
              <a:t>jajarannya</a:t>
            </a:r>
            <a:r>
              <a:rPr lang="en-ID" dirty="0"/>
              <a:t> di </a:t>
            </a:r>
            <a:r>
              <a:rPr lang="en-ID" dirty="0" err="1"/>
              <a:t>kabinet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orang-orang yang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mustahil</a:t>
            </a:r>
            <a:r>
              <a:rPr lang="en-ID" dirty="0"/>
              <a:t> </a:t>
            </a:r>
            <a:r>
              <a:rPr lang="en-ID" dirty="0" err="1"/>
              <a:t>disadap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Tata Cara </a:t>
            </a:r>
            <a:r>
              <a:rPr lang="en-ID" dirty="0" err="1"/>
              <a:t>Intersepsi</a:t>
            </a:r>
            <a:r>
              <a:rPr lang="en-ID" dirty="0"/>
              <a:t> (</a:t>
            </a:r>
            <a:r>
              <a:rPr lang="en-ID" dirty="0" err="1"/>
              <a:t>Penyadapan</a:t>
            </a:r>
            <a:r>
              <a:rPr lang="en-ID" dirty="0"/>
              <a:t>) </a:t>
            </a:r>
            <a:r>
              <a:rPr lang="en-ID" dirty="0" err="1"/>
              <a:t>disahkan</a:t>
            </a:r>
            <a:r>
              <a:rPr lang="en-ID" dirty="0"/>
              <a:t>. </a:t>
            </a:r>
            <a:r>
              <a:rPr lang="en-ID" dirty="0" err="1"/>
              <a:t>Presiden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Pusat </a:t>
            </a:r>
            <a:r>
              <a:rPr lang="en-ID" dirty="0" err="1"/>
              <a:t>Intersepsi</a:t>
            </a:r>
            <a:r>
              <a:rPr lang="en-ID" dirty="0"/>
              <a:t> Nasional dan </a:t>
            </a:r>
            <a:r>
              <a:rPr lang="en-ID" dirty="0" err="1"/>
              <a:t>mengangkat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Dewan </a:t>
            </a:r>
            <a:r>
              <a:rPr lang="en-ID" dirty="0" err="1"/>
              <a:t>Pengawas</a:t>
            </a:r>
            <a:r>
              <a:rPr lang="en-ID" dirty="0"/>
              <a:t> </a:t>
            </a:r>
            <a:r>
              <a:rPr lang="en-ID" dirty="0" err="1"/>
              <a:t>Intersepsi</a:t>
            </a:r>
            <a:r>
              <a:rPr lang="en-ID" dirty="0"/>
              <a:t> Nasional.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enam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 lain yang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disadap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punya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dominan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terlaksana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tidaknya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aparat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Komisi</a:t>
            </a:r>
            <a:r>
              <a:rPr lang="en-ID" dirty="0"/>
              <a:t> </a:t>
            </a:r>
            <a:r>
              <a:rPr lang="en-ID" dirty="0" err="1"/>
              <a:t>Pemberantasan</a:t>
            </a:r>
            <a:r>
              <a:rPr lang="en-ID" dirty="0"/>
              <a:t> </a:t>
            </a:r>
            <a:r>
              <a:rPr lang="en-ID" dirty="0" err="1"/>
              <a:t>Korupsi</a:t>
            </a:r>
            <a:r>
              <a:rPr lang="en-ID" dirty="0"/>
              <a:t> (KPK). </a:t>
            </a:r>
            <a:r>
              <a:rPr lang="en-ID" dirty="0" err="1"/>
              <a:t>Enam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, </a:t>
            </a:r>
            <a:r>
              <a:rPr lang="en-ID" dirty="0" err="1"/>
              <a:t>Menkominfo</a:t>
            </a:r>
            <a:r>
              <a:rPr lang="en-ID" dirty="0"/>
              <a:t>, </a:t>
            </a:r>
            <a:r>
              <a:rPr lang="en-ID" dirty="0" err="1"/>
              <a:t>Jaksa</a:t>
            </a:r>
            <a:r>
              <a:rPr lang="en-ID" dirty="0"/>
              <a:t> Agung, </a:t>
            </a:r>
            <a:r>
              <a:rPr lang="en-ID" dirty="0" err="1"/>
              <a:t>Ketua</a:t>
            </a:r>
            <a:r>
              <a:rPr lang="en-ID" dirty="0"/>
              <a:t> PN Jakarta Pusat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Mahkamah</a:t>
            </a:r>
            <a:r>
              <a:rPr lang="en-ID" dirty="0"/>
              <a:t> Agung, </a:t>
            </a:r>
            <a:r>
              <a:rPr lang="en-ID" dirty="0" err="1"/>
              <a:t>Anggota</a:t>
            </a:r>
            <a:r>
              <a:rPr lang="en-ID" dirty="0"/>
              <a:t> PIN, </a:t>
            </a:r>
            <a:r>
              <a:rPr lang="en-ID" dirty="0" err="1"/>
              <a:t>Kapolri</a:t>
            </a:r>
            <a:r>
              <a:rPr lang="en-ID" dirty="0"/>
              <a:t>, dan Dewan </a:t>
            </a:r>
            <a:r>
              <a:rPr lang="en-ID" dirty="0" err="1"/>
              <a:t>Intersepsi</a:t>
            </a:r>
            <a:r>
              <a:rPr lang="en-ID" dirty="0"/>
              <a:t> Nasional.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berlarut-larut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infonya</a:t>
            </a:r>
            <a:r>
              <a:rPr lang="en-ID" dirty="0"/>
              <a:t> bocor.[4]</a:t>
            </a:r>
          </a:p>
          <a:p>
            <a:endParaRPr lang="en-ID" dirty="0"/>
          </a:p>
          <a:p>
            <a:r>
              <a:rPr lang="en-ID" dirty="0" err="1"/>
              <a:t>Pasca</a:t>
            </a:r>
            <a:r>
              <a:rPr lang="en-ID" dirty="0"/>
              <a:t> </a:t>
            </a:r>
            <a:r>
              <a:rPr lang="en-ID" dirty="0" err="1"/>
              <a:t>pembatalan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oleh MK, per 2015 </a:t>
            </a:r>
            <a:r>
              <a:rPr lang="en-ID" dirty="0" err="1"/>
              <a:t>Kemkominfo</a:t>
            </a:r>
            <a:r>
              <a:rPr lang="en-ID" dirty="0"/>
              <a:t> </a:t>
            </a:r>
            <a:r>
              <a:rPr lang="en-ID" dirty="0" err="1"/>
              <a:t>memprosesnya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RUU TCI (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Tata Cara </a:t>
            </a:r>
            <a:r>
              <a:rPr lang="en-ID" dirty="0" err="1"/>
              <a:t>Intersepsi</a:t>
            </a:r>
            <a:r>
              <a:rPr lang="en-ID" dirty="0"/>
              <a:t>). </a:t>
            </a:r>
            <a:r>
              <a:rPr lang="en-ID" dirty="0" err="1"/>
              <a:t>Meskipun</a:t>
            </a:r>
            <a:r>
              <a:rPr lang="en-ID" dirty="0"/>
              <a:t> RUU TCI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daftar longlist Program </a:t>
            </a:r>
            <a:r>
              <a:rPr lang="en-ID" dirty="0" err="1"/>
              <a:t>Legislasi</a:t>
            </a:r>
            <a:r>
              <a:rPr lang="en-ID" dirty="0"/>
              <a:t> Nasional 2015–2019,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menutup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daftar </a:t>
            </a:r>
            <a:r>
              <a:rPr lang="en-ID" dirty="0" err="1"/>
              <a:t>kumulatif</a:t>
            </a:r>
            <a:r>
              <a:rPr lang="en-ID" dirty="0"/>
              <a:t> </a:t>
            </a:r>
            <a:r>
              <a:rPr lang="en-ID" dirty="0" err="1"/>
              <a:t>terbuka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usulan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prakarsa</a:t>
            </a:r>
            <a:r>
              <a:rPr lang="en-ID" dirty="0"/>
              <a:t> DPR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dititipkan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pembahasan</a:t>
            </a:r>
            <a:r>
              <a:rPr lang="en-ID" dirty="0"/>
              <a:t> RUU KUHAP </a:t>
            </a:r>
            <a:r>
              <a:rPr lang="en-ID" dirty="0" err="1"/>
              <a:t>inisiatif</a:t>
            </a:r>
            <a:r>
              <a:rPr lang="en-ID" dirty="0"/>
              <a:t> DPR.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usulan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yang </a:t>
            </a:r>
            <a:r>
              <a:rPr lang="en-ID" dirty="0" err="1"/>
              <a:t>dilatari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izin</a:t>
            </a:r>
            <a:r>
              <a:rPr lang="en-ID" dirty="0"/>
              <a:t> </a:t>
            </a:r>
            <a:r>
              <a:rPr lang="en-ID" dirty="0" err="1"/>
              <a:t>prakarasa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Presiden</a:t>
            </a:r>
            <a:r>
              <a:rPr lang="en-ID" dirty="0"/>
              <a:t>.[5]</a:t>
            </a:r>
          </a:p>
        </p:txBody>
      </p:sp>
    </p:spTree>
    <p:extLst>
      <p:ext uri="{BB962C8B-B14F-4D97-AF65-F5344CB8AC3E}">
        <p14:creationId xmlns:p14="http://schemas.microsoft.com/office/powerpoint/2010/main" val="119678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8AF-56BC-E4CB-7093-A5EE1F1D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Elektronis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353A-7AD8-D1D9-E7CE-0FBD692E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Terbaru</a:t>
            </a:r>
            <a:r>
              <a:rPr lang="en-ID" dirty="0"/>
              <a:t>,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menggodok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elektronis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e-Commerce.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amanat</a:t>
            </a:r>
            <a:r>
              <a:rPr lang="en-ID" dirty="0"/>
              <a:t> UU ITE,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amanat</a:t>
            </a:r>
            <a:r>
              <a:rPr lang="en-ID" dirty="0"/>
              <a:t> UU </a:t>
            </a:r>
            <a:r>
              <a:rPr lang="en-ID" dirty="0" err="1"/>
              <a:t>Perdagangan</a:t>
            </a:r>
            <a:r>
              <a:rPr lang="en-ID" dirty="0"/>
              <a:t> (</a:t>
            </a:r>
            <a:r>
              <a:rPr lang="en-ID" dirty="0" err="1"/>
              <a:t>pasal</a:t>
            </a:r>
            <a:r>
              <a:rPr lang="en-ID" dirty="0"/>
              <a:t> 66 </a:t>
            </a:r>
            <a:r>
              <a:rPr lang="en-ID" dirty="0" err="1"/>
              <a:t>ayat</a:t>
            </a:r>
            <a:r>
              <a:rPr lang="en-ID" dirty="0"/>
              <a:t> 4) dan </a:t>
            </a:r>
            <a:r>
              <a:rPr lang="en-ID" dirty="0" err="1"/>
              <a:t>mengacu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UU ITE dan UU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.[6] </a:t>
            </a:r>
          </a:p>
          <a:p>
            <a:pPr marL="0" indent="0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e-Commerce yang </a:t>
            </a:r>
            <a:r>
              <a:rPr lang="en-ID" dirty="0" err="1"/>
              <a:t>tumbuh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dan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produsen</a:t>
            </a:r>
            <a:r>
              <a:rPr lang="en-ID" dirty="0"/>
              <a:t> dan para </a:t>
            </a:r>
            <a:r>
              <a:rPr lang="en-ID" dirty="0" err="1"/>
              <a:t>pemain</a:t>
            </a:r>
            <a:r>
              <a:rPr lang="en-ID" dirty="0"/>
              <a:t> e-Commerce. </a:t>
            </a:r>
            <a:r>
              <a:rPr lang="en-ID" dirty="0" err="1"/>
              <a:t>Pembuatan</a:t>
            </a:r>
            <a:r>
              <a:rPr lang="en-ID" dirty="0"/>
              <a:t> RPP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diharmonisasi</a:t>
            </a:r>
            <a:r>
              <a:rPr lang="en-ID" dirty="0"/>
              <a:t> oleh </a:t>
            </a:r>
            <a:r>
              <a:rPr lang="en-ID" dirty="0" err="1"/>
              <a:t>kementerian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Kementerian </a:t>
            </a:r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Informatika</a:t>
            </a:r>
            <a:r>
              <a:rPr lang="en-ID" dirty="0"/>
              <a:t>, Kementerian Hukum dan HAM, Bank Indonesia </a:t>
            </a:r>
            <a:r>
              <a:rPr lang="en-ID" dirty="0" err="1"/>
              <a:t>serta</a:t>
            </a:r>
            <a:r>
              <a:rPr lang="en-ID" dirty="0"/>
              <a:t> Kementerian </a:t>
            </a:r>
            <a:r>
              <a:rPr lang="en-ID" dirty="0" err="1"/>
              <a:t>Perdagangan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RPP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beredar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2011,[7] </a:t>
            </a:r>
          </a:p>
          <a:p>
            <a:pPr marL="0" indent="0">
              <a:buNone/>
            </a:pPr>
            <a:r>
              <a:rPr lang="en-ID" dirty="0" err="1"/>
              <a:t>pengesahannya</a:t>
            </a:r>
            <a:r>
              <a:rPr lang="en-ID" dirty="0"/>
              <a:t> </a:t>
            </a:r>
            <a:r>
              <a:rPr lang="en-ID" dirty="0" err="1"/>
              <a:t>molor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terdengar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pasca</a:t>
            </a:r>
            <a:r>
              <a:rPr lang="en-ID" dirty="0"/>
              <a:t> </a:t>
            </a:r>
            <a:r>
              <a:rPr lang="en-ID" dirty="0" err="1"/>
              <a:t>boomingnya</a:t>
            </a:r>
            <a:r>
              <a:rPr lang="en-ID" dirty="0"/>
              <a:t> e-Commerce </a:t>
            </a:r>
            <a:r>
              <a:rPr lang="en-ID" dirty="0" err="1"/>
              <a:t>diawal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2015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Presiden</a:t>
            </a:r>
            <a:r>
              <a:rPr lang="en-ID" dirty="0"/>
              <a:t> dan Menteri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berganti</a:t>
            </a:r>
            <a:r>
              <a:rPr lang="en-ID" dirty="0"/>
              <a:t>. Menteri </a:t>
            </a:r>
            <a:r>
              <a:rPr lang="en-ID" dirty="0" err="1"/>
              <a:t>Kominfo</a:t>
            </a:r>
            <a:r>
              <a:rPr lang="en-ID" dirty="0"/>
              <a:t> </a:t>
            </a:r>
            <a:r>
              <a:rPr lang="en-ID" dirty="0" err="1"/>
              <a:t>Rudiantara</a:t>
            </a:r>
            <a:r>
              <a:rPr lang="en-ID" dirty="0"/>
              <a:t> </a:t>
            </a:r>
            <a:r>
              <a:rPr lang="en-ID" dirty="0" err="1"/>
              <a:t>menjanjikan</a:t>
            </a:r>
            <a:r>
              <a:rPr lang="en-ID" dirty="0"/>
              <a:t> Blueprint e-Commerce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e-Commerce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Menteri </a:t>
            </a: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e-Commerce[8]</a:t>
            </a:r>
          </a:p>
        </p:txBody>
      </p:sp>
    </p:spTree>
    <p:extLst>
      <p:ext uri="{BB962C8B-B14F-4D97-AF65-F5344CB8AC3E}">
        <p14:creationId xmlns:p14="http://schemas.microsoft.com/office/powerpoint/2010/main" val="25989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id-ID" dirty="0"/>
              <a:t>Tujuan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a. Mahasiswa dapat menjelaskan apakah itu UU ITE</a:t>
            </a:r>
          </a:p>
          <a:p>
            <a:pPr marL="0" indent="0">
              <a:buNone/>
            </a:pPr>
            <a:r>
              <a:rPr lang="id-ID" dirty="0"/>
              <a:t>b. Mahasiswa dapat memberikan gambaran Kasus-kasus Pelanggaran ITE</a:t>
            </a:r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00B8-73E7-9C27-24C2-9C21E18F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Gugatan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Konstitusi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3F66-6115-3D72-2CDE-6C71F6A6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Pencemaran</a:t>
            </a:r>
            <a:r>
              <a:rPr lang="en-ID" dirty="0"/>
              <a:t> Nama </a:t>
            </a:r>
            <a:r>
              <a:rPr lang="en-ID" dirty="0" err="1"/>
              <a:t>Baik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Pencemaran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digugat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MK.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diawal</a:t>
            </a:r>
            <a:r>
              <a:rPr lang="en-ID" dirty="0"/>
              <a:t> UU ITE, </a:t>
            </a:r>
            <a:r>
              <a:rPr lang="en-ID" dirty="0" err="1"/>
              <a:t>yaitu</a:t>
            </a:r>
            <a:r>
              <a:rPr lang="en-ID" dirty="0"/>
              <a:t> PUTUSAN </a:t>
            </a:r>
            <a:r>
              <a:rPr lang="en-ID" dirty="0" err="1"/>
              <a:t>Nomor</a:t>
            </a:r>
            <a:r>
              <a:rPr lang="en-ID" dirty="0"/>
              <a:t> 50/PUU-VI/2008 dan </a:t>
            </a:r>
            <a:r>
              <a:rPr lang="en-ID" dirty="0" err="1"/>
              <a:t>Putusan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2/PUU-VII/2009.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putusan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MK </a:t>
            </a:r>
            <a:r>
              <a:rPr lang="en-ID" dirty="0" err="1"/>
              <a:t>menolak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27 </a:t>
            </a:r>
            <a:r>
              <a:rPr lang="en-ID" dirty="0" err="1"/>
              <a:t>ayat</a:t>
            </a:r>
            <a:r>
              <a:rPr lang="en-ID" dirty="0"/>
              <a:t> (3) dan </a:t>
            </a:r>
            <a:r>
              <a:rPr lang="en-ID" dirty="0" err="1"/>
              <a:t>Pasal</a:t>
            </a:r>
            <a:r>
              <a:rPr lang="en-ID" dirty="0"/>
              <a:t> 45 </a:t>
            </a:r>
            <a:r>
              <a:rPr lang="en-ID" dirty="0" err="1"/>
              <a:t>ayat</a:t>
            </a:r>
            <a:r>
              <a:rPr lang="en-ID" dirty="0"/>
              <a:t> (1)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Dasar 1945.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Mahkamah</a:t>
            </a:r>
            <a:r>
              <a:rPr lang="en-ID" dirty="0"/>
              <a:t>, </a:t>
            </a:r>
            <a:r>
              <a:rPr lang="en-ID" dirty="0" err="1"/>
              <a:t>penghinaan</a:t>
            </a:r>
            <a:r>
              <a:rPr lang="en-ID" dirty="0"/>
              <a:t> yang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KUHP (</a:t>
            </a:r>
            <a:r>
              <a:rPr lang="en-ID" dirty="0" err="1"/>
              <a:t>penghinaan</a:t>
            </a:r>
            <a:r>
              <a:rPr lang="en-ID" dirty="0"/>
              <a:t> offline)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menjangkau</a:t>
            </a:r>
            <a:r>
              <a:rPr lang="en-ID" dirty="0"/>
              <a:t> </a:t>
            </a:r>
            <a:r>
              <a:rPr lang="en-ID" dirty="0" err="1"/>
              <a:t>delik</a:t>
            </a:r>
            <a:r>
              <a:rPr lang="en-ID" dirty="0"/>
              <a:t> </a:t>
            </a:r>
            <a:r>
              <a:rPr lang="en-ID" dirty="0" err="1"/>
              <a:t>penghinaan</a:t>
            </a:r>
            <a:r>
              <a:rPr lang="en-ID" dirty="0"/>
              <a:t> dan </a:t>
            </a:r>
            <a:r>
              <a:rPr lang="en-ID" dirty="0" err="1"/>
              <a:t>pencemaran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di dunia </a:t>
            </a:r>
            <a:r>
              <a:rPr lang="en-ID" dirty="0" err="1"/>
              <a:t>siber</a:t>
            </a:r>
            <a:r>
              <a:rPr lang="en-ID" dirty="0"/>
              <a:t> (</a:t>
            </a:r>
            <a:r>
              <a:rPr lang="en-ID" dirty="0" err="1"/>
              <a:t>penghinaan</a:t>
            </a:r>
            <a:r>
              <a:rPr lang="en-ID" dirty="0"/>
              <a:t> online)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“di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”. </a:t>
            </a:r>
            <a:r>
              <a:rPr lang="en-ID" dirty="0" err="1"/>
              <a:t>Dapatkah</a:t>
            </a:r>
            <a:r>
              <a:rPr lang="en-ID" dirty="0"/>
              <a:t> </a:t>
            </a:r>
            <a:r>
              <a:rPr lang="en-ID" dirty="0" err="1"/>
              <a:t>perkataan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“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”, “di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”, dan “</a:t>
            </a:r>
            <a:r>
              <a:rPr lang="en-ID" dirty="0" err="1"/>
              <a:t>disiarkan</a:t>
            </a:r>
            <a:r>
              <a:rPr lang="en-ID" dirty="0"/>
              <a:t>”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310 </a:t>
            </a:r>
            <a:r>
              <a:rPr lang="en-ID" dirty="0" err="1"/>
              <a:t>ayat</a:t>
            </a:r>
            <a:r>
              <a:rPr lang="en-ID" dirty="0"/>
              <a:t> (1) dan </a:t>
            </a:r>
            <a:r>
              <a:rPr lang="en-ID" dirty="0" err="1"/>
              <a:t>ayat</a:t>
            </a:r>
            <a:r>
              <a:rPr lang="en-ID" dirty="0"/>
              <a:t> (2) KUHP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dunia maya? </a:t>
            </a:r>
            <a:r>
              <a:rPr lang="en-ID" dirty="0" err="1"/>
              <a:t>Memasukkan</a:t>
            </a:r>
            <a:r>
              <a:rPr lang="en-ID" dirty="0"/>
              <a:t> dunia maya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“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”, “di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”, dan “</a:t>
            </a:r>
            <a:r>
              <a:rPr lang="en-ID" dirty="0" err="1"/>
              <a:t>disiarkan</a:t>
            </a:r>
            <a:r>
              <a:rPr lang="en-ID" dirty="0"/>
              <a:t>”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KUHP,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harfiah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memadai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ekstensif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kata “</a:t>
            </a:r>
            <a:r>
              <a:rPr lang="en-ID" dirty="0" err="1"/>
              <a:t>mendistribusikan</a:t>
            </a:r>
            <a:r>
              <a:rPr lang="en-ID" dirty="0"/>
              <a:t>” dan/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 err="1"/>
              <a:t>mentransmisikan</a:t>
            </a:r>
            <a:r>
              <a:rPr lang="en-ID" dirty="0"/>
              <a:t>” dan/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”.[9]</a:t>
            </a:r>
          </a:p>
        </p:txBody>
      </p:sp>
    </p:spTree>
    <p:extLst>
      <p:ext uri="{BB962C8B-B14F-4D97-AF65-F5344CB8AC3E}">
        <p14:creationId xmlns:p14="http://schemas.microsoft.com/office/powerpoint/2010/main" val="269122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A29-7251-1A81-941F-409634A3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Penghinaan</a:t>
            </a:r>
            <a:r>
              <a:rPr lang="en-ID" dirty="0"/>
              <a:t> SARA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BE98-EBC1-55DE-34D0-D6288B82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Konstitusi</a:t>
            </a:r>
            <a:r>
              <a:rPr lang="en-ID" dirty="0"/>
              <a:t> (MK) juga </a:t>
            </a:r>
            <a:r>
              <a:rPr lang="en-ID" dirty="0" err="1"/>
              <a:t>menolak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Judicial Review (uji </a:t>
            </a:r>
            <a:r>
              <a:rPr lang="en-ID" dirty="0" err="1"/>
              <a:t>materi</a:t>
            </a:r>
            <a:r>
              <a:rPr lang="en-ID" dirty="0"/>
              <a:t>) yang </a:t>
            </a:r>
            <a:r>
              <a:rPr lang="en-ID" dirty="0" err="1"/>
              <a:t>diajukan</a:t>
            </a:r>
            <a:r>
              <a:rPr lang="en-ID" dirty="0"/>
              <a:t> oleh </a:t>
            </a:r>
            <a:r>
              <a:rPr lang="en-ID" dirty="0" err="1"/>
              <a:t>pengacara</a:t>
            </a:r>
            <a:r>
              <a:rPr lang="en-ID" dirty="0"/>
              <a:t> Farhat Abbas. Farhat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uji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UU No. 11/2008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(ITE)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terkena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28 </a:t>
            </a:r>
            <a:r>
              <a:rPr lang="en-ID" dirty="0" err="1"/>
              <a:t>ayat</a:t>
            </a:r>
            <a:r>
              <a:rPr lang="en-ID" dirty="0"/>
              <a:t> (2) </a:t>
            </a:r>
            <a:r>
              <a:rPr lang="en-ID" dirty="0" err="1"/>
              <a:t>gara-gara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di media </a:t>
            </a:r>
            <a:r>
              <a:rPr lang="en-ID" dirty="0" err="1"/>
              <a:t>sosial</a:t>
            </a:r>
            <a:r>
              <a:rPr lang="en-ID" dirty="0"/>
              <a:t> twitter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penghinaan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, agama, </a:t>
            </a:r>
            <a:r>
              <a:rPr lang="en-ID" dirty="0" err="1"/>
              <a:t>ras</a:t>
            </a:r>
            <a:r>
              <a:rPr lang="en-ID" dirty="0"/>
              <a:t>, dan </a:t>
            </a:r>
            <a:r>
              <a:rPr lang="en-ID" dirty="0" err="1"/>
              <a:t>antargolongan</a:t>
            </a:r>
            <a:r>
              <a:rPr lang="en-ID" dirty="0"/>
              <a:t> (SARA) </a:t>
            </a:r>
            <a:r>
              <a:rPr lang="en-ID" dirty="0" err="1"/>
              <a:t>terhadap</a:t>
            </a:r>
            <a:r>
              <a:rPr lang="en-ID" dirty="0"/>
              <a:t> Wakil </a:t>
            </a:r>
            <a:r>
              <a:rPr lang="en-ID" dirty="0" err="1"/>
              <a:t>Gubernur</a:t>
            </a:r>
            <a:r>
              <a:rPr lang="en-ID" dirty="0"/>
              <a:t> DKI Jakarta Basuki Tjahaja </a:t>
            </a:r>
            <a:r>
              <a:rPr lang="en-ID" dirty="0" err="1"/>
              <a:t>Purnama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Ahok</a:t>
            </a:r>
            <a:r>
              <a:rPr lang="en-ID" dirty="0"/>
              <a:t>. Farhat </a:t>
            </a:r>
            <a:r>
              <a:rPr lang="en-ID" dirty="0" err="1"/>
              <a:t>dilaporkan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Polda</a:t>
            </a:r>
            <a:r>
              <a:rPr lang="en-ID" dirty="0"/>
              <a:t> Metro </a:t>
            </a:r>
            <a:r>
              <a:rPr lang="en-ID" dirty="0" err="1"/>
              <a:t>tanggal</a:t>
            </a:r>
            <a:r>
              <a:rPr lang="en-ID" dirty="0"/>
              <a:t> 10 </a:t>
            </a:r>
            <a:r>
              <a:rPr lang="en-ID" dirty="0" err="1"/>
              <a:t>Januari</a:t>
            </a:r>
            <a:r>
              <a:rPr lang="en-ID" dirty="0"/>
              <a:t> 2013 oleh </a:t>
            </a:r>
            <a:r>
              <a:rPr lang="en-ID" dirty="0" err="1"/>
              <a:t>Persatuan</a:t>
            </a:r>
            <a:r>
              <a:rPr lang="en-ID" dirty="0"/>
              <a:t> Islam </a:t>
            </a:r>
            <a:r>
              <a:rPr lang="en-ID" dirty="0" err="1"/>
              <a:t>Tionghoa</a:t>
            </a:r>
            <a:r>
              <a:rPr lang="en-ID" dirty="0"/>
              <a:t> Indonesia. "MK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rasa </a:t>
            </a:r>
            <a:r>
              <a:rPr lang="en-ID" dirty="0" err="1"/>
              <a:t>kebencian</a:t>
            </a:r>
            <a:r>
              <a:rPr lang="en-ID" dirty="0"/>
              <a:t> dan </a:t>
            </a:r>
            <a:r>
              <a:rPr lang="en-ID" dirty="0" err="1"/>
              <a:t>permusuhan</a:t>
            </a:r>
            <a:r>
              <a:rPr lang="en-ID" dirty="0"/>
              <a:t>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pengakuan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penghormatan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dan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. Dan </a:t>
            </a:r>
            <a:r>
              <a:rPr lang="en-ID" dirty="0" err="1"/>
              <a:t>bertentangan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yang </a:t>
            </a:r>
            <a:r>
              <a:rPr lang="en-ID" dirty="0" err="1"/>
              <a:t>adil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moral </a:t>
            </a:r>
            <a:r>
              <a:rPr lang="en-ID" dirty="0" err="1"/>
              <a:t>nilai-nilai</a:t>
            </a:r>
            <a:r>
              <a:rPr lang="en-ID" dirty="0"/>
              <a:t> agama,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ketertiban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,"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Arief</a:t>
            </a:r>
            <a:r>
              <a:rPr lang="en-ID" dirty="0"/>
              <a:t>, Hakim </a:t>
            </a:r>
            <a:r>
              <a:rPr lang="en-ID" dirty="0" err="1"/>
              <a:t>Konstitusi</a:t>
            </a:r>
            <a:r>
              <a:rPr lang="en-ID" dirty="0"/>
              <a:t>. Polisi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meneruskan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dicabut</a:t>
            </a:r>
            <a:r>
              <a:rPr lang="en-ID" dirty="0"/>
              <a:t> dan Farhat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berdamai</a:t>
            </a:r>
            <a:r>
              <a:rPr lang="en-ID" dirty="0"/>
              <a:t>.[10]</a:t>
            </a:r>
          </a:p>
        </p:txBody>
      </p:sp>
    </p:spTree>
    <p:extLst>
      <p:ext uri="{BB962C8B-B14F-4D97-AF65-F5344CB8AC3E}">
        <p14:creationId xmlns:p14="http://schemas.microsoft.com/office/powerpoint/2010/main" val="37869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6DFC-51E7-A8BD-BEF7-EB3B553E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Tata Cara </a:t>
            </a:r>
            <a:r>
              <a:rPr lang="en-ID" dirty="0" err="1"/>
              <a:t>Intersepsi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D8C1-3179-BB65-0563-B3AE0583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Terkait</a:t>
            </a:r>
            <a:r>
              <a:rPr lang="en-ID" dirty="0"/>
              <a:t> RPP </a:t>
            </a:r>
            <a:r>
              <a:rPr lang="en-ID" dirty="0" err="1"/>
              <a:t>Penyadapan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Mahkamah</a:t>
            </a:r>
            <a:r>
              <a:rPr lang="en-ID" dirty="0"/>
              <a:t> Agung </a:t>
            </a:r>
            <a:r>
              <a:rPr lang="en-ID" dirty="0" err="1"/>
              <a:t>menganggap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UU,[11] </a:t>
            </a: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Kostitusi</a:t>
            </a:r>
            <a:r>
              <a:rPr lang="en-ID" dirty="0"/>
              <a:t> </a:t>
            </a:r>
            <a:r>
              <a:rPr lang="en-ID" dirty="0" err="1"/>
              <a:t>mengabulkan</a:t>
            </a:r>
            <a:r>
              <a:rPr lang="en-ID" dirty="0"/>
              <a:t> uji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31 </a:t>
            </a:r>
            <a:r>
              <a:rPr lang="en-ID" dirty="0" err="1"/>
              <a:t>ayat</a:t>
            </a:r>
            <a:r>
              <a:rPr lang="en-ID" dirty="0"/>
              <a:t> (4)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(ITE).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</a:t>
            </a:r>
            <a:r>
              <a:rPr lang="en-ID" dirty="0" err="1"/>
              <a:t>Rancangan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, yang </a:t>
            </a:r>
            <a:r>
              <a:rPr lang="en-ID" dirty="0" err="1"/>
              <a:t>mengacu</a:t>
            </a:r>
            <a:r>
              <a:rPr lang="en-ID" dirty="0"/>
              <a:t> pada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disahkan</a:t>
            </a:r>
            <a:r>
              <a:rPr lang="en-ID" dirty="0"/>
              <a:t>. "</a:t>
            </a:r>
            <a:r>
              <a:rPr lang="en-ID" dirty="0" err="1"/>
              <a:t>Mengabulkan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seluruhnya</a:t>
            </a:r>
            <a:r>
              <a:rPr lang="en-ID" dirty="0"/>
              <a:t>," kata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Majelis</a:t>
            </a:r>
            <a:r>
              <a:rPr lang="en-ID" dirty="0"/>
              <a:t> </a:t>
            </a:r>
            <a:r>
              <a:rPr lang="en-ID" dirty="0" err="1"/>
              <a:t>Konstitusi</a:t>
            </a:r>
            <a:r>
              <a:rPr lang="en-ID" dirty="0"/>
              <a:t> Mahfud MD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membacakan</a:t>
            </a:r>
            <a:r>
              <a:rPr lang="en-ID" dirty="0"/>
              <a:t> </a:t>
            </a:r>
            <a:r>
              <a:rPr lang="en-ID" dirty="0" err="1"/>
              <a:t>putusan</a:t>
            </a:r>
            <a:r>
              <a:rPr lang="en-ID" dirty="0"/>
              <a:t> di Gedung MK, Jakarta Pusat, </a:t>
            </a:r>
            <a:r>
              <a:rPr lang="en-ID" dirty="0" err="1"/>
              <a:t>Kamis</a:t>
            </a:r>
            <a:r>
              <a:rPr lang="en-ID" dirty="0"/>
              <a:t> 24 </a:t>
            </a:r>
            <a:r>
              <a:rPr lang="en-ID" dirty="0" err="1"/>
              <a:t>Februari</a:t>
            </a:r>
            <a:r>
              <a:rPr lang="en-ID" dirty="0"/>
              <a:t> 2011. </a:t>
            </a:r>
            <a:r>
              <a:rPr lang="en-ID" dirty="0" err="1"/>
              <a:t>Majelis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mengikat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pertimbangannya</a:t>
            </a:r>
            <a:r>
              <a:rPr lang="en-ID" dirty="0"/>
              <a:t>, </a:t>
            </a:r>
            <a:r>
              <a:rPr lang="en-ID" dirty="0" err="1"/>
              <a:t>majelis</a:t>
            </a:r>
            <a:r>
              <a:rPr lang="en-ID" dirty="0"/>
              <a:t> </a:t>
            </a:r>
            <a:r>
              <a:rPr lang="en-ID" dirty="0" err="1"/>
              <a:t>berpendapat</a:t>
            </a:r>
            <a:r>
              <a:rPr lang="en-ID" dirty="0"/>
              <a:t>, </a:t>
            </a:r>
            <a:r>
              <a:rPr lang="en-ID" dirty="0" err="1"/>
              <a:t>penyadapan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oleh </a:t>
            </a:r>
            <a:r>
              <a:rPr lang="en-ID" dirty="0" err="1"/>
              <a:t>Undang-Undang</a:t>
            </a:r>
            <a:r>
              <a:rPr lang="en-ID" dirty="0"/>
              <a:t>.[12]</a:t>
            </a:r>
          </a:p>
        </p:txBody>
      </p:sp>
    </p:spTree>
    <p:extLst>
      <p:ext uri="{BB962C8B-B14F-4D97-AF65-F5344CB8AC3E}">
        <p14:creationId xmlns:p14="http://schemas.microsoft.com/office/powerpoint/2010/main" val="406640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E10-4B26-1A0E-6866-55F41013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Bukti </a:t>
            </a:r>
            <a:r>
              <a:rPr lang="en-ID" dirty="0" err="1"/>
              <a:t>Elektronis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2110-6C18-B1C1-E808-2388D83E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 err="1"/>
              <a:t>Terbaru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skandal</a:t>
            </a:r>
            <a:r>
              <a:rPr lang="en-ID" dirty="0"/>
              <a:t> "Papa Minta Saham"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PT Freeport Indonesia 2015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Mantan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Dewan </a:t>
            </a:r>
            <a:r>
              <a:rPr lang="en-ID" dirty="0" err="1"/>
              <a:t>Perwakilan</a:t>
            </a:r>
            <a:r>
              <a:rPr lang="en-ID" dirty="0"/>
              <a:t> Rakyat </a:t>
            </a:r>
            <a:r>
              <a:rPr lang="en-ID" dirty="0" err="1"/>
              <a:t>Setya</a:t>
            </a:r>
            <a:r>
              <a:rPr lang="en-ID" dirty="0"/>
              <a:t> </a:t>
            </a:r>
            <a:r>
              <a:rPr lang="en-ID" dirty="0" err="1"/>
              <a:t>Novanto</a:t>
            </a:r>
            <a:r>
              <a:rPr lang="en-ID" dirty="0"/>
              <a:t> </a:t>
            </a:r>
            <a:r>
              <a:rPr lang="en-ID" dirty="0" err="1"/>
              <a:t>mengajukan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uji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(ITE)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</a:t>
            </a:r>
            <a:r>
              <a:rPr lang="en-ID" dirty="0" err="1"/>
              <a:t>Undang</a:t>
            </a:r>
            <a:r>
              <a:rPr lang="en-ID" dirty="0"/>
              <a:t> KPK. “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dirugikan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5 </a:t>
            </a:r>
            <a:r>
              <a:rPr lang="en-ID" dirty="0" err="1"/>
              <a:t>ayat</a:t>
            </a:r>
            <a:r>
              <a:rPr lang="en-ID" dirty="0"/>
              <a:t> (1) dan </a:t>
            </a:r>
            <a:r>
              <a:rPr lang="en-ID" dirty="0" err="1"/>
              <a:t>ayat</a:t>
            </a:r>
            <a:r>
              <a:rPr lang="en-ID" dirty="0"/>
              <a:t> (2)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44 </a:t>
            </a:r>
            <a:r>
              <a:rPr lang="en-ID" dirty="0" err="1"/>
              <a:t>huruf</a:t>
            </a:r>
            <a:r>
              <a:rPr lang="en-ID" dirty="0"/>
              <a:t> b UU ITE,” </a:t>
            </a:r>
            <a:r>
              <a:rPr lang="en-ID" dirty="0" err="1"/>
              <a:t>ujar</a:t>
            </a:r>
            <a:r>
              <a:rPr lang="en-ID" dirty="0"/>
              <a:t> </a:t>
            </a:r>
            <a:r>
              <a:rPr lang="en-ID" dirty="0" err="1"/>
              <a:t>kuasa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Novanto</a:t>
            </a:r>
            <a:r>
              <a:rPr lang="en-ID" dirty="0"/>
              <a:t>, </a:t>
            </a:r>
            <a:r>
              <a:rPr lang="en-ID" dirty="0" err="1"/>
              <a:t>Syaefullah</a:t>
            </a:r>
            <a:r>
              <a:rPr lang="en-ID" dirty="0"/>
              <a:t> Hamid, di Gedung </a:t>
            </a:r>
            <a:r>
              <a:rPr lang="en-ID" dirty="0" err="1"/>
              <a:t>Mahkamah</a:t>
            </a:r>
            <a:r>
              <a:rPr lang="en-ID" dirty="0"/>
              <a:t> </a:t>
            </a:r>
            <a:r>
              <a:rPr lang="en-ID" dirty="0" err="1"/>
              <a:t>Konstitusi</a:t>
            </a:r>
            <a:r>
              <a:rPr lang="en-ID" dirty="0"/>
              <a:t> Jakarta,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dikutip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Antara, </a:t>
            </a:r>
            <a:r>
              <a:rPr lang="en-ID" dirty="0" err="1"/>
              <a:t>Kamis</a:t>
            </a:r>
            <a:r>
              <a:rPr lang="en-ID" dirty="0"/>
              <a:t> (25 </a:t>
            </a:r>
            <a:r>
              <a:rPr lang="en-ID" dirty="0" err="1"/>
              <a:t>Februari</a:t>
            </a:r>
            <a:r>
              <a:rPr lang="en-ID" dirty="0"/>
              <a:t> 2016). Adapun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penyidikan</a:t>
            </a:r>
            <a:r>
              <a:rPr lang="en-ID" dirty="0"/>
              <a:t>, </a:t>
            </a:r>
            <a:r>
              <a:rPr lang="en-ID" dirty="0" err="1"/>
              <a:t>penuntutan</a:t>
            </a:r>
            <a:r>
              <a:rPr lang="en-ID" dirty="0"/>
              <a:t>, dan </a:t>
            </a:r>
            <a:r>
              <a:rPr lang="en-ID" dirty="0" err="1"/>
              <a:t>pemeriksaan</a:t>
            </a:r>
            <a:r>
              <a:rPr lang="en-ID" dirty="0"/>
              <a:t> di </a:t>
            </a:r>
            <a:r>
              <a:rPr lang="en-ID" dirty="0" err="1"/>
              <a:t>pengadilan</a:t>
            </a:r>
            <a:r>
              <a:rPr lang="en-ID" dirty="0"/>
              <a:t> yang </a:t>
            </a:r>
            <a:r>
              <a:rPr lang="en-ID" dirty="0" err="1"/>
              <a:t>sah</a:t>
            </a:r>
            <a:r>
              <a:rPr lang="en-ID" dirty="0"/>
              <a:t>. </a:t>
            </a:r>
            <a:r>
              <a:rPr lang="en-ID" dirty="0" err="1"/>
              <a:t>Novanto</a:t>
            </a:r>
            <a:r>
              <a:rPr lang="en-ID" dirty="0"/>
              <a:t> juga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dirugikan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berlakunya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26A UU KPK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sah</a:t>
            </a:r>
            <a:r>
              <a:rPr lang="en-ID" dirty="0"/>
              <a:t>. </a:t>
            </a:r>
            <a:r>
              <a:rPr lang="en-ID" dirty="0" err="1"/>
              <a:t>Novanto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ketentuan-ketentuan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tegas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yang </a:t>
            </a:r>
            <a:r>
              <a:rPr lang="en-ID" dirty="0" err="1"/>
              <a:t>sah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wewenang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perekaman</a:t>
            </a:r>
            <a:r>
              <a:rPr lang="en-ID" dirty="0"/>
              <a:t>.[13] </a:t>
            </a:r>
          </a:p>
          <a:p>
            <a:pPr marL="0" indent="0">
              <a:buNone/>
            </a:pPr>
            <a:r>
              <a:rPr lang="en-ID" dirty="0"/>
              <a:t>"</a:t>
            </a:r>
            <a:r>
              <a:rPr lang="en-ID" dirty="0" err="1"/>
              <a:t>Perekaman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 (</a:t>
            </a:r>
            <a:r>
              <a:rPr lang="en-ID" dirty="0" err="1"/>
              <a:t>ilegal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izin</a:t>
            </a:r>
            <a:r>
              <a:rPr lang="en-ID" dirty="0"/>
              <a:t> orang yang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rekaman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diam-diam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pembicaraan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melanggar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orang yang </a:t>
            </a:r>
            <a:r>
              <a:rPr lang="en-ID" dirty="0" err="1"/>
              <a:t>pembicaraanya</a:t>
            </a:r>
            <a:r>
              <a:rPr lang="en-ID" dirty="0"/>
              <a:t> </a:t>
            </a:r>
            <a:r>
              <a:rPr lang="en-ID" dirty="0" err="1"/>
              <a:t>direkam</a:t>
            </a:r>
            <a:r>
              <a:rPr lang="en-ID" dirty="0"/>
              <a:t>," kata dia. </a:t>
            </a:r>
            <a:r>
              <a:rPr lang="en-ID" dirty="0" err="1"/>
              <a:t>Sehingga</a:t>
            </a:r>
            <a:r>
              <a:rPr lang="en-ID" dirty="0"/>
              <a:t>,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rekaman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. </a:t>
            </a:r>
            <a:r>
              <a:rPr lang="en-ID" dirty="0" err="1"/>
              <a:t>Majelis</a:t>
            </a:r>
            <a:r>
              <a:rPr lang="en-ID" dirty="0"/>
              <a:t> hakim </a:t>
            </a:r>
            <a:r>
              <a:rPr lang="en-ID" dirty="0" err="1"/>
              <a:t>Ketua</a:t>
            </a:r>
            <a:r>
              <a:rPr lang="en-ID" dirty="0"/>
              <a:t> MK </a:t>
            </a:r>
            <a:r>
              <a:rPr lang="en-ID" dirty="0" err="1"/>
              <a:t>Arief</a:t>
            </a:r>
            <a:r>
              <a:rPr lang="en-ID" dirty="0"/>
              <a:t> </a:t>
            </a:r>
            <a:r>
              <a:rPr lang="en-ID" dirty="0" err="1"/>
              <a:t>Hidayat</a:t>
            </a:r>
            <a:r>
              <a:rPr lang="en-ID" dirty="0"/>
              <a:t> pun </a:t>
            </a:r>
            <a:r>
              <a:rPr lang="en-ID" dirty="0" err="1"/>
              <a:t>memberikan</a:t>
            </a:r>
            <a:r>
              <a:rPr lang="en-ID" dirty="0"/>
              <a:t> saran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,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kedudukan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DPR.[14]</a:t>
            </a:r>
          </a:p>
        </p:txBody>
      </p:sp>
    </p:spTree>
    <p:extLst>
      <p:ext uri="{BB962C8B-B14F-4D97-AF65-F5344CB8AC3E}">
        <p14:creationId xmlns:p14="http://schemas.microsoft.com/office/powerpoint/2010/main" val="110069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A3E-E90F-1819-6AAE-F0948C0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Penegakan</a:t>
            </a:r>
            <a:r>
              <a:rPr lang="en-ID" dirty="0"/>
              <a:t> Hukum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8217-D81F-EEB7-75B3-E63780C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dirty="0"/>
              <a:t>Lembaga </a:t>
            </a:r>
            <a:r>
              <a:rPr lang="en-ID" dirty="0" err="1"/>
              <a:t>lembaga</a:t>
            </a:r>
            <a:r>
              <a:rPr lang="en-ID" dirty="0"/>
              <a:t> di Indonesia yang </a:t>
            </a:r>
            <a:r>
              <a:rPr lang="en-ID" dirty="0" err="1"/>
              <a:t>menegakkan</a:t>
            </a:r>
            <a:r>
              <a:rPr lang="en-ID" dirty="0"/>
              <a:t> UU ITE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Kementerian </a:t>
            </a:r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Informatika</a:t>
            </a:r>
            <a:r>
              <a:rPr lang="en-ID" dirty="0"/>
              <a:t>,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regulator,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6 </a:t>
            </a:r>
            <a:r>
              <a:rPr lang="en-ID" dirty="0" err="1"/>
              <a:t>Direktorat</a:t>
            </a:r>
            <a:r>
              <a:rPr lang="en-ID" dirty="0"/>
              <a:t>, dan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Penyidik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Negeri </a:t>
            </a:r>
            <a:r>
              <a:rPr lang="en-ID" dirty="0" err="1"/>
              <a:t>Sipil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kasus-kasus</a:t>
            </a:r>
            <a:r>
              <a:rPr lang="en-ID" dirty="0"/>
              <a:t> </a:t>
            </a:r>
            <a:r>
              <a:rPr lang="en-ID" dirty="0" err="1"/>
              <a:t>pidana</a:t>
            </a:r>
            <a:r>
              <a:rPr lang="en-ID" dirty="0"/>
              <a:t> ITE.</a:t>
            </a:r>
          </a:p>
          <a:p>
            <a:r>
              <a:rPr lang="en-ID" dirty="0" err="1"/>
              <a:t>Kepolisian</a:t>
            </a:r>
            <a:r>
              <a:rPr lang="en-ID" dirty="0"/>
              <a:t> </a:t>
            </a:r>
            <a:r>
              <a:rPr lang="en-ID" dirty="0" err="1"/>
              <a:t>Republik</a:t>
            </a:r>
            <a:r>
              <a:rPr lang="en-ID" dirty="0"/>
              <a:t> Indonesia, </a:t>
            </a:r>
            <a:r>
              <a:rPr lang="en-ID" dirty="0" err="1"/>
              <a:t>khususnya</a:t>
            </a:r>
            <a:r>
              <a:rPr lang="en-ID" dirty="0"/>
              <a:t> Unit IV Cybercrime,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Reserse</a:t>
            </a:r>
            <a:r>
              <a:rPr lang="en-ID" dirty="0"/>
              <a:t> </a:t>
            </a:r>
            <a:r>
              <a:rPr lang="en-ID" dirty="0" err="1"/>
              <a:t>Kriminal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, Badan </a:t>
            </a:r>
            <a:r>
              <a:rPr lang="en-ID" dirty="0" err="1"/>
              <a:t>Reserse</a:t>
            </a:r>
            <a:r>
              <a:rPr lang="en-ID" dirty="0"/>
              <a:t> </a:t>
            </a:r>
            <a:r>
              <a:rPr lang="en-ID" dirty="0" err="1"/>
              <a:t>Kriminal</a:t>
            </a:r>
            <a:endParaRPr lang="en-ID" dirty="0"/>
          </a:p>
          <a:p>
            <a:r>
              <a:rPr lang="en-ID" dirty="0"/>
              <a:t>ID-CERT - Indonesia Computer Emergency Response Team. ID-CERT </a:t>
            </a:r>
            <a:r>
              <a:rPr lang="en-ID" dirty="0" err="1"/>
              <a:t>didirikan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didirikan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1998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di internet. </a:t>
            </a:r>
            <a:r>
              <a:rPr lang="en-ID" dirty="0" err="1"/>
              <a:t>Didirikan</a:t>
            </a:r>
            <a:r>
              <a:rPr lang="en-ID" dirty="0"/>
              <a:t> oleh Budi </a:t>
            </a:r>
            <a:r>
              <a:rPr lang="en-ID" dirty="0" err="1"/>
              <a:t>Raharjo</a:t>
            </a:r>
            <a:r>
              <a:rPr lang="en-ID" dirty="0"/>
              <a:t> (</a:t>
            </a:r>
            <a:r>
              <a:rPr lang="en-ID" dirty="0" err="1"/>
              <a:t>Pakar</a:t>
            </a:r>
            <a:r>
              <a:rPr lang="en-ID" dirty="0"/>
              <a:t> IT </a:t>
            </a:r>
            <a:r>
              <a:rPr lang="en-ID" dirty="0" err="1"/>
              <a:t>dari</a:t>
            </a:r>
            <a:r>
              <a:rPr lang="en-ID" dirty="0"/>
              <a:t> ITB)[15]</a:t>
            </a:r>
          </a:p>
          <a:p>
            <a:r>
              <a:rPr lang="en-ID" dirty="0"/>
              <a:t>ID-SIRTII/CC - Indonesia Security Incident Response Team on Internet Infrastructure/Coordination </a:t>
            </a:r>
            <a:r>
              <a:rPr lang="en-ID" dirty="0" err="1"/>
              <a:t>Center</a:t>
            </a:r>
            <a:r>
              <a:rPr lang="en-ID" dirty="0"/>
              <a:t>. Lembaga yang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TI Indonesia dan </a:t>
            </a:r>
            <a:r>
              <a:rPr lang="en-ID" dirty="0" err="1"/>
              <a:t>institusi</a:t>
            </a:r>
            <a:r>
              <a:rPr lang="en-ID" dirty="0"/>
              <a:t> negara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internet. ID-SIRTII </a:t>
            </a:r>
            <a:r>
              <a:rPr lang="en-ID" dirty="0" err="1"/>
              <a:t>didirikan</a:t>
            </a:r>
            <a:r>
              <a:rPr lang="en-ID" dirty="0"/>
              <a:t> 2007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Ditjen</a:t>
            </a:r>
            <a:r>
              <a:rPr lang="en-ID" dirty="0"/>
              <a:t> </a:t>
            </a:r>
            <a:r>
              <a:rPr lang="en-ID" dirty="0" err="1"/>
              <a:t>Postel</a:t>
            </a:r>
            <a:r>
              <a:rPr lang="en-ID" dirty="0"/>
              <a:t> (pada </a:t>
            </a:r>
            <a:r>
              <a:rPr lang="en-ID" dirty="0" err="1"/>
              <a:t>awalnya</a:t>
            </a:r>
            <a:r>
              <a:rPr lang="en-ID" dirty="0"/>
              <a:t>) dan </a:t>
            </a:r>
            <a:r>
              <a:rPr lang="en-ID" dirty="0" err="1"/>
              <a:t>mengoordinir</a:t>
            </a:r>
            <a:r>
              <a:rPr lang="en-ID" dirty="0"/>
              <a:t> para </a:t>
            </a:r>
            <a:r>
              <a:rPr lang="en-ID" dirty="0" err="1"/>
              <a:t>komunitas</a:t>
            </a:r>
            <a:r>
              <a:rPr lang="en-ID" dirty="0"/>
              <a:t> CERT yang </a:t>
            </a:r>
            <a:r>
              <a:rPr lang="en-ID" dirty="0" err="1"/>
              <a:t>ada</a:t>
            </a:r>
            <a:r>
              <a:rPr lang="en-ID" dirty="0"/>
              <a:t> di Indonesia. ID-SIRTII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wewenang</a:t>
            </a:r>
            <a:r>
              <a:rPr lang="en-ID" dirty="0"/>
              <a:t> </a:t>
            </a:r>
            <a:r>
              <a:rPr lang="en-ID" dirty="0" err="1"/>
              <a:t>memonitor</a:t>
            </a:r>
            <a:r>
              <a:rPr lang="en-ID" dirty="0"/>
              <a:t> log traffic internet, dan </a:t>
            </a:r>
            <a:r>
              <a:rPr lang="en-ID" dirty="0" err="1"/>
              <a:t>mengasistensi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[16]</a:t>
            </a:r>
          </a:p>
          <a:p>
            <a:r>
              <a:rPr lang="en-ID" dirty="0" err="1"/>
              <a:t>Pengelola</a:t>
            </a:r>
            <a:r>
              <a:rPr lang="en-ID" dirty="0"/>
              <a:t> Nama Domain Internet Indonesia (PANDI) - </a:t>
            </a:r>
            <a:r>
              <a:rPr lang="en-ID" dirty="0" err="1"/>
              <a:t>Komunitas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domain .</a:t>
            </a:r>
            <a:r>
              <a:rPr lang="en-ID" dirty="0" err="1"/>
              <a:t>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107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5D79-1EFF-AC70-FC0D-BC26BDD9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Kontroversi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074A-4AFC-8724-6A5F-0F958AFD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Prita</a:t>
            </a:r>
            <a:r>
              <a:rPr lang="en-ID" dirty="0"/>
              <a:t> </a:t>
            </a:r>
            <a:r>
              <a:rPr lang="en-ID" dirty="0" err="1"/>
              <a:t>Mulyasari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kalinya</a:t>
            </a:r>
            <a:r>
              <a:rPr lang="en-ID" dirty="0"/>
              <a:t> UU ITE </a:t>
            </a:r>
            <a:r>
              <a:rPr lang="en-ID" dirty="0" err="1"/>
              <a:t>menelan</a:t>
            </a:r>
            <a:r>
              <a:rPr lang="en-ID" dirty="0"/>
              <a:t> korban. </a:t>
            </a:r>
            <a:r>
              <a:rPr lang="en-ID" dirty="0" err="1"/>
              <a:t>Prita</a:t>
            </a:r>
            <a:r>
              <a:rPr lang="en-ID" dirty="0"/>
              <a:t> </a:t>
            </a:r>
            <a:r>
              <a:rPr lang="en-ID" dirty="0" err="1"/>
              <a:t>Mulyasari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tangga</a:t>
            </a:r>
            <a:r>
              <a:rPr lang="en-ID" dirty="0"/>
              <a:t> di Tangerang, Banten </a:t>
            </a:r>
            <a:r>
              <a:rPr lang="en-ID" dirty="0" err="1"/>
              <a:t>dituduh</a:t>
            </a:r>
            <a:r>
              <a:rPr lang="en-ID" dirty="0"/>
              <a:t> </a:t>
            </a:r>
            <a:r>
              <a:rPr lang="en-ID" dirty="0" err="1"/>
              <a:t>mencemarkan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Omni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2009. Hal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Ibu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keluhannya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milis</a:t>
            </a:r>
            <a:r>
              <a:rPr lang="en-ID" dirty="0"/>
              <a:t> di internet. </a:t>
            </a:r>
            <a:r>
              <a:rPr lang="en-ID" dirty="0" err="1"/>
              <a:t>Tuntutan</a:t>
            </a:r>
            <a:r>
              <a:rPr lang="en-ID" dirty="0"/>
              <a:t> yang </a:t>
            </a:r>
            <a:r>
              <a:rPr lang="en-ID" dirty="0" err="1"/>
              <a:t>dirasa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beramai-ramai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"Koin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Prita</a:t>
            </a:r>
            <a:r>
              <a:rPr lang="en-ID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0932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E3B0-3950-1BC5-DE59-DF40305A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Kontroversi-2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2C9F-A9D9-CF14-180A-23B7DB5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/>
              <a:t>Kisruh Menteri </a:t>
            </a:r>
            <a:r>
              <a:rPr lang="en-ID" dirty="0" err="1"/>
              <a:t>dengan</a:t>
            </a:r>
            <a:r>
              <a:rPr lang="en-ID" dirty="0"/>
              <a:t> Blackberry</a:t>
            </a:r>
          </a:p>
          <a:p>
            <a:pPr marL="0" indent="0">
              <a:buNone/>
            </a:pPr>
            <a:r>
              <a:rPr lang="en-ID" dirty="0"/>
              <a:t>Pada </a:t>
            </a:r>
            <a:r>
              <a:rPr lang="en-ID" dirty="0" err="1"/>
              <a:t>tahun</a:t>
            </a:r>
            <a:r>
              <a:rPr lang="en-ID" dirty="0"/>
              <a:t> 2011, Menteri </a:t>
            </a:r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Informatika</a:t>
            </a:r>
            <a:r>
              <a:rPr lang="en-ID" dirty="0"/>
              <a:t>, </a:t>
            </a:r>
            <a:r>
              <a:rPr lang="en-ID" dirty="0" err="1"/>
              <a:t>Tifatul</a:t>
            </a:r>
            <a:r>
              <a:rPr lang="en-ID" dirty="0"/>
              <a:t> </a:t>
            </a:r>
            <a:r>
              <a:rPr lang="en-ID" dirty="0" err="1"/>
              <a:t>Sembiring</a:t>
            </a:r>
            <a:r>
              <a:rPr lang="en-ID" dirty="0"/>
              <a:t> </a:t>
            </a:r>
            <a:r>
              <a:rPr lang="en-ID" dirty="0" err="1"/>
              <a:t>mengancam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memblokir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BlackBerry di Indonesia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porno.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pemblokiran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BlackBerry di Indonesia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memanaskan</a:t>
            </a:r>
            <a:r>
              <a:rPr lang="en-ID" dirty="0"/>
              <a:t> </a:t>
            </a:r>
            <a:r>
              <a:rPr lang="en-ID" dirty="0" err="1"/>
              <a:t>suasana</a:t>
            </a:r>
            <a:r>
              <a:rPr lang="en-ID" dirty="0"/>
              <a:t> di Internet,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jejaring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dan situs microblogging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Twitter. </a:t>
            </a:r>
            <a:r>
              <a:rPr lang="en-ID" dirty="0" err="1"/>
              <a:t>Pelanggan</a:t>
            </a:r>
            <a:r>
              <a:rPr lang="en-ID" dirty="0"/>
              <a:t> BlackBerry </a:t>
            </a:r>
            <a:r>
              <a:rPr lang="en-ID" dirty="0" err="1"/>
              <a:t>ramai-ramai</a:t>
            </a:r>
            <a:r>
              <a:rPr lang="en-ID" dirty="0"/>
              <a:t> </a:t>
            </a:r>
            <a:r>
              <a:rPr lang="en-ID" dirty="0" err="1"/>
              <a:t>memprotes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Tifatul</a:t>
            </a:r>
            <a:r>
              <a:rPr lang="en-ID" dirty="0"/>
              <a:t> </a:t>
            </a:r>
            <a:r>
              <a:rPr lang="en-ID" dirty="0" err="1"/>
              <a:t>memblokir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.[17]</a:t>
            </a:r>
          </a:p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yang </a:t>
            </a:r>
            <a:r>
              <a:rPr lang="en-ID" dirty="0" err="1"/>
              <a:t>disodorkan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Research In Motion (RIM),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 BlackBerry:</a:t>
            </a:r>
          </a:p>
          <a:p>
            <a:r>
              <a:rPr lang="en-ID" dirty="0" err="1"/>
              <a:t>Menghormati</a:t>
            </a:r>
            <a:r>
              <a:rPr lang="en-ID" dirty="0"/>
              <a:t> &amp; </a:t>
            </a:r>
            <a:r>
              <a:rPr lang="en-ID" dirty="0" err="1"/>
              <a:t>mematuhi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 di Indonesia, </a:t>
            </a:r>
            <a:r>
              <a:rPr lang="en-ID" dirty="0" err="1"/>
              <a:t>terkait</a:t>
            </a:r>
            <a:r>
              <a:rPr lang="en-ID" dirty="0"/>
              <a:t> UU 36/1999, UU 11/2008 dan UU 44/2008</a:t>
            </a:r>
          </a:p>
          <a:p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perwakilan</a:t>
            </a:r>
            <a:r>
              <a:rPr lang="en-ID" dirty="0"/>
              <a:t> di Indonesia,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RIM di Indonesia </a:t>
            </a:r>
            <a:r>
              <a:rPr lang="en-ID" dirty="0" err="1"/>
              <a:t>untuk</a:t>
            </a:r>
            <a:r>
              <a:rPr lang="en-ID" dirty="0"/>
              <a:t> Blackberry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juta</a:t>
            </a:r>
            <a:r>
              <a:rPr lang="en-ID" dirty="0"/>
              <a:t>.</a:t>
            </a:r>
          </a:p>
          <a:p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(service </a:t>
            </a:r>
            <a:r>
              <a:rPr lang="en-ID" dirty="0" err="1"/>
              <a:t>center</a:t>
            </a:r>
            <a:r>
              <a:rPr lang="en-ID" dirty="0"/>
              <a:t>) di Indonesia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melayani</a:t>
            </a:r>
            <a:r>
              <a:rPr lang="en-ID" dirty="0"/>
              <a:t> &amp;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WNI.</a:t>
            </a:r>
          </a:p>
          <a:p>
            <a:r>
              <a:rPr lang="en-ID" dirty="0" err="1"/>
              <a:t>Merekrut</a:t>
            </a:r>
            <a:r>
              <a:rPr lang="en-ID" dirty="0"/>
              <a:t> dan </a:t>
            </a:r>
            <a:r>
              <a:rPr lang="en-ID" dirty="0" err="1"/>
              <a:t>menyerap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Indonesia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layak</a:t>
            </a:r>
            <a:r>
              <a:rPr lang="en-ID" dirty="0"/>
              <a:t> dan </a:t>
            </a:r>
            <a:r>
              <a:rPr lang="en-ID" dirty="0" err="1"/>
              <a:t>proporsional</a:t>
            </a:r>
            <a:r>
              <a:rPr lang="en-ID" dirty="0"/>
              <a:t>.</a:t>
            </a:r>
          </a:p>
          <a:p>
            <a:r>
              <a:rPr lang="en-ID" dirty="0" err="1"/>
              <a:t>Sebanyak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Indonesia,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r>
              <a:rPr lang="en-ID" dirty="0" err="1"/>
              <a:t>Memasang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pemblokiran</a:t>
            </a:r>
            <a:r>
              <a:rPr lang="en-ID" dirty="0"/>
              <a:t> (software blocking) </a:t>
            </a:r>
            <a:r>
              <a:rPr lang="en-ID" dirty="0" err="1"/>
              <a:t>terhadap</a:t>
            </a:r>
            <a:r>
              <a:rPr lang="en-ID" dirty="0"/>
              <a:t> situs-situs porno, </a:t>
            </a:r>
            <a:r>
              <a:rPr lang="en-ID" dirty="0" err="1"/>
              <a:t>sebagaimana</a:t>
            </a:r>
            <a:r>
              <a:rPr lang="en-ID" dirty="0"/>
              <a:t> operator lain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mematuhinya</a:t>
            </a:r>
            <a:r>
              <a:rPr lang="en-ID" dirty="0"/>
              <a:t>.</a:t>
            </a:r>
          </a:p>
          <a:p>
            <a:r>
              <a:rPr lang="en-ID" dirty="0" err="1"/>
              <a:t>Membangun</a:t>
            </a:r>
            <a:r>
              <a:rPr lang="en-ID" dirty="0"/>
              <a:t> server/repeater di Indonesia, agar </a:t>
            </a:r>
            <a:r>
              <a:rPr lang="en-ID" dirty="0" err="1"/>
              <a:t>aparat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penyelidikan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kejahatan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koruptor</a:t>
            </a:r>
            <a:r>
              <a:rPr lang="en-ID" dirty="0"/>
              <a:t>.[18]</a:t>
            </a:r>
          </a:p>
        </p:txBody>
      </p:sp>
    </p:spTree>
    <p:extLst>
      <p:ext uri="{BB962C8B-B14F-4D97-AF65-F5344CB8AC3E}">
        <p14:creationId xmlns:p14="http://schemas.microsoft.com/office/powerpoint/2010/main" val="399804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F91-2DD2-B549-C531-DCF462E6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Kontroversi-3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3807-1721-2131-C32F-DA1EDF89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menurut</a:t>
            </a:r>
            <a:r>
              <a:rPr lang="en-ID" dirty="0"/>
              <a:t> Ramadhan </a:t>
            </a:r>
            <a:r>
              <a:rPr lang="en-ID" dirty="0" err="1"/>
              <a:t>Pohan</a:t>
            </a:r>
            <a:r>
              <a:rPr lang="en-ID" dirty="0"/>
              <a:t>,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Komisi</a:t>
            </a:r>
            <a:r>
              <a:rPr lang="en-ID" dirty="0"/>
              <a:t> I DPR (</a:t>
            </a:r>
            <a:r>
              <a:rPr lang="en-ID" dirty="0" err="1"/>
              <a:t>Demokrat</a:t>
            </a:r>
            <a:r>
              <a:rPr lang="en-ID" dirty="0"/>
              <a:t>), </a:t>
            </a:r>
            <a:r>
              <a:rPr lang="en-ID" dirty="0" err="1"/>
              <a:t>masyarakat</a:t>
            </a:r>
            <a:r>
              <a:rPr lang="en-ID" dirty="0"/>
              <a:t> "</a:t>
            </a:r>
            <a:r>
              <a:rPr lang="en-ID" dirty="0" err="1"/>
              <a:t>malah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lain, </a:t>
            </a:r>
            <a:r>
              <a:rPr lang="en-ID" dirty="0" err="1"/>
              <a:t>yaitu</a:t>
            </a:r>
            <a:r>
              <a:rPr lang="en-ID" dirty="0"/>
              <a:t> BBM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diblokir</a:t>
            </a:r>
            <a:r>
              <a:rPr lang="en-ID" dirty="0"/>
              <a:t>".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miskomunikasi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menteri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."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yang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, Blackberry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diblokir</a:t>
            </a:r>
            <a:r>
              <a:rPr lang="en-ID" dirty="0"/>
              <a:t> </a:t>
            </a:r>
            <a:r>
              <a:rPr lang="en-ID" dirty="0" err="1"/>
              <a:t>gara-gara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porno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dibendung</a:t>
            </a:r>
            <a:r>
              <a:rPr lang="en-ID" dirty="0"/>
              <a:t>. </a:t>
            </a:r>
            <a:r>
              <a:rPr lang="en-ID" dirty="0" err="1"/>
              <a:t>Padahal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," kata Ramadhan.[19]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Dari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RIM,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kesepakatan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, yang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Tifatul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kesepakatan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penanggungjawab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Indonesia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berkantor</a:t>
            </a:r>
            <a:r>
              <a:rPr lang="en-ID" dirty="0"/>
              <a:t> di </a:t>
            </a:r>
            <a:r>
              <a:rPr lang="en-ID" dirty="0" err="1"/>
              <a:t>Kanada</a:t>
            </a:r>
            <a:r>
              <a:rPr lang="en-ID" dirty="0"/>
              <a:t>. "Kami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menyurati</a:t>
            </a:r>
            <a:r>
              <a:rPr lang="en-ID" dirty="0"/>
              <a:t> RIM. </a:t>
            </a:r>
            <a:r>
              <a:rPr lang="en-ID" dirty="0" err="1"/>
              <a:t>Intinya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beroperasi</a:t>
            </a:r>
            <a:r>
              <a:rPr lang="en-ID" dirty="0"/>
              <a:t> di Indonesia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server di Indonesia," kata </a:t>
            </a:r>
            <a:r>
              <a:rPr lang="en-ID" dirty="0" err="1"/>
              <a:t>Tifatul</a:t>
            </a:r>
            <a:r>
              <a:rPr lang="en-ID" dirty="0"/>
              <a:t>. "</a:t>
            </a:r>
            <a:r>
              <a:rPr lang="en-ID" dirty="0" err="1"/>
              <a:t>Sesuai</a:t>
            </a:r>
            <a:r>
              <a:rPr lang="en-ID" dirty="0"/>
              <a:t> UU ITE No.11/2008,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mendirikan</a:t>
            </a:r>
            <a:r>
              <a:rPr lang="en-ID" dirty="0"/>
              <a:t> server di Indonesia. Sama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institusi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, bank </a:t>
            </a:r>
            <a:r>
              <a:rPr lang="en-ID" dirty="0" err="1"/>
              <a:t>Internasional</a:t>
            </a:r>
            <a:r>
              <a:rPr lang="en-ID" dirty="0"/>
              <a:t>. </a:t>
            </a:r>
            <a:r>
              <a:rPr lang="en-ID" dirty="0" err="1"/>
              <a:t>Posisinya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RIM. Bank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diwajibkan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data </a:t>
            </a:r>
            <a:r>
              <a:rPr lang="en-ID" dirty="0" err="1"/>
              <a:t>center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," </a:t>
            </a:r>
            <a:r>
              <a:rPr lang="en-ID" dirty="0" err="1"/>
              <a:t>tandasnya</a:t>
            </a:r>
            <a:r>
              <a:rPr lang="en-ID" dirty="0"/>
              <a:t>.[20]</a:t>
            </a:r>
          </a:p>
        </p:txBody>
      </p:sp>
    </p:spTree>
    <p:extLst>
      <p:ext uri="{BB962C8B-B14F-4D97-AF65-F5344CB8AC3E}">
        <p14:creationId xmlns:p14="http://schemas.microsoft.com/office/powerpoint/2010/main" val="203885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D00-D817-670B-81B7-EE7234C7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Kontroversi-4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8C99-03F4-13E2-3661-C2050AAA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Menkominfo</a:t>
            </a:r>
            <a:r>
              <a:rPr lang="en-ID" dirty="0"/>
              <a:t> </a:t>
            </a:r>
            <a:r>
              <a:rPr lang="en-ID" dirty="0" err="1"/>
              <a:t>mengungkapkan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memblokir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BlackBerry, 7 </a:t>
            </a:r>
            <a:r>
              <a:rPr lang="en-ID" dirty="0" err="1"/>
              <a:t>Januari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,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2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Research In Motion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 di Indonesia.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terlewati</a:t>
            </a:r>
            <a:r>
              <a:rPr lang="en-ID" dirty="0"/>
              <a:t> dan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pornografi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BlackBerry,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melarang</a:t>
            </a:r>
            <a:r>
              <a:rPr lang="en-ID" dirty="0"/>
              <a:t> RIM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browsing.“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browsing internet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dilarang</a:t>
            </a:r>
            <a:r>
              <a:rPr lang="en-ID" dirty="0"/>
              <a:t>.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, SMS, email, dan BlackBerry Messenger (BBM)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dilarang</a:t>
            </a:r>
            <a:r>
              <a:rPr lang="en-ID" dirty="0"/>
              <a:t>,” kata </a:t>
            </a:r>
            <a:r>
              <a:rPr lang="en-ID" dirty="0" err="1"/>
              <a:t>Gatot</a:t>
            </a:r>
            <a:r>
              <a:rPr lang="en-ID" dirty="0"/>
              <a:t> S Dewa </a:t>
            </a:r>
            <a:r>
              <a:rPr lang="en-ID" dirty="0" err="1"/>
              <a:t>Broto</a:t>
            </a:r>
            <a:r>
              <a:rPr lang="en-ID" dirty="0"/>
              <a:t>, </a:t>
            </a:r>
            <a:r>
              <a:rPr lang="en-ID" dirty="0" err="1"/>
              <a:t>Kepala</a:t>
            </a:r>
            <a:r>
              <a:rPr lang="en-ID" dirty="0"/>
              <a:t> Pusat </a:t>
            </a:r>
            <a:r>
              <a:rPr lang="en-ID" dirty="0" err="1"/>
              <a:t>Informasi</a:t>
            </a:r>
            <a:r>
              <a:rPr lang="en-ID" dirty="0"/>
              <a:t> dan Humas Kementerian </a:t>
            </a:r>
            <a:r>
              <a:rPr lang="en-ID" dirty="0" err="1"/>
              <a:t>Kominfo</a:t>
            </a:r>
            <a:r>
              <a:rPr lang="en-ID" dirty="0"/>
              <a:t>.[21]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Tifatul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mengancam</a:t>
            </a:r>
            <a:r>
              <a:rPr lang="en-ID" dirty="0"/>
              <a:t> </a:t>
            </a:r>
            <a:r>
              <a:rPr lang="en-ID" dirty="0" err="1"/>
              <a:t>keberadaan</a:t>
            </a:r>
            <a:r>
              <a:rPr lang="en-ID" dirty="0"/>
              <a:t> RIM di </a:t>
            </a:r>
            <a:r>
              <a:rPr lang="en-ID" dirty="0" err="1"/>
              <a:t>dalam</a:t>
            </a:r>
            <a:r>
              <a:rPr lang="en-ID" dirty="0"/>
              <a:t> negeri, </a:t>
            </a:r>
            <a:r>
              <a:rPr lang="en-ID" dirty="0" err="1"/>
              <a:t>nyatanya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RIM </a:t>
            </a:r>
            <a:r>
              <a:rPr lang="en-ID" dirty="0" err="1"/>
              <a:t>malah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diajukan</a:t>
            </a:r>
            <a:r>
              <a:rPr lang="en-ID" dirty="0"/>
              <a:t> </a:t>
            </a:r>
            <a:r>
              <a:rPr lang="en-ID" dirty="0" err="1"/>
              <a:t>Tifatul</a:t>
            </a:r>
            <a:r>
              <a:rPr lang="en-ID" dirty="0"/>
              <a:t>. </a:t>
            </a:r>
            <a:r>
              <a:rPr lang="en-ID" dirty="0" err="1"/>
              <a:t>Tifatul</a:t>
            </a:r>
            <a:r>
              <a:rPr lang="en-ID" dirty="0"/>
              <a:t> </a:t>
            </a:r>
            <a:r>
              <a:rPr lang="en-ID" dirty="0" err="1"/>
              <a:t>berharap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RIM di Indonesia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social budget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Kanada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lantaran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Blackberry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3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Tifatul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, RIM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meraup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Rp 189 </a:t>
            </a:r>
            <a:r>
              <a:rPr lang="en-ID" dirty="0" err="1"/>
              <a:t>miliar</a:t>
            </a:r>
            <a:r>
              <a:rPr lang="en-ID" dirty="0"/>
              <a:t> per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pasar Indonesia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.[22]</a:t>
            </a:r>
          </a:p>
        </p:txBody>
      </p:sp>
    </p:spTree>
    <p:extLst>
      <p:ext uri="{BB962C8B-B14F-4D97-AF65-F5344CB8AC3E}">
        <p14:creationId xmlns:p14="http://schemas.microsoft.com/office/powerpoint/2010/main" val="75785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144E-39AA-2B31-7747-1753EB22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Pemblokiran Situs-Situs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4961-8256-4DFF-90E1-65550627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/>
              <a:t>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2015, </a:t>
            </a:r>
            <a:r>
              <a:rPr lang="en-ID" dirty="0" err="1"/>
              <a:t>Kominfo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pemblokiran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22 situs media Islam yang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</a:t>
            </a:r>
            <a:r>
              <a:rPr lang="en-ID" dirty="0" err="1"/>
              <a:t>radikal</a:t>
            </a:r>
            <a:r>
              <a:rPr lang="en-ID" dirty="0"/>
              <a:t>,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Badan Nasional </a:t>
            </a:r>
            <a:r>
              <a:rPr lang="en-ID" dirty="0" err="1"/>
              <a:t>Penanggulangan</a:t>
            </a:r>
            <a:r>
              <a:rPr lang="en-ID" dirty="0"/>
              <a:t> </a:t>
            </a:r>
            <a:r>
              <a:rPr lang="en-ID" dirty="0" err="1"/>
              <a:t>Terorisme</a:t>
            </a:r>
            <a:r>
              <a:rPr lang="en-ID" dirty="0"/>
              <a:t> (BNPT).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sikap</a:t>
            </a:r>
            <a:r>
              <a:rPr lang="en-ID" dirty="0"/>
              <a:t> pro dan </a:t>
            </a:r>
            <a:r>
              <a:rPr lang="en-ID" dirty="0" err="1"/>
              <a:t>kontra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 BNPT </a:t>
            </a:r>
            <a:r>
              <a:rPr lang="en-ID" dirty="0" err="1"/>
              <a:t>merekomendasikan</a:t>
            </a:r>
            <a:r>
              <a:rPr lang="en-ID" dirty="0"/>
              <a:t> </a:t>
            </a:r>
            <a:r>
              <a:rPr lang="en-ID" dirty="0" err="1"/>
              <a:t>pemblokiran</a:t>
            </a:r>
            <a:r>
              <a:rPr lang="en-ID" dirty="0"/>
              <a:t> situs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Nomror</a:t>
            </a:r>
            <a:r>
              <a:rPr lang="en-ID" dirty="0"/>
              <a:t> 149/K.BNPT/3/2015 </a:t>
            </a:r>
            <a:r>
              <a:rPr lang="en-ID" dirty="0" err="1"/>
              <a:t>tentang</a:t>
            </a:r>
            <a:r>
              <a:rPr lang="en-ID" dirty="0"/>
              <a:t> Situs/Website Radikal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filtering </a:t>
            </a:r>
            <a:r>
              <a:rPr lang="en-ID" dirty="0" err="1"/>
              <a:t>Kemenkominfo</a:t>
            </a:r>
            <a:r>
              <a:rPr lang="en-ID" dirty="0"/>
              <a:t> (Trust </a:t>
            </a:r>
            <a:r>
              <a:rPr lang="en-ID" dirty="0" err="1"/>
              <a:t>Positif</a:t>
            </a:r>
            <a:r>
              <a:rPr lang="en-ID" dirty="0"/>
              <a:t>). </a:t>
            </a:r>
            <a:r>
              <a:rPr lang="en-ID" dirty="0" err="1"/>
              <a:t>Deputi</a:t>
            </a:r>
            <a:r>
              <a:rPr lang="en-ID" dirty="0"/>
              <a:t> </a:t>
            </a:r>
            <a:r>
              <a:rPr lang="en-ID" dirty="0" err="1"/>
              <a:t>Penindakan</a:t>
            </a:r>
            <a:r>
              <a:rPr lang="en-ID" dirty="0"/>
              <a:t> dan </a:t>
            </a:r>
            <a:r>
              <a:rPr lang="en-ID" dirty="0" err="1"/>
              <a:t>Pembinaan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BNPT </a:t>
            </a:r>
            <a:r>
              <a:rPr lang="en-ID" dirty="0" err="1"/>
              <a:t>Irjen</a:t>
            </a:r>
            <a:r>
              <a:rPr lang="en-ID" dirty="0"/>
              <a:t> (Pol) </a:t>
            </a:r>
            <a:r>
              <a:rPr lang="en-ID" dirty="0" err="1"/>
              <a:t>Arief</a:t>
            </a:r>
            <a:r>
              <a:rPr lang="en-ID" dirty="0"/>
              <a:t> </a:t>
            </a:r>
            <a:r>
              <a:rPr lang="en-ID" dirty="0" err="1"/>
              <a:t>Dharmawan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, </a:t>
            </a:r>
            <a:r>
              <a:rPr lang="en-ID" dirty="0" err="1"/>
              <a:t>konten</a:t>
            </a:r>
            <a:r>
              <a:rPr lang="en-ID" dirty="0"/>
              <a:t> situs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tulisan yang </a:t>
            </a:r>
            <a:r>
              <a:rPr lang="en-ID" dirty="0" err="1"/>
              <a:t>menghasut</a:t>
            </a:r>
            <a:r>
              <a:rPr lang="en-ID" dirty="0"/>
              <a:t> dan </a:t>
            </a:r>
            <a:r>
              <a:rPr lang="en-ID" dirty="0" err="1"/>
              <a:t>menyebar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.[23]</a:t>
            </a:r>
          </a:p>
          <a:p>
            <a:endParaRPr lang="en-ID" dirty="0"/>
          </a:p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Menteri </a:t>
            </a:r>
            <a:r>
              <a:rPr lang="en-ID" dirty="0" err="1"/>
              <a:t>Kominfo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19 </a:t>
            </a:r>
            <a:r>
              <a:rPr lang="en-ID" dirty="0" err="1"/>
              <a:t>Tahun</a:t>
            </a:r>
            <a:r>
              <a:rPr lang="en-ID" dirty="0"/>
              <a:t> 2014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situs internet </a:t>
            </a:r>
            <a:r>
              <a:rPr lang="en-ID" dirty="0" err="1"/>
              <a:t>bermuatan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Kominfo</a:t>
            </a:r>
            <a:r>
              <a:rPr lang="en-ID" dirty="0"/>
              <a:t> pun </a:t>
            </a:r>
            <a:r>
              <a:rPr lang="en-ID" dirty="0" err="1"/>
              <a:t>memblokir</a:t>
            </a:r>
            <a:r>
              <a:rPr lang="en-ID" dirty="0"/>
              <a:t> situs yang </a:t>
            </a:r>
            <a:r>
              <a:rPr lang="en-ID" dirty="0" err="1"/>
              <a:t>diajukan</a:t>
            </a:r>
            <a:r>
              <a:rPr lang="en-ID" dirty="0"/>
              <a:t>.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1 </a:t>
            </a:r>
            <a:r>
              <a:rPr lang="en-ID" dirty="0" err="1"/>
              <a:t>Permen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pemblokiran</a:t>
            </a:r>
            <a:r>
              <a:rPr lang="en-ID" dirty="0"/>
              <a:t> situs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agar situs internet </a:t>
            </a:r>
            <a:r>
              <a:rPr lang="en-ID" dirty="0" err="1"/>
              <a:t>bermuatan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.[24] "Dari 26 situs yang </a:t>
            </a:r>
            <a:r>
              <a:rPr lang="en-ID" dirty="0" err="1"/>
              <a:t>diajukan</a:t>
            </a:r>
            <a:r>
              <a:rPr lang="en-ID" dirty="0"/>
              <a:t>, kami </a:t>
            </a:r>
            <a:r>
              <a:rPr lang="en-ID" dirty="0" err="1"/>
              <a:t>memblokir</a:t>
            </a:r>
            <a:r>
              <a:rPr lang="en-ID" dirty="0"/>
              <a:t> 22 </a:t>
            </a:r>
            <a:r>
              <a:rPr lang="en-ID" dirty="0" err="1"/>
              <a:t>karena</a:t>
            </a:r>
            <a:r>
              <a:rPr lang="en-ID" dirty="0"/>
              <a:t> yang lain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mati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dan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ditutup</a:t>
            </a:r>
            <a:r>
              <a:rPr lang="en-ID" dirty="0"/>
              <a:t>," </a:t>
            </a:r>
            <a:r>
              <a:rPr lang="en-ID" dirty="0" err="1"/>
              <a:t>ujar</a:t>
            </a:r>
            <a:r>
              <a:rPr lang="en-ID" dirty="0"/>
              <a:t> Ismail, </a:t>
            </a:r>
            <a:r>
              <a:rPr lang="en-ID" dirty="0" err="1"/>
              <a:t>Kepala</a:t>
            </a:r>
            <a:r>
              <a:rPr lang="en-ID" dirty="0"/>
              <a:t> Pusat </a:t>
            </a:r>
            <a:r>
              <a:rPr lang="en-ID" dirty="0" err="1"/>
              <a:t>Informasi</a:t>
            </a:r>
            <a:r>
              <a:rPr lang="en-ID" dirty="0"/>
              <a:t> dan Humas </a:t>
            </a:r>
            <a:r>
              <a:rPr lang="en-ID" dirty="0" err="1"/>
              <a:t>Kominfo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76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6761-FCFD-39CA-BEDA-BB51CE32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B147-3DB9-D1E7-5D0F-7953668F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disingkat</a:t>
            </a:r>
            <a:r>
              <a:rPr lang="en-ID" dirty="0"/>
              <a:t> UU ITE)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adalah</a:t>
            </a:r>
            <a:r>
              <a:rPr lang="en-ID" dirty="0"/>
              <a:t> UU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 UU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yurisdiksi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wilayah Indonesia </a:t>
            </a:r>
            <a:r>
              <a:rPr lang="en-ID" dirty="0" err="1"/>
              <a:t>maupun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wilayah </a:t>
            </a:r>
            <a:r>
              <a:rPr lang="en-ID" dirty="0" err="1"/>
              <a:t>hukum</a:t>
            </a:r>
            <a:r>
              <a:rPr lang="en-ID" dirty="0"/>
              <a:t> Indonesia,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di wilayah </a:t>
            </a:r>
            <a:r>
              <a:rPr lang="en-ID" dirty="0" err="1"/>
              <a:t>hukum</a:t>
            </a:r>
            <a:r>
              <a:rPr lang="en-ID" dirty="0"/>
              <a:t> Indonesia dan </a:t>
            </a:r>
            <a:r>
              <a:rPr lang="en-ID" dirty="0" err="1"/>
              <a:t>atau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wilayah </a:t>
            </a:r>
            <a:r>
              <a:rPr lang="en-ID" dirty="0" err="1"/>
              <a:t>hukum</a:t>
            </a:r>
            <a:r>
              <a:rPr lang="en-ID" dirty="0"/>
              <a:t> Indonesia dan </a:t>
            </a:r>
            <a:r>
              <a:rPr lang="en-ID" dirty="0" err="1"/>
              <a:t>merugikan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813786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EBFC-A16C-25E8-9EED-18DB0302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Pemblokiran Situs-Situs Internet-2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6A9B-0E5E-BF9E-F337-73BB202A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/>
              <a:t>Pemblokiran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dinilai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membelenggu</a:t>
            </a:r>
            <a:r>
              <a:rPr lang="en-ID" dirty="0"/>
              <a:t>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pers</a:t>
            </a:r>
            <a:r>
              <a:rPr lang="en-ID" dirty="0"/>
              <a:t> dan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berekspresi</a:t>
            </a:r>
            <a:r>
              <a:rPr lang="en-ID" dirty="0"/>
              <a:t>.[25] </a:t>
            </a:r>
            <a:r>
              <a:rPr lang="en-ID" dirty="0" err="1"/>
              <a:t>Menurut</a:t>
            </a:r>
            <a:r>
              <a:rPr lang="en-ID" dirty="0"/>
              <a:t> Menteri </a:t>
            </a:r>
            <a:r>
              <a:rPr lang="en-ID" dirty="0" err="1"/>
              <a:t>Kominfo</a:t>
            </a:r>
            <a:r>
              <a:rPr lang="en-ID" dirty="0"/>
              <a:t> </a:t>
            </a:r>
            <a:r>
              <a:rPr lang="en-ID" dirty="0" err="1"/>
              <a:t>Rudiantara</a:t>
            </a:r>
            <a:r>
              <a:rPr lang="en-ID" dirty="0"/>
              <a:t>, situs </a:t>
            </a:r>
            <a:r>
              <a:rPr lang="en-ID" dirty="0" err="1"/>
              <a:t>bermuatan</a:t>
            </a:r>
            <a:r>
              <a:rPr lang="en-ID" dirty="0"/>
              <a:t> </a:t>
            </a:r>
            <a:r>
              <a:rPr lang="en-ID" dirty="0" err="1"/>
              <a:t>terorisme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dilacak</a:t>
            </a:r>
            <a:r>
              <a:rPr lang="en-ID" dirty="0"/>
              <a:t>,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situs porno yang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. </a:t>
            </a:r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Setara</a:t>
            </a:r>
            <a:r>
              <a:rPr lang="en-ID" dirty="0"/>
              <a:t> Institute </a:t>
            </a:r>
            <a:r>
              <a:rPr lang="en-ID" dirty="0" err="1"/>
              <a:t>berkata</a:t>
            </a:r>
            <a:r>
              <a:rPr lang="en-ID" dirty="0"/>
              <a:t> </a:t>
            </a:r>
            <a:r>
              <a:rPr lang="en-ID" dirty="0" err="1"/>
              <a:t>dugaan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22 situs </a:t>
            </a:r>
            <a:r>
              <a:rPr lang="en-ID" dirty="0" err="1"/>
              <a:t>penyebar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radikal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proses </a:t>
            </a:r>
            <a:r>
              <a:rPr lang="en-ID" dirty="0" err="1"/>
              <a:t>peradilan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menuturkan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memidanakan</a:t>
            </a:r>
            <a:r>
              <a:rPr lang="en-ID" dirty="0"/>
              <a:t> </a:t>
            </a:r>
            <a:r>
              <a:rPr lang="en-ID" dirty="0" err="1"/>
              <a:t>pengelola</a:t>
            </a:r>
            <a:r>
              <a:rPr lang="en-ID" dirty="0"/>
              <a:t> situs yang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. </a:t>
            </a:r>
            <a:r>
              <a:rPr lang="en-ID" dirty="0" err="1"/>
              <a:t>Aturan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28 </a:t>
            </a:r>
            <a:r>
              <a:rPr lang="en-ID" dirty="0" err="1"/>
              <a:t>ayat</a:t>
            </a:r>
            <a:r>
              <a:rPr lang="en-ID" dirty="0"/>
              <a:t> (2) UU ITE.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melarang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dan </a:t>
            </a:r>
            <a:r>
              <a:rPr lang="en-ID" dirty="0" err="1"/>
              <a:t>permusuhan</a:t>
            </a:r>
            <a:r>
              <a:rPr lang="en-ID" dirty="0"/>
              <a:t> </a:t>
            </a:r>
            <a:r>
              <a:rPr lang="en-ID" dirty="0" err="1"/>
              <a:t>antarindividu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, agama, </a:t>
            </a:r>
            <a:r>
              <a:rPr lang="en-ID" dirty="0" err="1"/>
              <a:t>ras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golongan</a:t>
            </a:r>
            <a:r>
              <a:rPr lang="en-ID" dirty="0"/>
              <a:t>.[26]</a:t>
            </a:r>
          </a:p>
          <a:p>
            <a:endParaRPr lang="en-ID" dirty="0"/>
          </a:p>
          <a:p>
            <a:r>
              <a:rPr lang="en-ID" dirty="0"/>
              <a:t>Atas </a:t>
            </a:r>
            <a:r>
              <a:rPr lang="en-ID" dirty="0" err="1"/>
              <a:t>kekisruhan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blokir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dibuka</a:t>
            </a:r>
            <a:r>
              <a:rPr lang="en-ID" dirty="0"/>
              <a:t> dan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, </a:t>
            </a:r>
            <a:r>
              <a:rPr lang="en-ID" dirty="0" err="1"/>
              <a:t>Menkominfo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Tim Panel Ahli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pemblokiran</a:t>
            </a:r>
            <a:r>
              <a:rPr lang="en-ID" dirty="0"/>
              <a:t> situs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Sebelum</a:t>
            </a:r>
            <a:r>
              <a:rPr lang="en-ID" dirty="0"/>
              <a:t> situs </a:t>
            </a:r>
            <a:r>
              <a:rPr lang="en-ID" dirty="0" err="1"/>
              <a:t>diblokir</a:t>
            </a:r>
            <a:r>
              <a:rPr lang="en-ID" dirty="0"/>
              <a:t>, situs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dinilai</a:t>
            </a:r>
            <a:r>
              <a:rPr lang="en-ID" dirty="0"/>
              <a:t> oleh Tim Panel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multistakeholder </a:t>
            </a:r>
            <a:r>
              <a:rPr lang="en-ID" dirty="0" err="1"/>
              <a:t>dengan</a:t>
            </a:r>
            <a:r>
              <a:rPr lang="en-ID" dirty="0"/>
              <a:t> expertise masing-masing dan Tim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4 panel, </a:t>
            </a:r>
            <a:r>
              <a:rPr lang="en-ID" dirty="0" err="1"/>
              <a:t>yaitu</a:t>
            </a:r>
            <a:r>
              <a:rPr lang="en-ID" dirty="0"/>
              <a:t>: 1) </a:t>
            </a:r>
            <a:r>
              <a:rPr lang="en-ID" dirty="0" err="1"/>
              <a:t>Pornografi</a:t>
            </a:r>
            <a:r>
              <a:rPr lang="en-ID" dirty="0"/>
              <a:t>, </a:t>
            </a:r>
            <a:r>
              <a:rPr lang="en-ID" dirty="0" err="1"/>
              <a:t>Kekerasan</a:t>
            </a:r>
            <a:r>
              <a:rPr lang="en-ID" dirty="0"/>
              <a:t> Anak 2) SARA, </a:t>
            </a:r>
            <a:r>
              <a:rPr lang="en-ID" dirty="0" err="1"/>
              <a:t>Terorisme</a:t>
            </a:r>
            <a:r>
              <a:rPr lang="en-ID" dirty="0"/>
              <a:t>, </a:t>
            </a:r>
            <a:r>
              <a:rPr lang="en-ID" dirty="0" err="1"/>
              <a:t>Kebencian</a:t>
            </a:r>
            <a:r>
              <a:rPr lang="en-ID" dirty="0"/>
              <a:t>. 3) </a:t>
            </a:r>
            <a:r>
              <a:rPr lang="en-ID" dirty="0" err="1"/>
              <a:t>Narkoba</a:t>
            </a:r>
            <a:r>
              <a:rPr lang="en-ID" dirty="0"/>
              <a:t>, </a:t>
            </a:r>
            <a:r>
              <a:rPr lang="en-ID" dirty="0" err="1"/>
              <a:t>Investasi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, 4)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. </a:t>
            </a:r>
            <a:r>
              <a:rPr lang="en-ID" dirty="0" err="1"/>
              <a:t>Rencananya</a:t>
            </a:r>
            <a:r>
              <a:rPr lang="en-ID" dirty="0"/>
              <a:t> </a:t>
            </a:r>
            <a:r>
              <a:rPr lang="en-ID" dirty="0" err="1"/>
              <a:t>kementerian</a:t>
            </a:r>
            <a:r>
              <a:rPr lang="en-ID" dirty="0"/>
              <a:t>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mengusulkan</a:t>
            </a:r>
            <a:r>
              <a:rPr lang="en-ID" dirty="0"/>
              <a:t> proses </a:t>
            </a:r>
            <a:r>
              <a:rPr lang="en-ID" dirty="0" err="1"/>
              <a:t>normalisasi</a:t>
            </a:r>
            <a:r>
              <a:rPr lang="en-ID" dirty="0"/>
              <a:t> 10 situs web Islam </a:t>
            </a:r>
            <a:r>
              <a:rPr lang="en-ID" dirty="0" err="1"/>
              <a:t>kepada</a:t>
            </a:r>
            <a:r>
              <a:rPr lang="en-ID" dirty="0"/>
              <a:t> Panel </a:t>
            </a:r>
            <a:r>
              <a:rPr lang="en-ID" dirty="0" err="1"/>
              <a:t>Terorisme</a:t>
            </a:r>
            <a:r>
              <a:rPr lang="en-ID" dirty="0"/>
              <a:t>, SARA, dan </a:t>
            </a:r>
            <a:r>
              <a:rPr lang="en-ID" dirty="0" err="1"/>
              <a:t>Kebencian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Forum </a:t>
            </a:r>
            <a:r>
              <a:rPr lang="en-ID" dirty="0" err="1"/>
              <a:t>Penanganan</a:t>
            </a:r>
            <a:r>
              <a:rPr lang="en-ID" dirty="0"/>
              <a:t> Situs Internet </a:t>
            </a:r>
            <a:r>
              <a:rPr lang="en-ID" dirty="0" err="1"/>
              <a:t>Bermuatan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(PSIBN)[27]</a:t>
            </a:r>
          </a:p>
        </p:txBody>
      </p:sp>
    </p:spTree>
    <p:extLst>
      <p:ext uri="{BB962C8B-B14F-4D97-AF65-F5344CB8AC3E}">
        <p14:creationId xmlns:p14="http://schemas.microsoft.com/office/powerpoint/2010/main" val="2618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816-963A-FAD0-9777-580B5FC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Asas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F78E-D681-BD50-4542-31EB0C8F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ITE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asas</a:t>
            </a:r>
            <a:r>
              <a:rPr lang="en-ID" dirty="0"/>
              <a:t> </a:t>
            </a:r>
            <a:r>
              <a:rPr lang="en-ID" dirty="0" err="1"/>
              <a:t>kepastian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manfaat</a:t>
            </a:r>
            <a:r>
              <a:rPr lang="en-ID" dirty="0"/>
              <a:t>, </a:t>
            </a:r>
            <a:r>
              <a:rPr lang="en-ID" dirty="0" err="1"/>
              <a:t>kehati-hatian</a:t>
            </a:r>
            <a:r>
              <a:rPr lang="en-ID" dirty="0"/>
              <a:t>, </a:t>
            </a:r>
            <a:r>
              <a:rPr lang="en-ID" dirty="0" err="1"/>
              <a:t>iktikad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dan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netral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mencerdaskan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dunia;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 dan </a:t>
            </a:r>
            <a:r>
              <a:rPr lang="en-ID" dirty="0" err="1"/>
              <a:t>perekonomian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rangka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kesejahteraan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seluas-luasnya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memajukan</a:t>
            </a:r>
            <a:r>
              <a:rPr lang="en-ID" dirty="0"/>
              <a:t> </a:t>
            </a:r>
            <a:r>
              <a:rPr lang="en-ID" dirty="0" err="1"/>
              <a:t>pemikiran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dan </a:t>
            </a: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seoptimal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dan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; dan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memberikan</a:t>
            </a:r>
            <a:r>
              <a:rPr lang="en-ID" dirty="0"/>
              <a:t> rasa </a:t>
            </a:r>
            <a:r>
              <a:rPr lang="en-ID" dirty="0" err="1"/>
              <a:t>aman</a:t>
            </a:r>
            <a:r>
              <a:rPr lang="en-ID" dirty="0"/>
              <a:t>, </a:t>
            </a:r>
            <a:r>
              <a:rPr lang="en-ID" dirty="0" err="1"/>
              <a:t>keadilan</a:t>
            </a:r>
            <a:r>
              <a:rPr lang="en-ID" dirty="0"/>
              <a:t>, dan </a:t>
            </a:r>
            <a:r>
              <a:rPr lang="en-ID" dirty="0" err="1"/>
              <a:t>kepastian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9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B9A-2F87-EAE6-526E-6A90680D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Undang-Undang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7D51-5F0A-6A0A-0DB9-A84B6619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tulisan,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peta</a:t>
            </a:r>
            <a:r>
              <a:rPr lang="en-ID" dirty="0"/>
              <a:t>, </a:t>
            </a:r>
            <a:r>
              <a:rPr lang="en-ID" dirty="0" err="1"/>
              <a:t>rancangan</a:t>
            </a:r>
            <a:r>
              <a:rPr lang="en-ID" dirty="0"/>
              <a:t>, </a:t>
            </a:r>
            <a:r>
              <a:rPr lang="en-ID" dirty="0" err="1"/>
              <a:t>foto</a:t>
            </a:r>
            <a:r>
              <a:rPr lang="en-ID" dirty="0"/>
              <a:t>, electronic data interchange (EDI),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(electronic mail), telegram, </a:t>
            </a:r>
            <a:r>
              <a:rPr lang="en-ID" dirty="0" err="1"/>
              <a:t>teleks</a:t>
            </a:r>
            <a:r>
              <a:rPr lang="en-ID" dirty="0"/>
              <a:t>, telecopy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Kode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perforasi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arti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orang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memahaminya</a:t>
            </a:r>
            <a:r>
              <a:rPr lang="en-ID" dirty="0"/>
              <a:t>.</a:t>
            </a:r>
          </a:p>
          <a:p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menyiapkan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, </a:t>
            </a:r>
            <a:r>
              <a:rPr lang="en-ID" dirty="0" err="1"/>
              <a:t>memproses</a:t>
            </a:r>
            <a:r>
              <a:rPr lang="en-ID" dirty="0"/>
              <a:t>, </a:t>
            </a:r>
            <a:r>
              <a:rPr lang="en-ID" dirty="0" err="1"/>
              <a:t>mengumumkan</a:t>
            </a:r>
            <a:r>
              <a:rPr lang="en-ID" dirty="0"/>
              <a:t>, </a:t>
            </a:r>
            <a:r>
              <a:rPr lang="en-ID" dirty="0" err="1"/>
              <a:t>menganalisis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6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C7E3-C25F-2C64-5D68-0215DA84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Undang-Undang-2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05A2-BC77-03F6-337B-69807B00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diteruskan</a:t>
            </a:r>
            <a:r>
              <a:rPr lang="en-ID" dirty="0"/>
              <a:t>, </a:t>
            </a:r>
            <a:r>
              <a:rPr lang="en-ID" dirty="0" err="1"/>
              <a:t>dikirimkan</a:t>
            </a:r>
            <a:r>
              <a:rPr lang="en-ID" dirty="0"/>
              <a:t>, </a:t>
            </a:r>
            <a:r>
              <a:rPr lang="en-ID" dirty="0" err="1"/>
              <a:t>diterima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analog</a:t>
            </a:r>
            <a:r>
              <a:rPr lang="en-ID" dirty="0"/>
              <a:t>, digital, </a:t>
            </a:r>
            <a:r>
              <a:rPr lang="en-ID" dirty="0" err="1"/>
              <a:t>elektromagnetik</a:t>
            </a:r>
            <a:r>
              <a:rPr lang="en-ID" dirty="0"/>
              <a:t>, </a:t>
            </a:r>
            <a:r>
              <a:rPr lang="en-ID" dirty="0" err="1"/>
              <a:t>optikal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,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, </a:t>
            </a:r>
            <a:r>
              <a:rPr lang="en-ID" dirty="0" err="1"/>
              <a:t>ditampilkan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didengar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tulisan,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peta</a:t>
            </a:r>
            <a:r>
              <a:rPr lang="en-ID" dirty="0"/>
              <a:t>, </a:t>
            </a:r>
            <a:r>
              <a:rPr lang="en-ID" dirty="0" err="1"/>
              <a:t>rancangan</a:t>
            </a:r>
            <a:r>
              <a:rPr lang="en-ID" dirty="0"/>
              <a:t>, </a:t>
            </a:r>
            <a:r>
              <a:rPr lang="en-ID" dirty="0" err="1"/>
              <a:t>foto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Kode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perforasi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arti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orang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memahaminya</a:t>
            </a:r>
            <a:r>
              <a:rPr lang="en-ID" dirty="0"/>
              <a:t>.</a:t>
            </a:r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dan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,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mengolah</a:t>
            </a:r>
            <a:r>
              <a:rPr lang="en-ID" dirty="0"/>
              <a:t>, </a:t>
            </a:r>
            <a:r>
              <a:rPr lang="en-ID" dirty="0" err="1"/>
              <a:t>menganalisis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, </a:t>
            </a:r>
            <a:r>
              <a:rPr lang="en-ID" dirty="0" err="1"/>
              <a:t>menampilkan</a:t>
            </a:r>
            <a:r>
              <a:rPr lang="en-ID" dirty="0"/>
              <a:t>, </a:t>
            </a:r>
            <a:r>
              <a:rPr lang="en-ID" dirty="0" err="1"/>
              <a:t>mengumumkan</a:t>
            </a:r>
            <a:r>
              <a:rPr lang="en-ID" dirty="0"/>
              <a:t>, </a:t>
            </a:r>
            <a:r>
              <a:rPr lang="en-ID" dirty="0" err="1"/>
              <a:t>mengirimkan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oleh </a:t>
            </a:r>
            <a:r>
              <a:rPr lang="en-ID" dirty="0" err="1"/>
              <a:t>penyelenggara</a:t>
            </a:r>
            <a:r>
              <a:rPr lang="en-ID" dirty="0"/>
              <a:t> negara, Orang, Badan Usaha,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546-A204-299A-E319-3607703C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Undang-Undang-3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EE2B-B941-8709-454D-4F50D7CE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terhubungnya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,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tertutup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terbuka</a:t>
            </a:r>
            <a:r>
              <a:rPr lang="en-ID" dirty="0"/>
              <a:t>.</a:t>
            </a:r>
          </a:p>
          <a:p>
            <a:r>
              <a:rPr lang="en-ID" dirty="0" err="1"/>
              <a:t>Agen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yang </a:t>
            </a:r>
            <a:r>
              <a:rPr lang="en-ID" dirty="0" err="1"/>
              <a:t>diselenggarakan</a:t>
            </a:r>
            <a:r>
              <a:rPr lang="en-ID" dirty="0"/>
              <a:t> oleh Orang.</a:t>
            </a:r>
          </a:p>
          <a:p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memuat</a:t>
            </a:r>
            <a:r>
              <a:rPr lang="en-ID" dirty="0"/>
              <a:t> Tanda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 </a:t>
            </a:r>
            <a:r>
              <a:rPr lang="en-ID" dirty="0" err="1"/>
              <a:t>identitas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status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para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dikeluarkan</a:t>
            </a:r>
            <a:r>
              <a:rPr lang="en-ID" dirty="0"/>
              <a:t> oleh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badan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layak</a:t>
            </a:r>
            <a:r>
              <a:rPr lang="en-ID" dirty="0"/>
              <a:t> </a:t>
            </a:r>
            <a:r>
              <a:rPr lang="en-ID" dirty="0" err="1"/>
              <a:t>dipercaya</a:t>
            </a:r>
            <a:r>
              <a:rPr lang="en-ID" dirty="0"/>
              <a:t>, yang </a:t>
            </a:r>
            <a:r>
              <a:rPr lang="en-ID" dirty="0" err="1"/>
              <a:t>memberikan</a:t>
            </a:r>
            <a:r>
              <a:rPr lang="en-ID" dirty="0"/>
              <a:t> dan </a:t>
            </a:r>
            <a:r>
              <a:rPr lang="en-ID" dirty="0" err="1"/>
              <a:t>mengaudit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2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4941-C862-8F57-6860-7C5783CE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Undang-Undang-4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F5BA-460C-F690-3160-772791A4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Lembaga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Keandalan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yang </a:t>
            </a:r>
            <a:r>
              <a:rPr lang="en-ID" dirty="0" err="1"/>
              <a:t>dibentuk</a:t>
            </a:r>
            <a:r>
              <a:rPr lang="en-ID" dirty="0"/>
              <a:t> oleh </a:t>
            </a:r>
            <a:r>
              <a:rPr lang="en-ID" dirty="0" err="1"/>
              <a:t>profesional</a:t>
            </a:r>
            <a:r>
              <a:rPr lang="en-ID" dirty="0"/>
              <a:t> yang </a:t>
            </a:r>
            <a:r>
              <a:rPr lang="en-ID" dirty="0" err="1"/>
              <a:t>diakui</a:t>
            </a:r>
            <a:r>
              <a:rPr lang="en-ID" dirty="0"/>
              <a:t>, </a:t>
            </a:r>
            <a:r>
              <a:rPr lang="en-ID" dirty="0" err="1"/>
              <a:t>disahkan</a:t>
            </a:r>
            <a:r>
              <a:rPr lang="en-ID" dirty="0"/>
              <a:t>, dan </a:t>
            </a:r>
            <a:r>
              <a:rPr lang="en-ID" dirty="0" err="1"/>
              <a:t>diawasi</a:t>
            </a:r>
            <a:r>
              <a:rPr lang="en-ID" dirty="0"/>
              <a:t> oleh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kewenangan</a:t>
            </a:r>
            <a:r>
              <a:rPr lang="en-ID" dirty="0"/>
              <a:t> </a:t>
            </a:r>
            <a:r>
              <a:rPr lang="en-ID" dirty="0" err="1"/>
              <a:t>mengaudit</a:t>
            </a:r>
            <a:r>
              <a:rPr lang="en-ID" dirty="0"/>
              <a:t> dan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keandalan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/>
              <a:t>Tanda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dilekatkan</a:t>
            </a:r>
            <a:r>
              <a:rPr lang="en-ID" dirty="0"/>
              <a:t>, </a:t>
            </a:r>
            <a:r>
              <a:rPr lang="en-ID" dirty="0" err="1"/>
              <a:t>terasosiasi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verifikasi</a:t>
            </a:r>
            <a:r>
              <a:rPr lang="en-ID" dirty="0"/>
              <a:t> dan </a:t>
            </a:r>
            <a:r>
              <a:rPr lang="en-ID" dirty="0" err="1"/>
              <a:t>autentikasi</a:t>
            </a:r>
            <a:r>
              <a:rPr lang="en-ID" dirty="0"/>
              <a:t>.</a:t>
            </a:r>
          </a:p>
          <a:p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terasosiasikan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Tanda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magnetik</a:t>
            </a:r>
            <a:r>
              <a:rPr lang="en-ID" dirty="0"/>
              <a:t>, </a:t>
            </a:r>
            <a:r>
              <a:rPr lang="en-ID" dirty="0" err="1"/>
              <a:t>optik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aritmetika</a:t>
            </a:r>
            <a:r>
              <a:rPr lang="en-ID" dirty="0"/>
              <a:t>, dan </a:t>
            </a:r>
            <a:r>
              <a:rPr lang="en-ID" dirty="0" err="1"/>
              <a:t>penyimpanan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7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59EF-C4C4-2BCE-F444-7372FB4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Istilah </a:t>
            </a:r>
            <a:r>
              <a:rPr lang="en-ID" dirty="0" err="1"/>
              <a:t>dalam</a:t>
            </a:r>
            <a:r>
              <a:rPr lang="en-ID" dirty="0"/>
              <a:t> Undang-Undang-5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9757-885B-23A4-5008-33BC5E40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</a:t>
            </a:r>
          </a:p>
          <a:p>
            <a:r>
              <a:rPr lang="en-ID" dirty="0"/>
              <a:t>Kode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di </a:t>
            </a:r>
            <a:r>
              <a:rPr lang="en-ID" dirty="0" err="1"/>
              <a:t>antaranya</a:t>
            </a:r>
            <a:r>
              <a:rPr lang="en-ID" dirty="0"/>
              <a:t>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perjanjian</a:t>
            </a:r>
            <a:r>
              <a:rPr lang="en-ID" dirty="0"/>
              <a:t> para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 err="1"/>
              <a:t>Pengirim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dirty="0" err="1"/>
              <a:t>Penerima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Pengirim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62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4030</Words>
  <Application>Microsoft Office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Custom Design</vt:lpstr>
      <vt:lpstr>Komputer &amp; Masyarakat</vt:lpstr>
      <vt:lpstr> Tujuan </vt:lpstr>
      <vt:lpstr>PowerPoint Presentation</vt:lpstr>
      <vt:lpstr>Asas &amp; Tujuan</vt:lpstr>
      <vt:lpstr>Istilah dalam Undang-Undang</vt:lpstr>
      <vt:lpstr>Istilah dalam Undang-Undang-2</vt:lpstr>
      <vt:lpstr>Istilah dalam Undang-Undang-3</vt:lpstr>
      <vt:lpstr>Istilah dalam Undang-Undang-4</vt:lpstr>
      <vt:lpstr>Istilah dalam Undang-Undang-5</vt:lpstr>
      <vt:lpstr>Istilah dalam Undang-Undang-6</vt:lpstr>
      <vt:lpstr>Konten</vt:lpstr>
      <vt:lpstr>Konten-2</vt:lpstr>
      <vt:lpstr>Konten-3</vt:lpstr>
      <vt:lpstr>Peraturan Pelaksana</vt:lpstr>
      <vt:lpstr>Penyelenggaran Sistem Transaksi Elektronik</vt:lpstr>
      <vt:lpstr>Tata Cara Intersepsi</vt:lpstr>
      <vt:lpstr>Tata Cara Intersepsi-2</vt:lpstr>
      <vt:lpstr>Tata Cara Intersepsi-3</vt:lpstr>
      <vt:lpstr>Perdagangan Elektronis</vt:lpstr>
      <vt:lpstr>Gugatan ke Mahkamah Konstitusi</vt:lpstr>
      <vt:lpstr>Penghinaan SARA</vt:lpstr>
      <vt:lpstr>Tata Cara Intersepsi</vt:lpstr>
      <vt:lpstr>Bukti Elektronis</vt:lpstr>
      <vt:lpstr>Penegakan Hukum</vt:lpstr>
      <vt:lpstr>Kontroversi</vt:lpstr>
      <vt:lpstr>Kontroversi-2</vt:lpstr>
      <vt:lpstr>Kontroversi-3</vt:lpstr>
      <vt:lpstr>Kontroversi-4</vt:lpstr>
      <vt:lpstr>Pemblokiran Situs-Situs Internet</vt:lpstr>
      <vt:lpstr>Pemblokiran Situs-Situs Internet-2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DANY YUDHA KRISNA</cp:lastModifiedBy>
  <cp:revision>37</cp:revision>
  <dcterms:created xsi:type="dcterms:W3CDTF">2021-08-03T05:39:13Z</dcterms:created>
  <dcterms:modified xsi:type="dcterms:W3CDTF">2022-07-11T08:14:27Z</dcterms:modified>
</cp:coreProperties>
</file>