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81" d="100"/>
          <a:sy n="81" d="100"/>
        </p:scale>
        <p:origin x="-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ikian.com/2014/04/independen-t-test-dengan-spss.html" TargetMode="External"/><Relationship Id="rId3" Type="http://schemas.openxmlformats.org/officeDocument/2006/relationships/hyperlink" Target="https://www.statistikian.com/spss" TargetMode="External"/><Relationship Id="rId7" Type="http://schemas.openxmlformats.org/officeDocument/2006/relationships/hyperlink" Target="https://www.statistikian.com/2012/07/uji-t-paired-dengan-spss.html" TargetMode="External"/><Relationship Id="rId2" Type="http://schemas.openxmlformats.org/officeDocument/2006/relationships/hyperlink" Target="https://www.statistikian.com/2012/08/membuat-r-tabel-dalam-exce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ikian.com/2012/07/multivariate-analysis-of-variance-manova.html" TargetMode="External"/><Relationship Id="rId5" Type="http://schemas.openxmlformats.org/officeDocument/2006/relationships/hyperlink" Target="https://www.statistikian.com/2012/07/uji-ancova.html" TargetMode="External"/><Relationship Id="rId10" Type="http://schemas.openxmlformats.org/officeDocument/2006/relationships/hyperlink" Target="https://www.statistikian.com/2012/08/analisis-regresi-korelasi.html" TargetMode="External"/><Relationship Id="rId4" Type="http://schemas.openxmlformats.org/officeDocument/2006/relationships/hyperlink" Target="https://www.statistikian.com/2012/11/one-way-anova-dalam-excel.html" TargetMode="External"/><Relationship Id="rId9" Type="http://schemas.openxmlformats.org/officeDocument/2006/relationships/hyperlink" Target="https://www.statistikian.com/2012/07/f-tabel-dalam-exce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kian.com/2012/08/analisis-regresi-korelasi.html" TargetMode="External"/><Relationship Id="rId2" Type="http://schemas.openxmlformats.org/officeDocument/2006/relationships/hyperlink" Target="https://www.statistikian.com/2012/07/f-tabel-dalam-excel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tio.id/t/apa-yang-dimaksud-dengan-statistika/129428" TargetMode="External"/><Relationship Id="rId2" Type="http://schemas.openxmlformats.org/officeDocument/2006/relationships/hyperlink" Target="https://www.dictio.id/t/apa-yang-dimaksud-dengan-uji-t/889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ctio.id/t/apa-yang-dimaksud-dengan-populasi-penduduk/127956" TargetMode="External"/><Relationship Id="rId5" Type="http://schemas.openxmlformats.org/officeDocument/2006/relationships/hyperlink" Target="https://www.dictio.id/t/apa-yang-anda-ketahui-tentang-buah-tanaman/146648" TargetMode="External"/><Relationship Id="rId4" Type="http://schemas.openxmlformats.org/officeDocument/2006/relationships/hyperlink" Target="https://www.dictio.id/t/apakah-yang-dimaksud-dengan-hipotesis/890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724"/>
            <a:ext cx="9144000" cy="129664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INA 052– MATERI-SESI </a:t>
            </a:r>
            <a:r>
              <a:rPr lang="en-US" sz="3600" b="1" dirty="0" smtClean="0"/>
              <a:t>15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STATISTIKA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/>
          </a:p>
          <a:p>
            <a:r>
              <a:rPr lang="en-US" smtClean="0"/>
              <a:t>ALI </a:t>
            </a:r>
            <a:r>
              <a:rPr lang="en-US" dirty="0" smtClean="0"/>
              <a:t>A. RACHMAN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2" y="363416"/>
            <a:ext cx="5017475" cy="1066800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3100" b="1" dirty="0" smtClean="0"/>
              <a:t>UJI </a:t>
            </a:r>
            <a:r>
              <a:rPr lang="en-US" sz="3100" b="1" dirty="0"/>
              <a:t>T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alt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/>
            </a:r>
            <a:br>
              <a:rPr lang="en-US" alt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3077" y="1324708"/>
            <a:ext cx="11060723" cy="497058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3600" dirty="0" err="1"/>
              <a:t>Uji</a:t>
            </a:r>
            <a:r>
              <a:rPr lang="en-US" sz="3600" dirty="0"/>
              <a:t> t </a:t>
            </a:r>
            <a:r>
              <a:rPr lang="en-US" sz="3600" dirty="0" err="1"/>
              <a:t>dikenal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</a:t>
            </a:r>
            <a:r>
              <a:rPr lang="en-US" sz="3600" dirty="0" err="1"/>
              <a:t>parsial</a:t>
            </a:r>
            <a:r>
              <a:rPr lang="en-US" sz="3600" dirty="0"/>
              <a:t>, </a:t>
            </a:r>
            <a:r>
              <a:rPr lang="en-US" sz="3600" dirty="0" err="1"/>
              <a:t>yaitu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menguji</a:t>
            </a:r>
            <a:r>
              <a:rPr lang="en-US" sz="3600" dirty="0"/>
              <a:t> </a:t>
            </a:r>
            <a:r>
              <a:rPr lang="en-US" sz="3600" dirty="0" err="1"/>
              <a:t>bagaimana</a:t>
            </a:r>
            <a:r>
              <a:rPr lang="en-US" sz="3600" dirty="0"/>
              <a:t> </a:t>
            </a:r>
            <a:r>
              <a:rPr lang="en-US" sz="3600" dirty="0" err="1"/>
              <a:t>pengaruh</a:t>
            </a:r>
            <a:r>
              <a:rPr lang="en-US" sz="3600" dirty="0"/>
              <a:t> </a:t>
            </a:r>
            <a:r>
              <a:rPr lang="en-US" sz="3600" dirty="0" err="1"/>
              <a:t>masing-masing</a:t>
            </a:r>
            <a:r>
              <a:rPr lang="en-US" sz="3600" dirty="0"/>
              <a:t> </a:t>
            </a:r>
            <a:r>
              <a:rPr lang="en-US" sz="3600" dirty="0" err="1"/>
              <a:t>variabel</a:t>
            </a:r>
            <a:r>
              <a:rPr lang="en-US" sz="3600" dirty="0"/>
              <a:t> </a:t>
            </a:r>
            <a:r>
              <a:rPr lang="en-US" sz="3600" dirty="0" err="1"/>
              <a:t>bebasnya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sendiri-sendiri</a:t>
            </a:r>
            <a:r>
              <a:rPr lang="en-US" sz="3600" dirty="0"/>
              <a:t> </a:t>
            </a:r>
            <a:r>
              <a:rPr lang="en-US" sz="3600" dirty="0" err="1"/>
              <a:t>terhadap</a:t>
            </a:r>
            <a:r>
              <a:rPr lang="en-US" sz="3600" dirty="0"/>
              <a:t> </a:t>
            </a:r>
            <a:r>
              <a:rPr lang="en-US" sz="3600" dirty="0" err="1"/>
              <a:t>variabel</a:t>
            </a:r>
            <a:r>
              <a:rPr lang="en-US" sz="3600" dirty="0"/>
              <a:t> </a:t>
            </a:r>
            <a:r>
              <a:rPr lang="en-US" sz="3600" dirty="0" err="1"/>
              <a:t>terikatnya</a:t>
            </a:r>
            <a:r>
              <a:rPr lang="en-US" sz="3600" dirty="0"/>
              <a:t>. </a:t>
            </a:r>
            <a:r>
              <a:rPr lang="en-US" sz="3600" dirty="0" err="1"/>
              <a:t>Uji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mambandingkan</a:t>
            </a:r>
            <a:r>
              <a:rPr lang="en-US" sz="3600" dirty="0"/>
              <a:t> t </a:t>
            </a:r>
            <a:r>
              <a:rPr lang="en-US" sz="3600" dirty="0" err="1"/>
              <a:t>hitung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 </a:t>
            </a:r>
            <a:r>
              <a:rPr lang="en-US" sz="3600" dirty="0">
                <a:hlinkClick r:id="rId2"/>
              </a:rPr>
              <a:t>t </a:t>
            </a:r>
            <a:r>
              <a:rPr lang="en-US" sz="3600" dirty="0" err="1">
                <a:hlinkClick r:id="rId2"/>
              </a:rPr>
              <a:t>tabel</a:t>
            </a:r>
            <a:r>
              <a:rPr lang="en-US" sz="3600" dirty="0"/>
              <a:t> 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melihat</a:t>
            </a:r>
            <a:r>
              <a:rPr lang="en-US" sz="3600" dirty="0"/>
              <a:t> </a:t>
            </a:r>
            <a:r>
              <a:rPr lang="en-US" sz="3600" dirty="0" err="1"/>
              <a:t>kolom</a:t>
            </a:r>
            <a:r>
              <a:rPr lang="en-US" sz="3600" dirty="0"/>
              <a:t> </a:t>
            </a:r>
            <a:r>
              <a:rPr lang="en-US" sz="3600" dirty="0" err="1"/>
              <a:t>signifikansi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masing-masing</a:t>
            </a:r>
            <a:r>
              <a:rPr lang="en-US" sz="3600" dirty="0"/>
              <a:t> t </a:t>
            </a:r>
            <a:r>
              <a:rPr lang="en-US" sz="3600" dirty="0" err="1"/>
              <a:t>hitung</a:t>
            </a:r>
            <a:r>
              <a:rPr lang="en-US" sz="3600" dirty="0"/>
              <a:t>, proses </a:t>
            </a:r>
            <a:r>
              <a:rPr lang="en-US" sz="3600" dirty="0" err="1"/>
              <a:t>uji</a:t>
            </a:r>
            <a:r>
              <a:rPr lang="en-US" sz="3600" dirty="0"/>
              <a:t> t </a:t>
            </a:r>
            <a:r>
              <a:rPr lang="en-US" sz="3600" dirty="0" err="1"/>
              <a:t>identik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F (</a:t>
            </a:r>
            <a:r>
              <a:rPr lang="en-US" sz="3600" dirty="0" err="1"/>
              <a:t>lihat</a:t>
            </a:r>
            <a:r>
              <a:rPr lang="en-US" sz="3600" dirty="0"/>
              <a:t> </a:t>
            </a:r>
            <a:r>
              <a:rPr lang="en-US" sz="3600" dirty="0" err="1"/>
              <a:t>perhitungan</a:t>
            </a:r>
            <a:r>
              <a:rPr lang="en-US" sz="3600" dirty="0"/>
              <a:t> </a:t>
            </a:r>
            <a:r>
              <a:rPr lang="en-US" sz="3600" dirty="0">
                <a:hlinkClick r:id="rId3"/>
              </a:rPr>
              <a:t>SPSS</a:t>
            </a:r>
            <a:r>
              <a:rPr lang="en-US" sz="3600" dirty="0"/>
              <a:t> </a:t>
            </a:r>
            <a:r>
              <a:rPr lang="en-US" sz="3600" dirty="0" err="1"/>
              <a:t>pada</a:t>
            </a:r>
            <a:r>
              <a:rPr lang="en-US" sz="3600" dirty="0"/>
              <a:t> Coefficient Regression Full Model/Enter).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diganti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</a:t>
            </a:r>
            <a:r>
              <a:rPr lang="en-US" sz="3600" dirty="0" err="1"/>
              <a:t>metode</a:t>
            </a:r>
            <a:r>
              <a:rPr lang="en-US" sz="3600" dirty="0"/>
              <a:t> Stepwise.</a:t>
            </a:r>
          </a:p>
          <a:p>
            <a:r>
              <a:rPr lang="en-US" sz="3600" dirty="0" err="1"/>
              <a:t>Seperti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pelajari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berbagai</a:t>
            </a:r>
            <a:r>
              <a:rPr lang="en-US" sz="3600" dirty="0"/>
              <a:t> </a:t>
            </a:r>
            <a:r>
              <a:rPr lang="en-US" sz="3600" dirty="0" err="1"/>
              <a:t>artikel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website </a:t>
            </a:r>
            <a:r>
              <a:rPr lang="en-US" sz="3600" dirty="0" err="1"/>
              <a:t>statistikian</a:t>
            </a:r>
            <a:r>
              <a:rPr lang="en-US" sz="3600" dirty="0"/>
              <a:t>,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banyak</a:t>
            </a:r>
            <a:r>
              <a:rPr lang="en-US" sz="3600" dirty="0"/>
              <a:t> </a:t>
            </a:r>
            <a:r>
              <a:rPr lang="en-US" sz="3600" dirty="0" err="1"/>
              <a:t>sekali</a:t>
            </a:r>
            <a:r>
              <a:rPr lang="en-US" sz="3600" dirty="0"/>
              <a:t> yang </a:t>
            </a:r>
            <a:r>
              <a:rPr lang="en-US" sz="3600" dirty="0" err="1"/>
              <a:t>membahas</a:t>
            </a:r>
            <a:r>
              <a:rPr lang="en-US" sz="3600" dirty="0"/>
              <a:t> </a:t>
            </a:r>
            <a:r>
              <a:rPr lang="en-US" sz="3600" dirty="0" err="1"/>
              <a:t>tentang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F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T. </a:t>
            </a:r>
            <a:r>
              <a:rPr lang="en-US" sz="3600" dirty="0" err="1"/>
              <a:t>Pertanyaannya</a:t>
            </a:r>
            <a:r>
              <a:rPr lang="en-US" sz="3600" dirty="0"/>
              <a:t>, </a:t>
            </a:r>
            <a:r>
              <a:rPr lang="en-US" sz="3600" dirty="0" err="1"/>
              <a:t>sebenarnya</a:t>
            </a:r>
            <a:r>
              <a:rPr lang="en-US" sz="3600" dirty="0"/>
              <a:t> </a:t>
            </a:r>
            <a:r>
              <a:rPr lang="en-US" sz="3600" dirty="0" err="1"/>
              <a:t>apakah</a:t>
            </a:r>
            <a:r>
              <a:rPr lang="en-US" sz="3600" dirty="0"/>
              <a:t> yang </a:t>
            </a:r>
            <a:r>
              <a:rPr lang="en-US" sz="3600" dirty="0" err="1"/>
              <a:t>dimaksud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F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T </a:t>
            </a:r>
            <a:r>
              <a:rPr lang="en-US" sz="3600" dirty="0" err="1"/>
              <a:t>tersebut</a:t>
            </a:r>
            <a:r>
              <a:rPr lang="en-US" sz="3600" dirty="0"/>
              <a:t>? Di </a:t>
            </a:r>
            <a:r>
              <a:rPr lang="en-US" sz="3600" dirty="0" err="1"/>
              <a:t>atas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pelajari</a:t>
            </a:r>
            <a:r>
              <a:rPr lang="en-US" sz="3600" dirty="0"/>
              <a:t> </a:t>
            </a:r>
            <a:r>
              <a:rPr lang="en-US" sz="3600" dirty="0" err="1"/>
              <a:t>sebagian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yang </a:t>
            </a:r>
            <a:r>
              <a:rPr lang="en-US" sz="3600" dirty="0" err="1"/>
              <a:t>dimaksud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menjawab</a:t>
            </a:r>
            <a:r>
              <a:rPr lang="en-US" sz="3600" dirty="0"/>
              <a:t> </a:t>
            </a:r>
            <a:r>
              <a:rPr lang="en-US" sz="3600" dirty="0" err="1"/>
              <a:t>pertanyaan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. </a:t>
            </a:r>
            <a:r>
              <a:rPr lang="en-US" sz="3600" dirty="0" err="1"/>
              <a:t>Namun</a:t>
            </a:r>
            <a:r>
              <a:rPr lang="en-US" sz="3600" dirty="0"/>
              <a:t> </a:t>
            </a:r>
            <a:r>
              <a:rPr lang="en-US" sz="3600" dirty="0" err="1"/>
              <a:t>perlu</a:t>
            </a:r>
            <a:r>
              <a:rPr lang="en-US" sz="3600" dirty="0"/>
              <a:t> </a:t>
            </a:r>
            <a:r>
              <a:rPr lang="en-US" sz="3600" dirty="0" err="1"/>
              <a:t>statistikian</a:t>
            </a:r>
            <a:r>
              <a:rPr lang="en-US" sz="3600" dirty="0"/>
              <a:t> </a:t>
            </a:r>
            <a:r>
              <a:rPr lang="en-US" sz="3600" dirty="0" err="1"/>
              <a:t>jelaskan</a:t>
            </a:r>
            <a:r>
              <a:rPr lang="en-US" sz="3600" dirty="0"/>
              <a:t> </a:t>
            </a:r>
            <a:r>
              <a:rPr lang="en-US" sz="3600" dirty="0" err="1"/>
              <a:t>lagi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sebenarnya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F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T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sebatas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apa</a:t>
            </a:r>
            <a:r>
              <a:rPr lang="en-US" sz="3600" dirty="0"/>
              <a:t> yang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dibahas</a:t>
            </a:r>
            <a:r>
              <a:rPr lang="en-US" sz="3600" dirty="0"/>
              <a:t> di </a:t>
            </a:r>
            <a:r>
              <a:rPr lang="en-US" sz="3600" dirty="0" err="1"/>
              <a:t>atas</a:t>
            </a:r>
            <a:r>
              <a:rPr lang="en-US" sz="3600" dirty="0"/>
              <a:t>, </a:t>
            </a:r>
            <a:r>
              <a:rPr lang="en-US" sz="3600" dirty="0" err="1"/>
              <a:t>dimana</a:t>
            </a:r>
            <a:r>
              <a:rPr lang="en-US" sz="3600" dirty="0"/>
              <a:t> di </a:t>
            </a:r>
            <a:r>
              <a:rPr lang="en-US" sz="3600" dirty="0" err="1"/>
              <a:t>atas</a:t>
            </a:r>
            <a:r>
              <a:rPr lang="en-US" sz="3600" dirty="0"/>
              <a:t> </a:t>
            </a:r>
            <a:r>
              <a:rPr lang="en-US" sz="3600" dirty="0" err="1"/>
              <a:t>membahas</a:t>
            </a:r>
            <a:r>
              <a:rPr lang="en-US" sz="3600" dirty="0"/>
              <a:t> </a:t>
            </a:r>
            <a:r>
              <a:rPr lang="en-US" sz="3600" dirty="0" err="1"/>
              <a:t>tentang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F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T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konteks</a:t>
            </a:r>
            <a:r>
              <a:rPr lang="en-US" sz="3600" dirty="0"/>
              <a:t> </a:t>
            </a:r>
            <a:r>
              <a:rPr lang="en-US" sz="3600" dirty="0" err="1"/>
              <a:t>analisis</a:t>
            </a:r>
            <a:r>
              <a:rPr lang="en-US" sz="3600" dirty="0"/>
              <a:t> </a:t>
            </a:r>
            <a:r>
              <a:rPr lang="en-US" sz="3600" dirty="0" err="1"/>
              <a:t>regresi</a:t>
            </a:r>
            <a:r>
              <a:rPr lang="en-US" sz="3600" dirty="0"/>
              <a:t> linear. </a:t>
            </a:r>
            <a:r>
              <a:rPr lang="en-US" sz="3600" dirty="0" err="1"/>
              <a:t>Namun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konteks</a:t>
            </a:r>
            <a:r>
              <a:rPr lang="en-US" sz="3600" dirty="0"/>
              <a:t> yang lain,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jadi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berbagai</a:t>
            </a:r>
            <a:r>
              <a:rPr lang="en-US" sz="3600" dirty="0"/>
              <a:t> </a:t>
            </a:r>
            <a:r>
              <a:rPr lang="en-US" sz="3600" dirty="0" err="1"/>
              <a:t>jenis</a:t>
            </a:r>
            <a:r>
              <a:rPr lang="en-US" sz="3600" dirty="0"/>
              <a:t> </a:t>
            </a:r>
            <a:r>
              <a:rPr lang="en-US" sz="3600" dirty="0" err="1"/>
              <a:t>analisis</a:t>
            </a:r>
            <a:r>
              <a:rPr lang="en-US" sz="3600" dirty="0"/>
              <a:t>, </a:t>
            </a:r>
            <a:r>
              <a:rPr lang="en-US" sz="3600" dirty="0" err="1"/>
              <a:t>misalnya</a:t>
            </a:r>
            <a:r>
              <a:rPr lang="en-US" sz="3600" dirty="0"/>
              <a:t> </a:t>
            </a:r>
            <a:r>
              <a:rPr lang="en-US" sz="3600" dirty="0" err="1">
                <a:hlinkClick r:id="rId4"/>
              </a:rPr>
              <a:t>Uji</a:t>
            </a:r>
            <a:r>
              <a:rPr lang="en-US" sz="3600" dirty="0">
                <a:hlinkClick r:id="rId4"/>
              </a:rPr>
              <a:t> ANOVA</a:t>
            </a:r>
            <a:r>
              <a:rPr lang="en-US" sz="3600" dirty="0"/>
              <a:t>, </a:t>
            </a:r>
            <a:r>
              <a:rPr lang="en-US" sz="3600" dirty="0">
                <a:hlinkClick r:id="rId5"/>
              </a:rPr>
              <a:t>ANCOVA</a:t>
            </a:r>
            <a:r>
              <a:rPr lang="en-US" sz="3600" dirty="0"/>
              <a:t>, </a:t>
            </a:r>
            <a:r>
              <a:rPr lang="en-US" sz="3600" dirty="0">
                <a:hlinkClick r:id="rId6"/>
              </a:rPr>
              <a:t>MANOVA</a:t>
            </a:r>
            <a:r>
              <a:rPr lang="en-US" sz="3600" dirty="0"/>
              <a:t> </a:t>
            </a:r>
            <a:r>
              <a:rPr lang="en-US" sz="3600" dirty="0" err="1"/>
              <a:t>juga</a:t>
            </a:r>
            <a:r>
              <a:rPr lang="en-US" sz="3600" dirty="0"/>
              <a:t> </a:t>
            </a:r>
            <a:r>
              <a:rPr lang="en-US" sz="3600" dirty="0" err="1"/>
              <a:t>terdapat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F. Dan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</a:t>
            </a:r>
            <a:r>
              <a:rPr lang="en-US" sz="3600" dirty="0" err="1"/>
              <a:t>beda</a:t>
            </a:r>
            <a:r>
              <a:rPr lang="en-US" sz="3600" dirty="0"/>
              <a:t> 2 </a:t>
            </a:r>
            <a:r>
              <a:rPr lang="en-US" sz="3600" dirty="0" err="1"/>
              <a:t>sampel</a:t>
            </a:r>
            <a:r>
              <a:rPr lang="en-US" sz="3600" dirty="0"/>
              <a:t> </a:t>
            </a:r>
            <a:r>
              <a:rPr lang="en-US" sz="3600" dirty="0" err="1"/>
              <a:t>berpasangan</a:t>
            </a:r>
            <a:r>
              <a:rPr lang="en-US" sz="3600" dirty="0"/>
              <a:t>, </a:t>
            </a:r>
            <a:r>
              <a:rPr lang="en-US" sz="3600" dirty="0" err="1"/>
              <a:t>yaitu</a:t>
            </a:r>
            <a:r>
              <a:rPr lang="en-US" sz="3600" dirty="0"/>
              <a:t> </a:t>
            </a:r>
            <a:r>
              <a:rPr lang="en-US" sz="3600" dirty="0">
                <a:hlinkClick r:id="rId7"/>
              </a:rPr>
              <a:t>paired t test</a:t>
            </a:r>
            <a:r>
              <a:rPr lang="en-US" sz="3600" dirty="0"/>
              <a:t> 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</a:t>
            </a:r>
            <a:r>
              <a:rPr lang="en-US" sz="3600" dirty="0" err="1"/>
              <a:t>beda</a:t>
            </a:r>
            <a:r>
              <a:rPr lang="en-US" sz="3600" dirty="0"/>
              <a:t> 2 </a:t>
            </a:r>
            <a:r>
              <a:rPr lang="en-US" sz="3600" dirty="0" err="1"/>
              <a:t>sampel</a:t>
            </a:r>
            <a:r>
              <a:rPr lang="en-US" sz="3600" dirty="0"/>
              <a:t> </a:t>
            </a:r>
            <a:r>
              <a:rPr lang="en-US" sz="3600" dirty="0" err="1"/>
              <a:t>bebas</a:t>
            </a:r>
            <a:r>
              <a:rPr lang="en-US" sz="3600" dirty="0"/>
              <a:t>, </a:t>
            </a:r>
            <a:r>
              <a:rPr lang="en-US" sz="3600" dirty="0" err="1"/>
              <a:t>yaitu</a:t>
            </a:r>
            <a:r>
              <a:rPr lang="en-US" sz="3600" dirty="0"/>
              <a:t> </a:t>
            </a:r>
            <a:r>
              <a:rPr lang="en-US" sz="3600" dirty="0" err="1">
                <a:hlinkClick r:id="rId8"/>
              </a:rPr>
              <a:t>independen</a:t>
            </a:r>
            <a:r>
              <a:rPr lang="en-US" sz="3600" dirty="0">
                <a:hlinkClick r:id="rId8"/>
              </a:rPr>
              <a:t> t test</a:t>
            </a:r>
            <a:r>
              <a:rPr lang="en-US" sz="3600" dirty="0"/>
              <a:t>, </a:t>
            </a:r>
            <a:r>
              <a:rPr lang="en-US" sz="3600" dirty="0" err="1"/>
              <a:t>juga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T.</a:t>
            </a:r>
          </a:p>
          <a:p>
            <a:r>
              <a:rPr lang="en-US" sz="3600" dirty="0" err="1"/>
              <a:t>Perbedaan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F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T</a:t>
            </a:r>
          </a:p>
          <a:p>
            <a:r>
              <a:rPr lang="en-US" sz="3600" dirty="0" err="1"/>
              <a:t>Jadi</a:t>
            </a:r>
            <a:r>
              <a:rPr lang="en-US" sz="3600" dirty="0"/>
              <a:t> </a:t>
            </a:r>
            <a:r>
              <a:rPr lang="en-US" sz="3600" dirty="0" err="1"/>
              <a:t>kesimpulannya</a:t>
            </a:r>
            <a:r>
              <a:rPr lang="en-US" sz="3600" dirty="0"/>
              <a:t>: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F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yang </a:t>
            </a:r>
            <a:r>
              <a:rPr lang="en-US" sz="3600" dirty="0" err="1"/>
              <a:t>mengukur</a:t>
            </a:r>
            <a:r>
              <a:rPr lang="en-US" sz="3600" dirty="0"/>
              <a:t> </a:t>
            </a:r>
            <a:r>
              <a:rPr lang="en-US" sz="3600" dirty="0" err="1"/>
              <a:t>besarnya</a:t>
            </a:r>
            <a:r>
              <a:rPr lang="en-US" sz="3600" dirty="0"/>
              <a:t> </a:t>
            </a:r>
            <a:r>
              <a:rPr lang="en-US" sz="3600" dirty="0" err="1"/>
              <a:t>perbedaan</a:t>
            </a:r>
            <a:r>
              <a:rPr lang="en-US" sz="3600" dirty="0"/>
              <a:t> variance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dirty="0" err="1"/>
              <a:t>kedua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beberapa</a:t>
            </a:r>
            <a:r>
              <a:rPr lang="en-US" sz="3600" dirty="0"/>
              <a:t> </a:t>
            </a:r>
            <a:r>
              <a:rPr lang="en-US" sz="3600" dirty="0" err="1"/>
              <a:t>kelompok</a:t>
            </a:r>
            <a:r>
              <a:rPr lang="en-US" sz="3600" dirty="0"/>
              <a:t>. </a:t>
            </a:r>
            <a:r>
              <a:rPr lang="en-US" sz="3600" dirty="0" err="1"/>
              <a:t>Sedangkan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T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yang </a:t>
            </a:r>
            <a:r>
              <a:rPr lang="en-US" sz="3600" dirty="0" err="1"/>
              <a:t>mengukur</a:t>
            </a:r>
            <a:r>
              <a:rPr lang="en-US" sz="3600" dirty="0"/>
              <a:t> </a:t>
            </a:r>
            <a:r>
              <a:rPr lang="en-US" sz="3600" dirty="0" err="1"/>
              <a:t>perbedaan</a:t>
            </a:r>
            <a:r>
              <a:rPr lang="en-US" sz="3600" dirty="0"/>
              <a:t> </a:t>
            </a:r>
            <a:r>
              <a:rPr lang="en-US" sz="3600" dirty="0" err="1"/>
              <a:t>dua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beberapa</a:t>
            </a:r>
            <a:r>
              <a:rPr lang="en-US" sz="3600" dirty="0"/>
              <a:t> Mean </a:t>
            </a:r>
            <a:r>
              <a:rPr lang="en-US" sz="3600" dirty="0" err="1"/>
              <a:t>antar</a:t>
            </a:r>
            <a:r>
              <a:rPr lang="en-US" sz="3600" dirty="0"/>
              <a:t> </a:t>
            </a:r>
            <a:r>
              <a:rPr lang="en-US" sz="3600" dirty="0" err="1"/>
              <a:t>kelompok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uji</a:t>
            </a:r>
            <a:r>
              <a:rPr lang="en-US" sz="3600" dirty="0"/>
              <a:t> F </a:t>
            </a:r>
            <a:r>
              <a:rPr lang="en-US" sz="3600" dirty="0" err="1"/>
              <a:t>dikenal</a:t>
            </a:r>
            <a:r>
              <a:rPr lang="en-US" sz="3600" dirty="0"/>
              <a:t> </a:t>
            </a:r>
            <a:r>
              <a:rPr lang="en-US" sz="3600" dirty="0" err="1"/>
              <a:t>istilah</a:t>
            </a:r>
            <a:r>
              <a:rPr lang="en-US" sz="3600" dirty="0"/>
              <a:t> F </a:t>
            </a:r>
            <a:r>
              <a:rPr lang="en-US" sz="3600" dirty="0" err="1"/>
              <a:t>Hitung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 </a:t>
            </a:r>
            <a:r>
              <a:rPr lang="en-US" sz="3600" dirty="0" err="1">
                <a:hlinkClick r:id="rId9"/>
              </a:rPr>
              <a:t>Tabel</a:t>
            </a:r>
            <a:r>
              <a:rPr lang="en-US" sz="3600" dirty="0">
                <a:hlinkClick r:id="rId9"/>
              </a:rPr>
              <a:t> F: F </a:t>
            </a:r>
            <a:r>
              <a:rPr lang="en-US" sz="3600" dirty="0" err="1">
                <a:hlinkClick r:id="rId9"/>
              </a:rPr>
              <a:t>Tabel</a:t>
            </a:r>
            <a:r>
              <a:rPr lang="en-US" sz="3600" dirty="0">
                <a:hlinkClick r:id="rId9"/>
              </a:rPr>
              <a:t> </a:t>
            </a:r>
            <a:r>
              <a:rPr lang="en-US" sz="3600" dirty="0" err="1">
                <a:hlinkClick r:id="rId9"/>
              </a:rPr>
              <a:t>dalam</a:t>
            </a:r>
            <a:r>
              <a:rPr lang="en-US" sz="3600" dirty="0">
                <a:hlinkClick r:id="rId9"/>
              </a:rPr>
              <a:t> Excel</a:t>
            </a:r>
            <a:r>
              <a:rPr lang="en-US" sz="3600" dirty="0"/>
              <a:t> </a:t>
            </a:r>
            <a:r>
              <a:rPr lang="en-US" sz="3600" dirty="0" err="1"/>
              <a:t>seperti</a:t>
            </a:r>
            <a:r>
              <a:rPr lang="en-US" sz="3600" dirty="0"/>
              <a:t> yang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dibahas</a:t>
            </a:r>
            <a:r>
              <a:rPr lang="en-US" sz="3600" dirty="0"/>
              <a:t> di </a:t>
            </a:r>
            <a:r>
              <a:rPr lang="en-US" sz="3600" dirty="0" err="1"/>
              <a:t>atas</a:t>
            </a:r>
            <a:r>
              <a:rPr lang="en-US" sz="3600" dirty="0"/>
              <a:t>. F </a:t>
            </a:r>
            <a:r>
              <a:rPr lang="en-US" sz="3600" dirty="0" err="1"/>
              <a:t>Hitung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F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perhitungan</a:t>
            </a:r>
            <a:r>
              <a:rPr lang="en-US" sz="3600" dirty="0"/>
              <a:t> </a:t>
            </a:r>
            <a:r>
              <a:rPr lang="en-US" sz="3600" dirty="0" err="1"/>
              <a:t>analisis</a:t>
            </a:r>
            <a:r>
              <a:rPr lang="en-US" sz="3600" dirty="0"/>
              <a:t>, yang </a:t>
            </a:r>
            <a:r>
              <a:rPr lang="en-US" sz="3600" dirty="0" err="1"/>
              <a:t>kemudian</a:t>
            </a:r>
            <a:r>
              <a:rPr lang="en-US" sz="3600" dirty="0"/>
              <a:t> </a:t>
            </a:r>
            <a:r>
              <a:rPr lang="en-US" sz="3600" dirty="0" err="1"/>
              <a:t>nilainya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dibandingkan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F </a:t>
            </a:r>
            <a:r>
              <a:rPr lang="en-US" sz="3600" dirty="0" err="1"/>
              <a:t>Tabel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Numerator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Denumerator</a:t>
            </a:r>
            <a:r>
              <a:rPr lang="en-US" sz="3600" dirty="0"/>
              <a:t> </a:t>
            </a:r>
            <a:r>
              <a:rPr lang="en-US" sz="3600" dirty="0" err="1"/>
              <a:t>tertentu</a:t>
            </a:r>
            <a:r>
              <a:rPr lang="en-US" sz="3600" dirty="0"/>
              <a:t>. Numerator </a:t>
            </a:r>
            <a:r>
              <a:rPr lang="en-US" sz="3600" dirty="0" err="1"/>
              <a:t>disebut</a:t>
            </a:r>
            <a:r>
              <a:rPr lang="en-US" sz="3600" dirty="0"/>
              <a:t> </a:t>
            </a:r>
            <a:r>
              <a:rPr lang="en-US" sz="3600" dirty="0" err="1"/>
              <a:t>juga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Degree of Freedom 1, </a:t>
            </a:r>
            <a:r>
              <a:rPr lang="en-US" sz="3600" dirty="0" err="1"/>
              <a:t>sedangkan</a:t>
            </a:r>
            <a:r>
              <a:rPr lang="en-US" sz="3600" dirty="0"/>
              <a:t> </a:t>
            </a:r>
            <a:r>
              <a:rPr lang="en-US" sz="3600" dirty="0" err="1"/>
              <a:t>Denumerator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Degree of Freedom 2. </a:t>
            </a:r>
            <a:r>
              <a:rPr lang="en-US" sz="3600" dirty="0" err="1"/>
              <a:t>Misalnya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 </a:t>
            </a:r>
            <a:r>
              <a:rPr lang="en-US" sz="3600" dirty="0" err="1">
                <a:hlinkClick r:id="rId10"/>
              </a:rPr>
              <a:t>Regresi</a:t>
            </a:r>
            <a:r>
              <a:rPr lang="en-US" sz="3600" dirty="0">
                <a:hlinkClick r:id="rId10"/>
              </a:rPr>
              <a:t> Linear</a:t>
            </a:r>
            <a:r>
              <a:rPr lang="en-US" sz="3600" dirty="0"/>
              <a:t>,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Denumerator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jumlah</a:t>
            </a:r>
            <a:r>
              <a:rPr lang="en-US" sz="3600" dirty="0"/>
              <a:t> </a:t>
            </a:r>
            <a:r>
              <a:rPr lang="en-US" sz="3600" dirty="0" err="1"/>
              <a:t>sampel</a:t>
            </a:r>
            <a:r>
              <a:rPr lang="en-US" sz="3600" dirty="0"/>
              <a:t> </a:t>
            </a:r>
            <a:r>
              <a:rPr lang="en-US" sz="3600" dirty="0" err="1"/>
              <a:t>dikurangi</a:t>
            </a:r>
            <a:r>
              <a:rPr lang="en-US" sz="3600" dirty="0"/>
              <a:t> </a:t>
            </a:r>
            <a:r>
              <a:rPr lang="en-US" sz="3600" dirty="0" err="1"/>
              <a:t>jumlah</a:t>
            </a:r>
            <a:r>
              <a:rPr lang="en-US" sz="3600" dirty="0"/>
              <a:t> </a:t>
            </a:r>
            <a:r>
              <a:rPr lang="en-US" sz="3600" dirty="0" err="1"/>
              <a:t>variabel</a:t>
            </a:r>
            <a:r>
              <a:rPr lang="en-US" sz="3600" dirty="0"/>
              <a:t> </a:t>
            </a:r>
            <a:r>
              <a:rPr lang="en-US" sz="3600" dirty="0" err="1"/>
              <a:t>bebas</a:t>
            </a:r>
            <a:r>
              <a:rPr lang="en-US" sz="3600" dirty="0"/>
              <a:t> </a:t>
            </a:r>
            <a:r>
              <a:rPr lang="en-US" sz="3600" dirty="0" err="1"/>
              <a:t>dikurangi</a:t>
            </a:r>
            <a:r>
              <a:rPr lang="en-US" sz="3600" dirty="0"/>
              <a:t> 1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7385"/>
            <a:ext cx="9144000" cy="6096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id-ID" sz="1800" b="1" dirty="0" smtClean="0"/>
              <a:t>DISTRIBUSI </a:t>
            </a:r>
            <a:r>
              <a:rPr lang="id-ID" sz="1800" b="1" dirty="0"/>
              <a:t>PENARIKAN SAMPEL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015" y="2602523"/>
            <a:ext cx="9694985" cy="3364523"/>
          </a:xfrm>
        </p:spPr>
        <p:txBody>
          <a:bodyPr>
            <a:noAutofit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/>
              <a:t>Uji</a:t>
            </a:r>
            <a:r>
              <a:rPr lang="en-US" dirty="0"/>
              <a:t> F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T</a:t>
            </a:r>
          </a:p>
          <a:p>
            <a:pPr algn="just"/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kesimpulannya</a:t>
            </a:r>
            <a:r>
              <a:rPr lang="en-US" dirty="0"/>
              <a:t>: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yang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variance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yang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Mean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uji</a:t>
            </a:r>
            <a:r>
              <a:rPr lang="en-US" dirty="0"/>
              <a:t> F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F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Tabel</a:t>
            </a:r>
            <a:r>
              <a:rPr lang="en-US" dirty="0">
                <a:hlinkClick r:id="rId2"/>
              </a:rPr>
              <a:t> F: F </a:t>
            </a:r>
            <a:r>
              <a:rPr lang="en-US" dirty="0" err="1">
                <a:hlinkClick r:id="rId2"/>
              </a:rPr>
              <a:t>Tabel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dalam</a:t>
            </a:r>
            <a:r>
              <a:rPr lang="en-US" dirty="0">
                <a:hlinkClick r:id="rId2"/>
              </a:rPr>
              <a:t> Excel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. F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Numerator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Denumerator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Numerator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Degree of Freedom 1,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Denumerator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Degree of Freedom 2.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Regresi</a:t>
            </a:r>
            <a:r>
              <a:rPr lang="en-US" dirty="0">
                <a:hlinkClick r:id="rId3"/>
              </a:rPr>
              <a:t> Linear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Denumerator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1.</a:t>
            </a:r>
          </a:p>
          <a:p>
            <a:pPr algn="just"/>
            <a:r>
              <a:rPr lang="id-ID" dirty="0" smtClean="0"/>
              <a:t>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831" y="2391507"/>
            <a:ext cx="9144000" cy="49236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UJI T DALAM REGRESI LINIER</a:t>
            </a: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3036277"/>
            <a:ext cx="10726615" cy="2965938"/>
          </a:xfrm>
        </p:spPr>
        <p:txBody>
          <a:bodyPr>
            <a:noAutofit/>
          </a:bodyPr>
          <a:lstStyle/>
          <a:p>
            <a:pPr algn="just" fontAlgn="base"/>
            <a:r>
              <a:rPr lang="en-US" sz="1600" dirty="0" err="1"/>
              <a:t>Uji</a:t>
            </a:r>
            <a:r>
              <a:rPr lang="en-US" sz="1600" dirty="0"/>
              <a:t> t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hipotesis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pengaruh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masing-masing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bebas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parsial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terikat</a:t>
            </a:r>
            <a:r>
              <a:rPr lang="en-US" sz="1600" dirty="0"/>
              <a:t>.  </a:t>
            </a:r>
            <a:r>
              <a:rPr lang="en-US" sz="1600" u="sng" dirty="0" err="1">
                <a:hlinkClick r:id="rId2"/>
              </a:rPr>
              <a:t>Uji</a:t>
            </a:r>
            <a:r>
              <a:rPr lang="en-US" sz="1600" u="sng" dirty="0">
                <a:hlinkClick r:id="rId2"/>
              </a:rPr>
              <a:t> T</a:t>
            </a:r>
            <a:r>
              <a:rPr lang="en-US" sz="1600" dirty="0"/>
              <a:t> (Test T) 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test </a:t>
            </a:r>
            <a:r>
              <a:rPr lang="en-US" sz="1600" u="sng" dirty="0" err="1">
                <a:hlinkClick r:id="rId3"/>
              </a:rPr>
              <a:t>statistik</a:t>
            </a:r>
            <a:r>
              <a:rPr lang="en-US" sz="1600" dirty="0"/>
              <a:t> yang </a:t>
            </a:r>
            <a:r>
              <a:rPr lang="en-US" sz="1600" dirty="0" err="1"/>
              <a:t>dipergunakan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kebenaran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kepalsuan</a:t>
            </a:r>
            <a:r>
              <a:rPr lang="en-US" sz="1600" dirty="0"/>
              <a:t> </a:t>
            </a:r>
            <a:r>
              <a:rPr lang="en-US" sz="1600" u="sng" dirty="0" err="1">
                <a:hlinkClick r:id="rId4"/>
              </a:rPr>
              <a:t>hipotesis</a:t>
            </a:r>
            <a:r>
              <a:rPr lang="en-US" sz="1600" dirty="0"/>
              <a:t> yang </a:t>
            </a:r>
            <a:r>
              <a:rPr lang="en-US" sz="1600" dirty="0" err="1"/>
              <a:t>menyatakan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diantara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 </a:t>
            </a:r>
            <a:r>
              <a:rPr lang="en-US" sz="1600" u="sng" dirty="0" err="1">
                <a:hlinkClick r:id="rId5"/>
              </a:rPr>
              <a:t>buah</a:t>
            </a:r>
            <a:r>
              <a:rPr lang="en-US" sz="1600" dirty="0"/>
              <a:t> mean </a:t>
            </a:r>
            <a:r>
              <a:rPr lang="en-US" sz="1600" dirty="0" err="1"/>
              <a:t>sampel</a:t>
            </a:r>
            <a:r>
              <a:rPr lang="en-US" sz="1600" dirty="0"/>
              <a:t> yang </a:t>
            </a:r>
            <a:r>
              <a:rPr lang="en-US" sz="1600" dirty="0" err="1"/>
              <a:t>diambil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 random </a:t>
            </a:r>
            <a:r>
              <a:rPr lang="en-US" sz="1600" dirty="0" err="1"/>
              <a:t>dari</a:t>
            </a:r>
            <a:r>
              <a:rPr lang="en-US" sz="1600" dirty="0"/>
              <a:t> </a:t>
            </a:r>
            <a:r>
              <a:rPr lang="en-US" sz="1600" u="sng" dirty="0" err="1">
                <a:hlinkClick r:id="rId6"/>
              </a:rPr>
              <a:t>populasi</a:t>
            </a:r>
            <a:r>
              <a:rPr lang="en-US" sz="1600" dirty="0"/>
              <a:t> yang </a:t>
            </a:r>
            <a:r>
              <a:rPr lang="en-US" sz="1600" dirty="0" err="1"/>
              <a:t>sama</a:t>
            </a:r>
            <a:r>
              <a:rPr lang="en-US" sz="1600" dirty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yang </a:t>
            </a:r>
            <a:r>
              <a:rPr lang="en-US" sz="1600" dirty="0" err="1"/>
              <a:t>signifikan</a:t>
            </a:r>
            <a:r>
              <a:rPr lang="en-US" sz="1600" dirty="0"/>
              <a:t> (</a:t>
            </a:r>
            <a:r>
              <a:rPr lang="en-US" sz="1600" dirty="0" err="1"/>
              <a:t>Sudjiono</a:t>
            </a:r>
            <a:r>
              <a:rPr lang="en-US" sz="1600" dirty="0"/>
              <a:t>, 2010). </a:t>
            </a:r>
            <a:r>
              <a:rPr lang="en-US" sz="1600" i="1" dirty="0"/>
              <a:t>T-statistics</a:t>
            </a:r>
            <a:r>
              <a:rPr lang="en-US" sz="1600" dirty="0"/>
              <a:t> 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guna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signifikansi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hipotesis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 </a:t>
            </a:r>
            <a:r>
              <a:rPr lang="en-US" sz="1600" i="1" dirty="0"/>
              <a:t>T-statistics</a:t>
            </a:r>
            <a:r>
              <a:rPr lang="en-US" sz="1600" dirty="0"/>
              <a:t> 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prosedur</a:t>
            </a:r>
            <a:r>
              <a:rPr lang="en-US" sz="1600" dirty="0"/>
              <a:t> </a:t>
            </a:r>
            <a:r>
              <a:rPr lang="en-US" sz="1600" i="1" dirty="0"/>
              <a:t>bootstrapping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hipotesis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 </a:t>
            </a:r>
            <a:r>
              <a:rPr lang="en-US" sz="1600" i="1" dirty="0"/>
              <a:t>T-statistics</a:t>
            </a:r>
            <a:r>
              <a:rPr lang="en-US" sz="1600" dirty="0"/>
              <a:t> 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1,96,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 </a:t>
            </a:r>
            <a:r>
              <a:rPr lang="en-US" sz="1600" i="1" dirty="0"/>
              <a:t>T-statistics</a:t>
            </a:r>
            <a:r>
              <a:rPr lang="en-US" sz="1600" dirty="0"/>
              <a:t> 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1,96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 (</a:t>
            </a:r>
            <a:r>
              <a:rPr lang="en-US" sz="1600" dirty="0" err="1"/>
              <a:t>Ghozali</a:t>
            </a:r>
            <a:r>
              <a:rPr lang="en-US" sz="1600" dirty="0"/>
              <a:t>, 2016).</a:t>
            </a:r>
          </a:p>
          <a:p>
            <a:pPr algn="just" fontAlgn="base"/>
            <a:r>
              <a:rPr lang="en-US" sz="1600" dirty="0" err="1"/>
              <a:t>Pengambilan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signifikansi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 </a:t>
            </a:r>
            <a:r>
              <a:rPr lang="en-US" sz="1600" i="1" dirty="0"/>
              <a:t>Coefficients</a:t>
            </a:r>
            <a:r>
              <a:rPr lang="en-US" sz="1600" dirty="0"/>
              <a:t>.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regresi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kepercayaan</a:t>
            </a:r>
            <a:r>
              <a:rPr lang="en-US" sz="1600" dirty="0"/>
              <a:t> </a:t>
            </a:r>
            <a:r>
              <a:rPr lang="en-US" sz="1600" dirty="0" err="1"/>
              <a:t>sebesar</a:t>
            </a:r>
            <a:r>
              <a:rPr lang="en-US" sz="1600" dirty="0"/>
              <a:t> 95%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taraf</a:t>
            </a:r>
            <a:r>
              <a:rPr lang="en-US" sz="1600" dirty="0"/>
              <a:t> </a:t>
            </a:r>
            <a:r>
              <a:rPr lang="en-US" sz="1600" dirty="0" err="1"/>
              <a:t>signifikannya</a:t>
            </a:r>
            <a:r>
              <a:rPr lang="en-US" sz="1600" dirty="0"/>
              <a:t> </a:t>
            </a:r>
            <a:r>
              <a:rPr lang="en-US" sz="1600" dirty="0" err="1"/>
              <a:t>sebesar</a:t>
            </a:r>
            <a:r>
              <a:rPr lang="en-US" sz="1600" dirty="0"/>
              <a:t> 5% (</a:t>
            </a:r>
            <a:r>
              <a:rPr lang="el-GR" sz="1600" dirty="0"/>
              <a:t>α = 0,05). </a:t>
            </a:r>
            <a:r>
              <a:rPr lang="en-US" sz="1600" dirty="0" err="1"/>
              <a:t>Adapun</a:t>
            </a:r>
            <a:r>
              <a:rPr lang="en-US" sz="1600" dirty="0"/>
              <a:t> </a:t>
            </a:r>
            <a:r>
              <a:rPr lang="en-US" sz="1600" dirty="0" err="1"/>
              <a:t>kriteria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uji</a:t>
            </a:r>
            <a:r>
              <a:rPr lang="en-US" sz="1600" dirty="0"/>
              <a:t> </a:t>
            </a:r>
            <a:r>
              <a:rPr lang="en-US" sz="1600" dirty="0" err="1"/>
              <a:t>statistik</a:t>
            </a:r>
            <a:r>
              <a:rPr lang="en-US" sz="1600" dirty="0"/>
              <a:t> t (</a:t>
            </a:r>
            <a:r>
              <a:rPr lang="en-US" sz="1600" dirty="0" err="1"/>
              <a:t>Ghozali</a:t>
            </a:r>
            <a:r>
              <a:rPr lang="en-US" sz="1600" dirty="0"/>
              <a:t>, 2016) :</a:t>
            </a:r>
          </a:p>
          <a:p>
            <a:pPr algn="just" fontAlgn="base"/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signifikansi</a:t>
            </a:r>
            <a:r>
              <a:rPr lang="en-US" sz="1600" dirty="0"/>
              <a:t> </a:t>
            </a:r>
            <a:r>
              <a:rPr lang="en-US" sz="1600" dirty="0" err="1"/>
              <a:t>uji</a:t>
            </a:r>
            <a:r>
              <a:rPr lang="en-US" sz="1600" dirty="0"/>
              <a:t> t &gt; 0,05 </a:t>
            </a:r>
            <a:r>
              <a:rPr lang="en-US" sz="1600" dirty="0" err="1"/>
              <a:t>maka</a:t>
            </a:r>
            <a:r>
              <a:rPr lang="en-US" sz="1600" dirty="0"/>
              <a:t> H₀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Ha </a:t>
            </a:r>
            <a:r>
              <a:rPr lang="en-US" sz="1600" dirty="0" err="1"/>
              <a:t>ditolak</a:t>
            </a:r>
            <a:r>
              <a:rPr lang="en-US" sz="1600" dirty="0"/>
              <a:t>. </a:t>
            </a:r>
            <a:r>
              <a:rPr lang="en-US" sz="1600" dirty="0" err="1"/>
              <a:t>Artinya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pengaruh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independen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variaben</a:t>
            </a:r>
            <a:r>
              <a:rPr lang="en-US" sz="1600" dirty="0"/>
              <a:t> </a:t>
            </a:r>
            <a:r>
              <a:rPr lang="en-US" sz="1600" dirty="0" err="1"/>
              <a:t>dependen</a:t>
            </a:r>
            <a:r>
              <a:rPr lang="en-US" sz="1600" dirty="0"/>
              <a:t>.</a:t>
            </a:r>
          </a:p>
          <a:p>
            <a:pPr algn="just" fontAlgn="base"/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signifikansi</a:t>
            </a:r>
            <a:r>
              <a:rPr lang="en-US" sz="1600" dirty="0"/>
              <a:t> </a:t>
            </a:r>
            <a:r>
              <a:rPr lang="en-US" sz="1600" dirty="0" err="1"/>
              <a:t>uji</a:t>
            </a:r>
            <a:r>
              <a:rPr lang="en-US" sz="1600" dirty="0"/>
              <a:t> t &lt; 0,05 </a:t>
            </a:r>
            <a:r>
              <a:rPr lang="en-US" sz="1600" dirty="0" err="1"/>
              <a:t>maka</a:t>
            </a:r>
            <a:r>
              <a:rPr lang="en-US" sz="1600" dirty="0"/>
              <a:t> H₀ </a:t>
            </a:r>
            <a:r>
              <a:rPr lang="en-US" sz="1600" dirty="0" err="1"/>
              <a:t>ditolak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Ha </a:t>
            </a:r>
            <a:r>
              <a:rPr lang="en-US" sz="1600" dirty="0" err="1"/>
              <a:t>diterima</a:t>
            </a:r>
            <a:r>
              <a:rPr lang="en-US" sz="1600" dirty="0"/>
              <a:t>. </a:t>
            </a:r>
            <a:r>
              <a:rPr lang="en-US" sz="1600" dirty="0" err="1"/>
              <a:t>Artinya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pengaruh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independen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dependen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18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4149"/>
            <a:ext cx="9144000" cy="56800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3169"/>
            <a:ext cx="9144000" cy="2174631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Dengan demikian diperoleh   buah rata-rata. Anggap semua rata-rata ini sebagai data baru, jadi didapat kumpulan data yang terdiri atas rata-rata dari sampel-sampel. Dari kumpulan ini kita dapat menghitung rata-rata dan simpangan bakunya. Jadi didapat rata-rata daripada rata-rata, diberi simbol µ  (baca: mu indeks eks garis), dan simpangan baku daripada rata-rata, diberi simbol σ  (baca: sigma indeks eks garis).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631" y="2332891"/>
            <a:ext cx="9636369" cy="621323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id-ID" sz="2000" dirty="0" smtClean="0"/>
              <a:t>Data </a:t>
            </a:r>
            <a:r>
              <a:rPr lang="id-ID" sz="2000" dirty="0"/>
              <a:t>dalam tiap sampel dan rata-rata tiap sampel diberikan dalam daftar berikut ini.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3" y="3001108"/>
            <a:ext cx="10902461" cy="3153507"/>
          </a:xfrm>
        </p:spPr>
        <p:txBody>
          <a:bodyPr>
            <a:noAutofit/>
          </a:bodyPr>
          <a:lstStyle/>
          <a:p>
            <a:pPr algn="just"/>
            <a:r>
              <a:rPr lang="id-ID" sz="1800" dirty="0"/>
              <a:t>Beberapa notasi :</a:t>
            </a:r>
            <a:endParaRPr lang="en-US" sz="1800" dirty="0"/>
          </a:p>
          <a:p>
            <a:pPr algn="just"/>
            <a:r>
              <a:rPr lang="id-ID" sz="1800" dirty="0"/>
              <a:t>n : ukuran sampel N : ukuran populasi</a:t>
            </a:r>
            <a:endParaRPr lang="en-US" sz="1800" dirty="0"/>
          </a:p>
          <a:p>
            <a:pPr algn="just"/>
            <a:r>
              <a:rPr lang="id-ID" sz="1800" i="1" dirty="0"/>
              <a:t>x </a:t>
            </a:r>
            <a:r>
              <a:rPr lang="id-ID" sz="1800" dirty="0"/>
              <a:t>: rata-rata sampel μ : rata-rata populasi</a:t>
            </a:r>
            <a:endParaRPr lang="en-US" sz="1800" dirty="0"/>
          </a:p>
          <a:p>
            <a:pPr algn="just"/>
            <a:r>
              <a:rPr lang="id-ID" sz="1800" dirty="0"/>
              <a:t>s : standar deviasi sampel σ : standar deviasi populasi</a:t>
            </a:r>
            <a:endParaRPr lang="en-US" sz="1800" dirty="0"/>
          </a:p>
          <a:p>
            <a:pPr algn="just"/>
            <a:r>
              <a:rPr lang="id-ID" sz="1800" dirty="0"/>
              <a:t>μ</a:t>
            </a:r>
            <a:r>
              <a:rPr lang="id-ID" sz="1800" i="1" dirty="0"/>
              <a:t>x</a:t>
            </a:r>
            <a:r>
              <a:rPr lang="id-ID" sz="1800" dirty="0"/>
              <a:t>: rata-rata antar semua sampel</a:t>
            </a:r>
            <a:endParaRPr lang="en-US" sz="1800" dirty="0"/>
          </a:p>
          <a:p>
            <a:pPr algn="just"/>
            <a:r>
              <a:rPr lang="id-ID" sz="1800" dirty="0"/>
              <a:t>σ</a:t>
            </a:r>
            <a:r>
              <a:rPr lang="id-ID" sz="1800" i="1" dirty="0"/>
              <a:t>x </a:t>
            </a:r>
            <a:r>
              <a:rPr lang="id-ID" sz="1800" dirty="0"/>
              <a:t>: standar deviasi antar semua sampel = standard error = galat baku</a:t>
            </a:r>
            <a:endParaRPr lang="en-US" sz="1800" dirty="0"/>
          </a:p>
          <a:p>
            <a:pPr algn="just"/>
            <a:r>
              <a:rPr lang="id-ID" sz="1800" dirty="0"/>
              <a:t>Contoh : Diberikan sebuah populasi dengan N=10 yang datanya : 98, 99, 97, 98, 99, 98, 97, 97, 97, 98, 99. Jika dihitung, populasi ini mempunyai µ = 98 dan σ = 0,78. Diambil sampel berukuran n=2 . Semuanya ada   = 45 buah sampel. Untuk setiap sampel kita hitung rata-ratanya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68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819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27570"/>
              </p:ext>
            </p:extLst>
          </p:nvPr>
        </p:nvGraphicFramePr>
        <p:xfrm>
          <a:off x="1359878" y="2309445"/>
          <a:ext cx="8757137" cy="4427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564"/>
                <a:gridCol w="1120402"/>
                <a:gridCol w="1161707"/>
                <a:gridCol w="1239154"/>
                <a:gridCol w="1316601"/>
                <a:gridCol w="2793709"/>
              </a:tblGrid>
              <a:tr h="404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Sampel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Rata-rata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Sampel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Rata-rata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Sampel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Rata-rata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</a:tr>
              <a:tr h="3501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99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99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99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</a:tr>
              <a:tr h="233461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Jumlah semua rata-rata = 4410</a:t>
                      </a:r>
                      <a:endParaRPr lang="en-US" sz="8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7175" y="1738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Semua Sampel Berukuran n = 2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Rata-ratanya Diambil dari Populasi Berukuran N = 10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1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323</Words>
  <Application>Microsoft Office PowerPoint</Application>
  <PresentationFormat>Custom</PresentationFormat>
  <Paragraphs>128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INA 052– MATERI-SESI 15 STATISTIKA</vt:lpstr>
      <vt:lpstr>    UJI T    </vt:lpstr>
      <vt:lpstr> DISTRIBUSI PENARIKAN SAMPEL </vt:lpstr>
      <vt:lpstr>UJI T DALAM REGRESI LINIER</vt:lpstr>
      <vt:lpstr>PowerPoint Presentation</vt:lpstr>
      <vt:lpstr>       Data dalam tiap sampel dan rata-rata tiap sampel diberikan dalam daftar berikut ini.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Ali A Rachman</cp:lastModifiedBy>
  <cp:revision>39</cp:revision>
  <dcterms:created xsi:type="dcterms:W3CDTF">2021-08-03T05:39:13Z</dcterms:created>
  <dcterms:modified xsi:type="dcterms:W3CDTF">2022-04-06T03:34:38Z</dcterms:modified>
</cp:coreProperties>
</file>