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5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792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inaba.ac.id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inaba.ac.id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inaba.ac.id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inaba.ac.id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inaba.ac.id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548516"/>
            <a:ext cx="388620" cy="1310005"/>
          </a:xfrm>
          <a:custGeom>
            <a:avLst/>
            <a:gdLst/>
            <a:ahLst/>
            <a:cxnLst/>
            <a:rect l="l" t="t" r="r" b="b"/>
            <a:pathLst>
              <a:path w="388620" h="1310004">
                <a:moveTo>
                  <a:pt x="0" y="0"/>
                </a:moveTo>
                <a:lnTo>
                  <a:pt x="0" y="1309483"/>
                </a:lnTo>
                <a:lnTo>
                  <a:pt x="388575" y="1309483"/>
                </a:lnTo>
                <a:lnTo>
                  <a:pt x="388575" y="393371"/>
                </a:lnTo>
                <a:lnTo>
                  <a:pt x="385400" y="343841"/>
                </a:lnTo>
                <a:lnTo>
                  <a:pt x="376510" y="296216"/>
                </a:lnTo>
                <a:lnTo>
                  <a:pt x="361905" y="251131"/>
                </a:lnTo>
                <a:lnTo>
                  <a:pt x="342220" y="208586"/>
                </a:lnTo>
                <a:lnTo>
                  <a:pt x="318090" y="168581"/>
                </a:lnTo>
                <a:lnTo>
                  <a:pt x="289515" y="131751"/>
                </a:lnTo>
                <a:lnTo>
                  <a:pt x="256495" y="98731"/>
                </a:lnTo>
                <a:lnTo>
                  <a:pt x="219665" y="70156"/>
                </a:lnTo>
                <a:lnTo>
                  <a:pt x="179660" y="46026"/>
                </a:lnTo>
                <a:lnTo>
                  <a:pt x="137115" y="26341"/>
                </a:lnTo>
                <a:lnTo>
                  <a:pt x="92029" y="11736"/>
                </a:lnTo>
                <a:lnTo>
                  <a:pt x="44405" y="2846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40974" y="6461500"/>
            <a:ext cx="676275" cy="376555"/>
          </a:xfrm>
          <a:custGeom>
            <a:avLst/>
            <a:gdLst/>
            <a:ahLst/>
            <a:cxnLst/>
            <a:rect l="l" t="t" r="r" b="b"/>
            <a:pathLst>
              <a:path w="676275" h="376554">
                <a:moveTo>
                  <a:pt x="300355" y="0"/>
                </a:moveTo>
                <a:lnTo>
                  <a:pt x="0" y="0"/>
                </a:lnTo>
                <a:lnTo>
                  <a:pt x="3175" y="47029"/>
                </a:lnTo>
                <a:lnTo>
                  <a:pt x="11430" y="92788"/>
                </a:lnTo>
                <a:lnTo>
                  <a:pt x="25400" y="136004"/>
                </a:lnTo>
                <a:lnTo>
                  <a:pt x="43815" y="176679"/>
                </a:lnTo>
                <a:lnTo>
                  <a:pt x="67310" y="214811"/>
                </a:lnTo>
                <a:lnTo>
                  <a:pt x="94615" y="249766"/>
                </a:lnTo>
                <a:lnTo>
                  <a:pt x="126365" y="280907"/>
                </a:lnTo>
                <a:lnTo>
                  <a:pt x="161290" y="308871"/>
                </a:lnTo>
                <a:lnTo>
                  <a:pt x="198755" y="331750"/>
                </a:lnTo>
                <a:lnTo>
                  <a:pt x="240030" y="350816"/>
                </a:lnTo>
                <a:lnTo>
                  <a:pt x="283210" y="364798"/>
                </a:lnTo>
                <a:lnTo>
                  <a:pt x="328295" y="373060"/>
                </a:lnTo>
                <a:lnTo>
                  <a:pt x="375920" y="376237"/>
                </a:lnTo>
                <a:lnTo>
                  <a:pt x="676275" y="376237"/>
                </a:lnTo>
                <a:lnTo>
                  <a:pt x="673100" y="328572"/>
                </a:lnTo>
                <a:lnTo>
                  <a:pt x="664845" y="283449"/>
                </a:lnTo>
                <a:lnTo>
                  <a:pt x="650875" y="240233"/>
                </a:lnTo>
                <a:lnTo>
                  <a:pt x="632460" y="198923"/>
                </a:lnTo>
                <a:lnTo>
                  <a:pt x="608965" y="161426"/>
                </a:lnTo>
                <a:lnTo>
                  <a:pt x="581660" y="126471"/>
                </a:lnTo>
                <a:lnTo>
                  <a:pt x="549910" y="94695"/>
                </a:lnTo>
                <a:lnTo>
                  <a:pt x="514985" y="67366"/>
                </a:lnTo>
                <a:lnTo>
                  <a:pt x="476885" y="43852"/>
                </a:lnTo>
                <a:lnTo>
                  <a:pt x="436245" y="25421"/>
                </a:lnTo>
                <a:lnTo>
                  <a:pt x="393064" y="11439"/>
                </a:lnTo>
                <a:lnTo>
                  <a:pt x="347980" y="3177"/>
                </a:lnTo>
                <a:lnTo>
                  <a:pt x="300355" y="0"/>
                </a:lnTo>
                <a:close/>
              </a:path>
            </a:pathLst>
          </a:custGeom>
          <a:solidFill>
            <a:srgbClr val="05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40974" y="5889999"/>
            <a:ext cx="382270" cy="382270"/>
          </a:xfrm>
          <a:custGeom>
            <a:avLst/>
            <a:gdLst/>
            <a:ahLst/>
            <a:cxnLst/>
            <a:rect l="l" t="t" r="r" b="b"/>
            <a:pathLst>
              <a:path w="382269" h="382270">
                <a:moveTo>
                  <a:pt x="191293" y="0"/>
                </a:moveTo>
                <a:lnTo>
                  <a:pt x="147442" y="5084"/>
                </a:lnTo>
                <a:lnTo>
                  <a:pt x="106768" y="19701"/>
                </a:lnTo>
                <a:lnTo>
                  <a:pt x="71814" y="41944"/>
                </a:lnTo>
                <a:lnTo>
                  <a:pt x="41944" y="71814"/>
                </a:lnTo>
                <a:lnTo>
                  <a:pt x="19701" y="106768"/>
                </a:lnTo>
                <a:lnTo>
                  <a:pt x="5084" y="147442"/>
                </a:lnTo>
                <a:lnTo>
                  <a:pt x="0" y="191294"/>
                </a:lnTo>
                <a:lnTo>
                  <a:pt x="5084" y="235145"/>
                </a:lnTo>
                <a:lnTo>
                  <a:pt x="19701" y="275183"/>
                </a:lnTo>
                <a:lnTo>
                  <a:pt x="41944" y="310773"/>
                </a:lnTo>
                <a:lnTo>
                  <a:pt x="71814" y="340007"/>
                </a:lnTo>
                <a:lnTo>
                  <a:pt x="106768" y="362886"/>
                </a:lnTo>
                <a:lnTo>
                  <a:pt x="147442" y="377503"/>
                </a:lnTo>
                <a:lnTo>
                  <a:pt x="191293" y="381952"/>
                </a:lnTo>
                <a:lnTo>
                  <a:pt x="235144" y="377503"/>
                </a:lnTo>
                <a:lnTo>
                  <a:pt x="275183" y="362886"/>
                </a:lnTo>
                <a:lnTo>
                  <a:pt x="310772" y="340007"/>
                </a:lnTo>
                <a:lnTo>
                  <a:pt x="340006" y="310773"/>
                </a:lnTo>
                <a:lnTo>
                  <a:pt x="362885" y="275183"/>
                </a:lnTo>
                <a:lnTo>
                  <a:pt x="377502" y="235145"/>
                </a:lnTo>
                <a:lnTo>
                  <a:pt x="381951" y="191294"/>
                </a:lnTo>
                <a:lnTo>
                  <a:pt x="377502" y="147442"/>
                </a:lnTo>
                <a:lnTo>
                  <a:pt x="362885" y="106768"/>
                </a:lnTo>
                <a:lnTo>
                  <a:pt x="340006" y="71814"/>
                </a:lnTo>
                <a:lnTo>
                  <a:pt x="310772" y="41944"/>
                </a:lnTo>
                <a:lnTo>
                  <a:pt x="275183" y="19701"/>
                </a:lnTo>
                <a:lnTo>
                  <a:pt x="235144" y="5084"/>
                </a:lnTo>
                <a:lnTo>
                  <a:pt x="191293" y="0"/>
                </a:lnTo>
                <a:close/>
              </a:path>
            </a:pathLst>
          </a:custGeom>
          <a:solidFill>
            <a:srgbClr val="F6CA1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903452" y="6272588"/>
            <a:ext cx="240954" cy="434825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1798300" y="0"/>
            <a:ext cx="393700" cy="1333500"/>
          </a:xfrm>
          <a:custGeom>
            <a:avLst/>
            <a:gdLst/>
            <a:ahLst/>
            <a:cxnLst/>
            <a:rect l="l" t="t" r="r" b="b"/>
            <a:pathLst>
              <a:path w="393700" h="1333500">
                <a:moveTo>
                  <a:pt x="393700" y="0"/>
                </a:moveTo>
                <a:lnTo>
                  <a:pt x="0" y="0"/>
                </a:lnTo>
                <a:lnTo>
                  <a:pt x="0" y="939800"/>
                </a:lnTo>
                <a:lnTo>
                  <a:pt x="3175" y="989329"/>
                </a:lnTo>
                <a:lnTo>
                  <a:pt x="12065" y="1036954"/>
                </a:lnTo>
                <a:lnTo>
                  <a:pt x="26670" y="1082039"/>
                </a:lnTo>
                <a:lnTo>
                  <a:pt x="46354" y="1124585"/>
                </a:lnTo>
                <a:lnTo>
                  <a:pt x="70484" y="1164589"/>
                </a:lnTo>
                <a:lnTo>
                  <a:pt x="99059" y="1201420"/>
                </a:lnTo>
                <a:lnTo>
                  <a:pt x="132079" y="1234439"/>
                </a:lnTo>
                <a:lnTo>
                  <a:pt x="168909" y="1263014"/>
                </a:lnTo>
                <a:lnTo>
                  <a:pt x="208915" y="1287145"/>
                </a:lnTo>
                <a:lnTo>
                  <a:pt x="251459" y="1306829"/>
                </a:lnTo>
                <a:lnTo>
                  <a:pt x="296545" y="1321435"/>
                </a:lnTo>
                <a:lnTo>
                  <a:pt x="344170" y="1330325"/>
                </a:lnTo>
                <a:lnTo>
                  <a:pt x="393700" y="1333500"/>
                </a:lnTo>
                <a:lnTo>
                  <a:pt x="393700" y="0"/>
                </a:lnTo>
                <a:close/>
              </a:path>
            </a:pathLst>
          </a:custGeom>
          <a:solidFill>
            <a:srgbClr val="F6CA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1021245" y="25758"/>
            <a:ext cx="676275" cy="376555"/>
          </a:xfrm>
          <a:custGeom>
            <a:avLst/>
            <a:gdLst/>
            <a:ahLst/>
            <a:cxnLst/>
            <a:rect l="l" t="t" r="r" b="b"/>
            <a:pathLst>
              <a:path w="676275" h="376555">
                <a:moveTo>
                  <a:pt x="300354" y="0"/>
                </a:moveTo>
                <a:lnTo>
                  <a:pt x="0" y="0"/>
                </a:lnTo>
                <a:lnTo>
                  <a:pt x="3175" y="47029"/>
                </a:lnTo>
                <a:lnTo>
                  <a:pt x="11429" y="92788"/>
                </a:lnTo>
                <a:lnTo>
                  <a:pt x="25400" y="136004"/>
                </a:lnTo>
                <a:lnTo>
                  <a:pt x="43814" y="176678"/>
                </a:lnTo>
                <a:lnTo>
                  <a:pt x="67309" y="214811"/>
                </a:lnTo>
                <a:lnTo>
                  <a:pt x="94614" y="249765"/>
                </a:lnTo>
                <a:lnTo>
                  <a:pt x="126364" y="280907"/>
                </a:lnTo>
                <a:lnTo>
                  <a:pt x="161289" y="308870"/>
                </a:lnTo>
                <a:lnTo>
                  <a:pt x="198754" y="331750"/>
                </a:lnTo>
                <a:lnTo>
                  <a:pt x="240029" y="350815"/>
                </a:lnTo>
                <a:lnTo>
                  <a:pt x="283209" y="364798"/>
                </a:lnTo>
                <a:lnTo>
                  <a:pt x="328294" y="373059"/>
                </a:lnTo>
                <a:lnTo>
                  <a:pt x="375919" y="376237"/>
                </a:lnTo>
                <a:lnTo>
                  <a:pt x="676273" y="376237"/>
                </a:lnTo>
                <a:lnTo>
                  <a:pt x="673098" y="328573"/>
                </a:lnTo>
                <a:lnTo>
                  <a:pt x="664843" y="283450"/>
                </a:lnTo>
                <a:lnTo>
                  <a:pt x="650873" y="240233"/>
                </a:lnTo>
                <a:lnTo>
                  <a:pt x="632458" y="198922"/>
                </a:lnTo>
                <a:lnTo>
                  <a:pt x="608963" y="161425"/>
                </a:lnTo>
                <a:lnTo>
                  <a:pt x="581658" y="126471"/>
                </a:lnTo>
                <a:lnTo>
                  <a:pt x="549908" y="94695"/>
                </a:lnTo>
                <a:lnTo>
                  <a:pt x="514983" y="67367"/>
                </a:lnTo>
                <a:lnTo>
                  <a:pt x="476883" y="43851"/>
                </a:lnTo>
                <a:lnTo>
                  <a:pt x="436244" y="25421"/>
                </a:lnTo>
                <a:lnTo>
                  <a:pt x="393064" y="11440"/>
                </a:lnTo>
                <a:lnTo>
                  <a:pt x="347979" y="3177"/>
                </a:lnTo>
                <a:lnTo>
                  <a:pt x="300354" y="0"/>
                </a:lnTo>
                <a:close/>
              </a:path>
            </a:pathLst>
          </a:custGeom>
          <a:solidFill>
            <a:srgbClr val="05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1327811" y="501632"/>
            <a:ext cx="382270" cy="382270"/>
          </a:xfrm>
          <a:custGeom>
            <a:avLst/>
            <a:gdLst/>
            <a:ahLst/>
            <a:cxnLst/>
            <a:rect l="l" t="t" r="r" b="b"/>
            <a:pathLst>
              <a:path w="382270" h="382269">
                <a:moveTo>
                  <a:pt x="191292" y="0"/>
                </a:moveTo>
                <a:lnTo>
                  <a:pt x="147441" y="5083"/>
                </a:lnTo>
                <a:lnTo>
                  <a:pt x="106767" y="19701"/>
                </a:lnTo>
                <a:lnTo>
                  <a:pt x="71813" y="41944"/>
                </a:lnTo>
                <a:lnTo>
                  <a:pt x="41944" y="71814"/>
                </a:lnTo>
                <a:lnTo>
                  <a:pt x="19700" y="106768"/>
                </a:lnTo>
                <a:lnTo>
                  <a:pt x="5083" y="147441"/>
                </a:lnTo>
                <a:lnTo>
                  <a:pt x="0" y="191293"/>
                </a:lnTo>
                <a:lnTo>
                  <a:pt x="5083" y="235145"/>
                </a:lnTo>
                <a:lnTo>
                  <a:pt x="19700" y="275183"/>
                </a:lnTo>
                <a:lnTo>
                  <a:pt x="41944" y="310772"/>
                </a:lnTo>
                <a:lnTo>
                  <a:pt x="71813" y="340006"/>
                </a:lnTo>
                <a:lnTo>
                  <a:pt x="106767" y="362885"/>
                </a:lnTo>
                <a:lnTo>
                  <a:pt x="147441" y="377503"/>
                </a:lnTo>
                <a:lnTo>
                  <a:pt x="191292" y="381952"/>
                </a:lnTo>
                <a:lnTo>
                  <a:pt x="235144" y="377503"/>
                </a:lnTo>
                <a:lnTo>
                  <a:pt x="275182" y="362885"/>
                </a:lnTo>
                <a:lnTo>
                  <a:pt x="310771" y="340006"/>
                </a:lnTo>
                <a:lnTo>
                  <a:pt x="340005" y="310772"/>
                </a:lnTo>
                <a:lnTo>
                  <a:pt x="362884" y="275183"/>
                </a:lnTo>
                <a:lnTo>
                  <a:pt x="377502" y="235145"/>
                </a:lnTo>
                <a:lnTo>
                  <a:pt x="381951" y="191293"/>
                </a:lnTo>
                <a:lnTo>
                  <a:pt x="377502" y="147441"/>
                </a:lnTo>
                <a:lnTo>
                  <a:pt x="362884" y="106768"/>
                </a:lnTo>
                <a:lnTo>
                  <a:pt x="340005" y="71814"/>
                </a:lnTo>
                <a:lnTo>
                  <a:pt x="310771" y="41944"/>
                </a:lnTo>
                <a:lnTo>
                  <a:pt x="275182" y="19701"/>
                </a:lnTo>
                <a:lnTo>
                  <a:pt x="235144" y="5083"/>
                </a:lnTo>
                <a:lnTo>
                  <a:pt x="191292" y="0"/>
                </a:lnTo>
                <a:close/>
              </a:path>
            </a:pathLst>
          </a:custGeom>
          <a:solidFill>
            <a:srgbClr val="F6CA1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bg object 2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718303" y="2270760"/>
            <a:ext cx="2755392" cy="303885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37906" y="2462962"/>
            <a:ext cx="2516187" cy="1060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54235" y="1307806"/>
            <a:ext cx="10136505" cy="4533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241915" y="6386846"/>
            <a:ext cx="1031875" cy="304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inaba.ac.id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quetext.com/" TargetMode="External"/><Relationship Id="rId2" Type="http://schemas.openxmlformats.org/officeDocument/2006/relationships/hyperlink" Target="http://www.duplichecker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lib.ugm.ac.id/ind/?page_id=327)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lib.ugm.ac.id/ind/?page_id=327)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lib.ugm.ac.id/ind/?page_id=327)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lib.ugm.ac.id/ind/?page_id=327)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lib.ugm.ac.id/ind/?page_id=327)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lib.ugm.ac.id/ind/?page_id=327)" TargetMode="External"/><Relationship Id="rId2" Type="http://schemas.openxmlformats.org/officeDocument/2006/relationships/hyperlink" Target="http://writing.mit.edu/wcc/avoidingplagiarism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lib.ugm.ac.id/ind/?page_id=327)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lib.ugm.ac.id/ind/?page_id=327)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lib.ugm.ac.id/ind/?page_id=327)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lib.ugm.ac.id/ind/?page_id=327)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548516"/>
            <a:ext cx="388620" cy="1310005"/>
          </a:xfrm>
          <a:custGeom>
            <a:avLst/>
            <a:gdLst/>
            <a:ahLst/>
            <a:cxnLst/>
            <a:rect l="l" t="t" r="r" b="b"/>
            <a:pathLst>
              <a:path w="388620" h="1310004">
                <a:moveTo>
                  <a:pt x="0" y="0"/>
                </a:moveTo>
                <a:lnTo>
                  <a:pt x="0" y="1309483"/>
                </a:lnTo>
                <a:lnTo>
                  <a:pt x="388575" y="1309483"/>
                </a:lnTo>
                <a:lnTo>
                  <a:pt x="388575" y="393371"/>
                </a:lnTo>
                <a:lnTo>
                  <a:pt x="385400" y="343841"/>
                </a:lnTo>
                <a:lnTo>
                  <a:pt x="376510" y="296216"/>
                </a:lnTo>
                <a:lnTo>
                  <a:pt x="361905" y="251131"/>
                </a:lnTo>
                <a:lnTo>
                  <a:pt x="342220" y="208586"/>
                </a:lnTo>
                <a:lnTo>
                  <a:pt x="318090" y="168581"/>
                </a:lnTo>
                <a:lnTo>
                  <a:pt x="289515" y="131751"/>
                </a:lnTo>
                <a:lnTo>
                  <a:pt x="256495" y="98731"/>
                </a:lnTo>
                <a:lnTo>
                  <a:pt x="219665" y="70156"/>
                </a:lnTo>
                <a:lnTo>
                  <a:pt x="179660" y="46026"/>
                </a:lnTo>
                <a:lnTo>
                  <a:pt x="137115" y="26341"/>
                </a:lnTo>
                <a:lnTo>
                  <a:pt x="92029" y="11736"/>
                </a:lnTo>
                <a:lnTo>
                  <a:pt x="44405" y="2846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0974" y="6461500"/>
            <a:ext cx="676275" cy="376555"/>
          </a:xfrm>
          <a:custGeom>
            <a:avLst/>
            <a:gdLst/>
            <a:ahLst/>
            <a:cxnLst/>
            <a:rect l="l" t="t" r="r" b="b"/>
            <a:pathLst>
              <a:path w="676275" h="376554">
                <a:moveTo>
                  <a:pt x="300355" y="0"/>
                </a:moveTo>
                <a:lnTo>
                  <a:pt x="0" y="0"/>
                </a:lnTo>
                <a:lnTo>
                  <a:pt x="3175" y="47029"/>
                </a:lnTo>
                <a:lnTo>
                  <a:pt x="11430" y="92788"/>
                </a:lnTo>
                <a:lnTo>
                  <a:pt x="25400" y="136004"/>
                </a:lnTo>
                <a:lnTo>
                  <a:pt x="43815" y="176679"/>
                </a:lnTo>
                <a:lnTo>
                  <a:pt x="67310" y="214811"/>
                </a:lnTo>
                <a:lnTo>
                  <a:pt x="94615" y="249766"/>
                </a:lnTo>
                <a:lnTo>
                  <a:pt x="126365" y="280907"/>
                </a:lnTo>
                <a:lnTo>
                  <a:pt x="161290" y="308871"/>
                </a:lnTo>
                <a:lnTo>
                  <a:pt x="198755" y="331750"/>
                </a:lnTo>
                <a:lnTo>
                  <a:pt x="240030" y="350816"/>
                </a:lnTo>
                <a:lnTo>
                  <a:pt x="283210" y="364798"/>
                </a:lnTo>
                <a:lnTo>
                  <a:pt x="328295" y="373060"/>
                </a:lnTo>
                <a:lnTo>
                  <a:pt x="375920" y="376237"/>
                </a:lnTo>
                <a:lnTo>
                  <a:pt x="676275" y="376237"/>
                </a:lnTo>
                <a:lnTo>
                  <a:pt x="673100" y="328572"/>
                </a:lnTo>
                <a:lnTo>
                  <a:pt x="664845" y="283449"/>
                </a:lnTo>
                <a:lnTo>
                  <a:pt x="650875" y="240233"/>
                </a:lnTo>
                <a:lnTo>
                  <a:pt x="632460" y="198923"/>
                </a:lnTo>
                <a:lnTo>
                  <a:pt x="608965" y="161426"/>
                </a:lnTo>
                <a:lnTo>
                  <a:pt x="581660" y="126471"/>
                </a:lnTo>
                <a:lnTo>
                  <a:pt x="549910" y="94695"/>
                </a:lnTo>
                <a:lnTo>
                  <a:pt x="514985" y="67366"/>
                </a:lnTo>
                <a:lnTo>
                  <a:pt x="476885" y="43852"/>
                </a:lnTo>
                <a:lnTo>
                  <a:pt x="436245" y="25421"/>
                </a:lnTo>
                <a:lnTo>
                  <a:pt x="393064" y="11439"/>
                </a:lnTo>
                <a:lnTo>
                  <a:pt x="347980" y="3177"/>
                </a:lnTo>
                <a:lnTo>
                  <a:pt x="300355" y="0"/>
                </a:lnTo>
                <a:close/>
              </a:path>
            </a:pathLst>
          </a:custGeom>
          <a:solidFill>
            <a:srgbClr val="05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0974" y="5889999"/>
            <a:ext cx="382270" cy="382270"/>
          </a:xfrm>
          <a:custGeom>
            <a:avLst/>
            <a:gdLst/>
            <a:ahLst/>
            <a:cxnLst/>
            <a:rect l="l" t="t" r="r" b="b"/>
            <a:pathLst>
              <a:path w="382269" h="382270">
                <a:moveTo>
                  <a:pt x="191293" y="0"/>
                </a:moveTo>
                <a:lnTo>
                  <a:pt x="147442" y="5084"/>
                </a:lnTo>
                <a:lnTo>
                  <a:pt x="106768" y="19701"/>
                </a:lnTo>
                <a:lnTo>
                  <a:pt x="71814" y="41944"/>
                </a:lnTo>
                <a:lnTo>
                  <a:pt x="41944" y="71814"/>
                </a:lnTo>
                <a:lnTo>
                  <a:pt x="19701" y="106768"/>
                </a:lnTo>
                <a:lnTo>
                  <a:pt x="5084" y="147442"/>
                </a:lnTo>
                <a:lnTo>
                  <a:pt x="0" y="191294"/>
                </a:lnTo>
                <a:lnTo>
                  <a:pt x="5084" y="235145"/>
                </a:lnTo>
                <a:lnTo>
                  <a:pt x="19701" y="275183"/>
                </a:lnTo>
                <a:lnTo>
                  <a:pt x="41944" y="310773"/>
                </a:lnTo>
                <a:lnTo>
                  <a:pt x="71814" y="340007"/>
                </a:lnTo>
                <a:lnTo>
                  <a:pt x="106768" y="362886"/>
                </a:lnTo>
                <a:lnTo>
                  <a:pt x="147442" y="377503"/>
                </a:lnTo>
                <a:lnTo>
                  <a:pt x="191293" y="381952"/>
                </a:lnTo>
                <a:lnTo>
                  <a:pt x="235144" y="377503"/>
                </a:lnTo>
                <a:lnTo>
                  <a:pt x="275183" y="362886"/>
                </a:lnTo>
                <a:lnTo>
                  <a:pt x="310772" y="340007"/>
                </a:lnTo>
                <a:lnTo>
                  <a:pt x="340006" y="310773"/>
                </a:lnTo>
                <a:lnTo>
                  <a:pt x="362885" y="275183"/>
                </a:lnTo>
                <a:lnTo>
                  <a:pt x="377502" y="235145"/>
                </a:lnTo>
                <a:lnTo>
                  <a:pt x="381951" y="191294"/>
                </a:lnTo>
                <a:lnTo>
                  <a:pt x="377502" y="147442"/>
                </a:lnTo>
                <a:lnTo>
                  <a:pt x="362885" y="106768"/>
                </a:lnTo>
                <a:lnTo>
                  <a:pt x="340006" y="71814"/>
                </a:lnTo>
                <a:lnTo>
                  <a:pt x="310772" y="41944"/>
                </a:lnTo>
                <a:lnTo>
                  <a:pt x="275183" y="19701"/>
                </a:lnTo>
                <a:lnTo>
                  <a:pt x="235144" y="5084"/>
                </a:lnTo>
                <a:lnTo>
                  <a:pt x="191293" y="0"/>
                </a:lnTo>
                <a:close/>
              </a:path>
            </a:pathLst>
          </a:custGeom>
          <a:solidFill>
            <a:srgbClr val="F6CA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808785" y="5543885"/>
            <a:ext cx="383540" cy="1314450"/>
          </a:xfrm>
          <a:custGeom>
            <a:avLst/>
            <a:gdLst/>
            <a:ahLst/>
            <a:cxnLst/>
            <a:rect l="l" t="t" r="r" b="b"/>
            <a:pathLst>
              <a:path w="383540" h="1314450">
                <a:moveTo>
                  <a:pt x="383214" y="0"/>
                </a:moveTo>
                <a:lnTo>
                  <a:pt x="344170" y="2502"/>
                </a:lnTo>
                <a:lnTo>
                  <a:pt x="296545" y="11392"/>
                </a:lnTo>
                <a:lnTo>
                  <a:pt x="251459" y="25997"/>
                </a:lnTo>
                <a:lnTo>
                  <a:pt x="208915" y="45683"/>
                </a:lnTo>
                <a:lnTo>
                  <a:pt x="168909" y="69813"/>
                </a:lnTo>
                <a:lnTo>
                  <a:pt x="132079" y="98388"/>
                </a:lnTo>
                <a:lnTo>
                  <a:pt x="99059" y="131408"/>
                </a:lnTo>
                <a:lnTo>
                  <a:pt x="70484" y="168238"/>
                </a:lnTo>
                <a:lnTo>
                  <a:pt x="46354" y="208243"/>
                </a:lnTo>
                <a:lnTo>
                  <a:pt x="26670" y="250788"/>
                </a:lnTo>
                <a:lnTo>
                  <a:pt x="12065" y="295873"/>
                </a:lnTo>
                <a:lnTo>
                  <a:pt x="3175" y="343498"/>
                </a:lnTo>
                <a:lnTo>
                  <a:pt x="0" y="393028"/>
                </a:lnTo>
                <a:lnTo>
                  <a:pt x="0" y="1314114"/>
                </a:lnTo>
                <a:lnTo>
                  <a:pt x="383214" y="1314114"/>
                </a:lnTo>
                <a:lnTo>
                  <a:pt x="383214" y="0"/>
                </a:lnTo>
                <a:close/>
              </a:path>
            </a:pathLst>
          </a:custGeom>
          <a:solidFill>
            <a:srgbClr val="F6CA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035534" y="6456525"/>
            <a:ext cx="676275" cy="376555"/>
          </a:xfrm>
          <a:custGeom>
            <a:avLst/>
            <a:gdLst/>
            <a:ahLst/>
            <a:cxnLst/>
            <a:rect l="l" t="t" r="r" b="b"/>
            <a:pathLst>
              <a:path w="676275" h="376554">
                <a:moveTo>
                  <a:pt x="676275" y="0"/>
                </a:moveTo>
                <a:lnTo>
                  <a:pt x="375920" y="0"/>
                </a:lnTo>
                <a:lnTo>
                  <a:pt x="328295" y="3177"/>
                </a:lnTo>
                <a:lnTo>
                  <a:pt x="283209" y="11439"/>
                </a:lnTo>
                <a:lnTo>
                  <a:pt x="240029" y="25421"/>
                </a:lnTo>
                <a:lnTo>
                  <a:pt x="199389" y="43852"/>
                </a:lnTo>
                <a:lnTo>
                  <a:pt x="161289" y="67366"/>
                </a:lnTo>
                <a:lnTo>
                  <a:pt x="126364" y="94695"/>
                </a:lnTo>
                <a:lnTo>
                  <a:pt x="94614" y="126471"/>
                </a:lnTo>
                <a:lnTo>
                  <a:pt x="67309" y="161426"/>
                </a:lnTo>
                <a:lnTo>
                  <a:pt x="43814" y="198923"/>
                </a:lnTo>
                <a:lnTo>
                  <a:pt x="25400" y="240233"/>
                </a:lnTo>
                <a:lnTo>
                  <a:pt x="11429" y="283449"/>
                </a:lnTo>
                <a:lnTo>
                  <a:pt x="3175" y="328572"/>
                </a:lnTo>
                <a:lnTo>
                  <a:pt x="0" y="376237"/>
                </a:lnTo>
                <a:lnTo>
                  <a:pt x="300354" y="376237"/>
                </a:lnTo>
                <a:lnTo>
                  <a:pt x="347979" y="373060"/>
                </a:lnTo>
                <a:lnTo>
                  <a:pt x="393064" y="364798"/>
                </a:lnTo>
                <a:lnTo>
                  <a:pt x="436245" y="350816"/>
                </a:lnTo>
                <a:lnTo>
                  <a:pt x="477520" y="331750"/>
                </a:lnTo>
                <a:lnTo>
                  <a:pt x="514984" y="308871"/>
                </a:lnTo>
                <a:lnTo>
                  <a:pt x="549909" y="280907"/>
                </a:lnTo>
                <a:lnTo>
                  <a:pt x="581659" y="249766"/>
                </a:lnTo>
                <a:lnTo>
                  <a:pt x="608964" y="214811"/>
                </a:lnTo>
                <a:lnTo>
                  <a:pt x="632459" y="176679"/>
                </a:lnTo>
                <a:lnTo>
                  <a:pt x="650875" y="136004"/>
                </a:lnTo>
                <a:lnTo>
                  <a:pt x="664845" y="92788"/>
                </a:lnTo>
                <a:lnTo>
                  <a:pt x="673100" y="47029"/>
                </a:lnTo>
                <a:lnTo>
                  <a:pt x="676275" y="0"/>
                </a:lnTo>
                <a:close/>
              </a:path>
            </a:pathLst>
          </a:custGeom>
          <a:solidFill>
            <a:srgbClr val="05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297429" y="5898088"/>
            <a:ext cx="382270" cy="382270"/>
          </a:xfrm>
          <a:custGeom>
            <a:avLst/>
            <a:gdLst/>
            <a:ahLst/>
            <a:cxnLst/>
            <a:rect l="l" t="t" r="r" b="b"/>
            <a:pathLst>
              <a:path w="382270" h="382270">
                <a:moveTo>
                  <a:pt x="190657" y="0"/>
                </a:moveTo>
                <a:lnTo>
                  <a:pt x="146805" y="5084"/>
                </a:lnTo>
                <a:lnTo>
                  <a:pt x="106767" y="19701"/>
                </a:lnTo>
                <a:lnTo>
                  <a:pt x="71178" y="41944"/>
                </a:lnTo>
                <a:lnTo>
                  <a:pt x="41944" y="71814"/>
                </a:lnTo>
                <a:lnTo>
                  <a:pt x="19065" y="106768"/>
                </a:lnTo>
                <a:lnTo>
                  <a:pt x="4447" y="147442"/>
                </a:lnTo>
                <a:lnTo>
                  <a:pt x="0" y="191294"/>
                </a:lnTo>
                <a:lnTo>
                  <a:pt x="4447" y="235145"/>
                </a:lnTo>
                <a:lnTo>
                  <a:pt x="19065" y="275183"/>
                </a:lnTo>
                <a:lnTo>
                  <a:pt x="41944" y="310773"/>
                </a:lnTo>
                <a:lnTo>
                  <a:pt x="71178" y="340007"/>
                </a:lnTo>
                <a:lnTo>
                  <a:pt x="106767" y="362886"/>
                </a:lnTo>
                <a:lnTo>
                  <a:pt x="146805" y="377503"/>
                </a:lnTo>
                <a:lnTo>
                  <a:pt x="190657" y="381952"/>
                </a:lnTo>
                <a:lnTo>
                  <a:pt x="234508" y="377503"/>
                </a:lnTo>
                <a:lnTo>
                  <a:pt x="275182" y="362886"/>
                </a:lnTo>
                <a:lnTo>
                  <a:pt x="310136" y="340007"/>
                </a:lnTo>
                <a:lnTo>
                  <a:pt x="340005" y="310773"/>
                </a:lnTo>
                <a:lnTo>
                  <a:pt x="362249" y="275183"/>
                </a:lnTo>
                <a:lnTo>
                  <a:pt x="376866" y="235145"/>
                </a:lnTo>
                <a:lnTo>
                  <a:pt x="381951" y="191294"/>
                </a:lnTo>
                <a:lnTo>
                  <a:pt x="376866" y="147442"/>
                </a:lnTo>
                <a:lnTo>
                  <a:pt x="362249" y="106768"/>
                </a:lnTo>
                <a:lnTo>
                  <a:pt x="340005" y="71814"/>
                </a:lnTo>
                <a:lnTo>
                  <a:pt x="310136" y="41944"/>
                </a:lnTo>
                <a:lnTo>
                  <a:pt x="275182" y="19701"/>
                </a:lnTo>
                <a:lnTo>
                  <a:pt x="234508" y="5084"/>
                </a:lnTo>
                <a:lnTo>
                  <a:pt x="190657" y="0"/>
                </a:lnTo>
                <a:close/>
              </a:path>
            </a:pathLst>
          </a:custGeom>
          <a:solidFill>
            <a:srgbClr val="F6CA1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92158" y="640866"/>
            <a:ext cx="607682" cy="109661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341251" y="1956308"/>
            <a:ext cx="3722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UNIVERSITAS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INDONESIA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MEMBANGUN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18403" y="6366764"/>
            <a:ext cx="1031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inaba.ac.id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8211" y="6286649"/>
            <a:ext cx="240954" cy="434825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 indent="567055">
              <a:lnSpc>
                <a:spcPts val="3910"/>
              </a:lnSpc>
              <a:spcBef>
                <a:spcPts val="500"/>
              </a:spcBef>
            </a:pPr>
            <a:r>
              <a:rPr spc="45" dirty="0"/>
              <a:t>INA054 </a:t>
            </a:r>
            <a:r>
              <a:rPr spc="50" dirty="0"/>
              <a:t> TUGAS</a:t>
            </a:r>
            <a:r>
              <a:rPr spc="-50" dirty="0"/>
              <a:t> </a:t>
            </a:r>
            <a:r>
              <a:rPr spc="40" dirty="0"/>
              <a:t>AKHIR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756979" y="3844543"/>
            <a:ext cx="6677659" cy="1468120"/>
          </a:xfrm>
          <a:prstGeom prst="rect">
            <a:avLst/>
          </a:prstGeom>
        </p:spPr>
        <p:txBody>
          <a:bodyPr vert="horz" wrap="square" lIns="0" tIns="1847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55"/>
              </a:spcBef>
            </a:pPr>
            <a:r>
              <a:rPr sz="3000" spc="-5" dirty="0">
                <a:latin typeface="Calibri"/>
                <a:cs typeface="Calibri"/>
              </a:rPr>
              <a:t>Sosialisasi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Pengajuan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Penulisan </a:t>
            </a:r>
            <a:r>
              <a:rPr sz="3000" spc="-55" dirty="0">
                <a:latin typeface="Calibri"/>
                <a:cs typeface="Calibri"/>
              </a:rPr>
              <a:t>Tugas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Akhir</a:t>
            </a:r>
            <a:endParaRPr sz="3000">
              <a:latin typeface="Calibri"/>
              <a:cs typeface="Calibri"/>
            </a:endParaRPr>
          </a:p>
          <a:p>
            <a:pPr marL="1691639" marR="1684020" indent="-635" algn="ctr">
              <a:lnSpc>
                <a:spcPct val="129000"/>
              </a:lnSpc>
              <a:spcBef>
                <a:spcPts val="209"/>
              </a:spcBef>
            </a:pPr>
            <a:r>
              <a:rPr sz="2000" spc="-15" dirty="0">
                <a:latin typeface="Calibri"/>
                <a:cs typeface="Calibri"/>
              </a:rPr>
              <a:t>Program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Studi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Sistem Informasi 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Program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Studi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Sistem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Komputer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66941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0" dirty="0"/>
              <a:t>Persyaratan</a:t>
            </a:r>
            <a:r>
              <a:rPr sz="4400" spc="-30" dirty="0"/>
              <a:t> </a:t>
            </a:r>
            <a:r>
              <a:rPr sz="4400" spc="-20" dirty="0"/>
              <a:t>Pengajuan</a:t>
            </a:r>
            <a:r>
              <a:rPr sz="4400" spc="-25" dirty="0"/>
              <a:t> </a:t>
            </a:r>
            <a:r>
              <a:rPr sz="4400" spc="-5" dirty="0"/>
              <a:t>Sidang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inaba.ac.id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10194290" cy="295783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800" b="1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Persyaratan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Administrasi:</a:t>
            </a:r>
            <a:endParaRPr sz="2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Mengisi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form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pengajuan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sidang skripsi</a:t>
            </a:r>
            <a:endParaRPr sz="2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Tidak memiliki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tunggakan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keuangan</a:t>
            </a:r>
            <a:endParaRPr sz="2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30" dirty="0">
                <a:latin typeface="Calibri"/>
                <a:cs typeface="Calibri"/>
              </a:rPr>
              <a:t>Keterangan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bebas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peminjaman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buku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 </a:t>
            </a:r>
            <a:r>
              <a:rPr sz="2800" spc="-15" dirty="0">
                <a:latin typeface="Calibri"/>
                <a:cs typeface="Calibri"/>
              </a:rPr>
              <a:t>perpustakaan</a:t>
            </a:r>
            <a:endParaRPr sz="2800" dirty="0">
              <a:latin typeface="Calibri"/>
              <a:cs typeface="Calibri"/>
            </a:endParaRPr>
          </a:p>
          <a:p>
            <a:pPr marL="241300" marR="5080" indent="-228600">
              <a:lnSpc>
                <a:spcPts val="3000"/>
              </a:lnSpc>
              <a:spcBef>
                <a:spcPts val="10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5" dirty="0">
                <a:latin typeface="Calibri"/>
                <a:cs typeface="Calibri"/>
              </a:rPr>
              <a:t>Menyerahkan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pas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foto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terbaru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(warna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latar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belakang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biru)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berukuran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4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x 6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3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x 4,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masing-masing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empat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lembar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9049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5004" y="409956"/>
            <a:ext cx="65112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0" dirty="0"/>
              <a:t>Prosedur</a:t>
            </a:r>
            <a:r>
              <a:rPr sz="4400" spc="-5" dirty="0"/>
              <a:t> </a:t>
            </a:r>
            <a:r>
              <a:rPr sz="4400" spc="-30" dirty="0"/>
              <a:t>Pendaftaran</a:t>
            </a:r>
            <a:r>
              <a:rPr sz="4400" spc="5" dirty="0"/>
              <a:t> </a:t>
            </a:r>
            <a:r>
              <a:rPr sz="4400" spc="-5" dirty="0"/>
              <a:t>Sidang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inaba.ac.id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5004" y="1462023"/>
            <a:ext cx="9869805" cy="2519729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400" spc="-50" dirty="0" err="1">
                <a:latin typeface="Calibri"/>
                <a:cs typeface="Calibri"/>
              </a:rPr>
              <a:t>Tugas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Akhir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spc="-15" dirty="0">
                <a:latin typeface="Calibri"/>
                <a:cs typeface="Calibri"/>
              </a:rPr>
              <a:t>yang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spc="-15" dirty="0" err="1">
                <a:latin typeface="Calibri"/>
                <a:cs typeface="Calibri"/>
              </a:rPr>
              <a:t>akan</a:t>
            </a:r>
            <a:r>
              <a:rPr lang="en-US" sz="2400" spc="10" dirty="0">
                <a:latin typeface="Calibri"/>
                <a:cs typeface="Calibri"/>
              </a:rPr>
              <a:t> </a:t>
            </a:r>
            <a:r>
              <a:rPr lang="en-US" sz="2400" spc="-10" dirty="0" err="1">
                <a:latin typeface="Calibri"/>
                <a:cs typeface="Calibri"/>
              </a:rPr>
              <a:t>disidangkan</a:t>
            </a:r>
            <a:r>
              <a:rPr lang="en-US" sz="2400" spc="5" dirty="0">
                <a:latin typeface="Calibri"/>
                <a:cs typeface="Calibri"/>
              </a:rPr>
              <a:t> </a:t>
            </a:r>
            <a:r>
              <a:rPr lang="en-US" sz="2400" spc="-15" dirty="0" err="1">
                <a:latin typeface="Calibri"/>
                <a:cs typeface="Calibri"/>
              </a:rPr>
              <a:t>telah</a:t>
            </a:r>
            <a:r>
              <a:rPr lang="en-US" sz="2400" spc="5" dirty="0">
                <a:latin typeface="Calibri"/>
                <a:cs typeface="Calibri"/>
              </a:rPr>
              <a:t> </a:t>
            </a:r>
            <a:r>
              <a:rPr lang="en-US" sz="2400" spc="-5" dirty="0" err="1">
                <a:latin typeface="Calibri"/>
                <a:cs typeface="Calibri"/>
              </a:rPr>
              <a:t>selesai</a:t>
            </a:r>
            <a:r>
              <a:rPr lang="en-US" sz="2400" spc="-5" dirty="0">
                <a:latin typeface="Calibri"/>
                <a:cs typeface="Calibri"/>
              </a:rPr>
              <a:t> ( </a:t>
            </a:r>
            <a:r>
              <a:rPr lang="en-US" sz="2400" spc="-5" dirty="0" err="1">
                <a:latin typeface="Calibri"/>
                <a:cs typeface="Calibri"/>
              </a:rPr>
              <a:t>judul</a:t>
            </a:r>
            <a:r>
              <a:rPr lang="en-US" sz="2400" spc="-5" dirty="0">
                <a:latin typeface="Calibri"/>
                <a:cs typeface="Calibri"/>
              </a:rPr>
              <a:t>- </a:t>
            </a:r>
            <a:r>
              <a:rPr lang="en-US" sz="2400" spc="-5" dirty="0" err="1">
                <a:latin typeface="Calibri"/>
                <a:cs typeface="Calibri"/>
              </a:rPr>
              <a:t>bab</a:t>
            </a:r>
            <a:r>
              <a:rPr lang="en-US" sz="2400" spc="-5" dirty="0">
                <a:latin typeface="Calibri"/>
                <a:cs typeface="Calibri"/>
              </a:rPr>
              <a:t> I s/d </a:t>
            </a:r>
            <a:r>
              <a:rPr lang="en-US" sz="2400" spc="-5" dirty="0" err="1">
                <a:latin typeface="Calibri"/>
                <a:cs typeface="Calibri"/>
              </a:rPr>
              <a:t>bab</a:t>
            </a:r>
            <a:r>
              <a:rPr lang="en-US" sz="2400" spc="-5" dirty="0">
                <a:latin typeface="Calibri"/>
                <a:cs typeface="Calibri"/>
              </a:rPr>
              <a:t> V – </a:t>
            </a:r>
            <a:r>
              <a:rPr lang="en-US" sz="2400" spc="-5" dirty="0" err="1">
                <a:latin typeface="Calibri"/>
                <a:cs typeface="Calibri"/>
              </a:rPr>
              <a:t>lampiran</a:t>
            </a:r>
            <a:r>
              <a:rPr lang="en-US" sz="2400" spc="-5" dirty="0">
                <a:latin typeface="Calibri"/>
                <a:cs typeface="Calibri"/>
              </a:rPr>
              <a:t>)</a:t>
            </a: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400" spc="-5" dirty="0" err="1">
                <a:latin typeface="Calibri"/>
                <a:cs typeface="Calibri"/>
              </a:rPr>
              <a:t>Jumlah</a:t>
            </a:r>
            <a:r>
              <a:rPr lang="en-US" sz="2400" spc="-5" dirty="0">
                <a:latin typeface="Calibri"/>
                <a:cs typeface="Calibri"/>
              </a:rPr>
              <a:t> </a:t>
            </a:r>
            <a:r>
              <a:rPr lang="en-US" sz="2400" spc="-5" dirty="0" err="1">
                <a:latin typeface="Calibri"/>
                <a:cs typeface="Calibri"/>
              </a:rPr>
              <a:t>bimbingan</a:t>
            </a:r>
            <a:r>
              <a:rPr lang="en-US" sz="2400" spc="-5" dirty="0">
                <a:latin typeface="Calibri"/>
                <a:cs typeface="Calibri"/>
              </a:rPr>
              <a:t> pada </a:t>
            </a:r>
            <a:r>
              <a:rPr lang="en-US" sz="2400" spc="-5" dirty="0" err="1">
                <a:latin typeface="Calibri"/>
                <a:cs typeface="Calibri"/>
              </a:rPr>
              <a:t>siakad</a:t>
            </a:r>
            <a:r>
              <a:rPr lang="en-US" sz="2400" spc="-5" dirty="0">
                <a:latin typeface="Calibri"/>
                <a:cs typeface="Calibri"/>
              </a:rPr>
              <a:t> minimal 8x yang </a:t>
            </a:r>
            <a:r>
              <a:rPr lang="en-US" sz="2400" spc="-5" dirty="0" err="1">
                <a:latin typeface="Calibri"/>
                <a:cs typeface="Calibri"/>
              </a:rPr>
              <a:t>sudah</a:t>
            </a:r>
            <a:r>
              <a:rPr lang="en-US" sz="2400" spc="-5" dirty="0">
                <a:latin typeface="Calibri"/>
                <a:cs typeface="Calibri"/>
              </a:rPr>
              <a:t> </a:t>
            </a:r>
            <a:r>
              <a:rPr lang="en-US" sz="2400" spc="-5" dirty="0" err="1">
                <a:latin typeface="Calibri"/>
                <a:cs typeface="Calibri"/>
              </a:rPr>
              <a:t>diacc</a:t>
            </a:r>
            <a:r>
              <a:rPr lang="en-US" sz="2400" spc="-5" dirty="0">
                <a:latin typeface="Calibri"/>
                <a:cs typeface="Calibri"/>
              </a:rPr>
              <a:t> oleh </a:t>
            </a:r>
            <a:r>
              <a:rPr lang="en-US" sz="2400" spc="-5" dirty="0" err="1">
                <a:latin typeface="Calibri"/>
                <a:cs typeface="Calibri"/>
              </a:rPr>
              <a:t>dosen</a:t>
            </a:r>
            <a:r>
              <a:rPr lang="en-US" sz="2400" spc="-5" dirty="0">
                <a:latin typeface="Calibri"/>
                <a:cs typeface="Calibri"/>
              </a:rPr>
              <a:t> </a:t>
            </a:r>
            <a:r>
              <a:rPr lang="en-US" sz="2400" spc="-5" dirty="0" err="1">
                <a:latin typeface="Calibri"/>
                <a:cs typeface="Calibri"/>
              </a:rPr>
              <a:t>pembimbing</a:t>
            </a:r>
            <a:endParaRPr lang="en-US" sz="2400" dirty="0">
              <a:latin typeface="Calibri"/>
              <a:cs typeface="Calibri"/>
            </a:endParaRPr>
          </a:p>
          <a:p>
            <a:pPr marL="241300" marR="932180" indent="-228600">
              <a:lnSpc>
                <a:spcPts val="3000"/>
              </a:lnSpc>
              <a:spcBef>
                <a:spcPts val="105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400" spc="-5" dirty="0" err="1">
                <a:latin typeface="Calibri"/>
                <a:cs typeface="Calibri"/>
              </a:rPr>
              <a:t>Mendaftar</a:t>
            </a:r>
            <a:r>
              <a:rPr lang="en-US" sz="2400" spc="10" dirty="0">
                <a:latin typeface="Calibri"/>
                <a:cs typeface="Calibri"/>
              </a:rPr>
              <a:t> </a:t>
            </a:r>
            <a:r>
              <a:rPr lang="en-US" sz="2400" spc="-10" dirty="0" err="1">
                <a:latin typeface="Calibri"/>
                <a:cs typeface="Calibri"/>
              </a:rPr>
              <a:t>pengajuan</a:t>
            </a:r>
            <a:r>
              <a:rPr lang="en-US" sz="2400" spc="15" dirty="0">
                <a:latin typeface="Calibri"/>
                <a:cs typeface="Calibri"/>
              </a:rPr>
              <a:t> </a:t>
            </a:r>
            <a:r>
              <a:rPr lang="en-US" sz="2400" spc="-5" dirty="0" err="1">
                <a:latin typeface="Calibri"/>
                <a:cs typeface="Calibri"/>
              </a:rPr>
              <a:t>sidang</a:t>
            </a:r>
            <a:r>
              <a:rPr lang="en-US" sz="2400" spc="-5" dirty="0">
                <a:latin typeface="Calibri"/>
                <a:cs typeface="Calibri"/>
              </a:rPr>
              <a:t> </a:t>
            </a:r>
            <a:r>
              <a:rPr lang="en-US" sz="2400" spc="-5" dirty="0" err="1">
                <a:latin typeface="Calibri"/>
                <a:cs typeface="Calibri"/>
              </a:rPr>
              <a:t>tugas</a:t>
            </a:r>
            <a:r>
              <a:rPr lang="en-US" sz="2400" spc="-5" dirty="0">
                <a:latin typeface="Calibri"/>
                <a:cs typeface="Calibri"/>
              </a:rPr>
              <a:t> </a:t>
            </a:r>
            <a:r>
              <a:rPr lang="en-US" sz="2400" spc="-5" dirty="0" err="1">
                <a:latin typeface="Calibri"/>
                <a:cs typeface="Calibri"/>
              </a:rPr>
              <a:t>akhir</a:t>
            </a:r>
            <a:r>
              <a:rPr lang="en-US" sz="2400" spc="-5" dirty="0">
                <a:latin typeface="Calibri"/>
                <a:cs typeface="Calibri"/>
              </a:rPr>
              <a:t> pada </a:t>
            </a:r>
            <a:r>
              <a:rPr lang="en-US" sz="2400" spc="-5" dirty="0" err="1">
                <a:latin typeface="Calibri"/>
                <a:cs typeface="Calibri"/>
              </a:rPr>
              <a:t>siakad</a:t>
            </a:r>
            <a:r>
              <a:rPr lang="en-US" sz="2400" spc="-5" dirty="0">
                <a:latin typeface="Calibri"/>
                <a:cs typeface="Calibri"/>
              </a:rPr>
              <a:t> dan</a:t>
            </a:r>
            <a:r>
              <a:rPr lang="en-US" sz="2400" spc="10" dirty="0">
                <a:latin typeface="Calibri"/>
                <a:cs typeface="Calibri"/>
              </a:rPr>
              <a:t> </a:t>
            </a:r>
            <a:r>
              <a:rPr lang="en-US" sz="2400" spc="-10" dirty="0" err="1">
                <a:latin typeface="Calibri"/>
                <a:cs typeface="Calibri"/>
              </a:rPr>
              <a:t>melengkapi</a:t>
            </a:r>
            <a:r>
              <a:rPr lang="en-US" sz="2400" spc="-5" dirty="0">
                <a:latin typeface="Calibri"/>
                <a:cs typeface="Calibri"/>
              </a:rPr>
              <a:t> </a:t>
            </a:r>
            <a:r>
              <a:rPr lang="en-US" sz="2400" spc="-10" dirty="0" err="1">
                <a:latin typeface="Calibri"/>
                <a:cs typeface="Calibri"/>
              </a:rPr>
              <a:t>dokumen</a:t>
            </a:r>
            <a:r>
              <a:rPr lang="en-US" sz="2400" spc="-10" dirty="0">
                <a:latin typeface="Calibri"/>
                <a:cs typeface="Calibri"/>
              </a:rPr>
              <a:t> </a:t>
            </a:r>
            <a:r>
              <a:rPr lang="en-US" sz="2400" spc="-615" dirty="0">
                <a:latin typeface="Calibri"/>
                <a:cs typeface="Calibri"/>
              </a:rPr>
              <a:t> </a:t>
            </a:r>
            <a:r>
              <a:rPr lang="en-US" sz="2400" spc="-15" dirty="0" err="1">
                <a:latin typeface="Calibri"/>
                <a:cs typeface="Calibri"/>
              </a:rPr>
              <a:t>lampiran</a:t>
            </a:r>
            <a:endParaRPr lang="en-US"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9877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9748" y="492251"/>
            <a:ext cx="43992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5" dirty="0"/>
              <a:t>Pelaksanaan</a:t>
            </a:r>
            <a:r>
              <a:rPr sz="4400" spc="-50" dirty="0"/>
              <a:t> </a:t>
            </a:r>
            <a:r>
              <a:rPr sz="4400" spc="-5" dirty="0"/>
              <a:t>Sidang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inaba.ac.id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19748" y="1306068"/>
            <a:ext cx="9149080" cy="3627916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latin typeface="Calibri"/>
                <a:cs typeface="Calibri"/>
              </a:rPr>
              <a:t>Durasi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sidang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skripsi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setiap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peserta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sidang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adalah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maksimal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60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menit</a:t>
            </a:r>
            <a:endParaRPr sz="20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9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latin typeface="Calibri"/>
                <a:cs typeface="Calibri"/>
              </a:rPr>
              <a:t>Peserta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sidang </a:t>
            </a:r>
            <a:r>
              <a:rPr sz="2000" spc="-10" dirty="0">
                <a:latin typeface="Calibri"/>
                <a:cs typeface="Calibri"/>
              </a:rPr>
              <a:t>wajib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membuat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slide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presentasi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yang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berisi </a:t>
            </a:r>
            <a:r>
              <a:rPr sz="2000" spc="-5" dirty="0">
                <a:latin typeface="Calibri"/>
                <a:cs typeface="Calibri"/>
              </a:rPr>
              <a:t>ringkasan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skripsi</a:t>
            </a:r>
            <a:endParaRPr sz="20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latin typeface="Calibri"/>
                <a:cs typeface="Calibri"/>
              </a:rPr>
              <a:t>Peserta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sidang skripsi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harus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mengenakan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pakaian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 err="1">
                <a:latin typeface="Calibri"/>
                <a:cs typeface="Calibri"/>
              </a:rPr>
              <a:t>jas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 err="1">
                <a:latin typeface="Calibri"/>
                <a:cs typeface="Calibri"/>
              </a:rPr>
              <a:t>rapih</a:t>
            </a:r>
            <a:endParaRPr sz="2000" dirty="0">
              <a:latin typeface="Calibri"/>
              <a:cs typeface="Calibri"/>
            </a:endParaRPr>
          </a:p>
          <a:p>
            <a:pPr marL="240665" marR="5080" indent="-228600">
              <a:lnSpc>
                <a:spcPts val="2210"/>
              </a:lnSpc>
              <a:spcBef>
                <a:spcPts val="88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latin typeface="Calibri"/>
                <a:cs typeface="Calibri"/>
              </a:rPr>
              <a:t>Peserta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sidang </a:t>
            </a:r>
            <a:r>
              <a:rPr sz="2000" spc="-15" dirty="0">
                <a:latin typeface="Calibri"/>
                <a:cs typeface="Calibri"/>
              </a:rPr>
              <a:t>yang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dinyatakan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lulus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dengan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perbaikan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harus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menyerahkan</a:t>
            </a:r>
            <a:r>
              <a:rPr sz="2000" dirty="0">
                <a:latin typeface="Calibri"/>
                <a:cs typeface="Calibri"/>
              </a:rPr>
              <a:t> hasil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revisi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paling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lambat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14 hari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setelah sidang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skripsi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berlangsung</a:t>
            </a:r>
            <a:endParaRPr sz="2000" dirty="0">
              <a:latin typeface="Calibri"/>
              <a:cs typeface="Calibri"/>
            </a:endParaRPr>
          </a:p>
          <a:p>
            <a:pPr marL="240665" marR="468630" indent="-228600">
              <a:lnSpc>
                <a:spcPts val="2110"/>
              </a:lnSpc>
              <a:spcBef>
                <a:spcPts val="106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Bagi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peserta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sidang </a:t>
            </a:r>
            <a:r>
              <a:rPr sz="2000" spc="-15" dirty="0">
                <a:latin typeface="Calibri"/>
                <a:cs typeface="Calibri"/>
              </a:rPr>
              <a:t>yang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dinyatakan</a:t>
            </a:r>
            <a:r>
              <a:rPr sz="2000" dirty="0">
                <a:latin typeface="Calibri"/>
                <a:cs typeface="Calibri"/>
              </a:rPr>
              <a:t> tidak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lulus,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diberi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kesempatan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satu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kali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untuk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mengulang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sidang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skripsi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dengan</a:t>
            </a:r>
            <a:r>
              <a:rPr sz="2000" spc="-5" dirty="0">
                <a:latin typeface="Calibri"/>
                <a:cs typeface="Calibri"/>
              </a:rPr>
              <a:t> judul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yang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sama,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dengan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ketentuan:</a:t>
            </a:r>
            <a:endParaRPr sz="20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7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000" spc="-5" dirty="0">
                <a:latin typeface="Calibri"/>
                <a:cs typeface="Calibri"/>
              </a:rPr>
              <a:t>Mengisi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KRS</a:t>
            </a:r>
            <a:endParaRPr sz="20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000" spc="-10" dirty="0">
                <a:latin typeface="Calibri"/>
                <a:cs typeface="Calibri"/>
              </a:rPr>
              <a:t>Membayar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BPP</a:t>
            </a:r>
            <a:r>
              <a:rPr sz="2000" spc="-25" dirty="0">
                <a:latin typeface="Calibri"/>
                <a:cs typeface="Calibri"/>
              </a:rPr>
              <a:t> Pokok</a:t>
            </a:r>
            <a:endParaRPr sz="20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000" spc="-10" dirty="0">
                <a:latin typeface="Calibri"/>
                <a:cs typeface="Calibri"/>
              </a:rPr>
              <a:t>Membayar</a:t>
            </a:r>
            <a:r>
              <a:rPr sz="2000" spc="-5" dirty="0">
                <a:latin typeface="Calibri"/>
                <a:cs typeface="Calibri"/>
              </a:rPr>
              <a:t> sks skripsi untuk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semester </a:t>
            </a:r>
            <a:r>
              <a:rPr sz="2000" spc="-15" dirty="0">
                <a:latin typeface="Calibri"/>
                <a:cs typeface="Calibri"/>
              </a:rPr>
              <a:t>berikutnya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9007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49485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0" dirty="0"/>
              <a:t>Revisi</a:t>
            </a:r>
            <a:r>
              <a:rPr sz="4400" spc="-35" dirty="0"/>
              <a:t> </a:t>
            </a:r>
            <a:r>
              <a:rPr sz="4400" spc="-5" dirty="0"/>
              <a:t>Seminar/Sidang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inaba.ac.id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5779"/>
            <a:ext cx="10188575" cy="173545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680720" indent="-228600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Perbaikan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hasil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seminar/sidang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diserahkan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paling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lambat</a:t>
            </a:r>
            <a:r>
              <a:rPr sz="2800" dirty="0">
                <a:latin typeface="Calibri"/>
                <a:cs typeface="Calibri"/>
              </a:rPr>
              <a:t> 14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hari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setelah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seminar/sidang</a:t>
            </a:r>
            <a:r>
              <a:rPr sz="2800" spc="-5" dirty="0">
                <a:latin typeface="Calibri"/>
                <a:cs typeface="Calibri"/>
              </a:rPr>
              <a:t> berlangsung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120"/>
              </a:lnSpc>
              <a:spcBef>
                <a:spcPts val="88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Form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perbaikan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seminar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dan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sidang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yang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telah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ditandatangani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dosen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penguji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diserahkan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kepada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Bagian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Administrasi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Program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Studi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72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4154" y="480059"/>
            <a:ext cx="56413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0" dirty="0"/>
              <a:t>Dokumentasi</a:t>
            </a:r>
            <a:r>
              <a:rPr sz="4400" spc="-15" dirty="0"/>
              <a:t> </a:t>
            </a:r>
            <a:r>
              <a:rPr sz="4400" spc="-80" dirty="0"/>
              <a:t>Tugas</a:t>
            </a:r>
            <a:r>
              <a:rPr sz="4400" spc="-10" dirty="0"/>
              <a:t> </a:t>
            </a:r>
            <a:r>
              <a:rPr sz="4400" spc="-5" dirty="0"/>
              <a:t>Akhir</a:t>
            </a:r>
            <a:endParaRPr sz="44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inaba.ac.id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04154" y="1722627"/>
            <a:ext cx="8774430" cy="224155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Laporan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Tugas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Akhir </a:t>
            </a:r>
            <a:r>
              <a:rPr sz="2800" spc="-15" dirty="0">
                <a:latin typeface="Calibri"/>
                <a:cs typeface="Calibri"/>
              </a:rPr>
              <a:t>yang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sudah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dijilid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hardcover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minimal</a:t>
            </a:r>
            <a:r>
              <a:rPr sz="2800" dirty="0">
                <a:latin typeface="Calibri"/>
                <a:cs typeface="Calibri"/>
              </a:rPr>
              <a:t> 2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eksemplar</a:t>
            </a:r>
            <a:r>
              <a:rPr sz="2800" dirty="0">
                <a:latin typeface="Calibri"/>
                <a:cs typeface="Calibri"/>
              </a:rPr>
              <a:t> (1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untuk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perpustakaan,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untuk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pribadi)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8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Jurnal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yang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sudah </a:t>
            </a:r>
            <a:r>
              <a:rPr sz="2800" spc="-5" dirty="0">
                <a:latin typeface="Calibri"/>
                <a:cs typeface="Calibri"/>
              </a:rPr>
              <a:t>dijilid</a:t>
            </a:r>
            <a:r>
              <a:rPr sz="2800" dirty="0">
                <a:latin typeface="Calibri"/>
                <a:cs typeface="Calibri"/>
              </a:rPr>
              <a:t> 1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eksemplar</a:t>
            </a:r>
            <a:endParaRPr sz="2800">
              <a:latin typeface="Calibri"/>
              <a:cs typeface="Calibri"/>
            </a:endParaRPr>
          </a:p>
          <a:p>
            <a:pPr marL="241300" marR="154940" indent="-228600">
              <a:lnSpc>
                <a:spcPts val="3000"/>
              </a:lnSpc>
              <a:spcBef>
                <a:spcPts val="11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1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keping</a:t>
            </a:r>
            <a:r>
              <a:rPr sz="2800" spc="-5" dirty="0">
                <a:latin typeface="Calibri"/>
                <a:cs typeface="Calibri"/>
              </a:rPr>
              <a:t> CD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yang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berisi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file </a:t>
            </a:r>
            <a:r>
              <a:rPr sz="2800" spc="-20" dirty="0">
                <a:latin typeface="Calibri"/>
                <a:cs typeface="Calibri"/>
              </a:rPr>
              <a:t>program,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file hasil </a:t>
            </a:r>
            <a:r>
              <a:rPr sz="2800" spc="-10" dirty="0">
                <a:latin typeface="Calibri"/>
                <a:cs typeface="Calibri"/>
              </a:rPr>
              <a:t>perhitungan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kuesioner,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file </a:t>
            </a:r>
            <a:r>
              <a:rPr sz="2800" spc="-20" dirty="0">
                <a:latin typeface="Calibri"/>
                <a:cs typeface="Calibri"/>
              </a:rPr>
              <a:t>draft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skripsi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lengkap,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file </a:t>
            </a:r>
            <a:r>
              <a:rPr sz="2800" dirty="0">
                <a:latin typeface="Calibri"/>
                <a:cs typeface="Calibri"/>
              </a:rPr>
              <a:t>jurnal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51238" y="5658103"/>
            <a:ext cx="654558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i="1" spc="-10" dirty="0">
                <a:latin typeface="Calibri"/>
                <a:cs typeface="Calibri"/>
              </a:rPr>
              <a:t>*Dokumentasi</a:t>
            </a:r>
            <a:r>
              <a:rPr sz="1500" i="1" spc="5" dirty="0">
                <a:latin typeface="Calibri"/>
                <a:cs typeface="Calibri"/>
              </a:rPr>
              <a:t> </a:t>
            </a:r>
            <a:r>
              <a:rPr sz="1500" i="1" dirty="0">
                <a:latin typeface="Calibri"/>
                <a:cs typeface="Calibri"/>
              </a:rPr>
              <a:t>skripsi</a:t>
            </a:r>
            <a:r>
              <a:rPr sz="1500" i="1" spc="5" dirty="0">
                <a:latin typeface="Calibri"/>
                <a:cs typeface="Calibri"/>
              </a:rPr>
              <a:t> </a:t>
            </a:r>
            <a:r>
              <a:rPr sz="1500" i="1" dirty="0">
                <a:latin typeface="Calibri"/>
                <a:cs typeface="Calibri"/>
              </a:rPr>
              <a:t>lebih</a:t>
            </a:r>
            <a:r>
              <a:rPr sz="1500" i="1" spc="5" dirty="0">
                <a:latin typeface="Calibri"/>
                <a:cs typeface="Calibri"/>
              </a:rPr>
              <a:t> </a:t>
            </a:r>
            <a:r>
              <a:rPr sz="1500" i="1" spc="-10" dirty="0">
                <a:latin typeface="Calibri"/>
                <a:cs typeface="Calibri"/>
              </a:rPr>
              <a:t>lengkap</a:t>
            </a:r>
            <a:r>
              <a:rPr sz="1500" i="1" spc="10" dirty="0">
                <a:latin typeface="Calibri"/>
                <a:cs typeface="Calibri"/>
              </a:rPr>
              <a:t> </a:t>
            </a:r>
            <a:r>
              <a:rPr sz="1500" i="1" spc="-15" dirty="0">
                <a:latin typeface="Calibri"/>
                <a:cs typeface="Calibri"/>
              </a:rPr>
              <a:t>akan</a:t>
            </a:r>
            <a:r>
              <a:rPr sz="1500" i="1" spc="5" dirty="0">
                <a:latin typeface="Calibri"/>
                <a:cs typeface="Calibri"/>
              </a:rPr>
              <a:t> </a:t>
            </a:r>
            <a:r>
              <a:rPr sz="1500" i="1" dirty="0">
                <a:latin typeface="Calibri"/>
                <a:cs typeface="Calibri"/>
              </a:rPr>
              <a:t>dibahas</a:t>
            </a:r>
            <a:r>
              <a:rPr sz="1500" i="1" spc="5" dirty="0">
                <a:latin typeface="Calibri"/>
                <a:cs typeface="Calibri"/>
              </a:rPr>
              <a:t> </a:t>
            </a:r>
            <a:r>
              <a:rPr sz="1500" i="1" spc="-5" dirty="0">
                <a:latin typeface="Calibri"/>
                <a:cs typeface="Calibri"/>
              </a:rPr>
              <a:t>setelah</a:t>
            </a:r>
            <a:r>
              <a:rPr sz="1500" i="1" spc="10" dirty="0">
                <a:latin typeface="Calibri"/>
                <a:cs typeface="Calibri"/>
              </a:rPr>
              <a:t> </a:t>
            </a:r>
            <a:r>
              <a:rPr sz="1500" i="1" spc="-5" dirty="0">
                <a:latin typeface="Calibri"/>
                <a:cs typeface="Calibri"/>
              </a:rPr>
              <a:t>pelaksanaan</a:t>
            </a:r>
            <a:r>
              <a:rPr sz="1500" i="1" spc="5" dirty="0">
                <a:latin typeface="Calibri"/>
                <a:cs typeface="Calibri"/>
              </a:rPr>
              <a:t> </a:t>
            </a:r>
            <a:r>
              <a:rPr sz="1500" i="1" dirty="0">
                <a:latin typeface="Calibri"/>
                <a:cs typeface="Calibri"/>
              </a:rPr>
              <a:t>Sidang</a:t>
            </a:r>
            <a:r>
              <a:rPr sz="1500" i="1" spc="5" dirty="0">
                <a:latin typeface="Calibri"/>
                <a:cs typeface="Calibri"/>
              </a:rPr>
              <a:t> </a:t>
            </a:r>
            <a:r>
              <a:rPr sz="1500" i="1" spc="-5" dirty="0">
                <a:latin typeface="Calibri"/>
                <a:cs typeface="Calibri"/>
              </a:rPr>
              <a:t>Skripsi</a:t>
            </a:r>
            <a:endParaRPr sz="15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2022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79195"/>
            <a:ext cx="63068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/>
              <a:t>Kebijakan</a:t>
            </a:r>
            <a:r>
              <a:rPr sz="3600" dirty="0"/>
              <a:t> </a:t>
            </a:r>
            <a:r>
              <a:rPr sz="3600" spc="-20" dirty="0"/>
              <a:t>Pencegahan</a:t>
            </a:r>
            <a:r>
              <a:rPr sz="3600" spc="-5" dirty="0"/>
              <a:t> Plagiarisme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inaba.ac.id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672844"/>
            <a:ext cx="10003155" cy="343916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Setiap </a:t>
            </a:r>
            <a:r>
              <a:rPr sz="2400" spc="-10" dirty="0">
                <a:latin typeface="Calibri"/>
                <a:cs typeface="Calibri"/>
              </a:rPr>
              <a:t>proposal yang </a:t>
            </a:r>
            <a:r>
              <a:rPr sz="2400" spc="-15" dirty="0">
                <a:latin typeface="Calibri"/>
                <a:cs typeface="Calibri"/>
              </a:rPr>
              <a:t>akan </a:t>
            </a:r>
            <a:r>
              <a:rPr sz="2400" spc="-5" dirty="0">
                <a:latin typeface="Calibri"/>
                <a:cs typeface="Calibri"/>
              </a:rPr>
              <a:t>diunggah </a:t>
            </a:r>
            <a:r>
              <a:rPr sz="2400" dirty="0">
                <a:latin typeface="Calibri"/>
                <a:cs typeface="Calibri"/>
              </a:rPr>
              <a:t>harus </a:t>
            </a:r>
            <a:r>
              <a:rPr sz="2400" spc="-5" dirty="0">
                <a:latin typeface="Calibri"/>
                <a:cs typeface="Calibri"/>
              </a:rPr>
              <a:t>diperiksa menggunakan </a:t>
            </a:r>
            <a:r>
              <a:rPr sz="2400" spc="-15" dirty="0">
                <a:latin typeface="Calibri"/>
                <a:cs typeface="Calibri"/>
              </a:rPr>
              <a:t>alat/aplikasi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pendeteksi </a:t>
            </a:r>
            <a:r>
              <a:rPr sz="2400" spc="-5" dirty="0">
                <a:latin typeface="Calibri"/>
                <a:cs typeface="Calibri"/>
              </a:rPr>
              <a:t>plagiarisme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9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5" dirty="0">
                <a:latin typeface="Calibri"/>
                <a:cs typeface="Calibri"/>
              </a:rPr>
              <a:t>Contoh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aplikasi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pendeteksi</a:t>
            </a:r>
            <a:r>
              <a:rPr sz="2400" spc="-5" dirty="0">
                <a:latin typeface="Calibri"/>
                <a:cs typeface="Calibri"/>
              </a:rPr>
              <a:t> plagiarisme </a:t>
            </a:r>
            <a:r>
              <a:rPr sz="2400" spc="-10" dirty="0">
                <a:latin typeface="Calibri"/>
                <a:cs typeface="Calibri"/>
              </a:rPr>
              <a:t>yang </a:t>
            </a:r>
            <a:r>
              <a:rPr sz="2400" spc="-15" dirty="0">
                <a:latin typeface="Calibri"/>
                <a:cs typeface="Calibri"/>
              </a:rPr>
              <a:t>gratis: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330"/>
              </a:spcBef>
              <a:buClr>
                <a:srgbClr val="000000"/>
              </a:buClr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000" u="sng" spc="-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</a:rPr>
              <a:t>https://smallseotools.com/plagiarism-checker/</a:t>
            </a:r>
            <a:endParaRPr sz="20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85"/>
              </a:spcBef>
              <a:buClr>
                <a:srgbClr val="000000"/>
              </a:buClr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000" u="sng" spc="-2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</a:rPr>
              <a:t>https://</a:t>
            </a:r>
            <a:r>
              <a:rPr sz="2000" u="sng" spc="-2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www.duplichecker.com/</a:t>
            </a:r>
            <a:endParaRPr sz="20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Clr>
                <a:srgbClr val="000000"/>
              </a:buClr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000" u="sng" spc="-1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</a:rPr>
              <a:t>https://plagiarismdetector.net/</a:t>
            </a:r>
            <a:endParaRPr sz="20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Clr>
                <a:srgbClr val="000000"/>
              </a:buClr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000" u="sng" spc="-1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</a:rPr>
              <a:t>https://</a:t>
            </a:r>
            <a:r>
              <a:rPr sz="2000" u="sng" spc="-1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3"/>
              </a:rPr>
              <a:t>www.quetext.com/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0" dirty="0">
                <a:latin typeface="Calibri"/>
                <a:cs typeface="Calibri"/>
              </a:rPr>
              <a:t>Unduh/screenshot </a:t>
            </a:r>
            <a:r>
              <a:rPr sz="2400" spc="-5" dirty="0">
                <a:latin typeface="Calibri"/>
                <a:cs typeface="Calibri"/>
              </a:rPr>
              <a:t>hasil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pengecekan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plagiarisme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b="1" spc="-15" dirty="0">
                <a:latin typeface="Calibri"/>
                <a:cs typeface="Calibri"/>
              </a:rPr>
              <a:t>Persentase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plagiarisme harus </a:t>
            </a:r>
            <a:r>
              <a:rPr sz="2400" b="1" dirty="0">
                <a:latin typeface="Calibri"/>
                <a:cs typeface="Calibri"/>
              </a:rPr>
              <a:t>&lt;=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30%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74520" y="1056779"/>
            <a:ext cx="8474710" cy="4029710"/>
            <a:chOff x="1874520" y="1056779"/>
            <a:chExt cx="8474710" cy="40297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74520" y="1570495"/>
              <a:ext cx="8474087" cy="351584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991600" y="1981200"/>
              <a:ext cx="1066800" cy="1066800"/>
            </a:xfrm>
            <a:custGeom>
              <a:avLst/>
              <a:gdLst/>
              <a:ahLst/>
              <a:cxnLst/>
              <a:rect l="l" t="t" r="r" b="b"/>
              <a:pathLst>
                <a:path w="1066800" h="1066800">
                  <a:moveTo>
                    <a:pt x="0" y="0"/>
                  </a:moveTo>
                  <a:lnTo>
                    <a:pt x="1066800" y="0"/>
                  </a:lnTo>
                  <a:lnTo>
                    <a:pt x="1066800" y="1066800"/>
                  </a:lnTo>
                  <a:lnTo>
                    <a:pt x="0" y="106680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81800" y="1059954"/>
              <a:ext cx="2362200" cy="102678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781800" y="1059954"/>
              <a:ext cx="2362200" cy="1026794"/>
            </a:xfrm>
            <a:custGeom>
              <a:avLst/>
              <a:gdLst/>
              <a:ahLst/>
              <a:cxnLst/>
              <a:rect l="l" t="t" r="r" b="b"/>
              <a:pathLst>
                <a:path w="2362200" h="1026794">
                  <a:moveTo>
                    <a:pt x="0" y="88903"/>
                  </a:moveTo>
                  <a:lnTo>
                    <a:pt x="6986" y="54297"/>
                  </a:lnTo>
                  <a:lnTo>
                    <a:pt x="26039" y="26039"/>
                  </a:lnTo>
                  <a:lnTo>
                    <a:pt x="54297" y="6986"/>
                  </a:lnTo>
                  <a:lnTo>
                    <a:pt x="88902" y="0"/>
                  </a:lnTo>
                  <a:lnTo>
                    <a:pt x="1377950" y="0"/>
                  </a:lnTo>
                  <a:lnTo>
                    <a:pt x="1968500" y="0"/>
                  </a:lnTo>
                  <a:lnTo>
                    <a:pt x="2273297" y="0"/>
                  </a:lnTo>
                  <a:lnTo>
                    <a:pt x="2307902" y="6986"/>
                  </a:lnTo>
                  <a:lnTo>
                    <a:pt x="2336161" y="26039"/>
                  </a:lnTo>
                  <a:lnTo>
                    <a:pt x="2355213" y="54297"/>
                  </a:lnTo>
                  <a:lnTo>
                    <a:pt x="2362200" y="88903"/>
                  </a:lnTo>
                  <a:lnTo>
                    <a:pt x="2362200" y="311150"/>
                  </a:lnTo>
                  <a:lnTo>
                    <a:pt x="2362200" y="444499"/>
                  </a:lnTo>
                  <a:lnTo>
                    <a:pt x="2355213" y="479102"/>
                  </a:lnTo>
                  <a:lnTo>
                    <a:pt x="2336161" y="507360"/>
                  </a:lnTo>
                  <a:lnTo>
                    <a:pt x="2307902" y="526413"/>
                  </a:lnTo>
                  <a:lnTo>
                    <a:pt x="2273297" y="533400"/>
                  </a:lnTo>
                  <a:lnTo>
                    <a:pt x="1968500" y="533400"/>
                  </a:lnTo>
                  <a:lnTo>
                    <a:pt x="2350154" y="1026789"/>
                  </a:lnTo>
                  <a:lnTo>
                    <a:pt x="1377950" y="533400"/>
                  </a:lnTo>
                  <a:lnTo>
                    <a:pt x="88902" y="533400"/>
                  </a:lnTo>
                  <a:lnTo>
                    <a:pt x="54297" y="526413"/>
                  </a:lnTo>
                  <a:lnTo>
                    <a:pt x="26039" y="507360"/>
                  </a:lnTo>
                  <a:lnTo>
                    <a:pt x="6986" y="479102"/>
                  </a:lnTo>
                  <a:lnTo>
                    <a:pt x="0" y="444497"/>
                  </a:lnTo>
                  <a:lnTo>
                    <a:pt x="0" y="311150"/>
                  </a:lnTo>
                  <a:lnTo>
                    <a:pt x="0" y="88903"/>
                  </a:lnTo>
                  <a:close/>
                </a:path>
              </a:pathLst>
            </a:custGeom>
            <a:ln w="6350">
              <a:solidFill>
                <a:srgbClr val="70AD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208042" y="1208532"/>
            <a:ext cx="15093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Plagiarisme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&lt;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30%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059939" y="359155"/>
            <a:ext cx="58616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Contoh</a:t>
            </a:r>
            <a:r>
              <a:rPr sz="3600" spc="-5" dirty="0"/>
              <a:t> </a:t>
            </a:r>
            <a:r>
              <a:rPr sz="3600" spc="-25" dirty="0"/>
              <a:t>Pengecekan</a:t>
            </a:r>
            <a:r>
              <a:rPr sz="3600" spc="-5" dirty="0"/>
              <a:t> Plagiarisme</a:t>
            </a:r>
            <a:endParaRPr sz="3600"/>
          </a:p>
        </p:txBody>
      </p:sp>
      <p:sp>
        <p:nvSpPr>
          <p:cNvPr id="9" name="object 9"/>
          <p:cNvSpPr txBox="1"/>
          <p:nvPr/>
        </p:nvSpPr>
        <p:spPr>
          <a:xfrm>
            <a:off x="1968501" y="5353811"/>
            <a:ext cx="32499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u="sng" spc="-1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</a:rPr>
              <a:t>https://plagiarismdetector.net/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52779"/>
            <a:ext cx="51987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5" dirty="0"/>
              <a:t>Panduan</a:t>
            </a:r>
            <a:r>
              <a:rPr sz="4000" spc="-45" dirty="0"/>
              <a:t> </a:t>
            </a:r>
            <a:r>
              <a:rPr sz="4000" spc="-15" dirty="0"/>
              <a:t>Anti</a:t>
            </a:r>
            <a:r>
              <a:rPr sz="4000" spc="-35" dirty="0"/>
              <a:t> </a:t>
            </a:r>
            <a:r>
              <a:rPr sz="4000" dirty="0"/>
              <a:t>Plagiarisme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inaba.ac.id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8404"/>
            <a:ext cx="10072370" cy="393700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2000" b="1" spc="-5" dirty="0">
                <a:latin typeface="Calibri"/>
                <a:cs typeface="Calibri"/>
              </a:rPr>
              <a:t>Definisi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Plagiarisme</a:t>
            </a:r>
            <a:endParaRPr sz="2000">
              <a:latin typeface="Calibri"/>
              <a:cs typeface="Calibri"/>
            </a:endParaRPr>
          </a:p>
          <a:p>
            <a:pPr marL="241300" marR="52705" indent="-228600">
              <a:lnSpc>
                <a:spcPct val="89500"/>
              </a:lnSpc>
              <a:spcBef>
                <a:spcPts val="104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Tidaklah mudah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untuk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mengatakan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apakah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suatu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karya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“ya”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atau</a:t>
            </a:r>
            <a:r>
              <a:rPr sz="2000" dirty="0">
                <a:latin typeface="Calibri"/>
                <a:cs typeface="Calibri"/>
              </a:rPr>
              <a:t> “tidak”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mengandung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unsur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plagiat. Sehingga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menjadi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penting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bagi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kita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untuk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memahami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definisi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plagiarisme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dari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berbagai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sumber.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9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Menurut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Peraturan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Menteri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Pendidikan</a:t>
            </a:r>
            <a:r>
              <a:rPr sz="2000" dirty="0">
                <a:latin typeface="Calibri"/>
                <a:cs typeface="Calibri"/>
              </a:rPr>
              <a:t> RI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Nomor 17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Tahun</a:t>
            </a:r>
            <a:r>
              <a:rPr sz="2000" spc="-5" dirty="0">
                <a:latin typeface="Calibri"/>
                <a:cs typeface="Calibri"/>
              </a:rPr>
              <a:t> 2010 </a:t>
            </a:r>
            <a:r>
              <a:rPr sz="2000" spc="-15" dirty="0">
                <a:latin typeface="Calibri"/>
                <a:cs typeface="Calibri"/>
              </a:rPr>
              <a:t>dikatakan:</a:t>
            </a:r>
            <a:endParaRPr sz="2000">
              <a:latin typeface="Calibri"/>
              <a:cs typeface="Calibri"/>
            </a:endParaRPr>
          </a:p>
          <a:p>
            <a:pPr marL="698500" marR="5080" lvl="1" indent="-228600" algn="just">
              <a:lnSpc>
                <a:spcPct val="91300"/>
              </a:lnSpc>
              <a:spcBef>
                <a:spcPts val="475"/>
              </a:spcBef>
              <a:buFont typeface="Arial MT"/>
              <a:buChar char="•"/>
              <a:tabLst>
                <a:tab pos="698500" algn="l"/>
              </a:tabLst>
            </a:pPr>
            <a:r>
              <a:rPr sz="1600" spc="-5" dirty="0">
                <a:latin typeface="Calibri"/>
                <a:cs typeface="Calibri"/>
              </a:rPr>
              <a:t>“Plagiat adalah </a:t>
            </a:r>
            <a:r>
              <a:rPr sz="1600" spc="-10" dirty="0">
                <a:latin typeface="Calibri"/>
                <a:cs typeface="Calibri"/>
              </a:rPr>
              <a:t>perbuatan </a:t>
            </a:r>
            <a:r>
              <a:rPr sz="1600" b="1" spc="-10" dirty="0">
                <a:latin typeface="Calibri"/>
                <a:cs typeface="Calibri"/>
              </a:rPr>
              <a:t>sengaja </a:t>
            </a:r>
            <a:r>
              <a:rPr sz="1600" spc="-15" dirty="0">
                <a:latin typeface="Calibri"/>
                <a:cs typeface="Calibri"/>
              </a:rPr>
              <a:t>atau </a:t>
            </a:r>
            <a:r>
              <a:rPr sz="1600" b="1" spc="-5" dirty="0">
                <a:latin typeface="Calibri"/>
                <a:cs typeface="Calibri"/>
              </a:rPr>
              <a:t>tidak </a:t>
            </a:r>
            <a:r>
              <a:rPr sz="1600" b="1" spc="-10" dirty="0">
                <a:latin typeface="Calibri"/>
                <a:cs typeface="Calibri"/>
              </a:rPr>
              <a:t>sengaja </a:t>
            </a:r>
            <a:r>
              <a:rPr sz="1600" spc="-5" dirty="0">
                <a:latin typeface="Calibri"/>
                <a:cs typeface="Calibri"/>
              </a:rPr>
              <a:t>dalam memperoleh </a:t>
            </a:r>
            <a:r>
              <a:rPr sz="1600" spc="-15" dirty="0">
                <a:latin typeface="Calibri"/>
                <a:cs typeface="Calibri"/>
              </a:rPr>
              <a:t>atau </a:t>
            </a:r>
            <a:r>
              <a:rPr sz="1600" spc="-5" dirty="0">
                <a:latin typeface="Calibri"/>
                <a:cs typeface="Calibri"/>
              </a:rPr>
              <a:t>mencoba memperoleh </a:t>
            </a:r>
            <a:r>
              <a:rPr sz="1600" spc="-10" dirty="0">
                <a:latin typeface="Calibri"/>
                <a:cs typeface="Calibri"/>
              </a:rPr>
              <a:t>kredit </a:t>
            </a:r>
            <a:r>
              <a:rPr sz="1600" spc="-15" dirty="0">
                <a:latin typeface="Calibri"/>
                <a:cs typeface="Calibri"/>
              </a:rPr>
              <a:t>atau 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nilai </a:t>
            </a:r>
            <a:r>
              <a:rPr sz="1600" spc="-10" dirty="0">
                <a:latin typeface="Calibri"/>
                <a:cs typeface="Calibri"/>
              </a:rPr>
              <a:t>untuk suatu karya </a:t>
            </a:r>
            <a:r>
              <a:rPr sz="1600" spc="-5" dirty="0">
                <a:latin typeface="Calibri"/>
                <a:cs typeface="Calibri"/>
              </a:rPr>
              <a:t>ilmiah, </a:t>
            </a:r>
            <a:r>
              <a:rPr sz="1600" spc="-10" dirty="0">
                <a:latin typeface="Calibri"/>
                <a:cs typeface="Calibri"/>
              </a:rPr>
              <a:t>dengan </a:t>
            </a:r>
            <a:r>
              <a:rPr sz="1600" spc="-5" dirty="0">
                <a:latin typeface="Calibri"/>
                <a:cs typeface="Calibri"/>
              </a:rPr>
              <a:t>mengutip sebagian </a:t>
            </a:r>
            <a:r>
              <a:rPr sz="1600" spc="-15" dirty="0">
                <a:latin typeface="Calibri"/>
                <a:cs typeface="Calibri"/>
              </a:rPr>
              <a:t>atau </a:t>
            </a:r>
            <a:r>
              <a:rPr sz="1600" spc="-5" dirty="0">
                <a:latin typeface="Calibri"/>
                <a:cs typeface="Calibri"/>
              </a:rPr>
              <a:t>seluruh </a:t>
            </a:r>
            <a:r>
              <a:rPr sz="1600" spc="-10" dirty="0">
                <a:latin typeface="Calibri"/>
                <a:cs typeface="Calibri"/>
              </a:rPr>
              <a:t>karya </a:t>
            </a:r>
            <a:r>
              <a:rPr sz="1600" spc="-5" dirty="0">
                <a:latin typeface="Calibri"/>
                <a:cs typeface="Calibri"/>
              </a:rPr>
              <a:t>dan </a:t>
            </a:r>
            <a:r>
              <a:rPr sz="1600" spc="-15" dirty="0">
                <a:latin typeface="Calibri"/>
                <a:cs typeface="Calibri"/>
              </a:rPr>
              <a:t>atau </a:t>
            </a:r>
            <a:r>
              <a:rPr sz="1600" spc="-10" dirty="0">
                <a:latin typeface="Calibri"/>
                <a:cs typeface="Calibri"/>
              </a:rPr>
              <a:t>karya </a:t>
            </a:r>
            <a:r>
              <a:rPr sz="1600" spc="-5" dirty="0">
                <a:latin typeface="Calibri"/>
                <a:cs typeface="Calibri"/>
              </a:rPr>
              <a:t>ilmiah pihak lain </a:t>
            </a:r>
            <a:r>
              <a:rPr sz="1600" spc="-10" dirty="0">
                <a:latin typeface="Calibri"/>
                <a:cs typeface="Calibri"/>
              </a:rPr>
              <a:t>yang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diakui sebagai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karya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ilmiahnya,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tanpa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menyatakan</a:t>
            </a:r>
            <a:r>
              <a:rPr sz="1600" spc="-5" dirty="0">
                <a:latin typeface="Calibri"/>
                <a:cs typeface="Calibri"/>
              </a:rPr>
              <a:t> sumber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secara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tepat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dan memadai”</a:t>
            </a:r>
            <a:endParaRPr sz="1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Dalam </a:t>
            </a:r>
            <a:r>
              <a:rPr sz="2000" spc="-10" dirty="0">
                <a:latin typeface="Calibri"/>
                <a:cs typeface="Calibri"/>
              </a:rPr>
              <a:t>Kamus</a:t>
            </a:r>
            <a:r>
              <a:rPr sz="2000" dirty="0">
                <a:latin typeface="Calibri"/>
                <a:cs typeface="Calibri"/>
              </a:rPr>
              <a:t> Besar </a:t>
            </a:r>
            <a:r>
              <a:rPr sz="2000" spc="-5" dirty="0">
                <a:latin typeface="Calibri"/>
                <a:cs typeface="Calibri"/>
              </a:rPr>
              <a:t>Bahasa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Indonesia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(2008)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disebutkan:</a:t>
            </a:r>
            <a:endParaRPr sz="2000">
              <a:latin typeface="Calibri"/>
              <a:cs typeface="Calibri"/>
            </a:endParaRPr>
          </a:p>
          <a:p>
            <a:pPr marL="698500" marR="443230" lvl="1" indent="-228600">
              <a:lnSpc>
                <a:spcPts val="1800"/>
              </a:lnSpc>
              <a:spcBef>
                <a:spcPts val="459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600" spc="-5" dirty="0">
                <a:latin typeface="Calibri"/>
                <a:cs typeface="Calibri"/>
              </a:rPr>
              <a:t>“Plagiat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adalah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pengambilan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karangan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(pendapat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dan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sebagainya)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orang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lain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dan </a:t>
            </a:r>
            <a:r>
              <a:rPr sz="1600" spc="-10" dirty="0">
                <a:latin typeface="Calibri"/>
                <a:cs typeface="Calibri"/>
              </a:rPr>
              <a:t>menjadikannya</a:t>
            </a:r>
            <a:r>
              <a:rPr sz="1600" spc="-5" dirty="0">
                <a:latin typeface="Calibri"/>
                <a:cs typeface="Calibri"/>
              </a:rPr>
              <a:t> seolah-olah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karangan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(pendapat)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35" dirty="0">
                <a:latin typeface="Calibri"/>
                <a:cs typeface="Calibri"/>
              </a:rPr>
              <a:t>sendiri”.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>
              <a:latin typeface="Calibri"/>
              <a:cs typeface="Calibri"/>
            </a:endParaRPr>
          </a:p>
          <a:p>
            <a:pPr marL="4127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(Sumber: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u="sng" spc="-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http://lib.ugm.ac.id/ind/?page_id=327</a:t>
            </a:r>
            <a:r>
              <a:rPr sz="1800" spc="-5" dirty="0">
                <a:latin typeface="Calibri"/>
                <a:cs typeface="Calibri"/>
                <a:hlinkClick r:id="rId2"/>
              </a:rPr>
              <a:t>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52779"/>
            <a:ext cx="64731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5" dirty="0"/>
              <a:t>Panduan</a:t>
            </a:r>
            <a:r>
              <a:rPr sz="4000" spc="-30" dirty="0"/>
              <a:t> </a:t>
            </a:r>
            <a:r>
              <a:rPr sz="4000" spc="-15" dirty="0"/>
              <a:t>Anti </a:t>
            </a:r>
            <a:r>
              <a:rPr sz="4000" dirty="0"/>
              <a:t>Plagiarisme</a:t>
            </a:r>
            <a:r>
              <a:rPr sz="4000" spc="-30" dirty="0"/>
              <a:t> </a:t>
            </a:r>
            <a:r>
              <a:rPr sz="4000" spc="-5" dirty="0"/>
              <a:t>(lanj.)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inaba.ac.id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6608" y="1708404"/>
            <a:ext cx="10151745" cy="428180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890"/>
              </a:spcBef>
            </a:pPr>
            <a:r>
              <a:rPr sz="2000" b="1" spc="-5" dirty="0">
                <a:latin typeface="Calibri"/>
                <a:cs typeface="Calibri"/>
              </a:rPr>
              <a:t>Ruang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Lingkup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Plagiarisme</a:t>
            </a:r>
            <a:endParaRPr sz="2000">
              <a:latin typeface="Calibri"/>
              <a:cs typeface="Calibri"/>
            </a:endParaRPr>
          </a:p>
          <a:p>
            <a:pPr marL="42545">
              <a:lnSpc>
                <a:spcPct val="100000"/>
              </a:lnSpc>
              <a:spcBef>
                <a:spcPts val="790"/>
              </a:spcBef>
            </a:pPr>
            <a:r>
              <a:rPr sz="2000" spc="-10" dirty="0">
                <a:latin typeface="Calibri"/>
                <a:cs typeface="Calibri"/>
              </a:rPr>
              <a:t>Berdasarkan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beberapa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definisi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plagiarisme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atas,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berikut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ini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diuraikan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ruang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lingkup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plagiarisme:</a:t>
            </a:r>
            <a:endParaRPr sz="2000">
              <a:latin typeface="Calibri"/>
              <a:cs typeface="Calibri"/>
            </a:endParaRPr>
          </a:p>
          <a:p>
            <a:pPr marL="271145" marR="514350" indent="-228600">
              <a:lnSpc>
                <a:spcPts val="1900"/>
              </a:lnSpc>
              <a:spcBef>
                <a:spcPts val="1080"/>
              </a:spcBef>
              <a:buFont typeface="Arial MT"/>
              <a:buChar char="•"/>
              <a:tabLst>
                <a:tab pos="271145" algn="l"/>
                <a:tab pos="271780" algn="l"/>
              </a:tabLst>
            </a:pPr>
            <a:r>
              <a:rPr sz="1800" spc="-5" dirty="0">
                <a:latin typeface="Calibri"/>
                <a:cs typeface="Calibri"/>
              </a:rPr>
              <a:t>Mengutip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kata-kata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atau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kalimat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orang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tanpa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menggunakan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tanda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kutip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tanpa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menyebutkan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identitas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sumbernya.</a:t>
            </a:r>
            <a:endParaRPr sz="1800">
              <a:latin typeface="Calibri"/>
              <a:cs typeface="Calibri"/>
            </a:endParaRPr>
          </a:p>
          <a:p>
            <a:pPr marL="271145" indent="-229235">
              <a:lnSpc>
                <a:spcPct val="100000"/>
              </a:lnSpc>
              <a:spcBef>
                <a:spcPts val="820"/>
              </a:spcBef>
              <a:buFont typeface="Arial MT"/>
              <a:buChar char="•"/>
              <a:tabLst>
                <a:tab pos="271145" algn="l"/>
                <a:tab pos="271780" algn="l"/>
              </a:tabLst>
            </a:pPr>
            <a:r>
              <a:rPr sz="1800" spc="-5" dirty="0">
                <a:latin typeface="Calibri"/>
                <a:cs typeface="Calibri"/>
              </a:rPr>
              <a:t>Menggunakan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gagasan,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pandangan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atau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teori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orang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tanpa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menyebutkan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identitas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sumbernya.</a:t>
            </a:r>
            <a:endParaRPr sz="1800">
              <a:latin typeface="Calibri"/>
              <a:cs typeface="Calibri"/>
            </a:endParaRPr>
          </a:p>
          <a:p>
            <a:pPr marL="271145" indent="-229235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271145" algn="l"/>
                <a:tab pos="271780" algn="l"/>
              </a:tabLst>
            </a:pPr>
            <a:r>
              <a:rPr sz="1800" spc="-5" dirty="0">
                <a:latin typeface="Calibri"/>
                <a:cs typeface="Calibri"/>
              </a:rPr>
              <a:t>Menggunakan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fakta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(data,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informasi)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milik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orang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tanpa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menyebutkan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identitas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sumbernya.</a:t>
            </a:r>
            <a:endParaRPr sz="1800">
              <a:latin typeface="Calibri"/>
              <a:cs typeface="Calibri"/>
            </a:endParaRPr>
          </a:p>
          <a:p>
            <a:pPr marL="271145" indent="-229235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271145" algn="l"/>
                <a:tab pos="271780" algn="l"/>
              </a:tabLst>
            </a:pPr>
            <a:r>
              <a:rPr sz="1800" spc="-10" dirty="0">
                <a:latin typeface="Calibri"/>
                <a:cs typeface="Calibri"/>
              </a:rPr>
              <a:t>Mengakui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tulisan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orang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sebagai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tulisan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sendiri.</a:t>
            </a:r>
            <a:endParaRPr sz="1800">
              <a:latin typeface="Calibri"/>
              <a:cs typeface="Calibri"/>
            </a:endParaRPr>
          </a:p>
          <a:p>
            <a:pPr marL="271145" marR="342900" indent="-228600">
              <a:lnSpc>
                <a:spcPts val="1989"/>
              </a:lnSpc>
              <a:spcBef>
                <a:spcPts val="955"/>
              </a:spcBef>
              <a:buFont typeface="Arial MT"/>
              <a:buChar char="•"/>
              <a:tabLst>
                <a:tab pos="271145" algn="l"/>
                <a:tab pos="271780" algn="l"/>
              </a:tabLst>
            </a:pPr>
            <a:r>
              <a:rPr sz="1800" spc="-10" dirty="0">
                <a:latin typeface="Calibri"/>
                <a:cs typeface="Calibri"/>
              </a:rPr>
              <a:t>Melakukan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parafrase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(mengubah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kalimat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orang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lain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ke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dalam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susunan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kalimat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sendiri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tanpa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mengubah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idenya)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tanpa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menyebutkan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identitas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sumbernya.</a:t>
            </a:r>
            <a:endParaRPr sz="1800">
              <a:latin typeface="Calibri"/>
              <a:cs typeface="Calibri"/>
            </a:endParaRPr>
          </a:p>
          <a:p>
            <a:pPr marL="271145" marR="5080" indent="-228600">
              <a:lnSpc>
                <a:spcPts val="1900"/>
              </a:lnSpc>
              <a:spcBef>
                <a:spcPts val="985"/>
              </a:spcBef>
              <a:buFont typeface="Arial MT"/>
              <a:buChar char="•"/>
              <a:tabLst>
                <a:tab pos="271145" algn="l"/>
                <a:tab pos="271780" algn="l"/>
              </a:tabLst>
            </a:pPr>
            <a:r>
              <a:rPr sz="1800" spc="-15" dirty="0">
                <a:latin typeface="Calibri"/>
                <a:cs typeface="Calibri"/>
              </a:rPr>
              <a:t>Menyerahkan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suatu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karya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ilmiah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yang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dihasilkan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/atau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telah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dipublikasikan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oleh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pihak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lain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seolah-olah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sebagai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karya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sendiri.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sz="1800" spc="-5" dirty="0">
                <a:latin typeface="Calibri"/>
                <a:cs typeface="Calibri"/>
              </a:rPr>
              <a:t>(Sumber: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u="sng" spc="-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http://lib.ugm.ac.id/ind/?page_id=327</a:t>
            </a:r>
            <a:r>
              <a:rPr sz="1800" spc="-5" dirty="0">
                <a:latin typeface="Calibri"/>
                <a:cs typeface="Calibri"/>
                <a:hlinkClick r:id="rId2"/>
              </a:rPr>
              <a:t>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52779"/>
            <a:ext cx="64731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5" dirty="0"/>
              <a:t>Panduan</a:t>
            </a:r>
            <a:r>
              <a:rPr sz="4000" spc="-30" dirty="0"/>
              <a:t> </a:t>
            </a:r>
            <a:r>
              <a:rPr sz="4000" spc="-15" dirty="0"/>
              <a:t>Anti </a:t>
            </a:r>
            <a:r>
              <a:rPr sz="4000" dirty="0"/>
              <a:t>Plagiarisme</a:t>
            </a:r>
            <a:r>
              <a:rPr sz="4000" spc="-30" dirty="0"/>
              <a:t> </a:t>
            </a:r>
            <a:r>
              <a:rPr sz="4000" spc="-5" dirty="0"/>
              <a:t>(lanj.)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420999" y="5941838"/>
            <a:ext cx="4594860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latin typeface="Calibri"/>
                <a:cs typeface="Calibri"/>
              </a:rPr>
              <a:t>(Sumber: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u="sng" spc="-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http://lib.ugm.ac.id/ind/?page_id=327</a:t>
            </a:r>
            <a:r>
              <a:rPr sz="1800" spc="-5" dirty="0">
                <a:latin typeface="Calibri"/>
                <a:cs typeface="Calibri"/>
                <a:hlinkClick r:id="rId2"/>
              </a:rPr>
              <a:t>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inaba.ac.id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0018" y="1406651"/>
            <a:ext cx="9154160" cy="431228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2000" b="1" spc="-5" dirty="0">
                <a:latin typeface="Calibri"/>
                <a:cs typeface="Calibri"/>
              </a:rPr>
              <a:t>Tipe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Plagiarisme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000" spc="-5" dirty="0">
                <a:latin typeface="Calibri"/>
                <a:cs typeface="Calibri"/>
              </a:rPr>
              <a:t>Menurut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Soelistyo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(2011)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ada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beberapa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tipe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plagiarisme:</a:t>
            </a:r>
            <a:endParaRPr sz="2000">
              <a:latin typeface="Calibri"/>
              <a:cs typeface="Calibri"/>
            </a:endParaRPr>
          </a:p>
          <a:p>
            <a:pPr marL="241300" marR="66675" indent="-228600">
              <a:lnSpc>
                <a:spcPts val="1900"/>
              </a:lnSpc>
              <a:spcBef>
                <a:spcPts val="108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5" dirty="0">
                <a:latin typeface="Calibri"/>
                <a:cs typeface="Calibri"/>
              </a:rPr>
              <a:t>Plagiarisme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Kata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demi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Kata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(</a:t>
            </a:r>
            <a:r>
              <a:rPr sz="1800" i="1" spc="-20" dirty="0">
                <a:latin typeface="Calibri"/>
                <a:cs typeface="Calibri"/>
              </a:rPr>
              <a:t>Word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for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word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Plagiarism</a:t>
            </a:r>
            <a:r>
              <a:rPr sz="1800" spc="-5" dirty="0">
                <a:latin typeface="Calibri"/>
                <a:cs typeface="Calibri"/>
              </a:rPr>
              <a:t>).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Penulis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menggunakan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kata-kata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penulis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lain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(persis)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tanpa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menyebutkan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sumbernya.</a:t>
            </a:r>
            <a:endParaRPr sz="1800">
              <a:latin typeface="Calibri"/>
              <a:cs typeface="Calibri"/>
            </a:endParaRPr>
          </a:p>
          <a:p>
            <a:pPr marL="241300" marR="71755" indent="-228600">
              <a:lnSpc>
                <a:spcPts val="1900"/>
              </a:lnSpc>
              <a:spcBef>
                <a:spcPts val="109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5" dirty="0">
                <a:latin typeface="Calibri"/>
                <a:cs typeface="Calibri"/>
              </a:rPr>
              <a:t>Plagiarisme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atas</a:t>
            </a:r>
            <a:r>
              <a:rPr sz="1800" dirty="0">
                <a:latin typeface="Calibri"/>
                <a:cs typeface="Calibri"/>
              </a:rPr>
              <a:t> sumber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</a:t>
            </a:r>
            <a:r>
              <a:rPr sz="1800" i="1" spc="-5" dirty="0">
                <a:latin typeface="Calibri"/>
                <a:cs typeface="Calibri"/>
              </a:rPr>
              <a:t>Plagiarism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of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Source</a:t>
            </a:r>
            <a:r>
              <a:rPr sz="1800" spc="-5" dirty="0">
                <a:latin typeface="Calibri"/>
                <a:cs typeface="Calibri"/>
              </a:rPr>
              <a:t>).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Penulis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menggunakan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gagasan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orang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tanpa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memberikan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pengakuan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yang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cukup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(tanpa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menyebutkan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sumbernya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secara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jelas).</a:t>
            </a:r>
            <a:endParaRPr sz="1800">
              <a:latin typeface="Calibri"/>
              <a:cs typeface="Calibri"/>
            </a:endParaRPr>
          </a:p>
          <a:p>
            <a:pPr marL="241300" marR="361950" indent="-228600">
              <a:lnSpc>
                <a:spcPts val="1900"/>
              </a:lnSpc>
              <a:spcBef>
                <a:spcPts val="109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5" dirty="0">
                <a:latin typeface="Calibri"/>
                <a:cs typeface="Calibri"/>
              </a:rPr>
              <a:t>Plagiarisme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Kepengarangan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</a:t>
            </a:r>
            <a:r>
              <a:rPr sz="1800" i="1" spc="-5" dirty="0">
                <a:latin typeface="Calibri"/>
                <a:cs typeface="Calibri"/>
              </a:rPr>
              <a:t>Plagiarism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of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Authorship</a:t>
            </a:r>
            <a:r>
              <a:rPr sz="1800" spc="-5" dirty="0">
                <a:latin typeface="Calibri"/>
                <a:cs typeface="Calibri"/>
              </a:rPr>
              <a:t>).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Penulis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mengakui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sebagai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pengarang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karya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tulis </a:t>
            </a:r>
            <a:r>
              <a:rPr sz="1800" spc="-15" dirty="0">
                <a:latin typeface="Calibri"/>
                <a:cs typeface="Calibri"/>
              </a:rPr>
              <a:t>karya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orang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lain.</a:t>
            </a:r>
            <a:endParaRPr sz="1800">
              <a:latin typeface="Calibri"/>
              <a:cs typeface="Calibri"/>
            </a:endParaRPr>
          </a:p>
          <a:p>
            <a:pPr marL="241300" marR="5080" indent="-228600">
              <a:lnSpc>
                <a:spcPct val="90000"/>
              </a:lnSpc>
              <a:spcBef>
                <a:spcPts val="10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i="1" spc="-5" dirty="0">
                <a:latin typeface="Calibri"/>
                <a:cs typeface="Calibri"/>
              </a:rPr>
              <a:t>Self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Plagiarism.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Termasuk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dalam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tipe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ini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adalah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penulis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mempublikasikan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satu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artikel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pada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lebih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dari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satu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redaksi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publikasi.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mendaur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ulang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karya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tulis/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karya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ilmiah.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Yang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penting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dalam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self </a:t>
            </a:r>
            <a:r>
              <a:rPr sz="1800" i="1" spc="-39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plagiarism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adalah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bahwa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ketika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mengambil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karya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sendiri,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maka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ciptaan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karya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baru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yang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dihasilkan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harus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memiliki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perubahan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yang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berarti.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Artinya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Karya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lama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merupakan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bagian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kecil 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dari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karya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baru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yang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dihasilkan.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Sehingga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pembaca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akan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memperoleh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baru,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yang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benar- </a:t>
            </a:r>
            <a:r>
              <a:rPr sz="1800" spc="-5" dirty="0">
                <a:latin typeface="Calibri"/>
                <a:cs typeface="Calibri"/>
              </a:rPr>
              <a:t> benar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penulis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tuangkan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pada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karya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tulis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yang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menggunakan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karya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lama.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548516"/>
            <a:ext cx="388620" cy="1310005"/>
          </a:xfrm>
          <a:custGeom>
            <a:avLst/>
            <a:gdLst/>
            <a:ahLst/>
            <a:cxnLst/>
            <a:rect l="l" t="t" r="r" b="b"/>
            <a:pathLst>
              <a:path w="388620" h="1310004">
                <a:moveTo>
                  <a:pt x="0" y="0"/>
                </a:moveTo>
                <a:lnTo>
                  <a:pt x="0" y="1309483"/>
                </a:lnTo>
                <a:lnTo>
                  <a:pt x="388575" y="1309483"/>
                </a:lnTo>
                <a:lnTo>
                  <a:pt x="388575" y="393371"/>
                </a:lnTo>
                <a:lnTo>
                  <a:pt x="385400" y="343841"/>
                </a:lnTo>
                <a:lnTo>
                  <a:pt x="376510" y="296216"/>
                </a:lnTo>
                <a:lnTo>
                  <a:pt x="361905" y="251131"/>
                </a:lnTo>
                <a:lnTo>
                  <a:pt x="342220" y="208586"/>
                </a:lnTo>
                <a:lnTo>
                  <a:pt x="318090" y="168581"/>
                </a:lnTo>
                <a:lnTo>
                  <a:pt x="289515" y="131751"/>
                </a:lnTo>
                <a:lnTo>
                  <a:pt x="256495" y="98731"/>
                </a:lnTo>
                <a:lnTo>
                  <a:pt x="219665" y="70156"/>
                </a:lnTo>
                <a:lnTo>
                  <a:pt x="179660" y="46026"/>
                </a:lnTo>
                <a:lnTo>
                  <a:pt x="137115" y="26341"/>
                </a:lnTo>
                <a:lnTo>
                  <a:pt x="92029" y="11736"/>
                </a:lnTo>
                <a:lnTo>
                  <a:pt x="44405" y="2846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0974" y="6461500"/>
            <a:ext cx="676275" cy="376555"/>
          </a:xfrm>
          <a:custGeom>
            <a:avLst/>
            <a:gdLst/>
            <a:ahLst/>
            <a:cxnLst/>
            <a:rect l="l" t="t" r="r" b="b"/>
            <a:pathLst>
              <a:path w="676275" h="376554">
                <a:moveTo>
                  <a:pt x="300355" y="0"/>
                </a:moveTo>
                <a:lnTo>
                  <a:pt x="0" y="0"/>
                </a:lnTo>
                <a:lnTo>
                  <a:pt x="3175" y="47029"/>
                </a:lnTo>
                <a:lnTo>
                  <a:pt x="11430" y="92788"/>
                </a:lnTo>
                <a:lnTo>
                  <a:pt x="25400" y="136004"/>
                </a:lnTo>
                <a:lnTo>
                  <a:pt x="43815" y="176679"/>
                </a:lnTo>
                <a:lnTo>
                  <a:pt x="67310" y="214811"/>
                </a:lnTo>
                <a:lnTo>
                  <a:pt x="94615" y="249766"/>
                </a:lnTo>
                <a:lnTo>
                  <a:pt x="126365" y="280907"/>
                </a:lnTo>
                <a:lnTo>
                  <a:pt x="161290" y="308871"/>
                </a:lnTo>
                <a:lnTo>
                  <a:pt x="198755" y="331750"/>
                </a:lnTo>
                <a:lnTo>
                  <a:pt x="240030" y="350816"/>
                </a:lnTo>
                <a:lnTo>
                  <a:pt x="283210" y="364798"/>
                </a:lnTo>
                <a:lnTo>
                  <a:pt x="328295" y="373060"/>
                </a:lnTo>
                <a:lnTo>
                  <a:pt x="375920" y="376237"/>
                </a:lnTo>
                <a:lnTo>
                  <a:pt x="676275" y="376237"/>
                </a:lnTo>
                <a:lnTo>
                  <a:pt x="673100" y="328572"/>
                </a:lnTo>
                <a:lnTo>
                  <a:pt x="664845" y="283449"/>
                </a:lnTo>
                <a:lnTo>
                  <a:pt x="650875" y="240233"/>
                </a:lnTo>
                <a:lnTo>
                  <a:pt x="632460" y="198923"/>
                </a:lnTo>
                <a:lnTo>
                  <a:pt x="608965" y="161426"/>
                </a:lnTo>
                <a:lnTo>
                  <a:pt x="581660" y="126471"/>
                </a:lnTo>
                <a:lnTo>
                  <a:pt x="549910" y="94695"/>
                </a:lnTo>
                <a:lnTo>
                  <a:pt x="514985" y="67366"/>
                </a:lnTo>
                <a:lnTo>
                  <a:pt x="476885" y="43852"/>
                </a:lnTo>
                <a:lnTo>
                  <a:pt x="436245" y="25421"/>
                </a:lnTo>
                <a:lnTo>
                  <a:pt x="393064" y="11439"/>
                </a:lnTo>
                <a:lnTo>
                  <a:pt x="347980" y="3177"/>
                </a:lnTo>
                <a:lnTo>
                  <a:pt x="300355" y="0"/>
                </a:lnTo>
                <a:close/>
              </a:path>
            </a:pathLst>
          </a:custGeom>
          <a:solidFill>
            <a:srgbClr val="05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0974" y="5889999"/>
            <a:ext cx="382270" cy="382270"/>
          </a:xfrm>
          <a:custGeom>
            <a:avLst/>
            <a:gdLst/>
            <a:ahLst/>
            <a:cxnLst/>
            <a:rect l="l" t="t" r="r" b="b"/>
            <a:pathLst>
              <a:path w="382269" h="382270">
                <a:moveTo>
                  <a:pt x="191293" y="0"/>
                </a:moveTo>
                <a:lnTo>
                  <a:pt x="147442" y="5084"/>
                </a:lnTo>
                <a:lnTo>
                  <a:pt x="106768" y="19701"/>
                </a:lnTo>
                <a:lnTo>
                  <a:pt x="71814" y="41944"/>
                </a:lnTo>
                <a:lnTo>
                  <a:pt x="41944" y="71814"/>
                </a:lnTo>
                <a:lnTo>
                  <a:pt x="19701" y="106768"/>
                </a:lnTo>
                <a:lnTo>
                  <a:pt x="5084" y="147442"/>
                </a:lnTo>
                <a:lnTo>
                  <a:pt x="0" y="191294"/>
                </a:lnTo>
                <a:lnTo>
                  <a:pt x="5084" y="235145"/>
                </a:lnTo>
                <a:lnTo>
                  <a:pt x="19701" y="275183"/>
                </a:lnTo>
                <a:lnTo>
                  <a:pt x="41944" y="310773"/>
                </a:lnTo>
                <a:lnTo>
                  <a:pt x="71814" y="340007"/>
                </a:lnTo>
                <a:lnTo>
                  <a:pt x="106768" y="362886"/>
                </a:lnTo>
                <a:lnTo>
                  <a:pt x="147442" y="377503"/>
                </a:lnTo>
                <a:lnTo>
                  <a:pt x="191293" y="381952"/>
                </a:lnTo>
                <a:lnTo>
                  <a:pt x="235144" y="377503"/>
                </a:lnTo>
                <a:lnTo>
                  <a:pt x="275183" y="362886"/>
                </a:lnTo>
                <a:lnTo>
                  <a:pt x="310772" y="340007"/>
                </a:lnTo>
                <a:lnTo>
                  <a:pt x="340006" y="310773"/>
                </a:lnTo>
                <a:lnTo>
                  <a:pt x="362885" y="275183"/>
                </a:lnTo>
                <a:lnTo>
                  <a:pt x="377502" y="235145"/>
                </a:lnTo>
                <a:lnTo>
                  <a:pt x="381951" y="191294"/>
                </a:lnTo>
                <a:lnTo>
                  <a:pt x="377502" y="147442"/>
                </a:lnTo>
                <a:lnTo>
                  <a:pt x="362885" y="106768"/>
                </a:lnTo>
                <a:lnTo>
                  <a:pt x="340006" y="71814"/>
                </a:lnTo>
                <a:lnTo>
                  <a:pt x="310772" y="41944"/>
                </a:lnTo>
                <a:lnTo>
                  <a:pt x="275183" y="19701"/>
                </a:lnTo>
                <a:lnTo>
                  <a:pt x="235144" y="5084"/>
                </a:lnTo>
                <a:lnTo>
                  <a:pt x="191293" y="0"/>
                </a:lnTo>
                <a:close/>
              </a:path>
            </a:pathLst>
          </a:custGeom>
          <a:solidFill>
            <a:srgbClr val="F6CA1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4718303" y="2270760"/>
            <a:ext cx="5426710" cy="4436745"/>
            <a:chOff x="4718303" y="2270760"/>
            <a:chExt cx="5426710" cy="443674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03452" y="6272588"/>
              <a:ext cx="240954" cy="43482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18303" y="2270760"/>
              <a:ext cx="2755392" cy="3038855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11798300" y="0"/>
            <a:ext cx="393700" cy="1333500"/>
          </a:xfrm>
          <a:custGeom>
            <a:avLst/>
            <a:gdLst/>
            <a:ahLst/>
            <a:cxnLst/>
            <a:rect l="l" t="t" r="r" b="b"/>
            <a:pathLst>
              <a:path w="393700" h="1333500">
                <a:moveTo>
                  <a:pt x="393700" y="0"/>
                </a:moveTo>
                <a:lnTo>
                  <a:pt x="0" y="0"/>
                </a:lnTo>
                <a:lnTo>
                  <a:pt x="0" y="939800"/>
                </a:lnTo>
                <a:lnTo>
                  <a:pt x="3175" y="989329"/>
                </a:lnTo>
                <a:lnTo>
                  <a:pt x="12065" y="1036954"/>
                </a:lnTo>
                <a:lnTo>
                  <a:pt x="26670" y="1082039"/>
                </a:lnTo>
                <a:lnTo>
                  <a:pt x="46354" y="1124585"/>
                </a:lnTo>
                <a:lnTo>
                  <a:pt x="70484" y="1164589"/>
                </a:lnTo>
                <a:lnTo>
                  <a:pt x="99059" y="1201420"/>
                </a:lnTo>
                <a:lnTo>
                  <a:pt x="132079" y="1234439"/>
                </a:lnTo>
                <a:lnTo>
                  <a:pt x="168909" y="1263014"/>
                </a:lnTo>
                <a:lnTo>
                  <a:pt x="208915" y="1287145"/>
                </a:lnTo>
                <a:lnTo>
                  <a:pt x="251459" y="1306829"/>
                </a:lnTo>
                <a:lnTo>
                  <a:pt x="296545" y="1321435"/>
                </a:lnTo>
                <a:lnTo>
                  <a:pt x="344170" y="1330325"/>
                </a:lnTo>
                <a:lnTo>
                  <a:pt x="393700" y="1333500"/>
                </a:lnTo>
                <a:lnTo>
                  <a:pt x="393700" y="0"/>
                </a:lnTo>
                <a:close/>
              </a:path>
            </a:pathLst>
          </a:custGeom>
          <a:solidFill>
            <a:srgbClr val="F6CA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021245" y="25758"/>
            <a:ext cx="676275" cy="376555"/>
          </a:xfrm>
          <a:custGeom>
            <a:avLst/>
            <a:gdLst/>
            <a:ahLst/>
            <a:cxnLst/>
            <a:rect l="l" t="t" r="r" b="b"/>
            <a:pathLst>
              <a:path w="676275" h="376555">
                <a:moveTo>
                  <a:pt x="300354" y="0"/>
                </a:moveTo>
                <a:lnTo>
                  <a:pt x="0" y="0"/>
                </a:lnTo>
                <a:lnTo>
                  <a:pt x="3175" y="47029"/>
                </a:lnTo>
                <a:lnTo>
                  <a:pt x="11429" y="92788"/>
                </a:lnTo>
                <a:lnTo>
                  <a:pt x="25400" y="136004"/>
                </a:lnTo>
                <a:lnTo>
                  <a:pt x="43814" y="176678"/>
                </a:lnTo>
                <a:lnTo>
                  <a:pt x="67309" y="214811"/>
                </a:lnTo>
                <a:lnTo>
                  <a:pt x="94614" y="249765"/>
                </a:lnTo>
                <a:lnTo>
                  <a:pt x="126364" y="280907"/>
                </a:lnTo>
                <a:lnTo>
                  <a:pt x="161289" y="308870"/>
                </a:lnTo>
                <a:lnTo>
                  <a:pt x="198754" y="331750"/>
                </a:lnTo>
                <a:lnTo>
                  <a:pt x="240029" y="350815"/>
                </a:lnTo>
                <a:lnTo>
                  <a:pt x="283209" y="364798"/>
                </a:lnTo>
                <a:lnTo>
                  <a:pt x="328294" y="373059"/>
                </a:lnTo>
                <a:lnTo>
                  <a:pt x="375919" y="376237"/>
                </a:lnTo>
                <a:lnTo>
                  <a:pt x="676273" y="376237"/>
                </a:lnTo>
                <a:lnTo>
                  <a:pt x="673098" y="328573"/>
                </a:lnTo>
                <a:lnTo>
                  <a:pt x="664843" y="283450"/>
                </a:lnTo>
                <a:lnTo>
                  <a:pt x="650873" y="240233"/>
                </a:lnTo>
                <a:lnTo>
                  <a:pt x="632458" y="198922"/>
                </a:lnTo>
                <a:lnTo>
                  <a:pt x="608963" y="161425"/>
                </a:lnTo>
                <a:lnTo>
                  <a:pt x="581658" y="126471"/>
                </a:lnTo>
                <a:lnTo>
                  <a:pt x="549908" y="94695"/>
                </a:lnTo>
                <a:lnTo>
                  <a:pt x="514983" y="67367"/>
                </a:lnTo>
                <a:lnTo>
                  <a:pt x="476883" y="43851"/>
                </a:lnTo>
                <a:lnTo>
                  <a:pt x="436244" y="25421"/>
                </a:lnTo>
                <a:lnTo>
                  <a:pt x="393064" y="11440"/>
                </a:lnTo>
                <a:lnTo>
                  <a:pt x="347979" y="3177"/>
                </a:lnTo>
                <a:lnTo>
                  <a:pt x="300354" y="0"/>
                </a:lnTo>
                <a:close/>
              </a:path>
            </a:pathLst>
          </a:custGeom>
          <a:solidFill>
            <a:srgbClr val="05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327811" y="501632"/>
            <a:ext cx="382270" cy="382270"/>
          </a:xfrm>
          <a:custGeom>
            <a:avLst/>
            <a:gdLst/>
            <a:ahLst/>
            <a:cxnLst/>
            <a:rect l="l" t="t" r="r" b="b"/>
            <a:pathLst>
              <a:path w="382270" h="382269">
                <a:moveTo>
                  <a:pt x="191292" y="0"/>
                </a:moveTo>
                <a:lnTo>
                  <a:pt x="147441" y="5083"/>
                </a:lnTo>
                <a:lnTo>
                  <a:pt x="106767" y="19701"/>
                </a:lnTo>
                <a:lnTo>
                  <a:pt x="71813" y="41944"/>
                </a:lnTo>
                <a:lnTo>
                  <a:pt x="41944" y="71814"/>
                </a:lnTo>
                <a:lnTo>
                  <a:pt x="19700" y="106768"/>
                </a:lnTo>
                <a:lnTo>
                  <a:pt x="5083" y="147441"/>
                </a:lnTo>
                <a:lnTo>
                  <a:pt x="0" y="191293"/>
                </a:lnTo>
                <a:lnTo>
                  <a:pt x="5083" y="235145"/>
                </a:lnTo>
                <a:lnTo>
                  <a:pt x="19700" y="275183"/>
                </a:lnTo>
                <a:lnTo>
                  <a:pt x="41944" y="310772"/>
                </a:lnTo>
                <a:lnTo>
                  <a:pt x="71813" y="340006"/>
                </a:lnTo>
                <a:lnTo>
                  <a:pt x="106767" y="362885"/>
                </a:lnTo>
                <a:lnTo>
                  <a:pt x="147441" y="377503"/>
                </a:lnTo>
                <a:lnTo>
                  <a:pt x="191292" y="381952"/>
                </a:lnTo>
                <a:lnTo>
                  <a:pt x="235144" y="377503"/>
                </a:lnTo>
                <a:lnTo>
                  <a:pt x="275182" y="362885"/>
                </a:lnTo>
                <a:lnTo>
                  <a:pt x="310771" y="340006"/>
                </a:lnTo>
                <a:lnTo>
                  <a:pt x="340005" y="310772"/>
                </a:lnTo>
                <a:lnTo>
                  <a:pt x="362884" y="275183"/>
                </a:lnTo>
                <a:lnTo>
                  <a:pt x="377502" y="235145"/>
                </a:lnTo>
                <a:lnTo>
                  <a:pt x="381951" y="191293"/>
                </a:lnTo>
                <a:lnTo>
                  <a:pt x="377502" y="147441"/>
                </a:lnTo>
                <a:lnTo>
                  <a:pt x="362884" y="106768"/>
                </a:lnTo>
                <a:lnTo>
                  <a:pt x="340005" y="71814"/>
                </a:lnTo>
                <a:lnTo>
                  <a:pt x="310771" y="41944"/>
                </a:lnTo>
                <a:lnTo>
                  <a:pt x="275182" y="19701"/>
                </a:lnTo>
                <a:lnTo>
                  <a:pt x="235144" y="5083"/>
                </a:lnTo>
                <a:lnTo>
                  <a:pt x="191292" y="0"/>
                </a:lnTo>
                <a:close/>
              </a:path>
            </a:pathLst>
          </a:custGeom>
          <a:solidFill>
            <a:srgbClr val="F6CA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16939" y="250096"/>
            <a:ext cx="10036810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300" spc="-5" dirty="0"/>
              <a:t>Persyaratan</a:t>
            </a:r>
            <a:r>
              <a:rPr sz="4300" spc="15" dirty="0"/>
              <a:t> </a:t>
            </a:r>
            <a:r>
              <a:rPr sz="4300" spc="25" dirty="0"/>
              <a:t>Pengajuan</a:t>
            </a:r>
            <a:r>
              <a:rPr sz="4300" spc="15" dirty="0"/>
              <a:t> </a:t>
            </a:r>
            <a:r>
              <a:rPr sz="4300" spc="30" dirty="0"/>
              <a:t>Penulisan</a:t>
            </a:r>
            <a:r>
              <a:rPr sz="4300" spc="20" dirty="0"/>
              <a:t> </a:t>
            </a:r>
            <a:r>
              <a:rPr sz="4300" spc="-35" dirty="0"/>
              <a:t>Tugas</a:t>
            </a:r>
            <a:r>
              <a:rPr sz="4300" spc="15" dirty="0"/>
              <a:t> </a:t>
            </a:r>
            <a:r>
              <a:rPr sz="4300" spc="40" dirty="0"/>
              <a:t>Akhir</a:t>
            </a:r>
            <a:endParaRPr sz="4300"/>
          </a:p>
        </p:txBody>
      </p:sp>
      <p:sp>
        <p:nvSpPr>
          <p:cNvPr id="12" name="object 12"/>
          <p:cNvSpPr txBox="1"/>
          <p:nvPr/>
        </p:nvSpPr>
        <p:spPr>
          <a:xfrm>
            <a:off x="916939" y="992124"/>
            <a:ext cx="7221220" cy="2755883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89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spc="-30" dirty="0">
                <a:latin typeface="Calibri"/>
                <a:cs typeface="Calibri"/>
              </a:rPr>
              <a:t>Terdaftar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sebagai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mahasiswa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aktif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pada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semester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yang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ditempuh;</a:t>
            </a:r>
            <a:endParaRPr sz="20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79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latin typeface="Calibri"/>
                <a:cs typeface="Calibri"/>
              </a:rPr>
              <a:t>Memiliki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Indeks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Prestasi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Kumulatif</a:t>
            </a:r>
            <a:r>
              <a:rPr sz="2000" dirty="0">
                <a:latin typeface="Calibri"/>
                <a:cs typeface="Calibri"/>
              </a:rPr>
              <a:t> (IPK) </a:t>
            </a:r>
            <a:r>
              <a:rPr sz="2000" spc="-10" dirty="0">
                <a:latin typeface="Calibri"/>
                <a:cs typeface="Calibri"/>
              </a:rPr>
              <a:t>terakhir</a:t>
            </a:r>
            <a:r>
              <a:rPr sz="2000" dirty="0">
                <a:latin typeface="Calibri"/>
                <a:cs typeface="Calibri"/>
              </a:rPr>
              <a:t> ≥ </a:t>
            </a:r>
            <a:r>
              <a:rPr sz="2000" spc="-5" dirty="0">
                <a:latin typeface="Calibri"/>
                <a:cs typeface="Calibri"/>
              </a:rPr>
              <a:t>2,75;</a:t>
            </a:r>
            <a:endParaRPr sz="20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82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spc="-35" dirty="0">
                <a:latin typeface="Calibri"/>
                <a:cs typeface="Calibri"/>
              </a:rPr>
              <a:t>Telah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menyelesaikan</a:t>
            </a:r>
            <a:r>
              <a:rPr sz="2000" spc="-5" dirty="0">
                <a:latin typeface="Calibri"/>
                <a:cs typeface="Calibri"/>
              </a:rPr>
              <a:t> perkuliahan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minimal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138</a:t>
            </a:r>
            <a:r>
              <a:rPr sz="20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5" dirty="0" err="1">
                <a:solidFill>
                  <a:srgbClr val="FF0000"/>
                </a:solidFill>
                <a:latin typeface="Calibri"/>
                <a:cs typeface="Calibri"/>
              </a:rPr>
              <a:t>sks</a:t>
            </a:r>
            <a:r>
              <a:rPr lang="en-US" sz="2000" b="1" spc="-5" dirty="0">
                <a:solidFill>
                  <a:srgbClr val="FF0000"/>
                </a:solidFill>
                <a:latin typeface="Calibri"/>
                <a:cs typeface="Calibri"/>
              </a:rPr>
              <a:t> / </a:t>
            </a:r>
            <a:r>
              <a:rPr lang="en-US" sz="2000" b="1" spc="-5" dirty="0" err="1">
                <a:solidFill>
                  <a:srgbClr val="FF0000"/>
                </a:solidFill>
                <a:latin typeface="Calibri"/>
                <a:cs typeface="Calibri"/>
              </a:rPr>
              <a:t>setara</a:t>
            </a:r>
            <a:r>
              <a:rPr lang="en-US" sz="2000" b="1" spc="-5" dirty="0">
                <a:solidFill>
                  <a:srgbClr val="FF0000"/>
                </a:solidFill>
                <a:latin typeface="Calibri"/>
                <a:cs typeface="Calibri"/>
              </a:rPr>
              <a:t> 138 </a:t>
            </a:r>
            <a:r>
              <a:rPr lang="en-US" sz="2000" b="1" spc="-5" dirty="0" err="1">
                <a:solidFill>
                  <a:srgbClr val="FF0000"/>
                </a:solidFill>
                <a:latin typeface="Calibri"/>
                <a:cs typeface="Calibri"/>
              </a:rPr>
              <a:t>sks</a:t>
            </a:r>
            <a:r>
              <a:rPr lang="en-US" sz="2000" b="1" spc="-5" dirty="0">
                <a:solidFill>
                  <a:srgbClr val="FF0000"/>
                </a:solidFill>
                <a:latin typeface="Calibri"/>
                <a:cs typeface="Calibri"/>
              </a:rPr>
              <a:t> pada semester </a:t>
            </a:r>
            <a:r>
              <a:rPr lang="en-US" sz="2000" b="1" spc="-5" dirty="0" err="1">
                <a:solidFill>
                  <a:srgbClr val="FF0000"/>
                </a:solidFill>
                <a:latin typeface="Calibri"/>
                <a:cs typeface="Calibri"/>
              </a:rPr>
              <a:t>berjalan</a:t>
            </a:r>
            <a:r>
              <a:rPr sz="2000" spc="-5" dirty="0">
                <a:latin typeface="Calibri"/>
                <a:cs typeface="Calibri"/>
              </a:rPr>
              <a:t>;</a:t>
            </a:r>
            <a:endParaRPr sz="20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spc="-5" dirty="0">
                <a:latin typeface="Calibri"/>
                <a:cs typeface="Calibri"/>
              </a:rPr>
              <a:t>Tidak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memiliki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nilai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E;</a:t>
            </a:r>
            <a:endParaRPr sz="20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79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spc="-5" dirty="0">
                <a:latin typeface="Calibri"/>
                <a:cs typeface="Calibri"/>
              </a:rPr>
              <a:t>Nilai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‘D’ </a:t>
            </a:r>
            <a:r>
              <a:rPr sz="2000" dirty="0">
                <a:latin typeface="Calibri"/>
                <a:cs typeface="Calibri"/>
              </a:rPr>
              <a:t>tidak </a:t>
            </a:r>
            <a:r>
              <a:rPr sz="2000" spc="-5" dirty="0">
                <a:latin typeface="Calibri"/>
                <a:cs typeface="Calibri"/>
              </a:rPr>
              <a:t>lebih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dari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dua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matakuliah;</a:t>
            </a:r>
            <a:endParaRPr sz="20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spc="-35" dirty="0">
                <a:latin typeface="Calibri"/>
                <a:cs typeface="Calibri"/>
              </a:rPr>
              <a:t>Telah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lulus </a:t>
            </a:r>
            <a:r>
              <a:rPr sz="2000" spc="-10" dirty="0">
                <a:latin typeface="Calibri"/>
                <a:cs typeface="Calibri"/>
              </a:rPr>
              <a:t>matakuliah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(lulus:</a:t>
            </a:r>
            <a:r>
              <a:rPr sz="2000" spc="-5" dirty="0">
                <a:latin typeface="Calibri"/>
                <a:cs typeface="Calibri"/>
              </a:rPr>
              <a:t> nilai A-C) </a:t>
            </a:r>
            <a:r>
              <a:rPr sz="2000" dirty="0">
                <a:latin typeface="Calibri"/>
                <a:cs typeface="Calibri"/>
              </a:rPr>
              <a:t>:</a:t>
            </a:r>
          </a:p>
        </p:txBody>
      </p:sp>
      <p:sp>
        <p:nvSpPr>
          <p:cNvPr id="13" name="object 13"/>
          <p:cNvSpPr/>
          <p:nvPr/>
        </p:nvSpPr>
        <p:spPr>
          <a:xfrm>
            <a:off x="2032000" y="3688879"/>
            <a:ext cx="8128000" cy="2884170"/>
          </a:xfrm>
          <a:custGeom>
            <a:avLst/>
            <a:gdLst/>
            <a:ahLst/>
            <a:cxnLst/>
            <a:rect l="l" t="t" r="r" b="b"/>
            <a:pathLst>
              <a:path w="8128000" h="2884170">
                <a:moveTo>
                  <a:pt x="8128000" y="0"/>
                </a:moveTo>
                <a:lnTo>
                  <a:pt x="4064000" y="0"/>
                </a:lnTo>
                <a:lnTo>
                  <a:pt x="0" y="0"/>
                </a:lnTo>
                <a:lnTo>
                  <a:pt x="0" y="2884119"/>
                </a:lnTo>
                <a:lnTo>
                  <a:pt x="4064000" y="2884119"/>
                </a:lnTo>
                <a:lnTo>
                  <a:pt x="8128000" y="2884119"/>
                </a:lnTo>
                <a:lnTo>
                  <a:pt x="812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010227" y="3706167"/>
            <a:ext cx="4064000" cy="2494273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1150620">
              <a:lnSpc>
                <a:spcPct val="100000"/>
              </a:lnSpc>
              <a:spcBef>
                <a:spcPts val="250"/>
              </a:spcBef>
            </a:pPr>
            <a:r>
              <a:rPr sz="2000" b="1" spc="-10" dirty="0">
                <a:latin typeface="Calibri"/>
                <a:cs typeface="Calibri"/>
              </a:rPr>
              <a:t>Sistem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Informasi</a:t>
            </a:r>
            <a:endParaRPr sz="2000" dirty="0">
              <a:latin typeface="Calibri"/>
              <a:cs typeface="Calibri"/>
            </a:endParaRPr>
          </a:p>
          <a:p>
            <a:pPr marL="589915" indent="-429259">
              <a:lnSpc>
                <a:spcPct val="100000"/>
              </a:lnSpc>
              <a:buAutoNum type="alphaLcParenR"/>
              <a:tabLst>
                <a:tab pos="589280" algn="l"/>
                <a:tab pos="589915" algn="l"/>
              </a:tabLst>
            </a:pP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Analisis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Sistem Informasi</a:t>
            </a:r>
            <a:endParaRPr sz="2000" dirty="0">
              <a:latin typeface="Calibri"/>
              <a:cs typeface="Calibri"/>
            </a:endParaRPr>
          </a:p>
          <a:p>
            <a:pPr marL="589915" indent="-429259">
              <a:lnSpc>
                <a:spcPct val="100000"/>
              </a:lnSpc>
              <a:buAutoNum type="alphaLcParenR"/>
              <a:tabLst>
                <a:tab pos="589280" algn="l"/>
                <a:tab pos="589915" algn="l"/>
              </a:tabLst>
            </a:pP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Perancangan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Sistem Informasi</a:t>
            </a:r>
            <a:endParaRPr sz="2000" dirty="0">
              <a:latin typeface="Calibri"/>
              <a:cs typeface="Calibri"/>
            </a:endParaRPr>
          </a:p>
          <a:p>
            <a:pPr marL="589915" indent="-429259">
              <a:lnSpc>
                <a:spcPct val="100000"/>
              </a:lnSpc>
              <a:buAutoNum type="alphaLcParenR"/>
              <a:tabLst>
                <a:tab pos="589280" algn="l"/>
                <a:tab pos="589915" algn="l"/>
              </a:tabLst>
            </a:pPr>
            <a:r>
              <a:rPr sz="2000" spc="-5" dirty="0" err="1">
                <a:latin typeface="Calibri"/>
                <a:cs typeface="Calibri"/>
              </a:rPr>
              <a:t>Metodologi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 err="1">
                <a:latin typeface="Calibri"/>
                <a:cs typeface="Calibri"/>
              </a:rPr>
              <a:t>Penelitian</a:t>
            </a:r>
            <a:endParaRPr sz="2000" dirty="0">
              <a:latin typeface="Calibri"/>
              <a:cs typeface="Calibri"/>
            </a:endParaRPr>
          </a:p>
          <a:p>
            <a:pPr marL="589915" indent="-429259">
              <a:lnSpc>
                <a:spcPct val="100000"/>
              </a:lnSpc>
              <a:buAutoNum type="alphaLcParenR"/>
              <a:tabLst>
                <a:tab pos="589280" algn="l"/>
                <a:tab pos="589915" algn="l"/>
              </a:tabLst>
            </a:pPr>
            <a:r>
              <a:rPr sz="2000" spc="-5" dirty="0">
                <a:latin typeface="Calibri"/>
                <a:cs typeface="Calibri"/>
              </a:rPr>
              <a:t>Bahasa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Indonesia</a:t>
            </a:r>
            <a:endParaRPr sz="2000" dirty="0">
              <a:latin typeface="Calibri"/>
              <a:cs typeface="Calibri"/>
            </a:endParaRPr>
          </a:p>
          <a:p>
            <a:pPr marL="589280" marR="1632585" indent="-428625">
              <a:lnSpc>
                <a:spcPct val="100000"/>
              </a:lnSpc>
              <a:buAutoNum type="alphaLcParenR"/>
              <a:tabLst>
                <a:tab pos="589280" algn="l"/>
                <a:tab pos="589915" algn="l"/>
              </a:tabLst>
            </a:pPr>
            <a:r>
              <a:rPr sz="2000" spc="-10" dirty="0">
                <a:latin typeface="Calibri"/>
                <a:cs typeface="Calibri"/>
              </a:rPr>
              <a:t>Pend. Pancasila </a:t>
            </a:r>
            <a:r>
              <a:rPr sz="2000" dirty="0">
                <a:latin typeface="Calibri"/>
                <a:cs typeface="Calibri"/>
              </a:rPr>
              <a:t>&amp;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Kewarganegaraan</a:t>
            </a:r>
            <a:endParaRPr sz="2000" dirty="0">
              <a:latin typeface="Calibri"/>
              <a:cs typeface="Calibri"/>
            </a:endParaRPr>
          </a:p>
          <a:p>
            <a:pPr marL="589915" indent="-429259">
              <a:lnSpc>
                <a:spcPct val="100000"/>
              </a:lnSpc>
              <a:buAutoNum type="alphaLcParenR"/>
              <a:tabLst>
                <a:tab pos="589280" algn="l"/>
                <a:tab pos="589915" algn="l"/>
              </a:tabLst>
            </a:pPr>
            <a:r>
              <a:rPr sz="2000" spc="-10" dirty="0">
                <a:latin typeface="Calibri"/>
                <a:cs typeface="Calibri"/>
              </a:rPr>
              <a:t>Pendidikan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Agama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inaba.ac.id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096000" y="3688871"/>
            <a:ext cx="4064000" cy="2494273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1124585">
              <a:lnSpc>
                <a:spcPct val="100000"/>
              </a:lnSpc>
              <a:spcBef>
                <a:spcPts val="250"/>
              </a:spcBef>
            </a:pPr>
            <a:r>
              <a:rPr sz="2000" b="1" spc="-10" dirty="0">
                <a:latin typeface="Calibri"/>
                <a:cs typeface="Calibri"/>
              </a:rPr>
              <a:t>Sistem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Komputer</a:t>
            </a:r>
            <a:endParaRPr sz="2000" dirty="0">
              <a:latin typeface="Calibri"/>
              <a:cs typeface="Calibri"/>
            </a:endParaRPr>
          </a:p>
          <a:p>
            <a:pPr marL="589915" indent="-429259">
              <a:lnSpc>
                <a:spcPct val="100000"/>
              </a:lnSpc>
              <a:buAutoNum type="alphaLcParenR"/>
              <a:tabLst>
                <a:tab pos="589280" algn="l"/>
                <a:tab pos="589915" algn="l"/>
              </a:tabLst>
            </a:pP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Rekayasa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Sistem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Komputer</a:t>
            </a:r>
            <a:endParaRPr sz="2000" dirty="0">
              <a:latin typeface="Calibri"/>
              <a:cs typeface="Calibri"/>
            </a:endParaRPr>
          </a:p>
          <a:p>
            <a:pPr marL="589915" indent="-429259">
              <a:lnSpc>
                <a:spcPct val="100000"/>
              </a:lnSpc>
              <a:buAutoNum type="alphaLcParenR"/>
              <a:tabLst>
                <a:tab pos="589280" algn="l"/>
                <a:tab pos="589915" algn="l"/>
              </a:tabLst>
            </a:pP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Sistem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Tertanam</a:t>
            </a:r>
            <a:endParaRPr sz="2000" dirty="0">
              <a:latin typeface="Calibri"/>
              <a:cs typeface="Calibri"/>
            </a:endParaRPr>
          </a:p>
          <a:p>
            <a:pPr marL="589915" indent="-429259">
              <a:lnSpc>
                <a:spcPct val="100000"/>
              </a:lnSpc>
              <a:buAutoNum type="alphaLcParenR"/>
              <a:tabLst>
                <a:tab pos="589280" algn="l"/>
                <a:tab pos="589915" algn="l"/>
              </a:tabLst>
            </a:pPr>
            <a:r>
              <a:rPr sz="2000" spc="-5" dirty="0" err="1">
                <a:latin typeface="Calibri"/>
                <a:cs typeface="Calibri"/>
              </a:rPr>
              <a:t>Metodologi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 err="1">
                <a:latin typeface="Calibri"/>
                <a:cs typeface="Calibri"/>
              </a:rPr>
              <a:t>Penelitian</a:t>
            </a:r>
            <a:endParaRPr sz="2000" dirty="0">
              <a:latin typeface="Calibri"/>
              <a:cs typeface="Calibri"/>
            </a:endParaRPr>
          </a:p>
          <a:p>
            <a:pPr marL="589915" indent="-429259">
              <a:lnSpc>
                <a:spcPct val="100000"/>
              </a:lnSpc>
              <a:buAutoNum type="alphaLcParenR"/>
              <a:tabLst>
                <a:tab pos="589280" algn="l"/>
                <a:tab pos="589915" algn="l"/>
              </a:tabLst>
            </a:pPr>
            <a:r>
              <a:rPr sz="2000" spc="-5" dirty="0">
                <a:latin typeface="Calibri"/>
                <a:cs typeface="Calibri"/>
              </a:rPr>
              <a:t>Bahasa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Indonesia</a:t>
            </a:r>
            <a:endParaRPr sz="2000" dirty="0">
              <a:latin typeface="Calibri"/>
              <a:cs typeface="Calibri"/>
            </a:endParaRPr>
          </a:p>
          <a:p>
            <a:pPr marL="589280" marR="1632585" indent="-428625">
              <a:lnSpc>
                <a:spcPct val="100000"/>
              </a:lnSpc>
              <a:buAutoNum type="alphaLcParenR"/>
              <a:tabLst>
                <a:tab pos="589280" algn="l"/>
                <a:tab pos="589915" algn="l"/>
              </a:tabLst>
            </a:pPr>
            <a:r>
              <a:rPr sz="2000" spc="-10" dirty="0">
                <a:latin typeface="Calibri"/>
                <a:cs typeface="Calibri"/>
              </a:rPr>
              <a:t>Pend. Pancasila </a:t>
            </a:r>
            <a:r>
              <a:rPr sz="2000" dirty="0">
                <a:latin typeface="Calibri"/>
                <a:cs typeface="Calibri"/>
              </a:rPr>
              <a:t>&amp;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Kewarganegaraan</a:t>
            </a:r>
            <a:endParaRPr sz="2000" dirty="0">
              <a:latin typeface="Calibri"/>
              <a:cs typeface="Calibri"/>
            </a:endParaRPr>
          </a:p>
          <a:p>
            <a:pPr marL="589915" indent="-429259">
              <a:lnSpc>
                <a:spcPct val="100000"/>
              </a:lnSpc>
              <a:buAutoNum type="alphaLcParenR"/>
              <a:tabLst>
                <a:tab pos="589280" algn="l"/>
                <a:tab pos="589915" algn="l"/>
              </a:tabLst>
            </a:pPr>
            <a:r>
              <a:rPr sz="2000" spc="-10" dirty="0">
                <a:latin typeface="Calibri"/>
                <a:cs typeface="Calibri"/>
              </a:rPr>
              <a:t>Pendidikan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Agama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52779"/>
            <a:ext cx="64731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5" dirty="0"/>
              <a:t>Panduan</a:t>
            </a:r>
            <a:r>
              <a:rPr sz="4000" spc="-30" dirty="0"/>
              <a:t> </a:t>
            </a:r>
            <a:r>
              <a:rPr sz="4000" spc="-15" dirty="0"/>
              <a:t>Anti </a:t>
            </a:r>
            <a:r>
              <a:rPr sz="4000" dirty="0"/>
              <a:t>Plagiarisme</a:t>
            </a:r>
            <a:r>
              <a:rPr sz="4000" spc="-30" dirty="0"/>
              <a:t> </a:t>
            </a:r>
            <a:r>
              <a:rPr sz="4000" spc="-5" dirty="0"/>
              <a:t>(lanj.)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420999" y="5941838"/>
            <a:ext cx="4594860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latin typeface="Calibri"/>
                <a:cs typeface="Calibri"/>
              </a:rPr>
              <a:t>(Sumber: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u="sng" spc="-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http://lib.ugm.ac.id/ind/?page_id=327</a:t>
            </a:r>
            <a:r>
              <a:rPr sz="1800" spc="-5" dirty="0">
                <a:latin typeface="Calibri"/>
                <a:cs typeface="Calibri"/>
                <a:hlinkClick r:id="rId2"/>
              </a:rPr>
              <a:t>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inaba.ac.id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674876"/>
            <a:ext cx="9009380" cy="368109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2000" b="1" spc="-5" dirty="0">
                <a:latin typeface="Calibri"/>
                <a:cs typeface="Calibri"/>
              </a:rPr>
              <a:t>Mengapa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Plagiarisme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Terjadi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89500"/>
              </a:lnSpc>
              <a:spcBef>
                <a:spcPts val="1070"/>
              </a:spcBef>
            </a:pPr>
            <a:r>
              <a:rPr sz="2000" spc="-10" dirty="0">
                <a:latin typeface="Calibri"/>
                <a:cs typeface="Calibri"/>
              </a:rPr>
              <a:t>Beberapa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tindakan plagiat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terjadi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sekitar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kita.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Tentu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saja </a:t>
            </a:r>
            <a:r>
              <a:rPr sz="2000" spc="-5" dirty="0">
                <a:latin typeface="Calibri"/>
                <a:cs typeface="Calibri"/>
              </a:rPr>
              <a:t>hal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ini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cukup</a:t>
            </a:r>
            <a:r>
              <a:rPr sz="2000" spc="-5" dirty="0">
                <a:latin typeface="Calibri"/>
                <a:cs typeface="Calibri"/>
              </a:rPr>
              <a:t> menjadi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perhatian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kita</a:t>
            </a:r>
            <a:r>
              <a:rPr sz="2000" dirty="0">
                <a:latin typeface="Calibri"/>
                <a:cs typeface="Calibri"/>
              </a:rPr>
              <a:t> semua,</a:t>
            </a:r>
            <a:r>
              <a:rPr sz="2000" spc="-5" dirty="0">
                <a:latin typeface="Calibri"/>
                <a:cs typeface="Calibri"/>
              </a:rPr>
              <a:t> sehingga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menjadi </a:t>
            </a:r>
            <a:r>
              <a:rPr sz="2000" spc="-10" dirty="0">
                <a:latin typeface="Calibri"/>
                <a:cs typeface="Calibri"/>
              </a:rPr>
              <a:t>sangat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penting bagi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kita untuk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mengantisipasi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tindakan ini. </a:t>
            </a:r>
            <a:r>
              <a:rPr sz="2000" spc="-10" dirty="0">
                <a:latin typeface="Calibri"/>
                <a:cs typeface="Calibri"/>
              </a:rPr>
              <a:t>Tindakan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plagiat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akan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mencoreng</a:t>
            </a:r>
            <a:r>
              <a:rPr sz="2000" spc="-5" dirty="0">
                <a:latin typeface="Calibri"/>
                <a:cs typeface="Calibri"/>
              </a:rPr>
              <a:t> dan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memburamkan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dunia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akademis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kita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dan </a:t>
            </a:r>
            <a:r>
              <a:rPr sz="2000" dirty="0">
                <a:latin typeface="Calibri"/>
                <a:cs typeface="Calibri"/>
              </a:rPr>
              <a:t>tidak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berlebihan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jika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plagiarisme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dikatakan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sebagai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kejahatan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intelektual. Ada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beberapa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alasan </a:t>
            </a:r>
            <a:r>
              <a:rPr sz="2000" spc="-5" dirty="0">
                <a:latin typeface="Calibri"/>
                <a:cs typeface="Calibri"/>
              </a:rPr>
              <a:t>pemicu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atau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faktor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pendorong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terjadinya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tindakan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plagiat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yaitu:</a:t>
            </a:r>
            <a:endParaRPr sz="2000">
              <a:latin typeface="Calibri"/>
              <a:cs typeface="Calibri"/>
            </a:endParaRPr>
          </a:p>
          <a:p>
            <a:pPr marL="241300" marR="1174750" indent="-228600">
              <a:lnSpc>
                <a:spcPts val="1989"/>
              </a:lnSpc>
              <a:spcBef>
                <a:spcPts val="10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25" dirty="0">
                <a:latin typeface="Calibri"/>
                <a:cs typeface="Calibri"/>
              </a:rPr>
              <a:t>Terbatasnya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waktu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untuk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menyelesaikan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sebuah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karya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ilmiah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yang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menjadi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beban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tanggungjawabnya.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Sehingga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terdorong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untuk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copy-paste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atas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karya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orang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lain.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10" dirty="0">
                <a:latin typeface="Calibri"/>
                <a:cs typeface="Calibri"/>
              </a:rPr>
              <a:t>Rendahnya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minat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baca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minat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melakukan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analisis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terhadap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sumber </a:t>
            </a:r>
            <a:r>
              <a:rPr sz="1800" spc="-15" dirty="0">
                <a:latin typeface="Calibri"/>
                <a:cs typeface="Calibri"/>
              </a:rPr>
              <a:t>referensi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yang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dimiliki.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15" dirty="0">
                <a:latin typeface="Calibri"/>
                <a:cs typeface="Calibri"/>
              </a:rPr>
              <a:t>Kurangnya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pemahaman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tentang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kapan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bagaimana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harus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melakukan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kutipan.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15" dirty="0">
                <a:latin typeface="Calibri"/>
                <a:cs typeface="Calibri"/>
              </a:rPr>
              <a:t>Kurangnya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perhatian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dari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guru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ataupun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dosen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terhadap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persoalan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plagiarisme.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52779"/>
            <a:ext cx="64731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5" dirty="0"/>
              <a:t>Panduan</a:t>
            </a:r>
            <a:r>
              <a:rPr sz="4000" spc="-30" dirty="0"/>
              <a:t> </a:t>
            </a:r>
            <a:r>
              <a:rPr sz="4000" spc="-15" dirty="0"/>
              <a:t>Anti </a:t>
            </a:r>
            <a:r>
              <a:rPr sz="4000" dirty="0"/>
              <a:t>Plagiarisme</a:t>
            </a:r>
            <a:r>
              <a:rPr sz="4000" spc="-30" dirty="0"/>
              <a:t> </a:t>
            </a:r>
            <a:r>
              <a:rPr sz="4000" spc="-5" dirty="0"/>
              <a:t>(lanj.)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inaba.ac.id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6266" y="1394347"/>
            <a:ext cx="9037955" cy="4260215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2000" b="1" spc="-5" dirty="0">
                <a:latin typeface="Calibri"/>
                <a:cs typeface="Calibri"/>
              </a:rPr>
              <a:t>Menghindari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Tindakan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Plagiarisme</a:t>
            </a:r>
            <a:endParaRPr sz="2000">
              <a:latin typeface="Calibri"/>
              <a:cs typeface="Calibri"/>
            </a:endParaRPr>
          </a:p>
          <a:p>
            <a:pPr marL="12700" marR="116205">
              <a:lnSpc>
                <a:spcPct val="90700"/>
              </a:lnSpc>
              <a:spcBef>
                <a:spcPts val="1005"/>
              </a:spcBef>
            </a:pPr>
            <a:r>
              <a:rPr sz="1800" spc="-10" dirty="0">
                <a:latin typeface="Calibri"/>
                <a:cs typeface="Calibri"/>
              </a:rPr>
              <a:t>Beberapa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upaya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telah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dilakukan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institusi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perguruan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tinggi </a:t>
            </a:r>
            <a:r>
              <a:rPr sz="1800" spc="-5" dirty="0">
                <a:latin typeface="Calibri"/>
                <a:cs typeface="Calibri"/>
              </a:rPr>
              <a:t>untuk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menghindarikan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masyarakat 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akademisnya,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dari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tindakan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plagiarisme,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sengaja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maupun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tidak </a:t>
            </a:r>
            <a:r>
              <a:rPr sz="1800" spc="-10" dirty="0">
                <a:latin typeface="Calibri"/>
                <a:cs typeface="Calibri"/>
              </a:rPr>
              <a:t>sengaja.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Berikut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ini,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pencegahan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berbagai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bentuk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pengawasan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yang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dilakukan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antara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(Permen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Diknas</a:t>
            </a:r>
            <a:r>
              <a:rPr sz="1800" dirty="0">
                <a:latin typeface="Calibri"/>
                <a:cs typeface="Calibri"/>
              </a:rPr>
              <a:t> No.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17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Tahun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2010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Pasal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7):</a:t>
            </a:r>
            <a:endParaRPr sz="1800">
              <a:latin typeface="Calibri"/>
              <a:cs typeface="Calibri"/>
            </a:endParaRPr>
          </a:p>
          <a:p>
            <a:pPr marL="240665" marR="5080" indent="-228600">
              <a:lnSpc>
                <a:spcPts val="1900"/>
              </a:lnSpc>
              <a:spcBef>
                <a:spcPts val="1019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15" dirty="0">
                <a:latin typeface="Calibri"/>
                <a:cs typeface="Calibri"/>
              </a:rPr>
              <a:t>Karya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mahasiswa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(skripsi,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tesis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disertasi)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dilampiri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dengan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surat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pernyataan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dari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yang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bersangkutan,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yang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menyatakan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bahwa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karya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ilmiah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tersebut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tidak </a:t>
            </a:r>
            <a:r>
              <a:rPr sz="1800" spc="-5" dirty="0">
                <a:latin typeface="Calibri"/>
                <a:cs typeface="Calibri"/>
              </a:rPr>
              <a:t>mengandung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unsur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plagiat.</a:t>
            </a:r>
            <a:endParaRPr sz="1800">
              <a:latin typeface="Calibri"/>
              <a:cs typeface="Calibri"/>
            </a:endParaRPr>
          </a:p>
          <a:p>
            <a:pPr marL="240665" marR="187325" indent="-228600">
              <a:lnSpc>
                <a:spcPct val="90600"/>
              </a:lnSpc>
              <a:spcBef>
                <a:spcPts val="1019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5" dirty="0">
                <a:latin typeface="Calibri"/>
                <a:cs typeface="Calibri"/>
              </a:rPr>
              <a:t>Pimpinan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Perguruan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Tinggi </a:t>
            </a:r>
            <a:r>
              <a:rPr sz="1800" spc="-10" dirty="0">
                <a:latin typeface="Calibri"/>
                <a:cs typeface="Calibri"/>
              </a:rPr>
              <a:t>berkewajiban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mengunggah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semua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karya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ilmiah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yang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dihasilkan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lingkungan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perguruan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tingginya,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seperti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portal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Garuda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atau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portal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yang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ditetapkan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oleh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Direktorat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Pendidikan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Tinggi.</a:t>
            </a:r>
            <a:endParaRPr sz="1800">
              <a:latin typeface="Calibri"/>
              <a:cs typeface="Calibri"/>
            </a:endParaRPr>
          </a:p>
          <a:p>
            <a:pPr marL="240665" marR="337820" indent="-228600">
              <a:lnSpc>
                <a:spcPts val="1989"/>
              </a:lnSpc>
              <a:spcBef>
                <a:spcPts val="9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5" dirty="0">
                <a:latin typeface="Calibri"/>
                <a:cs typeface="Calibri"/>
              </a:rPr>
              <a:t>Sosialisasi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terkait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dengan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UU Hak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Cipta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No. 19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Tahun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2002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Permendiknas</a:t>
            </a:r>
            <a:r>
              <a:rPr sz="1800" dirty="0">
                <a:latin typeface="Calibri"/>
                <a:cs typeface="Calibri"/>
              </a:rPr>
              <a:t> No.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17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Tahun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2010 </a:t>
            </a:r>
            <a:r>
              <a:rPr sz="1800" spc="-10" dirty="0">
                <a:latin typeface="Calibri"/>
                <a:cs typeface="Calibri"/>
              </a:rPr>
              <a:t>kepada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seluruh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masyarakat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akademis.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Calibri"/>
              <a:cs typeface="Calibri"/>
            </a:endParaRPr>
          </a:p>
          <a:p>
            <a:pPr marL="2984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(Sumber: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u="sng" spc="-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http://lib.ugm.ac.id/ind/?page_id=327</a:t>
            </a:r>
            <a:r>
              <a:rPr sz="1800" spc="-5" dirty="0">
                <a:latin typeface="Calibri"/>
                <a:cs typeface="Calibri"/>
                <a:hlinkClick r:id="rId2"/>
              </a:rPr>
              <a:t>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52779"/>
            <a:ext cx="64731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5" dirty="0"/>
              <a:t>Panduan</a:t>
            </a:r>
            <a:r>
              <a:rPr sz="4000" spc="-30" dirty="0"/>
              <a:t> </a:t>
            </a:r>
            <a:r>
              <a:rPr sz="4000" spc="-15" dirty="0"/>
              <a:t>Anti </a:t>
            </a:r>
            <a:r>
              <a:rPr sz="4000" dirty="0"/>
              <a:t>Plagiarisme</a:t>
            </a:r>
            <a:r>
              <a:rPr sz="4000" spc="-30" dirty="0"/>
              <a:t> </a:t>
            </a:r>
            <a:r>
              <a:rPr sz="4000" spc="-5" dirty="0"/>
              <a:t>(lanj.)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inaba.ac.id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2516" y="1517396"/>
            <a:ext cx="8891905" cy="4137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039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5" dirty="0">
                <a:latin typeface="Calibri"/>
                <a:cs typeface="Calibri"/>
              </a:rPr>
              <a:t>Selain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bentuk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pencegahan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yang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telah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disebutkan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atas,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sebagaimana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ditulis</a:t>
            </a:r>
            <a:endParaRPr sz="1800">
              <a:latin typeface="Calibri"/>
              <a:cs typeface="Calibri"/>
            </a:endParaRPr>
          </a:p>
          <a:p>
            <a:pPr marL="241300" marR="180340">
              <a:lnSpc>
                <a:spcPct val="90000"/>
              </a:lnSpc>
              <a:spcBef>
                <a:spcPts val="95"/>
              </a:spcBef>
            </a:pPr>
            <a:r>
              <a:rPr sz="1800" spc="-5" dirty="0">
                <a:latin typeface="Calibri"/>
                <a:cs typeface="Calibri"/>
              </a:rPr>
              <a:t>dalam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u="sng" spc="-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http://writing.mit.edu/wcc/avoidingplagiarism</a:t>
            </a:r>
            <a:r>
              <a:rPr sz="1800" spc="-5" dirty="0">
                <a:latin typeface="Calibri"/>
                <a:cs typeface="Calibri"/>
                <a:hlinkClick r:id="rId2"/>
              </a:rPr>
              <a:t>,</a:t>
            </a:r>
            <a:r>
              <a:rPr sz="1800" spc="10" dirty="0">
                <a:latin typeface="Calibri"/>
                <a:cs typeface="Calibri"/>
                <a:hlinkClick r:id="rId2"/>
              </a:rPr>
              <a:t> </a:t>
            </a:r>
            <a:r>
              <a:rPr sz="1800" dirty="0">
                <a:latin typeface="Calibri"/>
                <a:cs typeface="Calibri"/>
              </a:rPr>
              <a:t>ada </a:t>
            </a:r>
            <a:r>
              <a:rPr sz="1800" spc="-10" dirty="0">
                <a:latin typeface="Calibri"/>
                <a:cs typeface="Calibri"/>
              </a:rPr>
              <a:t>langkah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yang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harus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diperhatikan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untuk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mencegah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atau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menghindarkan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kita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dari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plagiarisme,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yaitu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melakukan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pengutipan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dan/atau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melakukan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paraphrase</a:t>
            </a:r>
            <a:r>
              <a:rPr sz="1800" spc="-5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10" dirty="0">
                <a:latin typeface="Calibri"/>
                <a:cs typeface="Calibri"/>
              </a:rPr>
              <a:t>Pengutipan</a:t>
            </a:r>
            <a:endParaRPr sz="1800">
              <a:latin typeface="Calibri"/>
              <a:cs typeface="Calibri"/>
            </a:endParaRPr>
          </a:p>
          <a:p>
            <a:pPr marL="698500" marR="628650" lvl="1" indent="-228600">
              <a:lnSpc>
                <a:spcPts val="1800"/>
              </a:lnSpc>
              <a:spcBef>
                <a:spcPts val="50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600" spc="-10" dirty="0">
                <a:latin typeface="Calibri"/>
                <a:cs typeface="Calibri"/>
              </a:rPr>
              <a:t>Menggunakan</a:t>
            </a:r>
            <a:r>
              <a:rPr sz="1600" spc="-5" dirty="0">
                <a:latin typeface="Calibri"/>
                <a:cs typeface="Calibri"/>
              </a:rPr>
              <a:t> dua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tanda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kutip,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jika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mengambil</a:t>
            </a:r>
            <a:r>
              <a:rPr sz="1600" spc="-5" dirty="0">
                <a:latin typeface="Calibri"/>
                <a:cs typeface="Calibri"/>
              </a:rPr>
              <a:t> langsung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satu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kalimat,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dengan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menyebutkan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sumbernya.</a:t>
            </a:r>
            <a:endParaRPr sz="1600">
              <a:latin typeface="Calibri"/>
              <a:cs typeface="Calibri"/>
            </a:endParaRPr>
          </a:p>
          <a:p>
            <a:pPr marL="698500" marR="153670" lvl="1" indent="-228600">
              <a:lnSpc>
                <a:spcPts val="1700"/>
              </a:lnSpc>
              <a:spcBef>
                <a:spcPts val="459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600" spc="-10" dirty="0">
                <a:latin typeface="Calibri"/>
                <a:cs typeface="Calibri"/>
              </a:rPr>
              <a:t>Menuliskan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daftar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pustaka,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atas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karya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yang</a:t>
            </a:r>
            <a:r>
              <a:rPr sz="1600" spc="-5" dirty="0">
                <a:latin typeface="Calibri"/>
                <a:cs typeface="Calibri"/>
              </a:rPr>
              <a:t> dirujuk,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dengan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baik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dan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30" dirty="0">
                <a:latin typeface="Calibri"/>
                <a:cs typeface="Calibri"/>
              </a:rPr>
              <a:t>benar.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30" dirty="0">
                <a:latin typeface="Calibri"/>
                <a:cs typeface="Calibri"/>
              </a:rPr>
              <a:t>Yang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dimaksud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adalah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sesuai panduan </a:t>
            </a:r>
            <a:r>
              <a:rPr sz="1600" spc="-10" dirty="0">
                <a:latin typeface="Calibri"/>
                <a:cs typeface="Calibri"/>
              </a:rPr>
              <a:t>yang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ditetapkan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masing-masing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institusi dalam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penulisan </a:t>
            </a:r>
            <a:r>
              <a:rPr sz="1600" spc="-10" dirty="0">
                <a:latin typeface="Calibri"/>
                <a:cs typeface="Calibri"/>
              </a:rPr>
              <a:t>daftar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pustaka.</a:t>
            </a:r>
            <a:endParaRPr sz="1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i="1" spc="-10" dirty="0">
                <a:latin typeface="Calibri"/>
                <a:cs typeface="Calibri"/>
              </a:rPr>
              <a:t>Paraphrase</a:t>
            </a:r>
            <a:endParaRPr sz="1800">
              <a:latin typeface="Calibri"/>
              <a:cs typeface="Calibri"/>
            </a:endParaRPr>
          </a:p>
          <a:p>
            <a:pPr marL="698500" marR="5080" lvl="1" indent="-228600">
              <a:lnSpc>
                <a:spcPts val="1700"/>
              </a:lnSpc>
              <a:spcBef>
                <a:spcPts val="58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600" spc="-10" dirty="0">
                <a:latin typeface="Calibri"/>
                <a:cs typeface="Calibri"/>
              </a:rPr>
              <a:t>Melakukan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parafrase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dengan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tetap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menyebutkan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sumbernya.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Parafrase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adalah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mengungkapkan 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ide/gagasan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orang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lain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dengan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menggunakan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kata-kata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sendiri,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tanpa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merubah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maksud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atau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makna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ide/gagasan</a:t>
            </a:r>
            <a:r>
              <a:rPr sz="1600" spc="-10" dirty="0">
                <a:latin typeface="Calibri"/>
                <a:cs typeface="Calibri"/>
              </a:rPr>
              <a:t> dengan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tetap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menyebutkan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sumbernya.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50">
              <a:latin typeface="Calibri"/>
              <a:cs typeface="Calibri"/>
            </a:endParaRPr>
          </a:p>
          <a:p>
            <a:pPr marL="5334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(Sumber: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u="sng" spc="-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3"/>
              </a:rPr>
              <a:t>http://lib.ugm.ac.id/ind/?page_id=327</a:t>
            </a:r>
            <a:r>
              <a:rPr sz="1800" spc="-5" dirty="0">
                <a:latin typeface="Calibri"/>
                <a:cs typeface="Calibri"/>
                <a:hlinkClick r:id="rId3"/>
              </a:rPr>
              <a:t>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52779"/>
            <a:ext cx="64731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5" dirty="0"/>
              <a:t>Panduan</a:t>
            </a:r>
            <a:r>
              <a:rPr sz="4000" spc="-30" dirty="0"/>
              <a:t> </a:t>
            </a:r>
            <a:r>
              <a:rPr sz="4000" spc="-15" dirty="0"/>
              <a:t>Anti </a:t>
            </a:r>
            <a:r>
              <a:rPr sz="4000" dirty="0"/>
              <a:t>Plagiarisme</a:t>
            </a:r>
            <a:r>
              <a:rPr sz="4000" spc="-30" dirty="0"/>
              <a:t> </a:t>
            </a:r>
            <a:r>
              <a:rPr sz="4000" spc="-5" dirty="0"/>
              <a:t>(lanj.)</a:t>
            </a:r>
            <a:endParaRPr sz="40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inaba.ac.id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507235"/>
            <a:ext cx="9197975" cy="223520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41300" marR="667385" indent="-228600">
              <a:lnSpc>
                <a:spcPct val="91500"/>
              </a:lnSpc>
              <a:spcBef>
                <a:spcPts val="3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Selain</a:t>
            </a:r>
            <a:r>
              <a:rPr sz="2000" spc="-5" dirty="0">
                <a:latin typeface="Calibri"/>
                <a:cs typeface="Calibri"/>
              </a:rPr>
              <a:t> dua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atas,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untuk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menghindari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plagiarisme, kita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dapat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menggunakan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beberapa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aplikasi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pendukung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antiplagiarisme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baik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yang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berbayar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maupun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gratis.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Misalnya:</a:t>
            </a:r>
            <a:endParaRPr sz="2000">
              <a:latin typeface="Calibri"/>
              <a:cs typeface="Calibri"/>
            </a:endParaRPr>
          </a:p>
          <a:p>
            <a:pPr marL="241300" marR="51435" indent="-228600">
              <a:lnSpc>
                <a:spcPts val="2210"/>
              </a:lnSpc>
              <a:spcBef>
                <a:spcPts val="9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Menggunakan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alat/aplikasi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pendeteksi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plagiarisme.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Misalnya: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i="1" spc="-15" dirty="0">
                <a:latin typeface="Calibri"/>
                <a:cs typeface="Calibri"/>
              </a:rPr>
              <a:t>Turnitin</a:t>
            </a:r>
            <a:r>
              <a:rPr sz="2000" spc="-15" dirty="0">
                <a:latin typeface="Calibri"/>
                <a:cs typeface="Calibri"/>
              </a:rPr>
              <a:t>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i="1" spc="-15" dirty="0">
                <a:latin typeface="Calibri"/>
                <a:cs typeface="Calibri"/>
              </a:rPr>
              <a:t>Wcopyfind</a:t>
            </a:r>
            <a:r>
              <a:rPr sz="2000" spc="-15" dirty="0">
                <a:latin typeface="Calibri"/>
                <a:cs typeface="Calibri"/>
              </a:rPr>
              <a:t>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dan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sebagainya.</a:t>
            </a:r>
            <a:endParaRPr sz="2000">
              <a:latin typeface="Calibri"/>
              <a:cs typeface="Calibri"/>
            </a:endParaRPr>
          </a:p>
          <a:p>
            <a:pPr marL="241300" marR="5080" indent="-228600">
              <a:lnSpc>
                <a:spcPts val="2210"/>
              </a:lnSpc>
              <a:spcBef>
                <a:spcPts val="88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Penggunaan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aplikasi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i="1" spc="-10" dirty="0">
                <a:latin typeface="Calibri"/>
                <a:cs typeface="Calibri"/>
              </a:rPr>
              <a:t>Zotero</a:t>
            </a:r>
            <a:r>
              <a:rPr sz="2000" spc="-10" dirty="0">
                <a:latin typeface="Calibri"/>
                <a:cs typeface="Calibri"/>
              </a:rPr>
              <a:t>,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i="1" spc="-10" dirty="0">
                <a:latin typeface="Calibri"/>
                <a:cs typeface="Calibri"/>
              </a:rPr>
              <a:t>Endnote</a:t>
            </a:r>
            <a:r>
              <a:rPr sz="2000" i="1" spc="-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dan aplikasi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sejenis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untuk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pengelolaan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sitiran dan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daftar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pustaka.</a:t>
            </a:r>
            <a:r>
              <a:rPr sz="2000" spc="-10" dirty="0">
                <a:solidFill>
                  <a:srgbClr val="0563C1"/>
                </a:solidFill>
                <a:latin typeface="Calibri"/>
                <a:cs typeface="Calibri"/>
              </a:rPr>
              <a:t> </a:t>
            </a:r>
            <a:r>
              <a:rPr sz="2000" u="sng" spc="-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</a:rPr>
              <a:t>[1]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1038" y="4714747"/>
            <a:ext cx="4594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(Sumber: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u="sng" spc="-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http://lib.ugm.ac.id/ind/?page_id=327</a:t>
            </a:r>
            <a:r>
              <a:rPr sz="1800" spc="-5" dirty="0">
                <a:latin typeface="Calibri"/>
                <a:cs typeface="Calibri"/>
                <a:hlinkClick r:id="rId2"/>
              </a:rPr>
              <a:t>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52779"/>
            <a:ext cx="64731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5" dirty="0"/>
              <a:t>Panduan</a:t>
            </a:r>
            <a:r>
              <a:rPr sz="4000" spc="-30" dirty="0"/>
              <a:t> </a:t>
            </a:r>
            <a:r>
              <a:rPr sz="4000" spc="-15" dirty="0"/>
              <a:t>Anti </a:t>
            </a:r>
            <a:r>
              <a:rPr sz="4000" dirty="0"/>
              <a:t>Plagiarisme</a:t>
            </a:r>
            <a:r>
              <a:rPr sz="4000" spc="-30" dirty="0"/>
              <a:t> </a:t>
            </a:r>
            <a:r>
              <a:rPr sz="4000" spc="-5" dirty="0"/>
              <a:t>(lanj.)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inaba.ac.id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2516" y="1394347"/>
            <a:ext cx="9055735" cy="4260215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2000" b="1" spc="-5" dirty="0">
                <a:latin typeface="Calibri"/>
                <a:cs typeface="Calibri"/>
              </a:rPr>
              <a:t>Tips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Menulis </a:t>
            </a:r>
            <a:r>
              <a:rPr sz="2000" b="1" spc="-10" dirty="0">
                <a:latin typeface="Calibri"/>
                <a:cs typeface="Calibri"/>
              </a:rPr>
              <a:t>Agar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Terhindar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dari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Plagiarisme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30" dirty="0">
                <a:latin typeface="Calibri"/>
                <a:cs typeface="Calibri"/>
              </a:rPr>
              <a:t>Tentukan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buku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yang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hendak </a:t>
            </a:r>
            <a:r>
              <a:rPr sz="1800" dirty="0">
                <a:latin typeface="Calibri"/>
                <a:cs typeface="Calibri"/>
              </a:rPr>
              <a:t>anda </a:t>
            </a:r>
            <a:r>
              <a:rPr sz="1800" spc="-5" dirty="0">
                <a:latin typeface="Calibri"/>
                <a:cs typeface="Calibri"/>
              </a:rPr>
              <a:t>baca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10" dirty="0">
                <a:latin typeface="Calibri"/>
                <a:cs typeface="Calibri"/>
              </a:rPr>
              <a:t>Sediakan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beberapa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kertas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kecil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(seukuran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saku)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satukan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dengan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penjepit.</a:t>
            </a:r>
            <a:endParaRPr sz="1800">
              <a:latin typeface="Calibri"/>
              <a:cs typeface="Calibri"/>
            </a:endParaRPr>
          </a:p>
          <a:p>
            <a:pPr marL="241300" marR="46990" indent="-228600">
              <a:lnSpc>
                <a:spcPts val="2020"/>
              </a:lnSpc>
              <a:spcBef>
                <a:spcPts val="9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25" dirty="0">
                <a:latin typeface="Calibri"/>
                <a:cs typeface="Calibri"/>
              </a:rPr>
              <a:t>Tulis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judul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buku,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pengarang,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penerbit,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tahun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terbit,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tempat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terbit,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jumlah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halaman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pada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kertas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kecil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paling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depan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5" dirty="0">
                <a:latin typeface="Calibri"/>
                <a:cs typeface="Calibri"/>
              </a:rPr>
              <a:t>Sembari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membaca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buku,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salin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utama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yang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dapatkan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pada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kertas-kertas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kecil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tersebut.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10" dirty="0">
                <a:latin typeface="Calibri"/>
                <a:cs typeface="Calibri"/>
              </a:rPr>
              <a:t>Setelah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selesai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membaca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buku,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anda </a:t>
            </a:r>
            <a:r>
              <a:rPr sz="1800" spc="-15" dirty="0">
                <a:latin typeface="Calibri"/>
                <a:cs typeface="Calibri"/>
              </a:rPr>
              <a:t>fokus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pada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catatan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anda</a:t>
            </a:r>
            <a:endParaRPr sz="1800">
              <a:latin typeface="Calibri"/>
              <a:cs typeface="Calibri"/>
            </a:endParaRPr>
          </a:p>
          <a:p>
            <a:pPr marL="241300" marR="167640" indent="-228600">
              <a:lnSpc>
                <a:spcPts val="1920"/>
              </a:lnSpc>
              <a:spcBef>
                <a:spcPts val="11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15" dirty="0">
                <a:latin typeface="Calibri"/>
                <a:cs typeface="Calibri"/>
              </a:rPr>
              <a:t>Ketika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menulis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artikel,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maka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jika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ingin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menyitir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dari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buku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yang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telah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baca,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fokuslah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pada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kertas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catatan.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1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10" dirty="0">
                <a:latin typeface="Calibri"/>
                <a:cs typeface="Calibri"/>
              </a:rPr>
              <a:t>Kembangkan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kalimat</a:t>
            </a:r>
            <a:r>
              <a:rPr sz="1800" dirty="0">
                <a:latin typeface="Calibri"/>
                <a:cs typeface="Calibri"/>
              </a:rPr>
              <a:t> anda </a:t>
            </a:r>
            <a:r>
              <a:rPr sz="1800" spc="-5" dirty="0">
                <a:latin typeface="Calibri"/>
                <a:cs typeface="Calibri"/>
              </a:rPr>
              <a:t>sendiri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dari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catatan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yang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anda </a:t>
            </a:r>
            <a:r>
              <a:rPr sz="1800" spc="-5" dirty="0">
                <a:latin typeface="Calibri"/>
                <a:cs typeface="Calibri"/>
              </a:rPr>
              <a:t>buat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700">
              <a:latin typeface="Calibri"/>
              <a:cs typeface="Calibri"/>
            </a:endParaRPr>
          </a:p>
          <a:p>
            <a:pPr marL="3619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(Sumber: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u="sng" spc="-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http://lib.ugm.ac.id/ind/?page_id=327</a:t>
            </a:r>
            <a:r>
              <a:rPr sz="1800" spc="-5" dirty="0">
                <a:latin typeface="Calibri"/>
                <a:cs typeface="Calibri"/>
                <a:hlinkClick r:id="rId2"/>
              </a:rPr>
              <a:t>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52779"/>
            <a:ext cx="64731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5" dirty="0"/>
              <a:t>Panduan</a:t>
            </a:r>
            <a:r>
              <a:rPr sz="4000" spc="-30" dirty="0"/>
              <a:t> </a:t>
            </a:r>
            <a:r>
              <a:rPr sz="4000" spc="-15" dirty="0"/>
              <a:t>Anti </a:t>
            </a:r>
            <a:r>
              <a:rPr sz="4000" dirty="0"/>
              <a:t>Plagiarisme</a:t>
            </a:r>
            <a:r>
              <a:rPr sz="4000" spc="-30" dirty="0"/>
              <a:t> </a:t>
            </a:r>
            <a:r>
              <a:rPr sz="4000" spc="-5" dirty="0"/>
              <a:t>(lanj.)</a:t>
            </a:r>
            <a:endParaRPr sz="40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inaba.ac.id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28766" y="1394347"/>
            <a:ext cx="9250680" cy="2175510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2000" b="1" spc="-5" dirty="0">
                <a:latin typeface="Calibri"/>
                <a:cs typeface="Calibri"/>
              </a:rPr>
              <a:t>Sanksi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Plagiarisme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ts val="1989"/>
              </a:lnSpc>
              <a:spcBef>
                <a:spcPts val="1010"/>
              </a:spcBef>
            </a:pPr>
            <a:r>
              <a:rPr sz="1800" spc="-5" dirty="0">
                <a:latin typeface="Calibri"/>
                <a:cs typeface="Calibri"/>
              </a:rPr>
              <a:t>Undang-Undang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No.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20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Tahun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2003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mengatur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sanksi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bagi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orang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yang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melakukan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plagiat,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khususnya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yang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terjadi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dilingkungan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akademik.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Sanksi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tersebut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adalah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sebagai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berikut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(Pasal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70):</a:t>
            </a:r>
            <a:endParaRPr sz="1800">
              <a:latin typeface="Calibri"/>
              <a:cs typeface="Calibri"/>
            </a:endParaRPr>
          </a:p>
          <a:p>
            <a:pPr marL="241300" marR="274955" indent="-228600">
              <a:lnSpc>
                <a:spcPct val="89300"/>
              </a:lnSpc>
              <a:spcBef>
                <a:spcPts val="94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b="1" i="1" spc="-5" dirty="0">
                <a:latin typeface="Calibri"/>
                <a:cs typeface="Calibri"/>
              </a:rPr>
              <a:t>Lulusan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yang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karya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ilmiah</a:t>
            </a:r>
            <a:r>
              <a:rPr sz="1800" b="1" i="1" dirty="0">
                <a:latin typeface="Calibri"/>
                <a:cs typeface="Calibri"/>
              </a:rPr>
              <a:t> yang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digunakannya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untuk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mendapatkan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gelar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akademik,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profesi, </a:t>
            </a:r>
            <a:r>
              <a:rPr sz="1800" b="1" i="1" spc="-390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atau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vokasi</a:t>
            </a:r>
            <a:r>
              <a:rPr sz="1800" b="1" i="1" spc="-5" dirty="0">
                <a:latin typeface="Calibri"/>
                <a:cs typeface="Calibri"/>
              </a:rPr>
              <a:t> sebagaimana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dimaksud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dalam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Pasal</a:t>
            </a:r>
            <a:r>
              <a:rPr sz="1800" b="1" i="1" dirty="0">
                <a:latin typeface="Calibri"/>
                <a:cs typeface="Calibri"/>
              </a:rPr>
              <a:t> 25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spc="-20" dirty="0">
                <a:latin typeface="Calibri"/>
                <a:cs typeface="Calibri"/>
              </a:rPr>
              <a:t>Ayat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(2)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terbukti </a:t>
            </a:r>
            <a:r>
              <a:rPr sz="1800" b="1" i="1" spc="-10" dirty="0">
                <a:latin typeface="Calibri"/>
                <a:cs typeface="Calibri"/>
              </a:rPr>
              <a:t>merupakan</a:t>
            </a:r>
            <a:r>
              <a:rPr sz="1800" b="1" i="1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jiplakan </a:t>
            </a:r>
            <a:r>
              <a:rPr sz="1800" b="1" i="1" spc="-5" dirty="0">
                <a:latin typeface="Calibri"/>
                <a:cs typeface="Calibri"/>
              </a:rPr>
              <a:t> dipidana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dengan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pidana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penjara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paling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lama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dua</a:t>
            </a:r>
            <a:r>
              <a:rPr sz="1800" b="1" i="1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tahun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dan/atau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pidana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denda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paling </a:t>
            </a:r>
            <a:r>
              <a:rPr sz="1800" b="1" i="1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banyak</a:t>
            </a:r>
            <a:r>
              <a:rPr sz="1800" b="1" i="1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Rp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200.000.000,00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(dua</a:t>
            </a:r>
            <a:r>
              <a:rPr sz="1800" b="1" i="1" dirty="0">
                <a:latin typeface="Calibri"/>
                <a:cs typeface="Calibri"/>
              </a:rPr>
              <a:t> ratus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juta</a:t>
            </a:r>
            <a:r>
              <a:rPr sz="1800" b="1" i="1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rupiah).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0359" y="4300220"/>
            <a:ext cx="4594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(Sumber: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u="sng" spc="-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http://lib.ugm.ac.id/ind/?page_id=327</a:t>
            </a:r>
            <a:r>
              <a:rPr sz="1800" spc="-5" dirty="0">
                <a:latin typeface="Calibri"/>
                <a:cs typeface="Calibri"/>
                <a:hlinkClick r:id="rId2"/>
              </a:rPr>
              <a:t>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52779"/>
            <a:ext cx="64731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5" dirty="0"/>
              <a:t>Panduan</a:t>
            </a:r>
            <a:r>
              <a:rPr sz="4000" spc="-30" dirty="0"/>
              <a:t> </a:t>
            </a:r>
            <a:r>
              <a:rPr sz="4000" spc="-15" dirty="0"/>
              <a:t>Anti </a:t>
            </a:r>
            <a:r>
              <a:rPr sz="4000" dirty="0"/>
              <a:t>Plagiarisme</a:t>
            </a:r>
            <a:r>
              <a:rPr sz="4000" spc="-30" dirty="0"/>
              <a:t> </a:t>
            </a:r>
            <a:r>
              <a:rPr sz="4000" spc="-5" dirty="0"/>
              <a:t>(lanj.)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inaba.ac.id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3438" y="1394347"/>
            <a:ext cx="9027160" cy="4653915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985"/>
              </a:spcBef>
            </a:pPr>
            <a:r>
              <a:rPr sz="2000" b="1" spc="-5" dirty="0">
                <a:latin typeface="Calibri"/>
                <a:cs typeface="Calibri"/>
              </a:rPr>
              <a:t>Sanksi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Plagiarisme</a:t>
            </a:r>
            <a:endParaRPr sz="2000">
              <a:latin typeface="Calibri"/>
              <a:cs typeface="Calibri"/>
            </a:endParaRPr>
          </a:p>
          <a:p>
            <a:pPr marL="19050" marR="5080">
              <a:lnSpc>
                <a:spcPct val="90000"/>
              </a:lnSpc>
              <a:spcBef>
                <a:spcPts val="1020"/>
              </a:spcBef>
            </a:pPr>
            <a:r>
              <a:rPr sz="1800" spc="-20" dirty="0">
                <a:latin typeface="Calibri"/>
                <a:cs typeface="Calibri"/>
              </a:rPr>
              <a:t>Peraturan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Menteri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Nomor</a:t>
            </a:r>
            <a:r>
              <a:rPr sz="1800" dirty="0">
                <a:latin typeface="Calibri"/>
                <a:cs typeface="Calibri"/>
              </a:rPr>
              <a:t> 17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Tahun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2010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telah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mengatur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sanksi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bagi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mahasiswa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yang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melakukan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tindakan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plagiat.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Jika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terbukti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melakukan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plagiasi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maka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seorang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mahasiswa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akan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memperoleh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sanksi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sebagai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berikut:</a:t>
            </a:r>
            <a:endParaRPr sz="1800">
              <a:latin typeface="Calibri"/>
              <a:cs typeface="Calibri"/>
            </a:endParaRPr>
          </a:p>
          <a:p>
            <a:pPr marL="247650" indent="-229235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247650" algn="l"/>
                <a:tab pos="248285" algn="l"/>
              </a:tabLst>
            </a:pPr>
            <a:r>
              <a:rPr sz="1800" spc="-30" dirty="0">
                <a:latin typeface="Calibri"/>
                <a:cs typeface="Calibri"/>
              </a:rPr>
              <a:t>Teguran</a:t>
            </a:r>
            <a:endParaRPr sz="1800">
              <a:latin typeface="Calibri"/>
              <a:cs typeface="Calibri"/>
            </a:endParaRPr>
          </a:p>
          <a:p>
            <a:pPr marL="247650" indent="-229235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247650" algn="l"/>
                <a:tab pos="248285" algn="l"/>
              </a:tabLst>
            </a:pPr>
            <a:r>
              <a:rPr sz="1800" spc="-15" dirty="0">
                <a:latin typeface="Calibri"/>
                <a:cs typeface="Calibri"/>
              </a:rPr>
              <a:t>Peringatan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tertulis</a:t>
            </a:r>
            <a:endParaRPr sz="1800">
              <a:latin typeface="Calibri"/>
              <a:cs typeface="Calibri"/>
            </a:endParaRPr>
          </a:p>
          <a:p>
            <a:pPr marL="247650" indent="-229235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7650" algn="l"/>
                <a:tab pos="248285" algn="l"/>
              </a:tabLst>
            </a:pPr>
            <a:r>
              <a:rPr sz="1800" spc="-10" dirty="0">
                <a:latin typeface="Calibri"/>
                <a:cs typeface="Calibri"/>
              </a:rPr>
              <a:t>Penundaan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pemberian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sebagian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hak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mahasiswa</a:t>
            </a:r>
            <a:endParaRPr sz="1800">
              <a:latin typeface="Calibri"/>
              <a:cs typeface="Calibri"/>
            </a:endParaRPr>
          </a:p>
          <a:p>
            <a:pPr marL="247650" indent="-229235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247650" algn="l"/>
                <a:tab pos="248285" algn="l"/>
              </a:tabLst>
            </a:pPr>
            <a:r>
              <a:rPr sz="1800" spc="-15" dirty="0">
                <a:latin typeface="Calibri"/>
                <a:cs typeface="Calibri"/>
              </a:rPr>
              <a:t>Pembatalan </a:t>
            </a:r>
            <a:r>
              <a:rPr sz="1800" spc="-5" dirty="0">
                <a:latin typeface="Calibri"/>
                <a:cs typeface="Calibri"/>
              </a:rPr>
              <a:t>nilai</a:t>
            </a:r>
            <a:endParaRPr sz="1800">
              <a:latin typeface="Calibri"/>
              <a:cs typeface="Calibri"/>
            </a:endParaRPr>
          </a:p>
          <a:p>
            <a:pPr marL="247650" indent="-229235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7650" algn="l"/>
                <a:tab pos="248285" algn="l"/>
              </a:tabLst>
            </a:pPr>
            <a:r>
              <a:rPr sz="1800" spc="-10" dirty="0">
                <a:latin typeface="Calibri"/>
                <a:cs typeface="Calibri"/>
              </a:rPr>
              <a:t>Pemberhentian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dengan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hormat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dari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status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sebagai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mahasiswa</a:t>
            </a:r>
            <a:endParaRPr sz="1800">
              <a:latin typeface="Calibri"/>
              <a:cs typeface="Calibri"/>
            </a:endParaRPr>
          </a:p>
          <a:p>
            <a:pPr marL="247650" indent="-229235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247650" algn="l"/>
                <a:tab pos="248285" algn="l"/>
              </a:tabLst>
            </a:pPr>
            <a:r>
              <a:rPr sz="1800" spc="-10" dirty="0">
                <a:latin typeface="Calibri"/>
                <a:cs typeface="Calibri"/>
              </a:rPr>
              <a:t>Pemberhentian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tidak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dengan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hormat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dari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status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sebagai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mahasiswa</a:t>
            </a:r>
            <a:endParaRPr sz="1800">
              <a:latin typeface="Calibri"/>
              <a:cs typeface="Calibri"/>
            </a:endParaRPr>
          </a:p>
          <a:p>
            <a:pPr marL="247650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7650" algn="l"/>
                <a:tab pos="248285" algn="l"/>
              </a:tabLst>
            </a:pPr>
            <a:r>
              <a:rPr sz="1800" spc="-15" dirty="0">
                <a:latin typeface="Calibri"/>
                <a:cs typeface="Calibri"/>
              </a:rPr>
              <a:t>Pembatalan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ijazah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apabila </a:t>
            </a:r>
            <a:r>
              <a:rPr sz="1800" spc="-5" dirty="0">
                <a:latin typeface="Calibri"/>
                <a:cs typeface="Calibri"/>
              </a:rPr>
              <a:t>telah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lulus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dari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proses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pendidikan.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(Sumber: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u="sng" spc="-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http://lib.ugm.ac.id/ind/?page_id=327</a:t>
            </a:r>
            <a:r>
              <a:rPr sz="1800" spc="-5" dirty="0">
                <a:latin typeface="Calibri"/>
                <a:cs typeface="Calibri"/>
                <a:hlinkClick r:id="rId2"/>
              </a:rPr>
              <a:t>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90304"/>
            <a:ext cx="10036810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300" spc="-5" dirty="0"/>
              <a:t>Persyaratan</a:t>
            </a:r>
            <a:r>
              <a:rPr sz="4300" spc="15" dirty="0"/>
              <a:t> </a:t>
            </a:r>
            <a:r>
              <a:rPr sz="4300" spc="25" dirty="0"/>
              <a:t>Pengajuan</a:t>
            </a:r>
            <a:r>
              <a:rPr sz="4300" spc="15" dirty="0"/>
              <a:t> </a:t>
            </a:r>
            <a:r>
              <a:rPr sz="4300" spc="30" dirty="0"/>
              <a:t>Penulisan</a:t>
            </a:r>
            <a:r>
              <a:rPr sz="4300" spc="20" dirty="0"/>
              <a:t> </a:t>
            </a:r>
            <a:r>
              <a:rPr sz="4300" spc="-35" dirty="0"/>
              <a:t>Tugas</a:t>
            </a:r>
            <a:r>
              <a:rPr sz="4300" spc="15" dirty="0"/>
              <a:t> </a:t>
            </a:r>
            <a:r>
              <a:rPr sz="4300" spc="40" dirty="0"/>
              <a:t>Akhir</a:t>
            </a:r>
            <a:endParaRPr sz="43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inaba.ac.id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4391" y="1329435"/>
            <a:ext cx="9794875" cy="2080441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373380" marR="6350" indent="-360680">
              <a:lnSpc>
                <a:spcPct val="79100"/>
              </a:lnSpc>
              <a:spcBef>
                <a:spcPts val="650"/>
              </a:spcBef>
              <a:buAutoNum type="arabicPeriod" startAt="7"/>
              <a:tabLst>
                <a:tab pos="372745" algn="l"/>
                <a:tab pos="373380" algn="l"/>
              </a:tabLst>
            </a:pPr>
            <a:r>
              <a:rPr sz="2200" spc="-15" dirty="0">
                <a:latin typeface="Calibri"/>
                <a:cs typeface="Calibri"/>
              </a:rPr>
              <a:t>Mengajukan</a:t>
            </a:r>
            <a:r>
              <a:rPr sz="2200" spc="16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dan</a:t>
            </a:r>
            <a:r>
              <a:rPr sz="2200" spc="16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memasukkan</a:t>
            </a:r>
            <a:r>
              <a:rPr sz="2200" spc="165" dirty="0">
                <a:latin typeface="Calibri"/>
                <a:cs typeface="Calibri"/>
              </a:rPr>
              <a:t> </a:t>
            </a:r>
            <a:r>
              <a:rPr sz="2200" spc="-40" dirty="0">
                <a:latin typeface="Calibri"/>
                <a:cs typeface="Calibri"/>
              </a:rPr>
              <a:t>Tugas</a:t>
            </a:r>
            <a:r>
              <a:rPr sz="2200" spc="17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Akhir</a:t>
            </a:r>
            <a:r>
              <a:rPr sz="2200" spc="16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dalam</a:t>
            </a:r>
            <a:r>
              <a:rPr sz="2200" spc="17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Kartu</a:t>
            </a:r>
            <a:r>
              <a:rPr sz="2200" spc="16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Rencana</a:t>
            </a:r>
            <a:r>
              <a:rPr sz="2200" spc="16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Studi</a:t>
            </a:r>
            <a:r>
              <a:rPr sz="2200" spc="17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(KRS)</a:t>
            </a:r>
            <a:r>
              <a:rPr sz="2200" spc="17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pada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semester </a:t>
            </a:r>
            <a:r>
              <a:rPr sz="2200" spc="-15" dirty="0">
                <a:latin typeface="Calibri"/>
                <a:cs typeface="Calibri"/>
              </a:rPr>
              <a:t>yang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 err="1">
                <a:latin typeface="Calibri"/>
                <a:cs typeface="Calibri"/>
              </a:rPr>
              <a:t>ditempuh</a:t>
            </a:r>
            <a:r>
              <a:rPr sz="2200" spc="-10" dirty="0">
                <a:latin typeface="Calibri"/>
                <a:cs typeface="Calibri"/>
              </a:rPr>
              <a:t>;</a:t>
            </a:r>
            <a:endParaRPr sz="2200" dirty="0">
              <a:latin typeface="Calibri"/>
              <a:cs typeface="Calibri"/>
            </a:endParaRPr>
          </a:p>
          <a:p>
            <a:pPr marL="373380" marR="5080" indent="-360680">
              <a:lnSpc>
                <a:spcPct val="79100"/>
              </a:lnSpc>
              <a:spcBef>
                <a:spcPts val="1025"/>
              </a:spcBef>
              <a:buAutoNum type="arabicPeriod" startAt="7"/>
              <a:tabLst>
                <a:tab pos="372745" algn="l"/>
                <a:tab pos="373380" algn="l"/>
              </a:tabLst>
            </a:pPr>
            <a:r>
              <a:rPr sz="2200" spc="-15" dirty="0">
                <a:latin typeface="Calibri"/>
                <a:cs typeface="Calibri"/>
              </a:rPr>
              <a:t>Membayar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biaya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penulisan</a:t>
            </a:r>
            <a:r>
              <a:rPr sz="2200" spc="470" dirty="0">
                <a:latin typeface="Calibri"/>
                <a:cs typeface="Calibri"/>
              </a:rPr>
              <a:t> </a:t>
            </a:r>
            <a:r>
              <a:rPr sz="2200" spc="-40" dirty="0">
                <a:latin typeface="Calibri"/>
                <a:cs typeface="Calibri"/>
              </a:rPr>
              <a:t>Tugas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Akhir</a:t>
            </a:r>
            <a:r>
              <a:rPr sz="2200" spc="47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(biaya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bimbingan,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seminar,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dan</a:t>
            </a:r>
            <a:r>
              <a:rPr sz="2200" spc="47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sidang)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sesuai </a:t>
            </a:r>
            <a:r>
              <a:rPr sz="2200" spc="-20" dirty="0">
                <a:latin typeface="Calibri"/>
                <a:cs typeface="Calibri"/>
              </a:rPr>
              <a:t>ketetapan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yang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berlaku</a:t>
            </a:r>
            <a:r>
              <a:rPr sz="2200" spc="-5" dirty="0">
                <a:latin typeface="Calibri"/>
                <a:cs typeface="Calibri"/>
              </a:rPr>
              <a:t> di </a:t>
            </a:r>
            <a:r>
              <a:rPr sz="2200" spc="-15" dirty="0">
                <a:latin typeface="Calibri"/>
                <a:cs typeface="Calibri"/>
              </a:rPr>
              <a:t>Universitas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Indonesia </a:t>
            </a:r>
            <a:r>
              <a:rPr sz="2200" spc="-5" dirty="0" err="1">
                <a:latin typeface="Calibri"/>
                <a:cs typeface="Calibri"/>
              </a:rPr>
              <a:t>Membangun</a:t>
            </a:r>
            <a:r>
              <a:rPr sz="2200" spc="-5" dirty="0">
                <a:latin typeface="Calibri"/>
                <a:cs typeface="Calibri"/>
              </a:rPr>
              <a:t>;</a:t>
            </a:r>
            <a:endParaRPr lang="en-US" sz="2200" spc="-5" dirty="0">
              <a:latin typeface="Calibri"/>
              <a:cs typeface="Calibri"/>
            </a:endParaRPr>
          </a:p>
          <a:p>
            <a:pPr marL="373380" marR="5080" indent="-360680">
              <a:lnSpc>
                <a:spcPct val="79100"/>
              </a:lnSpc>
              <a:spcBef>
                <a:spcPts val="1025"/>
              </a:spcBef>
              <a:buFontTx/>
              <a:buAutoNum type="arabicPeriod" startAt="7"/>
              <a:tabLst>
                <a:tab pos="372745" algn="l"/>
                <a:tab pos="373380" algn="l"/>
              </a:tabLst>
            </a:pPr>
            <a:r>
              <a:rPr lang="en-US" sz="2200" spc="-15" dirty="0" err="1">
                <a:latin typeface="Calibri"/>
                <a:cs typeface="Calibri"/>
              </a:rPr>
              <a:t>Mengajukan</a:t>
            </a:r>
            <a:r>
              <a:rPr lang="en-US" sz="2200" spc="-5" dirty="0">
                <a:latin typeface="Calibri"/>
                <a:cs typeface="Calibri"/>
              </a:rPr>
              <a:t> </a:t>
            </a:r>
            <a:r>
              <a:rPr lang="en-US" sz="2200" spc="-5" dirty="0" err="1">
                <a:latin typeface="Calibri"/>
                <a:cs typeface="Calibri"/>
              </a:rPr>
              <a:t>penulisan</a:t>
            </a:r>
            <a:r>
              <a:rPr lang="en-US" sz="2200" spc="-5" dirty="0">
                <a:latin typeface="Calibri"/>
                <a:cs typeface="Calibri"/>
              </a:rPr>
              <a:t> </a:t>
            </a:r>
            <a:r>
              <a:rPr lang="en-US" sz="2200" spc="-40" dirty="0" err="1">
                <a:latin typeface="Calibri"/>
                <a:cs typeface="Calibri"/>
              </a:rPr>
              <a:t>Tugas</a:t>
            </a:r>
            <a:r>
              <a:rPr lang="en-US" sz="2200" spc="-5" dirty="0">
                <a:latin typeface="Calibri"/>
                <a:cs typeface="Calibri"/>
              </a:rPr>
              <a:t> Akhir </a:t>
            </a:r>
            <a:r>
              <a:rPr lang="en-US" sz="2200" spc="-5" dirty="0" err="1">
                <a:latin typeface="Calibri"/>
                <a:cs typeface="Calibri"/>
              </a:rPr>
              <a:t>melalui</a:t>
            </a:r>
            <a:r>
              <a:rPr lang="en-US" sz="2200" spc="-5" dirty="0">
                <a:latin typeface="Calibri"/>
                <a:cs typeface="Calibri"/>
              </a:rPr>
              <a:t> </a:t>
            </a:r>
            <a:r>
              <a:rPr lang="en-US" sz="2200" spc="-5" dirty="0" err="1">
                <a:latin typeface="Calibri"/>
                <a:cs typeface="Calibri"/>
              </a:rPr>
              <a:t>siakad</a:t>
            </a:r>
            <a:r>
              <a:rPr lang="en-US" sz="2200" spc="-5" dirty="0">
                <a:latin typeface="Calibri"/>
                <a:cs typeface="Calibri"/>
              </a:rPr>
              <a:t> INABA</a:t>
            </a:r>
            <a:endParaRPr lang="en-US" sz="2200" dirty="0">
              <a:latin typeface="Calibri"/>
              <a:cs typeface="Calibri"/>
            </a:endParaRPr>
          </a:p>
          <a:p>
            <a:pPr marL="373380" marR="5080" indent="-360680">
              <a:lnSpc>
                <a:spcPct val="79100"/>
              </a:lnSpc>
              <a:spcBef>
                <a:spcPts val="1025"/>
              </a:spcBef>
              <a:buAutoNum type="arabicPeriod" startAt="7"/>
              <a:tabLst>
                <a:tab pos="372745" algn="l"/>
                <a:tab pos="373380" algn="l"/>
              </a:tabLst>
            </a:pP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29928"/>
            <a:ext cx="7722870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300" spc="-40" dirty="0"/>
              <a:t>Topik</a:t>
            </a:r>
            <a:r>
              <a:rPr sz="4300" spc="20" dirty="0"/>
              <a:t> </a:t>
            </a:r>
            <a:r>
              <a:rPr sz="4300" spc="-35" dirty="0"/>
              <a:t>Tugas</a:t>
            </a:r>
            <a:r>
              <a:rPr sz="4300" spc="25" dirty="0"/>
              <a:t> </a:t>
            </a:r>
            <a:r>
              <a:rPr sz="4300" spc="40" dirty="0"/>
              <a:t>Akhir</a:t>
            </a:r>
            <a:r>
              <a:rPr sz="4300" spc="35" dirty="0"/>
              <a:t> </a:t>
            </a:r>
            <a:r>
              <a:rPr sz="4300" spc="25" dirty="0"/>
              <a:t>Sistem</a:t>
            </a:r>
            <a:r>
              <a:rPr sz="4300" spc="35" dirty="0"/>
              <a:t> </a:t>
            </a:r>
            <a:r>
              <a:rPr sz="4300" spc="25" dirty="0"/>
              <a:t>Informasi</a:t>
            </a:r>
            <a:endParaRPr sz="43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inaba.ac.id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78434" y="1412779"/>
            <a:ext cx="4302760" cy="4832350"/>
          </a:xfrm>
          <a:prstGeom prst="rect">
            <a:avLst/>
          </a:prstGeom>
          <a:ln w="9525">
            <a:solidFill>
              <a:srgbClr val="4472C4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algn="ctr">
              <a:lnSpc>
                <a:spcPts val="2390"/>
              </a:lnSpc>
              <a:spcBef>
                <a:spcPts val="265"/>
              </a:spcBef>
            </a:pPr>
            <a:r>
              <a:rPr sz="2000" b="1" spc="-25" dirty="0">
                <a:latin typeface="Calibri"/>
                <a:cs typeface="Calibri"/>
              </a:rPr>
              <a:t>JALUR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TERAPAN</a:t>
            </a:r>
            <a:endParaRPr sz="2000">
              <a:latin typeface="Calibri"/>
              <a:cs typeface="Calibri"/>
            </a:endParaRPr>
          </a:p>
          <a:p>
            <a:pPr marL="434340" indent="-342900">
              <a:lnSpc>
                <a:spcPts val="2130"/>
              </a:lnSpc>
              <a:buAutoNum type="arabicPeriod"/>
              <a:tabLst>
                <a:tab pos="433705" algn="l"/>
                <a:tab pos="434340" algn="l"/>
              </a:tabLst>
            </a:pPr>
            <a:r>
              <a:rPr sz="1800" b="1" spc="-10" dirty="0">
                <a:latin typeface="Calibri"/>
                <a:cs typeface="Calibri"/>
              </a:rPr>
              <a:t>Enterprise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System</a:t>
            </a:r>
            <a:endParaRPr sz="1800">
              <a:latin typeface="Calibri"/>
              <a:cs typeface="Calibri"/>
            </a:endParaRPr>
          </a:p>
          <a:p>
            <a:pPr marL="891540" lvl="1" indent="-342900">
              <a:lnSpc>
                <a:spcPts val="2135"/>
              </a:lnSpc>
              <a:buAutoNum type="alphaLcPeriod"/>
              <a:tabLst>
                <a:tab pos="890905" algn="l"/>
                <a:tab pos="891540" algn="l"/>
              </a:tabLst>
            </a:pPr>
            <a:r>
              <a:rPr sz="1800" spc="-5" dirty="0">
                <a:latin typeface="Calibri"/>
                <a:cs typeface="Calibri"/>
              </a:rPr>
              <a:t>Management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Information </a:t>
            </a:r>
            <a:r>
              <a:rPr sz="1800" spc="-20" dirty="0">
                <a:latin typeface="Calibri"/>
                <a:cs typeface="Calibri"/>
              </a:rPr>
              <a:t>System</a:t>
            </a:r>
            <a:endParaRPr sz="1800">
              <a:latin typeface="Calibri"/>
              <a:cs typeface="Calibri"/>
            </a:endParaRPr>
          </a:p>
          <a:p>
            <a:pPr marL="891540" lvl="1" indent="-342900">
              <a:lnSpc>
                <a:spcPct val="100000"/>
              </a:lnSpc>
              <a:spcBef>
                <a:spcPts val="50"/>
              </a:spcBef>
              <a:buAutoNum type="alphaLcPeriod"/>
              <a:tabLst>
                <a:tab pos="890905" algn="l"/>
                <a:tab pos="891540" algn="l"/>
              </a:tabLst>
            </a:pPr>
            <a:r>
              <a:rPr sz="1800" spc="-10" dirty="0">
                <a:latin typeface="Calibri"/>
                <a:cs typeface="Calibri"/>
              </a:rPr>
              <a:t>Executive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Information </a:t>
            </a:r>
            <a:r>
              <a:rPr sz="1800" spc="-20" dirty="0">
                <a:latin typeface="Calibri"/>
                <a:cs typeface="Calibri"/>
              </a:rPr>
              <a:t>System</a:t>
            </a:r>
            <a:endParaRPr sz="1800">
              <a:latin typeface="Calibri"/>
              <a:cs typeface="Calibri"/>
            </a:endParaRPr>
          </a:p>
          <a:p>
            <a:pPr marL="891540" lvl="1" indent="-342900">
              <a:lnSpc>
                <a:spcPts val="2135"/>
              </a:lnSpc>
              <a:spcBef>
                <a:spcPts val="25"/>
              </a:spcBef>
              <a:buAutoNum type="alphaLcPeriod"/>
              <a:tabLst>
                <a:tab pos="890905" algn="l"/>
                <a:tab pos="891540" algn="l"/>
              </a:tabLst>
            </a:pPr>
            <a:r>
              <a:rPr sz="1800" spc="-10" dirty="0">
                <a:latin typeface="Calibri"/>
                <a:cs typeface="Calibri"/>
              </a:rPr>
              <a:t>Enterprise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Resource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Planning</a:t>
            </a:r>
            <a:endParaRPr sz="1800">
              <a:latin typeface="Calibri"/>
              <a:cs typeface="Calibri"/>
            </a:endParaRPr>
          </a:p>
          <a:p>
            <a:pPr marL="891540" lvl="1" indent="-342900">
              <a:lnSpc>
                <a:spcPts val="2135"/>
              </a:lnSpc>
              <a:buAutoNum type="alphaLcPeriod"/>
              <a:tabLst>
                <a:tab pos="890905" algn="l"/>
                <a:tab pos="891540" algn="l"/>
              </a:tabLst>
            </a:pPr>
            <a:r>
              <a:rPr sz="1800" dirty="0">
                <a:latin typeface="Calibri"/>
                <a:cs typeface="Calibri"/>
              </a:rPr>
              <a:t>Supply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Chain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Management</a:t>
            </a:r>
            <a:endParaRPr sz="1800">
              <a:latin typeface="Calibri"/>
              <a:cs typeface="Calibri"/>
            </a:endParaRPr>
          </a:p>
          <a:p>
            <a:pPr marL="891540" marR="1304925" lvl="1" indent="-342900">
              <a:lnSpc>
                <a:spcPts val="2110"/>
              </a:lnSpc>
              <a:spcBef>
                <a:spcPts val="135"/>
              </a:spcBef>
              <a:buAutoNum type="alphaLcPeriod"/>
              <a:tabLst>
                <a:tab pos="890905" algn="l"/>
                <a:tab pos="891540" algn="l"/>
              </a:tabLst>
            </a:pPr>
            <a:r>
              <a:rPr sz="1800" spc="-10" dirty="0">
                <a:latin typeface="Calibri"/>
                <a:cs typeface="Calibri"/>
              </a:rPr>
              <a:t>Customer Relationship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Management</a:t>
            </a:r>
            <a:endParaRPr sz="1800">
              <a:latin typeface="Calibri"/>
              <a:cs typeface="Calibri"/>
            </a:endParaRPr>
          </a:p>
          <a:p>
            <a:pPr marL="434340" indent="-342900">
              <a:lnSpc>
                <a:spcPts val="2150"/>
              </a:lnSpc>
              <a:buAutoNum type="arabicPeriod"/>
              <a:tabLst>
                <a:tab pos="433705" algn="l"/>
                <a:tab pos="434340" algn="l"/>
              </a:tabLst>
            </a:pPr>
            <a:r>
              <a:rPr sz="1800" b="1" spc="-5" dirty="0">
                <a:latin typeface="Calibri"/>
                <a:cs typeface="Calibri"/>
              </a:rPr>
              <a:t>Decision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Support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and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Expert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System</a:t>
            </a:r>
            <a:endParaRPr sz="1800">
              <a:latin typeface="Calibri"/>
              <a:cs typeface="Calibri"/>
            </a:endParaRPr>
          </a:p>
          <a:p>
            <a:pPr marL="891540" lvl="1" indent="-342900">
              <a:lnSpc>
                <a:spcPts val="2135"/>
              </a:lnSpc>
              <a:spcBef>
                <a:spcPts val="25"/>
              </a:spcBef>
              <a:buAutoNum type="alphaLcPeriod"/>
              <a:tabLst>
                <a:tab pos="890905" algn="l"/>
                <a:tab pos="891540" algn="l"/>
              </a:tabLst>
            </a:pPr>
            <a:r>
              <a:rPr sz="1800" spc="-5" dirty="0">
                <a:latin typeface="Calibri"/>
                <a:cs typeface="Calibri"/>
              </a:rPr>
              <a:t>Decision Support </a:t>
            </a:r>
            <a:r>
              <a:rPr sz="1800" spc="-20" dirty="0">
                <a:latin typeface="Calibri"/>
                <a:cs typeface="Calibri"/>
              </a:rPr>
              <a:t>System</a:t>
            </a:r>
            <a:endParaRPr sz="1800">
              <a:latin typeface="Calibri"/>
              <a:cs typeface="Calibri"/>
            </a:endParaRPr>
          </a:p>
          <a:p>
            <a:pPr marL="891540" lvl="1" indent="-342900">
              <a:lnSpc>
                <a:spcPts val="2135"/>
              </a:lnSpc>
              <a:buAutoNum type="alphaLcPeriod"/>
              <a:tabLst>
                <a:tab pos="890905" algn="l"/>
                <a:tab pos="891540" algn="l"/>
              </a:tabLst>
            </a:pPr>
            <a:r>
              <a:rPr sz="1800" spc="-10" dirty="0">
                <a:latin typeface="Calibri"/>
                <a:cs typeface="Calibri"/>
              </a:rPr>
              <a:t>Group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Decision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Support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System</a:t>
            </a:r>
            <a:endParaRPr sz="1800">
              <a:latin typeface="Calibri"/>
              <a:cs typeface="Calibri"/>
            </a:endParaRPr>
          </a:p>
          <a:p>
            <a:pPr marL="891540" lvl="1" indent="-342900">
              <a:lnSpc>
                <a:spcPts val="2135"/>
              </a:lnSpc>
              <a:spcBef>
                <a:spcPts val="20"/>
              </a:spcBef>
              <a:buAutoNum type="alphaLcPeriod"/>
              <a:tabLst>
                <a:tab pos="890905" algn="l"/>
                <a:tab pos="891540" algn="l"/>
              </a:tabLst>
            </a:pPr>
            <a:r>
              <a:rPr sz="1800" spc="-5" dirty="0">
                <a:latin typeface="Calibri"/>
                <a:cs typeface="Calibri"/>
              </a:rPr>
              <a:t>Expert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System</a:t>
            </a:r>
            <a:endParaRPr sz="1800">
              <a:latin typeface="Calibri"/>
              <a:cs typeface="Calibri"/>
            </a:endParaRPr>
          </a:p>
          <a:p>
            <a:pPr marL="891540" lvl="1" indent="-342900">
              <a:lnSpc>
                <a:spcPts val="2135"/>
              </a:lnSpc>
              <a:buAutoNum type="alphaLcPeriod"/>
              <a:tabLst>
                <a:tab pos="890905" algn="l"/>
                <a:tab pos="891540" algn="l"/>
              </a:tabLst>
            </a:pPr>
            <a:r>
              <a:rPr sz="1800" spc="-10" dirty="0">
                <a:latin typeface="Calibri"/>
                <a:cs typeface="Calibri"/>
              </a:rPr>
              <a:t>Data</a:t>
            </a:r>
            <a:r>
              <a:rPr sz="1800" dirty="0">
                <a:latin typeface="Calibri"/>
                <a:cs typeface="Calibri"/>
              </a:rPr>
              <a:t> Mining, </a:t>
            </a:r>
            <a:r>
              <a:rPr sz="1800" spc="-5" dirty="0">
                <a:latin typeface="Calibri"/>
                <a:cs typeface="Calibri"/>
              </a:rPr>
              <a:t>Business </a:t>
            </a:r>
            <a:r>
              <a:rPr sz="1800" spc="-10" dirty="0">
                <a:latin typeface="Calibri"/>
                <a:cs typeface="Calibri"/>
              </a:rPr>
              <a:t>Intelligence,</a:t>
            </a:r>
            <a:endParaRPr sz="1800">
              <a:latin typeface="Calibri"/>
              <a:cs typeface="Calibri"/>
            </a:endParaRPr>
          </a:p>
          <a:p>
            <a:pPr marL="891540">
              <a:lnSpc>
                <a:spcPct val="100000"/>
              </a:lnSpc>
              <a:spcBef>
                <a:spcPts val="50"/>
              </a:spcBef>
            </a:pPr>
            <a:r>
              <a:rPr sz="1800" spc="-10" dirty="0">
                <a:latin typeface="Calibri"/>
                <a:cs typeface="Calibri"/>
              </a:rPr>
              <a:t>Data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Warehouse</a:t>
            </a:r>
            <a:endParaRPr sz="1800">
              <a:latin typeface="Calibri"/>
              <a:cs typeface="Calibri"/>
            </a:endParaRPr>
          </a:p>
          <a:p>
            <a:pPr marL="891540" lvl="1" indent="-342900">
              <a:lnSpc>
                <a:spcPts val="2135"/>
              </a:lnSpc>
              <a:spcBef>
                <a:spcPts val="25"/>
              </a:spcBef>
              <a:buAutoNum type="alphaLcPeriod" startAt="5"/>
              <a:tabLst>
                <a:tab pos="890905" algn="l"/>
                <a:tab pos="891540" algn="l"/>
              </a:tabLst>
            </a:pPr>
            <a:r>
              <a:rPr sz="1800" spc="-10" dirty="0">
                <a:latin typeface="Calibri"/>
                <a:cs typeface="Calibri"/>
              </a:rPr>
              <a:t>Geographic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Information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System</a:t>
            </a:r>
            <a:endParaRPr sz="1800">
              <a:latin typeface="Calibri"/>
              <a:cs typeface="Calibri"/>
            </a:endParaRPr>
          </a:p>
          <a:p>
            <a:pPr marL="891540" lvl="1" indent="-342900">
              <a:lnSpc>
                <a:spcPts val="2135"/>
              </a:lnSpc>
              <a:buAutoNum type="alphaLcPeriod" startAt="5"/>
              <a:tabLst>
                <a:tab pos="890905" algn="l"/>
                <a:tab pos="891540" algn="l"/>
              </a:tabLst>
            </a:pPr>
            <a:r>
              <a:rPr sz="1800" spc="-5" dirty="0">
                <a:latin typeface="Calibri"/>
                <a:cs typeface="Calibri"/>
              </a:rPr>
              <a:t>Management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Science</a:t>
            </a:r>
            <a:endParaRPr sz="1800">
              <a:latin typeface="Calibri"/>
              <a:cs typeface="Calibri"/>
            </a:endParaRPr>
          </a:p>
          <a:p>
            <a:pPr marL="434340" indent="-3429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33705" algn="l"/>
                <a:tab pos="434340" algn="l"/>
              </a:tabLst>
            </a:pPr>
            <a:r>
              <a:rPr sz="1800" b="1" spc="-5" dirty="0">
                <a:latin typeface="Calibri"/>
                <a:cs typeface="Calibri"/>
              </a:rPr>
              <a:t>Mobile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Information </a:t>
            </a:r>
            <a:r>
              <a:rPr sz="1800" b="1" spc="-25" dirty="0">
                <a:latin typeface="Calibri"/>
                <a:cs typeface="Calibri"/>
              </a:rPr>
              <a:t>Technology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25354" y="1412779"/>
            <a:ext cx="3240405" cy="954405"/>
          </a:xfrm>
          <a:prstGeom prst="rect">
            <a:avLst/>
          </a:prstGeom>
          <a:ln w="9525">
            <a:solidFill>
              <a:srgbClr val="4472C4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828675">
              <a:lnSpc>
                <a:spcPts val="2390"/>
              </a:lnSpc>
              <a:spcBef>
                <a:spcPts val="265"/>
              </a:spcBef>
            </a:pPr>
            <a:r>
              <a:rPr sz="2000" b="1" spc="-25" dirty="0">
                <a:latin typeface="Calibri"/>
                <a:cs typeface="Calibri"/>
              </a:rPr>
              <a:t>JALUR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EMPIRIS</a:t>
            </a:r>
            <a:endParaRPr sz="2000">
              <a:latin typeface="Calibri"/>
              <a:cs typeface="Calibri"/>
            </a:endParaRPr>
          </a:p>
          <a:p>
            <a:pPr marL="434340" indent="-342900">
              <a:lnSpc>
                <a:spcPts val="2130"/>
              </a:lnSpc>
              <a:buAutoNum type="arabicPeriod"/>
              <a:tabLst>
                <a:tab pos="433705" algn="l"/>
                <a:tab pos="434340" algn="l"/>
              </a:tabLst>
            </a:pPr>
            <a:r>
              <a:rPr sz="1800" spc="-10" dirty="0">
                <a:latin typeface="Calibri"/>
                <a:cs typeface="Calibri"/>
              </a:rPr>
              <a:t>Penelitian </a:t>
            </a:r>
            <a:r>
              <a:rPr sz="1800" spc="-15" dirty="0">
                <a:latin typeface="Calibri"/>
                <a:cs typeface="Calibri"/>
              </a:rPr>
              <a:t>Kuantitatif</a:t>
            </a:r>
            <a:endParaRPr sz="1800">
              <a:latin typeface="Calibri"/>
              <a:cs typeface="Calibri"/>
            </a:endParaRPr>
          </a:p>
          <a:p>
            <a:pPr marL="434340" indent="-342900">
              <a:lnSpc>
                <a:spcPts val="2135"/>
              </a:lnSpc>
              <a:buAutoNum type="arabicPeriod"/>
              <a:tabLst>
                <a:tab pos="433705" algn="l"/>
                <a:tab pos="434340" algn="l"/>
              </a:tabLst>
            </a:pPr>
            <a:r>
              <a:rPr sz="1800" spc="-10" dirty="0">
                <a:latin typeface="Calibri"/>
                <a:cs typeface="Calibri"/>
              </a:rPr>
              <a:t>Penelitian </a:t>
            </a:r>
            <a:r>
              <a:rPr sz="1800" spc="-15" dirty="0">
                <a:latin typeface="Calibri"/>
                <a:cs typeface="Calibri"/>
              </a:rPr>
              <a:t>Kualitatif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29928"/>
            <a:ext cx="7849234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300" spc="-40" dirty="0"/>
              <a:t>Topik</a:t>
            </a:r>
            <a:r>
              <a:rPr sz="4300" spc="20" dirty="0"/>
              <a:t> </a:t>
            </a:r>
            <a:r>
              <a:rPr sz="4300" spc="-35" dirty="0"/>
              <a:t>Tugas</a:t>
            </a:r>
            <a:r>
              <a:rPr sz="4300" spc="20" dirty="0"/>
              <a:t> </a:t>
            </a:r>
            <a:r>
              <a:rPr sz="4300" spc="40" dirty="0"/>
              <a:t>Akhir</a:t>
            </a:r>
            <a:r>
              <a:rPr sz="4300" spc="30" dirty="0"/>
              <a:t> </a:t>
            </a:r>
            <a:r>
              <a:rPr sz="4300" spc="25" dirty="0"/>
              <a:t>Sistem</a:t>
            </a:r>
            <a:r>
              <a:rPr sz="4300" spc="35" dirty="0"/>
              <a:t> Komputer</a:t>
            </a:r>
            <a:endParaRPr sz="43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inaba.ac.id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70808" y="1503118"/>
            <a:ext cx="8250555" cy="2173605"/>
          </a:xfrm>
          <a:prstGeom prst="rect">
            <a:avLst/>
          </a:prstGeom>
          <a:ln w="9525">
            <a:solidFill>
              <a:srgbClr val="4472C4"/>
            </a:solidFill>
          </a:ln>
        </p:spPr>
        <p:txBody>
          <a:bodyPr vert="horz" wrap="square" lIns="0" tIns="1352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65"/>
              </a:spcBef>
            </a:pPr>
            <a:r>
              <a:rPr sz="2000" b="1" spc="-10" dirty="0">
                <a:latin typeface="Calibri"/>
                <a:cs typeface="Calibri"/>
              </a:rPr>
              <a:t>ROBOTIKA</a:t>
            </a:r>
            <a:endParaRPr sz="2000">
              <a:latin typeface="Calibri"/>
              <a:cs typeface="Calibri"/>
            </a:endParaRPr>
          </a:p>
          <a:p>
            <a:pPr marL="434340" indent="-343535">
              <a:lnSpc>
                <a:spcPct val="100000"/>
              </a:lnSpc>
              <a:spcBef>
                <a:spcPts val="1090"/>
              </a:spcBef>
              <a:buAutoNum type="arabicPeriod"/>
              <a:tabLst>
                <a:tab pos="433705" algn="l"/>
                <a:tab pos="434340" algn="l"/>
              </a:tabLst>
            </a:pPr>
            <a:r>
              <a:rPr sz="1800" spc="-10" dirty="0">
                <a:latin typeface="Calibri"/>
                <a:cs typeface="Calibri"/>
              </a:rPr>
              <a:t>Sistem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Kendali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Jarak </a:t>
            </a:r>
            <a:r>
              <a:rPr sz="1800" dirty="0">
                <a:latin typeface="Calibri"/>
                <a:cs typeface="Calibri"/>
              </a:rPr>
              <a:t>Jauh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dengan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Aplikasi</a:t>
            </a:r>
            <a:r>
              <a:rPr sz="1800" spc="-5" dirty="0">
                <a:latin typeface="Calibri"/>
                <a:cs typeface="Calibri"/>
              </a:rPr>
              <a:t> ThingSpeak</a:t>
            </a:r>
            <a:endParaRPr sz="1800">
              <a:latin typeface="Calibri"/>
              <a:cs typeface="Calibri"/>
            </a:endParaRPr>
          </a:p>
          <a:p>
            <a:pPr marL="434340" indent="-343535">
              <a:lnSpc>
                <a:spcPct val="100000"/>
              </a:lnSpc>
              <a:spcBef>
                <a:spcPts val="1150"/>
              </a:spcBef>
              <a:buAutoNum type="arabicPeriod"/>
              <a:tabLst>
                <a:tab pos="433705" algn="l"/>
                <a:tab pos="434340" algn="l"/>
              </a:tabLst>
            </a:pPr>
            <a:r>
              <a:rPr sz="1800" spc="-10" dirty="0">
                <a:latin typeface="Calibri"/>
                <a:cs typeface="Calibri"/>
              </a:rPr>
              <a:t>Sistem</a:t>
            </a:r>
            <a:r>
              <a:rPr sz="1800" spc="-5" dirty="0">
                <a:latin typeface="Calibri"/>
                <a:cs typeface="Calibri"/>
              </a:rPr>
              <a:t> Kendali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Robot </a:t>
            </a:r>
            <a:r>
              <a:rPr sz="1800" spc="-5" dirty="0">
                <a:latin typeface="Calibri"/>
                <a:cs typeface="Calibri"/>
              </a:rPr>
              <a:t>dengan </a:t>
            </a:r>
            <a:r>
              <a:rPr sz="1800" spc="-10" dirty="0">
                <a:latin typeface="Calibri"/>
                <a:cs typeface="Calibri"/>
              </a:rPr>
              <a:t>Arduino</a:t>
            </a:r>
            <a:r>
              <a:rPr sz="1800" dirty="0">
                <a:latin typeface="Calibri"/>
                <a:cs typeface="Calibri"/>
              </a:rPr>
              <a:t> Uno</a:t>
            </a:r>
            <a:endParaRPr sz="1800">
              <a:latin typeface="Calibri"/>
              <a:cs typeface="Calibri"/>
            </a:endParaRPr>
          </a:p>
          <a:p>
            <a:pPr marL="434340" indent="-343535">
              <a:lnSpc>
                <a:spcPct val="100000"/>
              </a:lnSpc>
              <a:spcBef>
                <a:spcPts val="1035"/>
              </a:spcBef>
              <a:buAutoNum type="arabicPeriod"/>
              <a:tabLst>
                <a:tab pos="433705" algn="l"/>
                <a:tab pos="434340" algn="l"/>
              </a:tabLst>
            </a:pPr>
            <a:r>
              <a:rPr sz="1800" spc="-10" dirty="0">
                <a:latin typeface="Calibri"/>
                <a:cs typeface="Calibri"/>
              </a:rPr>
              <a:t>Sistem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Kendali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Robot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dengan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Mikrokomputer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Raspberry</a:t>
            </a:r>
            <a:endParaRPr sz="1800">
              <a:latin typeface="Calibri"/>
              <a:cs typeface="Calibri"/>
            </a:endParaRPr>
          </a:p>
          <a:p>
            <a:pPr marL="434340" indent="-343535">
              <a:lnSpc>
                <a:spcPct val="100000"/>
              </a:lnSpc>
              <a:spcBef>
                <a:spcPts val="1125"/>
              </a:spcBef>
              <a:buAutoNum type="arabicPeriod"/>
              <a:tabLst>
                <a:tab pos="433705" algn="l"/>
                <a:tab pos="434340" algn="l"/>
              </a:tabLst>
            </a:pPr>
            <a:r>
              <a:rPr sz="1800" spc="-20" dirty="0">
                <a:latin typeface="Calibri"/>
                <a:cs typeface="Calibri"/>
              </a:rPr>
              <a:t>Atau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alat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lainnya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57296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spc="-30" dirty="0"/>
              <a:t>5</a:t>
            </a:r>
            <a:r>
              <a:rPr sz="4400" spc="-30" dirty="0"/>
              <a:t> </a:t>
            </a:r>
            <a:r>
              <a:rPr sz="4400" dirty="0"/>
              <a:t>Bidang</a:t>
            </a:r>
            <a:r>
              <a:rPr sz="4400" spc="-25" dirty="0"/>
              <a:t> Fokus</a:t>
            </a:r>
            <a:r>
              <a:rPr sz="4400" spc="-30" dirty="0"/>
              <a:t> </a:t>
            </a:r>
            <a:r>
              <a:rPr sz="4400" spc="-10" dirty="0"/>
              <a:t>Penelitian</a:t>
            </a:r>
            <a:endParaRPr sz="440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inaba.ac.id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6268720" cy="257683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527050" indent="-51435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sz="2800" spc="-35" dirty="0">
                <a:latin typeface="Calibri"/>
                <a:cs typeface="Calibri"/>
              </a:rPr>
              <a:t>Teknologi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Pendidikan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Pembelajaran</a:t>
            </a:r>
            <a:endParaRPr sz="2800">
              <a:latin typeface="Calibri"/>
              <a:cs typeface="Calibri"/>
            </a:endParaRPr>
          </a:p>
          <a:p>
            <a:pPr marL="527050" indent="-514350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sz="2800" spc="-15" dirty="0">
                <a:latin typeface="Calibri"/>
                <a:cs typeface="Calibri"/>
              </a:rPr>
              <a:t>Pelestarian </a:t>
            </a:r>
            <a:r>
              <a:rPr sz="2800" spc="-5" dirty="0">
                <a:latin typeface="Calibri"/>
                <a:cs typeface="Calibri"/>
              </a:rPr>
              <a:t>Seni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dan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Budaya</a:t>
            </a:r>
            <a:endParaRPr sz="2800">
              <a:latin typeface="Calibri"/>
              <a:cs typeface="Calibri"/>
            </a:endParaRPr>
          </a:p>
          <a:p>
            <a:pPr marL="527050" indent="-514350">
              <a:lnSpc>
                <a:spcPct val="100000"/>
              </a:lnSpc>
              <a:spcBef>
                <a:spcPts val="650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sz="2800" spc="-20" dirty="0">
                <a:latin typeface="Calibri"/>
                <a:cs typeface="Calibri"/>
              </a:rPr>
              <a:t>Kesehatan</a:t>
            </a:r>
            <a:endParaRPr sz="2800">
              <a:latin typeface="Calibri"/>
              <a:cs typeface="Calibri"/>
            </a:endParaRPr>
          </a:p>
          <a:p>
            <a:pPr marL="527050" indent="-514350">
              <a:lnSpc>
                <a:spcPct val="100000"/>
              </a:lnSpc>
              <a:spcBef>
                <a:spcPts val="745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sz="2800" spc="-20" dirty="0">
                <a:latin typeface="Calibri"/>
                <a:cs typeface="Calibri"/>
              </a:rPr>
              <a:t>Pemberdayaan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UMKM</a:t>
            </a:r>
            <a:endParaRPr sz="2800">
              <a:latin typeface="Calibri"/>
              <a:cs typeface="Calibri"/>
            </a:endParaRPr>
          </a:p>
          <a:p>
            <a:pPr marL="527050" indent="-514350">
              <a:lnSpc>
                <a:spcPct val="100000"/>
              </a:lnSpc>
              <a:spcBef>
                <a:spcPts val="645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sz="2800" spc="-5" dirty="0">
                <a:latin typeface="Calibri"/>
                <a:cs typeface="Calibri"/>
              </a:rPr>
              <a:t>Manajemen </a:t>
            </a:r>
            <a:r>
              <a:rPr sz="2800" spc="-20" dirty="0">
                <a:latin typeface="Calibri"/>
                <a:cs typeface="Calibri"/>
              </a:rPr>
              <a:t>Layanan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Publik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2800" y="1143000"/>
            <a:ext cx="5486400" cy="5486400"/>
          </a:xfrm>
          <a:custGeom>
            <a:avLst/>
            <a:gdLst/>
            <a:ahLst/>
            <a:cxnLst/>
            <a:rect l="l" t="t" r="r" b="b"/>
            <a:pathLst>
              <a:path w="5486400" h="5486400">
                <a:moveTo>
                  <a:pt x="5486400" y="0"/>
                </a:moveTo>
                <a:lnTo>
                  <a:pt x="0" y="0"/>
                </a:lnTo>
                <a:lnTo>
                  <a:pt x="0" y="5486399"/>
                </a:lnTo>
                <a:lnTo>
                  <a:pt x="5486400" y="5486399"/>
                </a:lnTo>
                <a:lnTo>
                  <a:pt x="5486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3109" y="359155"/>
            <a:ext cx="84226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/>
              <a:t>Format</a:t>
            </a:r>
            <a:r>
              <a:rPr sz="3600" spc="-5" dirty="0"/>
              <a:t> </a:t>
            </a:r>
            <a:r>
              <a:rPr sz="3600" dirty="0"/>
              <a:t>Halaman</a:t>
            </a:r>
            <a:r>
              <a:rPr sz="3600" spc="-10" dirty="0"/>
              <a:t> </a:t>
            </a:r>
            <a:r>
              <a:rPr sz="3600" dirty="0"/>
              <a:t>Sampul </a:t>
            </a:r>
            <a:r>
              <a:rPr sz="3600" spc="-20" dirty="0"/>
              <a:t>Proposal</a:t>
            </a:r>
            <a:r>
              <a:rPr sz="3600" spc="-5" dirty="0"/>
              <a:t> </a:t>
            </a:r>
            <a:r>
              <a:rPr sz="3600" spc="-65" dirty="0"/>
              <a:t>Tugas</a:t>
            </a:r>
            <a:r>
              <a:rPr sz="3600" spc="-15" dirty="0"/>
              <a:t> </a:t>
            </a:r>
            <a:r>
              <a:rPr sz="3600" dirty="0"/>
              <a:t>Akhir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3352800" y="1143000"/>
            <a:ext cx="5486400" cy="548640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5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PR</a:t>
            </a:r>
            <a:r>
              <a:rPr sz="1800" dirty="0">
                <a:latin typeface="Times New Roman"/>
                <a:cs typeface="Times New Roman"/>
              </a:rPr>
              <a:t>O</a:t>
            </a:r>
            <a:r>
              <a:rPr sz="1800" spc="-5" dirty="0">
                <a:latin typeface="Times New Roman"/>
                <a:cs typeface="Times New Roman"/>
              </a:rPr>
              <a:t>P</a:t>
            </a:r>
            <a:r>
              <a:rPr sz="1800" dirty="0">
                <a:latin typeface="Times New Roman"/>
                <a:cs typeface="Times New Roman"/>
              </a:rPr>
              <a:t>O</a:t>
            </a:r>
            <a:r>
              <a:rPr sz="1800" spc="-5" dirty="0">
                <a:latin typeface="Times New Roman"/>
                <a:cs typeface="Times New Roman"/>
              </a:rPr>
              <a:t>S</a:t>
            </a:r>
            <a:r>
              <a:rPr sz="1800" dirty="0">
                <a:latin typeface="Times New Roman"/>
                <a:cs typeface="Times New Roman"/>
              </a:rPr>
              <a:t>AL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TUGAS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AKHIR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689735" marR="1682114" algn="ctr">
              <a:lnSpc>
                <a:spcPct val="254400"/>
              </a:lnSpc>
              <a:spcBef>
                <a:spcPts val="1210"/>
              </a:spcBef>
            </a:pPr>
            <a:r>
              <a:rPr sz="1800" spc="-5" dirty="0">
                <a:latin typeface="Times New Roman"/>
                <a:cs typeface="Times New Roman"/>
              </a:rPr>
              <a:t>JUDUL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PENELITIAN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NAMA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55"/>
              </a:spcBef>
            </a:pPr>
            <a:r>
              <a:rPr sz="1800" dirty="0">
                <a:latin typeface="Times New Roman"/>
                <a:cs typeface="Times New Roman"/>
              </a:rPr>
              <a:t>NIM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50">
              <a:latin typeface="Times New Roman"/>
              <a:cs typeface="Times New Roman"/>
            </a:endParaRPr>
          </a:p>
          <a:p>
            <a:pPr marL="567690" marR="560070" algn="ctr">
              <a:lnSpc>
                <a:spcPct val="128899"/>
              </a:lnSpc>
            </a:pPr>
            <a:r>
              <a:rPr sz="1800" dirty="0">
                <a:latin typeface="Times New Roman"/>
                <a:cs typeface="Times New Roman"/>
              </a:rPr>
              <a:t>UNIVE</a:t>
            </a:r>
            <a:r>
              <a:rPr sz="1800" spc="-5" dirty="0">
                <a:latin typeface="Times New Roman"/>
                <a:cs typeface="Times New Roman"/>
              </a:rPr>
              <a:t>RS</a:t>
            </a:r>
            <a:r>
              <a:rPr sz="1800" dirty="0">
                <a:latin typeface="Times New Roman"/>
                <a:cs typeface="Times New Roman"/>
              </a:rPr>
              <a:t>I</a:t>
            </a:r>
            <a:r>
              <a:rPr sz="1800" spc="-145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AS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INDONE</a:t>
            </a:r>
            <a:r>
              <a:rPr sz="1800" spc="-5" dirty="0">
                <a:latin typeface="Times New Roman"/>
                <a:cs typeface="Times New Roman"/>
              </a:rPr>
              <a:t>S</a:t>
            </a:r>
            <a:r>
              <a:rPr sz="1800" dirty="0">
                <a:latin typeface="Times New Roman"/>
                <a:cs typeface="Times New Roman"/>
              </a:rPr>
              <a:t>IA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</a:t>
            </a:r>
            <a:r>
              <a:rPr sz="1800" dirty="0">
                <a:latin typeface="Times New Roman"/>
                <a:cs typeface="Times New Roman"/>
              </a:rPr>
              <a:t>E</a:t>
            </a:r>
            <a:r>
              <a:rPr sz="1800" spc="-5" dirty="0">
                <a:latin typeface="Times New Roman"/>
                <a:cs typeface="Times New Roman"/>
              </a:rPr>
              <a:t>MB</a:t>
            </a:r>
            <a:r>
              <a:rPr sz="1800" dirty="0">
                <a:latin typeface="Times New Roman"/>
                <a:cs typeface="Times New Roman"/>
              </a:rPr>
              <a:t>ANGUN  </a:t>
            </a:r>
            <a:r>
              <a:rPr sz="1800" spc="-40" dirty="0">
                <a:latin typeface="Times New Roman"/>
                <a:cs typeface="Times New Roman"/>
              </a:rPr>
              <a:t>JAKARTA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55"/>
              </a:spcBef>
            </a:pPr>
            <a:r>
              <a:rPr sz="1800" spc="-35" dirty="0">
                <a:latin typeface="Times New Roman"/>
                <a:cs typeface="Times New Roman"/>
              </a:rPr>
              <a:t>TAHUN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57800" y="1307067"/>
            <a:ext cx="3326765" cy="36957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5"/>
              </a:spcBef>
            </a:pPr>
            <a:r>
              <a:rPr sz="1800" spc="-5" dirty="0">
                <a:latin typeface="Times New Roman"/>
                <a:cs typeface="Times New Roman"/>
              </a:rPr>
              <a:t>Bidang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Fokus*: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…………………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55649" y="2408942"/>
            <a:ext cx="480699" cy="86746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inaba.ac.id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04444"/>
            <a:ext cx="72720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0" dirty="0"/>
              <a:t>Persyaratan</a:t>
            </a:r>
            <a:r>
              <a:rPr sz="4400" spc="-15" dirty="0"/>
              <a:t> </a:t>
            </a:r>
            <a:r>
              <a:rPr sz="4400" spc="-5" dirty="0"/>
              <a:t>Seminar</a:t>
            </a:r>
            <a:r>
              <a:rPr sz="4400" spc="-15" dirty="0"/>
              <a:t> </a:t>
            </a:r>
            <a:r>
              <a:rPr sz="4400" spc="-80" dirty="0"/>
              <a:t>Tugas</a:t>
            </a:r>
            <a:r>
              <a:rPr sz="4400" spc="-10" dirty="0"/>
              <a:t> </a:t>
            </a:r>
            <a:r>
              <a:rPr sz="4400" spc="-5" dirty="0"/>
              <a:t>Akhir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inaba.ac.id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298956"/>
            <a:ext cx="10222230" cy="2388474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0" dirty="0">
                <a:latin typeface="Calibri"/>
                <a:cs typeface="Calibri"/>
              </a:rPr>
              <a:t>Tugas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Akhir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yang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akan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diseminarkan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telah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mencapai Bab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IV</a:t>
            </a:r>
            <a:endParaRPr lang="en-US" sz="2800" spc="-5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800" spc="-5" dirty="0" err="1">
                <a:latin typeface="Calibri"/>
                <a:cs typeface="Calibri"/>
              </a:rPr>
              <a:t>Jumlah</a:t>
            </a:r>
            <a:r>
              <a:rPr lang="en-US" sz="2800" spc="-5" dirty="0">
                <a:latin typeface="Calibri"/>
                <a:cs typeface="Calibri"/>
              </a:rPr>
              <a:t> </a:t>
            </a:r>
            <a:r>
              <a:rPr lang="en-US" sz="2800" spc="-5" dirty="0" err="1">
                <a:latin typeface="Calibri"/>
                <a:cs typeface="Calibri"/>
              </a:rPr>
              <a:t>bimbingan</a:t>
            </a:r>
            <a:r>
              <a:rPr lang="en-US" sz="2800" spc="-5" dirty="0">
                <a:latin typeface="Calibri"/>
                <a:cs typeface="Calibri"/>
              </a:rPr>
              <a:t> pada </a:t>
            </a:r>
            <a:r>
              <a:rPr lang="en-US" sz="2800" spc="-5" dirty="0" err="1">
                <a:latin typeface="Calibri"/>
                <a:cs typeface="Calibri"/>
              </a:rPr>
              <a:t>siakad</a:t>
            </a:r>
            <a:r>
              <a:rPr lang="en-US" sz="2800" spc="-5" dirty="0">
                <a:latin typeface="Calibri"/>
                <a:cs typeface="Calibri"/>
              </a:rPr>
              <a:t> minimal 4x yang </a:t>
            </a:r>
            <a:r>
              <a:rPr lang="en-US" sz="2800" spc="-5" dirty="0" err="1">
                <a:latin typeface="Calibri"/>
                <a:cs typeface="Calibri"/>
              </a:rPr>
              <a:t>sudah</a:t>
            </a:r>
            <a:r>
              <a:rPr lang="en-US" sz="2800" spc="-5" dirty="0">
                <a:latin typeface="Calibri"/>
                <a:cs typeface="Calibri"/>
              </a:rPr>
              <a:t> </a:t>
            </a:r>
            <a:r>
              <a:rPr lang="en-US" sz="2800" spc="-5" dirty="0" err="1">
                <a:latin typeface="Calibri"/>
                <a:cs typeface="Calibri"/>
              </a:rPr>
              <a:t>diacc</a:t>
            </a:r>
            <a:r>
              <a:rPr lang="en-US" sz="2800" spc="-5" dirty="0">
                <a:latin typeface="Calibri"/>
                <a:cs typeface="Calibri"/>
              </a:rPr>
              <a:t> oleh </a:t>
            </a:r>
            <a:r>
              <a:rPr lang="en-US" sz="2800" spc="-5" dirty="0" err="1">
                <a:latin typeface="Calibri"/>
                <a:cs typeface="Calibri"/>
              </a:rPr>
              <a:t>dosen</a:t>
            </a:r>
            <a:r>
              <a:rPr lang="en-US" sz="2800" spc="-5" dirty="0">
                <a:latin typeface="Calibri"/>
                <a:cs typeface="Calibri"/>
              </a:rPr>
              <a:t> </a:t>
            </a:r>
            <a:r>
              <a:rPr lang="en-US" sz="2800" spc="-5" dirty="0" err="1">
                <a:latin typeface="Calibri"/>
                <a:cs typeface="Calibri"/>
              </a:rPr>
              <a:t>pembimbing</a:t>
            </a:r>
            <a:endParaRPr sz="2800" dirty="0">
              <a:latin typeface="Calibri"/>
              <a:cs typeface="Calibri"/>
            </a:endParaRPr>
          </a:p>
          <a:p>
            <a:pPr marL="241300" marR="932180" indent="-228600">
              <a:lnSpc>
                <a:spcPts val="3000"/>
              </a:lnSpc>
              <a:spcBef>
                <a:spcPts val="105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 err="1">
                <a:latin typeface="Calibri"/>
                <a:cs typeface="Calibri"/>
              </a:rPr>
              <a:t>Men</a:t>
            </a:r>
            <a:r>
              <a:rPr lang="en-US" sz="2800" spc="-5" dirty="0" err="1">
                <a:latin typeface="Calibri"/>
                <a:cs typeface="Calibri"/>
              </a:rPr>
              <a:t>daftar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pengajuan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seminar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lang="en-US" sz="2800" spc="5" dirty="0" err="1">
                <a:latin typeface="Calibri"/>
                <a:cs typeface="Calibri"/>
              </a:rPr>
              <a:t>Usulan</a:t>
            </a:r>
            <a:r>
              <a:rPr lang="en-US" sz="2800" spc="5" dirty="0">
                <a:latin typeface="Calibri"/>
                <a:cs typeface="Calibri"/>
              </a:rPr>
              <a:t> Proposal </a:t>
            </a:r>
            <a:r>
              <a:rPr lang="en-US" sz="2800" spc="5" dirty="0" err="1">
                <a:latin typeface="Calibri"/>
                <a:cs typeface="Calibri"/>
              </a:rPr>
              <a:t>Penelitian</a:t>
            </a:r>
            <a:r>
              <a:rPr lang="en-US"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melengkapi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 err="1">
                <a:latin typeface="Calibri"/>
                <a:cs typeface="Calibri"/>
              </a:rPr>
              <a:t>dokumen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5" dirty="0" err="1">
                <a:latin typeface="Calibri"/>
                <a:cs typeface="Calibri"/>
              </a:rPr>
              <a:t>lampiran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9083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66941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0" dirty="0"/>
              <a:t>Persyaratan</a:t>
            </a:r>
            <a:r>
              <a:rPr sz="4400" spc="-30" dirty="0"/>
              <a:t> </a:t>
            </a:r>
            <a:r>
              <a:rPr sz="4400" spc="-20" dirty="0"/>
              <a:t>Pengajuan</a:t>
            </a:r>
            <a:r>
              <a:rPr sz="4400" spc="-25" dirty="0"/>
              <a:t> </a:t>
            </a:r>
            <a:r>
              <a:rPr sz="4400" spc="-5" dirty="0"/>
              <a:t>Sidang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inaba.ac.id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3484"/>
            <a:ext cx="10067925" cy="4024306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800" b="1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Persyaratan</a:t>
            </a:r>
            <a:r>
              <a:rPr sz="2800" b="1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Akademik:</a:t>
            </a:r>
            <a:endParaRPr sz="2800" dirty="0">
              <a:latin typeface="Calibri"/>
              <a:cs typeface="Calibri"/>
            </a:endParaRPr>
          </a:p>
          <a:p>
            <a:pPr marL="241300" marR="5080" indent="-228600">
              <a:lnSpc>
                <a:spcPts val="2710"/>
              </a:lnSpc>
              <a:spcBef>
                <a:spcPts val="96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Skripsi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telah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disahkan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ditandatangani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oleh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dosen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pembimbing </a:t>
            </a:r>
            <a:r>
              <a:rPr sz="2800" dirty="0">
                <a:latin typeface="Calibri"/>
                <a:cs typeface="Calibri"/>
              </a:rPr>
              <a:t>1 </a:t>
            </a:r>
          </a:p>
          <a:p>
            <a:pPr marL="241300" indent="-228600">
              <a:lnSpc>
                <a:spcPct val="100000"/>
              </a:lnSpc>
              <a:spcBef>
                <a:spcPts val="359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Lulus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semina</a:t>
            </a:r>
            <a:r>
              <a:rPr lang="en-US" sz="2800" spc="-5" dirty="0">
                <a:latin typeface="Calibri"/>
                <a:cs typeface="Calibri"/>
              </a:rPr>
              <a:t>r </a:t>
            </a:r>
            <a:r>
              <a:rPr lang="en-US" sz="2800" spc="-5" dirty="0" err="1">
                <a:latin typeface="Calibri"/>
                <a:cs typeface="Calibri"/>
              </a:rPr>
              <a:t>usulan</a:t>
            </a:r>
            <a:r>
              <a:rPr lang="en-US" sz="2800" spc="-5" dirty="0">
                <a:latin typeface="Calibri"/>
                <a:cs typeface="Calibri"/>
              </a:rPr>
              <a:t> </a:t>
            </a:r>
            <a:r>
              <a:rPr lang="en-US" sz="2800" spc="-5" dirty="0" err="1">
                <a:latin typeface="Calibri"/>
                <a:cs typeface="Calibri"/>
              </a:rPr>
              <a:t>penelitian</a:t>
            </a:r>
            <a:r>
              <a:rPr sz="2800" spc="-5" dirty="0">
                <a:latin typeface="Calibri"/>
                <a:cs typeface="Calibri"/>
              </a:rPr>
              <a:t>;</a:t>
            </a:r>
            <a:endParaRPr sz="2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Memiliki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IPK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≥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2,75</a:t>
            </a:r>
          </a:p>
          <a:p>
            <a:pPr marL="241300" marR="649605" indent="-228600">
              <a:lnSpc>
                <a:spcPct val="77900"/>
              </a:lnSpc>
              <a:spcBef>
                <a:spcPts val="10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5" dirty="0">
                <a:latin typeface="Calibri"/>
                <a:cs typeface="Calibri"/>
              </a:rPr>
              <a:t>Telah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lulus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seluruh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matakuliah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yang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diwajibkan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dengan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total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sks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5" dirty="0" err="1">
                <a:latin typeface="Calibri"/>
                <a:cs typeface="Calibri"/>
              </a:rPr>
              <a:t>sebanyak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lang="en-US" sz="2800" b="1" dirty="0">
                <a:solidFill>
                  <a:srgbClr val="FF0000"/>
                </a:solidFill>
                <a:latin typeface="Calibri"/>
                <a:cs typeface="Calibri"/>
              </a:rPr>
              <a:t>38</a:t>
            </a:r>
            <a:r>
              <a:rPr sz="28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sks</a:t>
            </a:r>
            <a:r>
              <a:rPr sz="2800" spc="-10" dirty="0">
                <a:latin typeface="Calibri"/>
                <a:cs typeface="Calibri"/>
              </a:rPr>
              <a:t>;</a:t>
            </a:r>
            <a:endParaRPr sz="2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Tidak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ada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nilai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Nilai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E;</a:t>
            </a:r>
            <a:endParaRPr sz="2800" dirty="0">
              <a:latin typeface="Calibri"/>
              <a:cs typeface="Calibri"/>
            </a:endParaRPr>
          </a:p>
          <a:p>
            <a:pPr marL="241300" marR="581025" indent="-228600">
              <a:lnSpc>
                <a:spcPts val="2710"/>
              </a:lnSpc>
              <a:spcBef>
                <a:spcPts val="96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Nilai </a:t>
            </a:r>
            <a:r>
              <a:rPr sz="2800" dirty="0">
                <a:latin typeface="Calibri"/>
                <a:cs typeface="Calibri"/>
              </a:rPr>
              <a:t>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tidak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lebih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dari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2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matakuliah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inti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yang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ditentukan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sebagai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syarat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mutu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akademik;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8742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</TotalTime>
  <Words>2195</Words>
  <Application>Microsoft Office PowerPoint</Application>
  <PresentationFormat>Widescreen</PresentationFormat>
  <Paragraphs>236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 MT</vt:lpstr>
      <vt:lpstr>Calibri</vt:lpstr>
      <vt:lpstr>Calibri Light</vt:lpstr>
      <vt:lpstr>Times New Roman</vt:lpstr>
      <vt:lpstr>Office Theme</vt:lpstr>
      <vt:lpstr>INA054  TUGAS AKHIR</vt:lpstr>
      <vt:lpstr>Persyaratan Pengajuan Penulisan Tugas Akhir</vt:lpstr>
      <vt:lpstr>Persyaratan Pengajuan Penulisan Tugas Akhir</vt:lpstr>
      <vt:lpstr>Topik Tugas Akhir Sistem Informasi</vt:lpstr>
      <vt:lpstr>Topik Tugas Akhir Sistem Komputer</vt:lpstr>
      <vt:lpstr>5 Bidang Fokus Penelitian</vt:lpstr>
      <vt:lpstr>Format Halaman Sampul Proposal Tugas Akhir</vt:lpstr>
      <vt:lpstr>Persyaratan Seminar Tugas Akhir</vt:lpstr>
      <vt:lpstr>Persyaratan Pengajuan Sidang</vt:lpstr>
      <vt:lpstr>Persyaratan Pengajuan Sidang</vt:lpstr>
      <vt:lpstr>Prosedur Pendaftaran Sidang</vt:lpstr>
      <vt:lpstr>Pelaksanaan Sidang</vt:lpstr>
      <vt:lpstr>Revisi Seminar/Sidang</vt:lpstr>
      <vt:lpstr>Dokumentasi Tugas Akhir</vt:lpstr>
      <vt:lpstr>Kebijakan Pencegahan Plagiarisme</vt:lpstr>
      <vt:lpstr>Contoh Pengecekan Plagiarisme</vt:lpstr>
      <vt:lpstr>Panduan Anti Plagiarisme</vt:lpstr>
      <vt:lpstr>Panduan Anti Plagiarisme (lanj.)</vt:lpstr>
      <vt:lpstr>Panduan Anti Plagiarisme (lanj.)</vt:lpstr>
      <vt:lpstr>Panduan Anti Plagiarisme (lanj.)</vt:lpstr>
      <vt:lpstr>Panduan Anti Plagiarisme (lanj.)</vt:lpstr>
      <vt:lpstr>Panduan Anti Plagiarisme (lanj.)</vt:lpstr>
      <vt:lpstr>Panduan Anti Plagiarisme (lanj.)</vt:lpstr>
      <vt:lpstr>Panduan Anti Plagiarisme (lanj.)</vt:lpstr>
      <vt:lpstr>Panduan Anti Plagiarisme (lanj.)</vt:lpstr>
      <vt:lpstr>Panduan Anti Plagiarisme (lanj.)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INA054  TUGAS AKHIR</dc:title>
  <dc:creator>Ricky Wahyudi</dc:creator>
  <cp:lastModifiedBy>ricky wahyudi</cp:lastModifiedBy>
  <cp:revision>4</cp:revision>
  <dcterms:created xsi:type="dcterms:W3CDTF">2022-03-25T09:24:20Z</dcterms:created>
  <dcterms:modified xsi:type="dcterms:W3CDTF">2022-03-25T13:10:51Z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2021-09-23T00:00:00Z</vt:filetime>
  </property>
  <property fmtid="{D5CDD505-2E9C-101B-9397-08002B2CF9AE}" pid="3" name="LastSaved">
    <vt:filetime>2022-03-25T00:00:00Z</vt:filetime>
  </property>
</Properties>
</file>