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51" r:id="rId24"/>
    <p:sldId id="350" r:id="rId25"/>
    <p:sldId id="327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../3-Film/SIMTAP.DA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nhas.ac.id/~rhiza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ID" sz="3600" b="1" dirty="0"/>
              <a:t>SIC038</a:t>
            </a:r>
            <a:r>
              <a:rPr lang="en-US" sz="3600" b="1" dirty="0"/>
              <a:t> - PPT - SESI </a:t>
            </a:r>
            <a:r>
              <a:rPr lang="en-US" sz="3600" b="1" dirty="0" err="1"/>
              <a:t>ke</a:t>
            </a:r>
            <a:r>
              <a:rPr lang="en-US" sz="3600" b="1" dirty="0"/>
              <a:t> 7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Pemerintahan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D" dirty="0"/>
              <a:t>E-Government dan reformasi </a:t>
            </a:r>
            <a:r>
              <a:rPr lang="en-ID" dirty="0" err="1"/>
              <a:t>birokrasi</a:t>
            </a:r>
            <a:r>
              <a:rPr lang="en-ID" dirty="0"/>
              <a:t> </a:t>
            </a:r>
            <a:r>
              <a:rPr lang="en-ID" dirty="0" err="1"/>
              <a:t>pemerintahan</a:t>
            </a:r>
            <a:endParaRPr lang="en-ID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r>
              <a:rPr lang="fi-FI" dirty="0"/>
              <a:t>M HANIF JUSUF ST MKOM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009F-A575-4D6A-AB56-764CE526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endParaRPr lang="id-ID" dirty="0"/>
          </a:p>
        </p:txBody>
      </p:sp>
      <p:pic>
        <p:nvPicPr>
          <p:cNvPr id="15363" name="Content Placeholder 3">
            <a:extLst>
              <a:ext uri="{FF2B5EF4-FFF2-40B4-BE49-F238E27FC236}">
                <a16:creationId xmlns:a16="http://schemas.microsoft.com/office/drawing/2014/main" id="{59B68032-8708-4E7D-A4D4-E1CC53AB089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500" y="1447800"/>
            <a:ext cx="7188200" cy="4572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94E5-D207-4D66-9D94-C7E3F3A8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endParaRPr lang="id-ID" dirty="0"/>
          </a:p>
        </p:txBody>
      </p:sp>
      <p:pic>
        <p:nvPicPr>
          <p:cNvPr id="16387" name="Content Placeholder 3">
            <a:extLst>
              <a:ext uri="{FF2B5EF4-FFF2-40B4-BE49-F238E27FC236}">
                <a16:creationId xmlns:a16="http://schemas.microsoft.com/office/drawing/2014/main" id="{E9A7A980-788B-4491-ADCC-ECC0E0DB0DC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3989" y="1517650"/>
            <a:ext cx="7146925" cy="47196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247B-7181-4567-87C7-6D50DB77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Pergeseran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Paradigma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Organisasi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id-ID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Manajemen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Pemerintahan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id="{D04CE299-13F5-4D9A-B1FB-96997101175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6" y="1430339"/>
            <a:ext cx="6335713" cy="531177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AA64-72E9-45B7-AA15-1B79F6A1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9B7232-6301-4E87-BAF5-40A8BCCB95C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5614" y="84139"/>
            <a:ext cx="6556375" cy="66579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47218C0-7E6F-40A7-8CC1-FF73B616D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>
                <a:solidFill>
                  <a:schemeClr val="bg1"/>
                </a:solidFill>
              </a:rPr>
              <a:t>Organisasi Konvensional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14AD634-FBC8-4491-92E2-CADCE26275B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 LEVEL-LEVEL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 HIERARKHIS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 PIRAMIDAL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 “MITRA” KKN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 ORIENTASI VERTIKAL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 A-B-S</a:t>
            </a:r>
          </a:p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ADA5-FF56-40F9-B3F6-48A5348C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FE4744-5A61-47AC-AE52-05AD4448D167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8" y="188914"/>
            <a:ext cx="8280400" cy="650398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F05528B-EC35-4FDC-AC08-A79140215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>
                <a:solidFill>
                  <a:schemeClr val="bg1"/>
                </a:solidFill>
              </a:rPr>
              <a:t>Organisasi Jejaring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84F6B49-5D30-4F19-A48C-42C0AA9A68C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NODES (SIMPUL-SIMPUL)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 LINKS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 ORIENTASI FUNGSIONAL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 SULIT DIBONGKAR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>
                <a:latin typeface="Tahoma" panose="020B0604030504040204" pitchFamily="34" charset="0"/>
              </a:rPr>
              <a:t> FLEKSIBEL </a:t>
            </a:r>
          </a:p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B994BF0-770E-4DB5-872D-22D3F9A40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 sz="3600">
                <a:solidFill>
                  <a:schemeClr val="bg1"/>
                </a:solidFill>
              </a:rPr>
              <a:t>Model Manajemen Pemerintahan</a:t>
            </a:r>
            <a:r>
              <a:rPr lang="en-ID" altLang="en-US" sz="3600">
                <a:solidFill>
                  <a:schemeClr val="bg1"/>
                </a:solidFill>
              </a:rPr>
              <a:t>``</a:t>
            </a:r>
            <a:endParaRPr lang="id-ID" altLang="en-US" sz="3600">
              <a:solidFill>
                <a:schemeClr val="bg1"/>
              </a:solidFill>
            </a:endParaRPr>
          </a:p>
        </p:txBody>
      </p:sp>
      <p:pic>
        <p:nvPicPr>
          <p:cNvPr id="22531" name="Content Placeholder 3">
            <a:extLst>
              <a:ext uri="{FF2B5EF4-FFF2-40B4-BE49-F238E27FC236}">
                <a16:creationId xmlns:a16="http://schemas.microsoft.com/office/drawing/2014/main" id="{667D24A9-7313-4360-915C-7F4EBADF1DF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9" y="1481138"/>
            <a:ext cx="7532687" cy="490061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DEAC0F3-1071-4706-8E83-3877B3BEF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 sz="2800">
                <a:solidFill>
                  <a:schemeClr val="bg1"/>
                </a:solidFill>
                <a:latin typeface="Tahoma" panose="020B0604030504040204" pitchFamily="34" charset="0"/>
              </a:rPr>
              <a:t>Karakter Manajemen Pemerintahan</a:t>
            </a:r>
            <a:endParaRPr lang="id-ID" altLang="en-US" sz="2800">
              <a:solidFill>
                <a:schemeClr val="bg1"/>
              </a:solidFill>
            </a:endParaRPr>
          </a:p>
        </p:txBody>
      </p:sp>
      <p:pic>
        <p:nvPicPr>
          <p:cNvPr id="23555" name="Content Placeholder 3">
            <a:extLst>
              <a:ext uri="{FF2B5EF4-FFF2-40B4-BE49-F238E27FC236}">
                <a16:creationId xmlns:a16="http://schemas.microsoft.com/office/drawing/2014/main" id="{73666319-20E3-4EDA-B33C-1EB8E56DB01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790700"/>
            <a:ext cx="8159750" cy="43751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6FB0C60-E283-444B-B030-888C4A6C1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altLang="en-US" sz="3200">
                <a:solidFill>
                  <a:schemeClr val="bg1"/>
                </a:solidFill>
              </a:rPr>
              <a:t>Pergerakan Lokus &amp; Fokus Manajemen </a:t>
            </a:r>
            <a:r>
              <a:rPr lang="id-ID" altLang="en-US" sz="3200">
                <a:solidFill>
                  <a:schemeClr val="bg1"/>
                </a:solidFill>
              </a:rPr>
              <a:t>Pemerintahan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3A9C-8F40-435C-BA0E-896FD63910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d-ID" dirty="0"/>
              <a:t>Dikotomi administrasi dan politik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id-ID" dirty="0"/>
              <a:t>pada paradigma OPA sangat jelas, pada paradigma </a:t>
            </a:r>
            <a:r>
              <a:rPr lang="en-ID" dirty="0"/>
              <a:t>(New Public Management) </a:t>
            </a:r>
            <a:r>
              <a:rPr lang="id-ID" dirty="0"/>
              <a:t>NPM mulai membias dg masuknya orientasi ekonomi yg berorientasi pd keuntungan dg menonjolnya pertimbangan efekti</a:t>
            </a:r>
            <a:r>
              <a:rPr lang="en-US" dirty="0"/>
              <a:t>v</a:t>
            </a:r>
            <a:r>
              <a:rPr lang="id-ID" dirty="0"/>
              <a:t>itas dan efisiensi dg semangat kewirausahaan. </a:t>
            </a:r>
            <a:endParaRPr lang="en-US" dirty="0"/>
          </a:p>
          <a:p>
            <a:pPr>
              <a:defRPr/>
            </a:pPr>
            <a:r>
              <a:rPr lang="id-ID" dirty="0"/>
              <a:t>Puncak paradigma NPM adalah munculnya ide </a:t>
            </a:r>
            <a:r>
              <a:rPr lang="id-ID" i="1" dirty="0"/>
              <a:t>Reinventing Government</a:t>
            </a:r>
            <a:r>
              <a:rPr lang="id-ID" dirty="0"/>
              <a:t> yang memberikan gambaran yang jelas dominannya pertimbangan “ekonomi”</a:t>
            </a:r>
            <a:r>
              <a:rPr lang="en-US" dirty="0"/>
              <a:t>..</a:t>
            </a:r>
          </a:p>
          <a:p>
            <a:pPr>
              <a:defRPr/>
            </a:pPr>
            <a:r>
              <a:rPr lang="en-US" dirty="0" err="1"/>
              <a:t>Ekologi</a:t>
            </a:r>
            <a:r>
              <a:rPr lang="id-ID" dirty="0"/>
              <a:t> </a:t>
            </a:r>
            <a:r>
              <a:rPr lang="en-US" dirty="0" err="1"/>
              <a:t>manajemen</a:t>
            </a:r>
            <a:r>
              <a:rPr lang="id-ID" dirty="0"/>
              <a:t> publik menjadi faktor yg sangat penting, kn berhubungan dg </a:t>
            </a:r>
            <a:r>
              <a:rPr lang="id-ID" i="1" dirty="0"/>
              <a:t>output</a:t>
            </a:r>
            <a:r>
              <a:rPr lang="id-ID" dirty="0"/>
              <a:t> dan </a:t>
            </a:r>
            <a:r>
              <a:rPr lang="id-ID" i="1" dirty="0"/>
              <a:t>out come</a:t>
            </a:r>
            <a:r>
              <a:rPr lang="id-ID" dirty="0"/>
              <a:t> yg berpasangan dg akuntabilitas dan legitimitas rakyat. </a:t>
            </a:r>
            <a:endParaRPr lang="en-US" dirty="0"/>
          </a:p>
          <a:p>
            <a:pPr>
              <a:defRPr/>
            </a:pPr>
            <a:r>
              <a:rPr lang="en-US" dirty="0" err="1"/>
              <a:t>Fokus</a:t>
            </a:r>
            <a:r>
              <a:rPr lang="en-US" dirty="0"/>
              <a:t> &amp; </a:t>
            </a:r>
            <a:r>
              <a:rPr lang="id-ID" dirty="0"/>
              <a:t>lokus </a:t>
            </a:r>
            <a:r>
              <a:rPr lang="en-US" dirty="0" err="1"/>
              <a:t>Manajemen</a:t>
            </a:r>
            <a:r>
              <a:rPr lang="id-ID" dirty="0"/>
              <a:t> Publik mutakhir kembali ke hakekat negara kesejahteraan (</a:t>
            </a:r>
            <a:r>
              <a:rPr lang="id-ID" i="1" dirty="0"/>
              <a:t>welfare state</a:t>
            </a:r>
            <a:r>
              <a:rPr lang="id-ID" dirty="0"/>
              <a:t>). </a:t>
            </a:r>
            <a:endParaRPr lang="en-US" dirty="0"/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82AA716-AEB7-4CA1-B1AA-DBE5DC263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>
                <a:solidFill>
                  <a:schemeClr val="bg1"/>
                </a:solidFill>
              </a:rPr>
              <a:t>Peran sentral Birokrasi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8987E4BA-8DC6-4176-8C5F-A54BEBBD70B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id-ID" altLang="en-US" sz="2000"/>
              <a:t>B</a:t>
            </a:r>
            <a:r>
              <a:rPr lang="en-US" altLang="en-US" sz="2000"/>
              <a:t>irokrasi menduduki posisi </a:t>
            </a:r>
            <a:r>
              <a:rPr lang="en-US" altLang="en-US" sz="2000" b="1" i="1"/>
              <a:t>strategis instrumental</a:t>
            </a:r>
            <a:r>
              <a:rPr lang="en-US" altLang="en-US" sz="2000"/>
              <a:t> untuk mewujudkan cita-cita pembangunan suatu negara</a:t>
            </a:r>
            <a:r>
              <a:rPr lang="id-ID" altLang="en-US" sz="2000"/>
              <a:t> </a:t>
            </a:r>
            <a:r>
              <a:rPr lang="en-US" altLang="en-US" sz="2000"/>
              <a:t>yakni untuk mencapai pertumbuhan ekonomi dan so</a:t>
            </a:r>
            <a:r>
              <a:rPr lang="id-ID" altLang="en-US" sz="2000"/>
              <a:t>s</a:t>
            </a:r>
            <a:r>
              <a:rPr lang="en-US" altLang="en-US" sz="2000"/>
              <a:t>ial masyarakat yang setinggi-tingginya termasuk membangun aspek sumberdaya manusia. </a:t>
            </a:r>
            <a:endParaRPr lang="id-ID" altLang="en-US" sz="2000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id-ID" altLang="en-US" sz="2000"/>
              <a:t>B</a:t>
            </a:r>
            <a:r>
              <a:rPr lang="en-US" altLang="en-US" sz="2000"/>
              <a:t>irokrasi juga menjalankan peran dan tanggung jawab dalam melaksanakan </a:t>
            </a:r>
            <a:r>
              <a:rPr lang="en-US" altLang="en-US" sz="2000" b="1" i="1"/>
              <a:t>nation building</a:t>
            </a:r>
            <a:r>
              <a:rPr lang="en-US" altLang="en-US" sz="2000"/>
              <a:t>, yakni membawa bangsa menuju modern dan </a:t>
            </a:r>
            <a:r>
              <a:rPr lang="en-US" altLang="en-US" sz="2000" i="1"/>
              <a:t>national style of life</a:t>
            </a:r>
            <a:r>
              <a:rPr lang="en-GB" altLang="en-US" sz="2000"/>
              <a:t> </a:t>
            </a:r>
            <a:r>
              <a:rPr lang="id-ID" altLang="en-US" sz="2000"/>
              <a:t>(</a:t>
            </a:r>
            <a:r>
              <a:rPr lang="en-US" altLang="en-US" sz="2000"/>
              <a:t>Feith,1973</a:t>
            </a:r>
            <a:r>
              <a:rPr lang="id-ID" altLang="en-US" sz="2000"/>
              <a:t>)</a:t>
            </a:r>
            <a:r>
              <a:rPr lang="en-GB" altLang="en-US" sz="2000"/>
              <a:t> </a:t>
            </a:r>
          </a:p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C5E798C-96FC-4984-AF6D-BA5331711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>
                <a:solidFill>
                  <a:schemeClr val="bg1"/>
                </a:solidFill>
              </a:rPr>
              <a:t>Implikasinya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24FA816-BEB0-45A1-8CD9-6E7C0AEC0FB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id-ID" altLang="en-US" sz="1800"/>
              <a:t>Tata kelola pemerintahan makin luwes, kewenangan makin terdesentralisasikan, dan makin orientasi keluar, yakni pada pelaku usaha dan masyarakat yang dilayani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id-ID" altLang="en-US" sz="1800"/>
              <a:t>Praktik birokrasi dituntut untuk makin sederhana, mudah diakses, efisien, efektif, transparan, dan akuntabel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id-ID" altLang="en-US" sz="1800"/>
              <a:t>Karena itu, dibuatlah sistem dan standar kerja yang terukur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id-ID" altLang="en-US" sz="1800"/>
              <a:t>TIK menjadi salahsatu media untuk wujudkan profil birokrasi profesional tsb</a:t>
            </a:r>
          </a:p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314B150-80BF-4982-92A6-DEA9DA6C1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>
                <a:solidFill>
                  <a:schemeClr val="bg1"/>
                </a:solidFill>
              </a:rPr>
              <a:t>Kasus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E4F3B65-EA41-4C9E-85A9-AF34F53DCB4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11112" indent="0">
              <a:buNone/>
              <a:defRPr/>
            </a:pPr>
            <a:r>
              <a:rPr lang="id-ID" altLang="en-US" dirty="0"/>
              <a:t>SIMTAP di Indonesia</a:t>
            </a:r>
          </a:p>
          <a:p>
            <a:pPr>
              <a:buFont typeface="Calibri Light" panose="020F0302020204030204" pitchFamily="34" charset="0"/>
              <a:buAutoNum type="arabicPeriod"/>
              <a:defRPr/>
            </a:pPr>
            <a:endParaRPr lang="id-ID" altLang="en-US" dirty="0"/>
          </a:p>
        </p:txBody>
      </p:sp>
      <p:pic>
        <p:nvPicPr>
          <p:cNvPr id="26628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3157BA5A-376A-42E8-9406-12FABCE39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205038"/>
            <a:ext cx="776446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EF8C-A553-4313-B73F-FBD4E25D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63FE4-E5EE-40E5-92CE-F08C5FB3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11112" indent="0">
              <a:lnSpc>
                <a:spcPct val="100000"/>
              </a:lnSpc>
              <a:buNone/>
              <a:defRPr/>
            </a:pPr>
            <a:r>
              <a:rPr lang="en-ID" sz="1600" dirty="0" err="1"/>
              <a:t>Pengurusan</a:t>
            </a:r>
            <a:r>
              <a:rPr lang="en-ID" sz="1600" dirty="0"/>
              <a:t> </a:t>
            </a:r>
            <a:r>
              <a:rPr lang="en-ID" sz="1600" dirty="0" err="1"/>
              <a:t>perizinan</a:t>
            </a:r>
            <a:r>
              <a:rPr lang="en-ID" sz="1600" dirty="0"/>
              <a:t>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yang </a:t>
            </a:r>
            <a:r>
              <a:rPr lang="en-ID" sz="1600" dirty="0" err="1"/>
              <a:t>terstruktur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mengkombinasikan</a:t>
            </a:r>
            <a:r>
              <a:rPr lang="en-ID" sz="1600" dirty="0"/>
              <a:t> </a:t>
            </a:r>
            <a:r>
              <a:rPr lang="en-ID" sz="1600" dirty="0" err="1"/>
              <a:t>sarana</a:t>
            </a:r>
            <a:r>
              <a:rPr lang="en-ID" sz="1600" dirty="0"/>
              <a:t> dan </a:t>
            </a:r>
            <a:r>
              <a:rPr lang="en-ID" sz="1600" dirty="0" err="1"/>
              <a:t>prasarana</a:t>
            </a:r>
            <a:r>
              <a:rPr lang="en-ID" sz="1600" dirty="0"/>
              <a:t> yang </a:t>
            </a:r>
            <a:r>
              <a:rPr lang="en-ID" sz="1600" dirty="0" err="1"/>
              <a:t>ada</a:t>
            </a:r>
            <a:r>
              <a:rPr lang="en-ID" sz="1600" dirty="0"/>
              <a:t> (hardware, software dan database) </a:t>
            </a:r>
            <a:r>
              <a:rPr lang="en-ID" sz="1600" dirty="0" err="1"/>
              <a:t>yag</a:t>
            </a:r>
            <a:r>
              <a:rPr lang="en-ID" sz="1600" dirty="0"/>
              <a:t> </a:t>
            </a:r>
            <a:r>
              <a:rPr lang="en-ID" sz="1600" dirty="0" err="1"/>
              <a:t>semula</a:t>
            </a:r>
            <a:r>
              <a:rPr lang="en-ID" sz="1600" dirty="0"/>
              <a:t> </a:t>
            </a:r>
            <a:r>
              <a:rPr lang="en-ID" sz="1600" dirty="0" err="1"/>
              <a:t>pelaksanaannya</a:t>
            </a:r>
            <a:r>
              <a:rPr lang="en-ID" sz="1600" dirty="0"/>
              <a:t> offline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dikembangkan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online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gawai</a:t>
            </a:r>
            <a:r>
              <a:rPr lang="en-ID" sz="1600" dirty="0"/>
              <a:t> yang </a:t>
            </a:r>
            <a:r>
              <a:rPr lang="en-ID" sz="1600" dirty="0" err="1"/>
              <a:t>dimiliki</a:t>
            </a:r>
            <a:r>
              <a:rPr lang="en-ID" sz="1600" dirty="0"/>
              <a:t> dan </a:t>
            </a:r>
            <a:r>
              <a:rPr lang="en-ID" sz="1600" dirty="0" err="1"/>
              <a:t>didukung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prosedur</a:t>
            </a:r>
            <a:r>
              <a:rPr lang="en-ID" sz="1600" dirty="0"/>
              <a:t> </a:t>
            </a:r>
            <a:r>
              <a:rPr lang="en-ID" sz="1600" dirty="0" err="1"/>
              <a:t>pengoperasian</a:t>
            </a:r>
            <a:r>
              <a:rPr lang="en-ID" sz="1600" dirty="0"/>
              <a:t> yang </a:t>
            </a:r>
            <a:r>
              <a:rPr lang="en-ID" sz="1600" dirty="0" err="1"/>
              <a:t>jelas</a:t>
            </a:r>
            <a:r>
              <a:rPr lang="en-ID" sz="1600" dirty="0"/>
              <a:t>,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mendapatkan</a:t>
            </a:r>
            <a:r>
              <a:rPr lang="en-ID" sz="1600" dirty="0"/>
              <a:t> </a:t>
            </a:r>
            <a:r>
              <a:rPr lang="en-ID" sz="1600" dirty="0" err="1"/>
              <a:t>kegiatan</a:t>
            </a:r>
            <a:r>
              <a:rPr lang="en-ID" sz="1600" dirty="0"/>
              <a:t> </a:t>
            </a:r>
            <a:r>
              <a:rPr lang="en-ID" sz="1600" dirty="0" err="1"/>
              <a:t>administrasi</a:t>
            </a:r>
            <a:r>
              <a:rPr lang="en-ID" sz="1600" dirty="0"/>
              <a:t> </a:t>
            </a:r>
            <a:r>
              <a:rPr lang="en-ID" sz="1600" dirty="0" err="1"/>
              <a:t>konvensional</a:t>
            </a:r>
            <a:r>
              <a:rPr lang="en-ID" sz="1600" dirty="0"/>
              <a:t> dan </a:t>
            </a:r>
            <a:r>
              <a:rPr lang="en-ID" sz="1600" dirty="0" err="1"/>
              <a:t>komputerisasi</a:t>
            </a:r>
            <a:r>
              <a:rPr lang="en-ID" sz="1600" dirty="0"/>
              <a:t> yang </a:t>
            </a:r>
            <a:r>
              <a:rPr lang="en-ID" sz="1600" dirty="0" err="1"/>
              <a:t>mencakup</a:t>
            </a:r>
            <a:r>
              <a:rPr lang="en-ID" sz="1600" dirty="0"/>
              <a:t> input, </a:t>
            </a:r>
            <a:r>
              <a:rPr lang="en-ID" sz="1600" dirty="0" err="1"/>
              <a:t>prosesing</a:t>
            </a:r>
            <a:r>
              <a:rPr lang="en-ID" sz="1600" dirty="0"/>
              <a:t> dan output. </a:t>
            </a:r>
            <a:r>
              <a:rPr lang="en-ID" sz="1600" dirty="0" err="1"/>
              <a:t>Kegiatan</a:t>
            </a:r>
            <a:r>
              <a:rPr lang="en-ID" sz="1600" dirty="0"/>
              <a:t> input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pendataan</a:t>
            </a:r>
            <a:r>
              <a:rPr lang="en-ID" sz="1600" dirty="0"/>
              <a:t> </a:t>
            </a:r>
            <a:r>
              <a:rPr lang="en-ID" sz="1600" dirty="0" err="1"/>
              <a:t>pemohon</a:t>
            </a:r>
            <a:r>
              <a:rPr lang="en-ID" sz="1600" dirty="0"/>
              <a:t> </a:t>
            </a:r>
            <a:r>
              <a:rPr lang="en-ID" sz="1600" dirty="0" err="1"/>
              <a:t>maupun</a:t>
            </a:r>
            <a:r>
              <a:rPr lang="en-ID" sz="1600" dirty="0"/>
              <a:t> </a:t>
            </a:r>
            <a:r>
              <a:rPr lang="en-ID" sz="1600" dirty="0" err="1"/>
              <a:t>pengurusan</a:t>
            </a:r>
            <a:r>
              <a:rPr lang="en-ID" sz="1600" dirty="0"/>
              <a:t> </a:t>
            </a:r>
            <a:r>
              <a:rPr lang="en-ID" sz="1600" dirty="0" err="1"/>
              <a:t>perizinan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elektronik</a:t>
            </a:r>
            <a:r>
              <a:rPr lang="en-ID" sz="1600" dirty="0"/>
              <a:t> dan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android, </a:t>
            </a:r>
            <a:r>
              <a:rPr lang="en-ID" sz="1600" dirty="0" err="1"/>
              <a:t>dengan</a:t>
            </a:r>
            <a:r>
              <a:rPr lang="en-ID" sz="1600" dirty="0"/>
              <a:t> upload </a:t>
            </a:r>
            <a:r>
              <a:rPr lang="en-ID" sz="1600" dirty="0" err="1"/>
              <a:t>kelengkapan</a:t>
            </a:r>
            <a:r>
              <a:rPr lang="en-ID" sz="1600" dirty="0"/>
              <a:t> </a:t>
            </a:r>
            <a:r>
              <a:rPr lang="en-ID" sz="1600" dirty="0" err="1"/>
              <a:t>berkas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persyaratan</a:t>
            </a:r>
            <a:r>
              <a:rPr lang="en-ID" sz="1600" dirty="0"/>
              <a:t> </a:t>
            </a:r>
            <a:r>
              <a:rPr lang="en-ID" sz="1600" dirty="0" err="1"/>
              <a:t>pengurusan</a:t>
            </a:r>
            <a:r>
              <a:rPr lang="en-ID" sz="1600" dirty="0"/>
              <a:t> </a:t>
            </a:r>
            <a:r>
              <a:rPr lang="en-ID" sz="1600" dirty="0" err="1"/>
              <a:t>perizinan</a:t>
            </a:r>
            <a:endParaRPr lang="en-ID" sz="1200" dirty="0"/>
          </a:p>
          <a:p>
            <a:pPr marL="11112" indent="0">
              <a:lnSpc>
                <a:spcPct val="100000"/>
              </a:lnSpc>
              <a:buNone/>
              <a:defRPr/>
            </a:pPr>
            <a:r>
              <a:rPr lang="en-ID" sz="1600" dirty="0" err="1"/>
              <a:t>Tujuan</a:t>
            </a:r>
            <a:endParaRPr lang="en-ID" sz="1600" dirty="0"/>
          </a:p>
          <a:p>
            <a:pPr marL="182562" indent="-17145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pelayanan</a:t>
            </a:r>
            <a:endParaRPr lang="en-ID" sz="1600" dirty="0"/>
          </a:p>
          <a:p>
            <a:pPr marL="182562" indent="-17145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</a:t>
            </a:r>
            <a:r>
              <a:rPr lang="en-ID" sz="1600" dirty="0" err="1"/>
              <a:t>Saing</a:t>
            </a:r>
            <a:r>
              <a:rPr lang="en-ID" sz="1600" dirty="0"/>
              <a:t> Daerah</a:t>
            </a:r>
          </a:p>
          <a:p>
            <a:pPr marL="182562" indent="-17145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Investasi</a:t>
            </a:r>
            <a:r>
              <a:rPr lang="en-ID" sz="1600" dirty="0"/>
              <a:t> Daerah</a:t>
            </a:r>
          </a:p>
          <a:p>
            <a:pPr marL="1111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endParaRPr lang="en-ID" sz="1600" dirty="0"/>
          </a:p>
          <a:p>
            <a:pPr marL="11112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defRPr/>
            </a:pPr>
            <a:r>
              <a:rPr lang="en-ID" sz="1600" dirty="0" err="1"/>
              <a:t>Manfaat</a:t>
            </a:r>
            <a:endParaRPr lang="en-ID" sz="1600" dirty="0"/>
          </a:p>
          <a:p>
            <a:pPr marL="182562" indent="-17145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ID" sz="1600" dirty="0" err="1"/>
              <a:t>Kemudahan</a:t>
            </a:r>
            <a:r>
              <a:rPr lang="en-ID" sz="1600" dirty="0"/>
              <a:t> </a:t>
            </a:r>
            <a:r>
              <a:rPr lang="en-ID" sz="1600" dirty="0" err="1"/>
              <a:t>pelayanan</a:t>
            </a:r>
            <a:r>
              <a:rPr lang="en-ID" sz="1600" dirty="0"/>
              <a:t> </a:t>
            </a:r>
            <a:r>
              <a:rPr lang="en-ID" sz="1600" dirty="0" err="1"/>
              <a:t>masyarakat</a:t>
            </a:r>
            <a:endParaRPr lang="en-ID" sz="1600" dirty="0"/>
          </a:p>
          <a:p>
            <a:pPr marL="182562" indent="-17145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ID" sz="1600" dirty="0"/>
              <a:t>Target </a:t>
            </a:r>
            <a:r>
              <a:rPr lang="en-ID" sz="1600" dirty="0" err="1"/>
              <a:t>capaian</a:t>
            </a:r>
            <a:r>
              <a:rPr lang="en-ID" sz="1600" dirty="0"/>
              <a:t> </a:t>
            </a:r>
            <a:r>
              <a:rPr lang="en-ID" sz="1600" dirty="0" err="1"/>
              <a:t>kinerja</a:t>
            </a:r>
            <a:r>
              <a:rPr lang="en-ID" sz="1600" dirty="0"/>
              <a:t> </a:t>
            </a:r>
            <a:r>
              <a:rPr lang="en-ID" sz="1600" dirty="0" err="1"/>
              <a:t>terpenuhi</a:t>
            </a:r>
            <a:endParaRPr lang="en-ID" sz="1600" dirty="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858DBED0-0EEE-493F-98B8-07C61FADBB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6A2BF52-A954-4C67-A9B8-DBFAE7CDDC42}" type="slidenum">
              <a:rPr lang="en-US" altLang="id-ID" smtClean="0"/>
              <a:pPr>
                <a:defRPr/>
              </a:pPr>
              <a:t>22</a:t>
            </a:fld>
            <a:endParaRPr lang="en-US" altLang="id-ID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71A3-BA9E-4CDB-9DA4-00628995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Peran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TIK: Integrator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FEB0FFF-3E13-4A3C-950B-AC61133C0D8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9525" indent="0">
              <a:buNone/>
            </a:pPr>
            <a:endParaRPr lang="id-ID" altLang="en-US"/>
          </a:p>
        </p:txBody>
      </p:sp>
      <p:graphicFrame>
        <p:nvGraphicFramePr>
          <p:cNvPr id="28676" name="Object 2">
            <a:extLst>
              <a:ext uri="{FF2B5EF4-FFF2-40B4-BE49-F238E27FC236}">
                <a16:creationId xmlns:a16="http://schemas.microsoft.com/office/drawing/2014/main" id="{6D839C9F-E589-4898-A3FE-2CA87BD42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1946276"/>
          <a:ext cx="5619750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7764399" imgH="5628742" progId="Visio.Drawing.11">
                  <p:embed/>
                </p:oleObj>
              </mc:Choice>
              <mc:Fallback>
                <p:oleObj name="Visio" r:id="rId3" imgW="7764399" imgH="5628742" progId="Visio.Drawing.11">
                  <p:embed/>
                  <p:pic>
                    <p:nvPicPr>
                      <p:cNvPr id="28676" name="Object 2">
                        <a:extLst>
                          <a:ext uri="{FF2B5EF4-FFF2-40B4-BE49-F238E27FC236}">
                            <a16:creationId xmlns:a16="http://schemas.microsoft.com/office/drawing/2014/main" id="{6D839C9F-E589-4898-A3FE-2CA87BD42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946276"/>
                        <a:ext cx="5619750" cy="407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AA67FD85-BFE0-43EA-AFFC-3A9A49DA4FB2}"/>
              </a:ext>
            </a:extLst>
          </p:cNvPr>
          <p:cNvSpPr/>
          <p:nvPr/>
        </p:nvSpPr>
        <p:spPr>
          <a:xfrm>
            <a:off x="8686800" y="3810000"/>
            <a:ext cx="762000" cy="68580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680" name="TextBox 6">
            <a:extLst>
              <a:ext uri="{FF2B5EF4-FFF2-40B4-BE49-F238E27FC236}">
                <a16:creationId xmlns:a16="http://schemas.microsoft.com/office/drawing/2014/main" id="{6317D8AB-23D8-4EDF-B427-8176AFF0D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5257801"/>
            <a:ext cx="2403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Pemakai melihatnya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sebagai 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layanan</a:t>
            </a:r>
          </a:p>
        </p:txBody>
      </p:sp>
      <p:pic>
        <p:nvPicPr>
          <p:cNvPr id="28681" name="Picture 3" descr="C:\Documents and Settings\Lukito\My Documents\Images&amp;Drawings\Icon Collections\IMO Two Of The Best Sets\Icon Experience\iconexperience.com_collection2_objects_and_people\48x48\plain\user1.png">
            <a:extLst>
              <a:ext uri="{FF2B5EF4-FFF2-40B4-BE49-F238E27FC236}">
                <a16:creationId xmlns:a16="http://schemas.microsoft.com/office/drawing/2014/main" id="{3F33B0FA-38B3-4249-9B4C-DEA7D2779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648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AE9D60-F6B0-426A-B4D4-E72D4F987C46}"/>
              </a:ext>
            </a:extLst>
          </p:cNvPr>
          <p:cNvSpPr/>
          <p:nvPr/>
        </p:nvSpPr>
        <p:spPr>
          <a:xfrm>
            <a:off x="7848600" y="1698556"/>
            <a:ext cx="2438400" cy="1754326"/>
          </a:xfrm>
          <a:prstGeom prst="rect">
            <a:avLst/>
          </a:prstGeom>
          <a:solidFill>
            <a:srgbClr val="0000C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 marL="166688" indent="-166688">
              <a:buFont typeface="Arial" pitchFamily="34" charset="0"/>
              <a:buChar char="•"/>
              <a:defRPr/>
            </a:pPr>
            <a:r>
              <a:rPr lang="id-ID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 unit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id-ID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Kewenangan yang</a:t>
            </a:r>
          </a:p>
          <a:p>
            <a:pPr marL="166688" indent="-166688">
              <a:defRPr/>
            </a:pPr>
            <a:r>
              <a:rPr lang="id-ID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berbeda-beda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id-ID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Proses birokrasi</a:t>
            </a:r>
          </a:p>
          <a:p>
            <a:pPr marL="166688" indent="-166688">
              <a:defRPr/>
            </a:pPr>
            <a:r>
              <a:rPr lang="id-ID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yang berlainan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id-ID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 data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352266C2-7431-4539-BA14-061964505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>
                <a:solidFill>
                  <a:schemeClr val="bg1"/>
                </a:solidFill>
              </a:rPr>
              <a:t>Referensi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D0A7-C143-4AAE-8836-47F440BEA1B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Anwar, M. </a:t>
            </a:r>
            <a:r>
              <a:rPr lang="en-US" dirty="0" err="1"/>
              <a:t>Khoirul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Asianti</a:t>
            </a:r>
            <a:r>
              <a:rPr lang="en-US" dirty="0"/>
              <a:t> </a:t>
            </a:r>
            <a:r>
              <a:rPr lang="en-US" dirty="0" err="1"/>
              <a:t>Oetojo</a:t>
            </a:r>
            <a:r>
              <a:rPr lang="en-US" dirty="0"/>
              <a:t>. 2004. </a:t>
            </a:r>
            <a:r>
              <a:rPr lang="en-US" i="1" dirty="0"/>
              <a:t>SIMDA: </a:t>
            </a:r>
            <a:r>
              <a:rPr lang="en-US" i="1" dirty="0" err="1"/>
              <a:t>Aplikasi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 </a:t>
            </a:r>
            <a:r>
              <a:rPr lang="en-US" i="1" dirty="0" err="1"/>
              <a:t>Informasi</a:t>
            </a:r>
            <a:r>
              <a:rPr lang="en-US" i="1" dirty="0"/>
              <a:t> </a:t>
            </a:r>
            <a:r>
              <a:rPr lang="en-US" i="1" dirty="0" err="1"/>
              <a:t>Manajemen</a:t>
            </a:r>
            <a:r>
              <a:rPr lang="en-US" i="1" dirty="0"/>
              <a:t> </a:t>
            </a:r>
            <a:r>
              <a:rPr lang="en-US" i="1" dirty="0" err="1"/>
              <a:t>bagi</a:t>
            </a:r>
            <a:r>
              <a:rPr lang="en-US" i="1" dirty="0"/>
              <a:t> </a:t>
            </a:r>
            <a:r>
              <a:rPr lang="en-US" i="1" dirty="0" err="1"/>
              <a:t>Pemerintahan</a:t>
            </a:r>
            <a:r>
              <a:rPr lang="en-US" i="1" dirty="0"/>
              <a:t> di Era </a:t>
            </a:r>
            <a:r>
              <a:rPr lang="en-US" i="1" dirty="0" err="1"/>
              <a:t>Otonomi</a:t>
            </a:r>
            <a:r>
              <a:rPr lang="en-US" i="1" dirty="0"/>
              <a:t> Daerah</a:t>
            </a:r>
            <a:r>
              <a:rPr lang="en-US" dirty="0"/>
              <a:t>. Yogyakarta: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Pelajar</a:t>
            </a:r>
            <a:r>
              <a:rPr lang="en-US" dirty="0"/>
              <a:t>.</a:t>
            </a:r>
            <a:endParaRPr lang="id-ID" dirty="0"/>
          </a:p>
          <a:p>
            <a:pPr>
              <a:defRPr/>
            </a:pPr>
            <a:r>
              <a:rPr lang="id-ID" dirty="0"/>
              <a:t>Dunleavy, Patrick, Helen Margetts, Simon Bostow, Jane Tinkler. 2006. </a:t>
            </a:r>
            <a:r>
              <a:rPr lang="id-ID" i="1" dirty="0"/>
              <a:t>Digital Era Governance: IT Corporations, the State, and e-Government</a:t>
            </a:r>
            <a:r>
              <a:rPr lang="id-ID" dirty="0"/>
              <a:t>. Oxford: Oxford University Press.</a:t>
            </a:r>
          </a:p>
          <a:p>
            <a:pPr>
              <a:defRPr/>
            </a:pPr>
            <a:r>
              <a:rPr lang="en-US" dirty="0" err="1"/>
              <a:t>Sadjad</a:t>
            </a:r>
            <a:r>
              <a:rPr lang="id-ID" dirty="0"/>
              <a:t>, </a:t>
            </a:r>
            <a:r>
              <a:rPr lang="en-US" dirty="0" err="1"/>
              <a:t>Rhiza</a:t>
            </a:r>
            <a:r>
              <a:rPr lang="en-US" dirty="0"/>
              <a:t> S.</a:t>
            </a:r>
            <a:r>
              <a:rPr lang="id-ID" dirty="0"/>
              <a:t> “Terbentuknya Masyarakat Informasi”. Diunduh dari </a:t>
            </a:r>
            <a:r>
              <a:rPr lang="en-US" dirty="0">
                <a:hlinkClick r:id="rId2"/>
              </a:rPr>
              <a:t>http://www.unhas.ac.id/~rhiza/</a:t>
            </a:r>
            <a:endParaRPr lang="id-ID" dirty="0"/>
          </a:p>
          <a:p>
            <a:pPr>
              <a:defRPr/>
            </a:pPr>
            <a:r>
              <a:rPr lang="id-ID" dirty="0"/>
              <a:t>OECD. 2002. </a:t>
            </a:r>
            <a:r>
              <a:rPr lang="id-ID" i="1" dirty="0"/>
              <a:t>E-Government and Organizational </a:t>
            </a:r>
          </a:p>
          <a:p>
            <a:pPr>
              <a:buFont typeface="Wingdings 3" pitchFamily="18" charset="2"/>
              <a:buNone/>
              <a:defRPr/>
            </a:pPr>
            <a:r>
              <a:rPr lang="id-ID" i="1" dirty="0"/>
              <a:t>                      Change</a:t>
            </a:r>
            <a:r>
              <a:rPr lang="id-ID" dirty="0"/>
              <a:t>. USA: OECD.</a:t>
            </a:r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7216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3FE9-C87F-4128-82BE-5D4342FA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endParaRPr lang="id-ID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F9CA1878-32BD-4778-B9C5-872827D1E8D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 i="1"/>
              <a:t>Value premise</a:t>
            </a:r>
            <a:r>
              <a:rPr lang="en-US" altLang="en-US" sz="2000"/>
              <a:t> tersebut, agak bertentangan dengan </a:t>
            </a:r>
            <a:r>
              <a:rPr lang="en-US" altLang="en-US" sz="2000" i="1"/>
              <a:t>factual premis</a:t>
            </a:r>
            <a:r>
              <a:rPr lang="en-US" altLang="en-US" sz="2000"/>
              <a:t> (kondisi riil) dimana birokrasi tumbuh dan berakar dari lingkungan so</a:t>
            </a:r>
            <a:r>
              <a:rPr lang="id-ID" altLang="en-US" sz="2000"/>
              <a:t>s</a:t>
            </a:r>
            <a:r>
              <a:rPr lang="en-US" altLang="en-US" sz="2000"/>
              <a:t>ial budaya tertentu yang mana nilai-nilai  budaya tersebut akan mewarnai pola perilaku birokrasi.</a:t>
            </a:r>
            <a:r>
              <a:rPr lang="en-GB" altLang="en-US" sz="2000"/>
              <a:t> </a:t>
            </a:r>
            <a:endParaRPr lang="id-ID" altLang="en-US" sz="2000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linkungan so</a:t>
            </a:r>
            <a:r>
              <a:rPr lang="id-ID" altLang="en-US" sz="2000"/>
              <a:t>s</a:t>
            </a:r>
            <a:r>
              <a:rPr lang="en-US" altLang="en-US" sz="2000"/>
              <a:t>ial budaya yang melingkupinya mewujud dalam dinamika struktur birokrasi seperti norma-norma kerja (</a:t>
            </a:r>
            <a:r>
              <a:rPr lang="en-US" altLang="en-US" sz="2000" i="1"/>
              <a:t>working norms</a:t>
            </a:r>
            <a:r>
              <a:rPr lang="en-US" altLang="en-US" sz="2000"/>
              <a:t>), hubungan birokrasi dengan kliennya (</a:t>
            </a:r>
            <a:r>
              <a:rPr lang="en-US" altLang="en-US" sz="2000" i="1"/>
              <a:t>client relationship</a:t>
            </a:r>
            <a:r>
              <a:rPr lang="en-US" altLang="en-US" sz="2000"/>
              <a:t>), dan lain sebagainya. </a:t>
            </a:r>
            <a:endParaRPr lang="en-GB" altLang="en-US" sz="2000"/>
          </a:p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C8159FF-2D79-4547-B3DF-39AF72DEA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>
                <a:solidFill>
                  <a:schemeClr val="bg1"/>
                </a:solidFill>
              </a:rPr>
              <a:t>Orde Baru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CF5BFC1-8207-4016-956C-C7B96CCFFFB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Era orde baru telah membangun </a:t>
            </a:r>
            <a:r>
              <a:rPr lang="en-US" altLang="en-US" sz="2000" i="1"/>
              <a:t>value premise</a:t>
            </a:r>
            <a:r>
              <a:rPr lang="en-US" altLang="en-US" sz="2000"/>
              <a:t> untuk menjalankan Trilogi Pembangunan atau ingin mengubah perilaku birokrasi menjadi </a:t>
            </a:r>
            <a:r>
              <a:rPr lang="en-US" altLang="en-US" sz="2000" i="1"/>
              <a:t>Weberian-type bureaucracy</a:t>
            </a:r>
            <a:r>
              <a:rPr lang="en-US" altLang="en-US" sz="2000"/>
              <a:t> dengan ciri-cirinya yang rasional, certainty dan efisiensi. Namun ternyata pada tataran fa</a:t>
            </a:r>
            <a:r>
              <a:rPr lang="id-ID" altLang="en-US" sz="2000"/>
              <a:t>k</a:t>
            </a:r>
            <a:r>
              <a:rPr lang="en-US" altLang="en-US" sz="2000"/>
              <a:t>tualnya tidak dapat diwujudkan. </a:t>
            </a:r>
            <a:endParaRPr lang="id-ID" altLang="en-US" sz="2000"/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Hal ini lebih disebabkan karena nilai-nilai so</a:t>
            </a:r>
            <a:r>
              <a:rPr lang="id-ID" altLang="en-US" sz="2000"/>
              <a:t>s</a:t>
            </a:r>
            <a:r>
              <a:rPr lang="en-US" altLang="en-US" sz="2000"/>
              <a:t>ial budaya yang mewarnai penguasa pada saat itu masih kental dengan nuansa kolonial warisan pemerintah Hindia Belanda di tahun 1930 an (Tjokroaminoto,1996). </a:t>
            </a:r>
            <a:endParaRPr lang="en-GB" altLang="en-US" sz="2000"/>
          </a:p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689B5DE-BAC5-4A47-83E2-A30B63444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Di era reformasi</a:t>
            </a:r>
            <a:r>
              <a:rPr lang="id-ID" altLang="en-US">
                <a:solidFill>
                  <a:schemeClr val="bg1"/>
                </a:solidFill>
              </a:rPr>
              <a:t>?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endParaRPr lang="id-ID" altLang="en-US">
              <a:solidFill>
                <a:schemeClr val="bg1"/>
              </a:solidFill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0BFEC3F-A00F-4186-ABF5-C7B37A9D230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+mj-lt"/>
              <a:buNone/>
            </a:pPr>
            <a:r>
              <a:rPr lang="id-ID" altLang="en-US"/>
              <a:t>	Nampaknya ni</a:t>
            </a:r>
            <a:r>
              <a:rPr lang="en-US" altLang="en-US"/>
              <a:t>lai-nilai tersebut masih sulit untuk ditanggalkan. Keinginan untuk mewujudkan birokrasi yang lebih </a:t>
            </a:r>
            <a:r>
              <a:rPr lang="en-US" altLang="en-US" b="1"/>
              <a:t>rasional-egaliter, dengan hubungan kerja yang partisipan-outonomus, tujuan kerja yang menekankan pemberdayaan masyarakat, pelayanan publi</a:t>
            </a:r>
            <a:r>
              <a:rPr lang="id-ID" altLang="en-US" b="1"/>
              <a:t>k</a:t>
            </a:r>
            <a:r>
              <a:rPr lang="en-US" altLang="en-US" b="1"/>
              <a:t> yang lebih professional dan kompetitif, dan pola rekrutmen dengan menggunakan merit system, </a:t>
            </a:r>
            <a:r>
              <a:rPr lang="en-US" altLang="en-US"/>
              <a:t>nampaknya masih memerlukan perjuangan panjang</a:t>
            </a:r>
            <a:r>
              <a:rPr lang="en-GB" altLang="en-US"/>
              <a:t> </a:t>
            </a:r>
          </a:p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E35C768-E8F0-44E5-A907-423CC2D2D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id-ID" altLang="en-US" sz="2400">
                <a:solidFill>
                  <a:schemeClr val="bg1"/>
                </a:solidFill>
              </a:rPr>
              <a:t>Peran E-Gov dalam Reformasi Birokrasi menuju Good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BDC8-6227-46E6-BF2C-958C3D4C16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i="1" dirty="0"/>
              <a:t>E-governance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website </a:t>
            </a:r>
            <a:r>
              <a:rPr lang="en-US" dirty="0" err="1"/>
              <a:t>pada</a:t>
            </a:r>
            <a:r>
              <a:rPr lang="en-US" dirty="0"/>
              <a:t> internet,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, yang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dikaitkan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e-democracy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e-government</a:t>
            </a:r>
            <a:r>
              <a:rPr lang="id-ID" i="1" dirty="0"/>
              <a:t>.</a:t>
            </a:r>
            <a:r>
              <a:rPr lang="en-US" dirty="0"/>
              <a:t> </a:t>
            </a:r>
            <a:endParaRPr lang="id-ID" dirty="0"/>
          </a:p>
          <a:p>
            <a:pPr>
              <a:lnSpc>
                <a:spcPct val="90000"/>
              </a:lnSpc>
              <a:defRPr/>
            </a:pPr>
            <a:r>
              <a:rPr lang="en-US" i="1" dirty="0"/>
              <a:t>E-democracy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(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(citizen=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memilih</a:t>
            </a:r>
            <a:r>
              <a:rPr lang="en-US" dirty="0"/>
              <a:t>). </a:t>
            </a:r>
            <a:endParaRPr lang="id-ID" dirty="0"/>
          </a:p>
          <a:p>
            <a:pPr>
              <a:lnSpc>
                <a:spcPct val="90000"/>
              </a:lnSpc>
              <a:defRPr/>
            </a:pPr>
            <a:r>
              <a:rPr lang="en-US" i="1" dirty="0"/>
              <a:t>E-</a:t>
            </a:r>
            <a:r>
              <a:rPr lang="en-US" i="1" dirty="0" err="1"/>
              <a:t>governm</a:t>
            </a:r>
            <a:r>
              <a:rPr lang="id-ID" i="1" dirty="0"/>
              <a:t>e</a:t>
            </a:r>
            <a:r>
              <a:rPr lang="en-US" i="1" dirty="0" err="1"/>
              <a:t>nt</a:t>
            </a:r>
            <a:r>
              <a:rPr lang="en-US" i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e-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disektor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ditujukan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pelayana</a:t>
            </a:r>
            <a:r>
              <a:rPr lang="id-ID" dirty="0"/>
              <a:t>n </a:t>
            </a:r>
            <a:r>
              <a:rPr lang="en-US" dirty="0"/>
              <a:t>public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i="1" dirty="0"/>
              <a:t>(citizens)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(</a:t>
            </a:r>
            <a:r>
              <a:rPr lang="en-US" i="1" dirty="0"/>
              <a:t>businesses)</a:t>
            </a:r>
            <a:r>
              <a:rPr lang="id-ID" i="1" dirty="0"/>
              <a:t> </a:t>
            </a:r>
            <a:r>
              <a:rPr lang="en-US" dirty="0"/>
              <a:t>(Backus, Michiel,2001).</a:t>
            </a:r>
            <a:r>
              <a:rPr lang="en-GB" dirty="0"/>
              <a:t> </a:t>
            </a:r>
            <a:r>
              <a:rPr lang="en-US" dirty="0"/>
              <a:t> </a:t>
            </a:r>
            <a:endParaRPr lang="en-GB" dirty="0"/>
          </a:p>
          <a:p>
            <a:pPr>
              <a:defRPr/>
            </a:pP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7412-F79B-4FB6-9E69-FEE87ADC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endParaRPr lang="id-ID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A7F94D3F-1B6E-4623-8FC2-176A823CA1A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tujuan strategis dari </a:t>
            </a:r>
            <a:r>
              <a:rPr lang="en-US" altLang="en-US" i="1"/>
              <a:t>e-governance</a:t>
            </a:r>
            <a:r>
              <a:rPr lang="en-US" altLang="en-US"/>
              <a:t> adalah untuk mendorong dan menyederhanakan penyelenggaraan pemerintahan bagi semua pihak: pemerintah, masyarakat dan privat sector</a:t>
            </a:r>
            <a:r>
              <a:rPr lang="id-ID" altLang="en-US"/>
              <a:t>.</a:t>
            </a:r>
            <a:r>
              <a:rPr lang="en-US" altLang="en-US"/>
              <a:t> </a:t>
            </a:r>
            <a:endParaRPr lang="id-ID" altLang="en-US"/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penggunaan e-governance berarti mendorong dan menstimulasi terciptanya </a:t>
            </a:r>
            <a:r>
              <a:rPr lang="en-US" altLang="en-US" i="1"/>
              <a:t>good governance </a:t>
            </a:r>
            <a:r>
              <a:rPr lang="en-US" altLang="en-US"/>
              <a:t>melalui interaksi efektif antara ketiga pilar </a:t>
            </a:r>
            <a:r>
              <a:rPr lang="en-US" altLang="en-US" i="1"/>
              <a:t>good governance</a:t>
            </a:r>
            <a:r>
              <a:rPr lang="en-US" altLang="en-US"/>
              <a:t> tersebut: </a:t>
            </a:r>
            <a:r>
              <a:rPr lang="en-US" altLang="en-US" i="1"/>
              <a:t>state</a:t>
            </a:r>
            <a:r>
              <a:rPr lang="en-US" altLang="en-US"/>
              <a:t>, </a:t>
            </a:r>
            <a:r>
              <a:rPr lang="en-US" altLang="en-US" i="1"/>
              <a:t>society</a:t>
            </a:r>
            <a:r>
              <a:rPr lang="en-US" altLang="en-US"/>
              <a:t> dan </a:t>
            </a:r>
            <a:r>
              <a:rPr lang="en-US" altLang="en-US" i="1"/>
              <a:t>privat sector</a:t>
            </a:r>
            <a:r>
              <a:rPr lang="en-US" altLang="en-US"/>
              <a:t>. </a:t>
            </a:r>
            <a:endParaRPr lang="id-ID" altLang="en-US"/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Dengan demikian tujuan dari </a:t>
            </a:r>
            <a:r>
              <a:rPr lang="en-US" altLang="en-US" i="1"/>
              <a:t>e-governance</a:t>
            </a:r>
            <a:r>
              <a:rPr lang="en-US" altLang="en-US"/>
              <a:t> identik dengan tujuan dari </a:t>
            </a:r>
            <a:r>
              <a:rPr lang="en-US" altLang="en-US" i="1"/>
              <a:t>good governance </a:t>
            </a:r>
            <a:r>
              <a:rPr lang="en-US" altLang="en-US"/>
              <a:t>(Backus,2001</a:t>
            </a:r>
            <a:r>
              <a:rPr lang="id-ID" altLang="en-US"/>
              <a:t>)</a:t>
            </a:r>
            <a:r>
              <a:rPr lang="en-GB" altLang="en-US"/>
              <a:t> </a:t>
            </a:r>
          </a:p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1AA0-D023-44CA-B578-C53760A8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pPr>
              <a:defRPr/>
            </a:pPr>
            <a:endParaRPr lang="id-ID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946636A-BEA6-4462-B316-E8F06AAE048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Terdapat dua akibat yang ditimbulkan sebagai konsekuensi perkembangan </a:t>
            </a:r>
            <a:r>
              <a:rPr lang="id-ID" altLang="en-US"/>
              <a:t>TIK</a:t>
            </a:r>
            <a:r>
              <a:rPr lang="en-US" altLang="en-US"/>
              <a:t> dalam bidang pemerintahan, yakni</a:t>
            </a:r>
            <a:r>
              <a:rPr lang="id-ID" altLang="en-US"/>
              <a:t>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id-ID" altLang="en-US"/>
              <a:t>Perubahan dalam ranah </a:t>
            </a:r>
            <a:r>
              <a:rPr lang="en-US" altLang="en-US"/>
              <a:t>organisasi </a:t>
            </a:r>
            <a:endParaRPr lang="id-ID" altLang="en-US"/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id-ID" altLang="en-US"/>
              <a:t>Perubahan dalam ranah manajemen publik</a:t>
            </a:r>
          </a:p>
          <a:p>
            <a:pPr>
              <a:buFont typeface="Calibri Light" panose="020F0302020204030204" pitchFamily="34" charset="0"/>
              <a:buAutoNum type="arabicPeriod"/>
            </a:pPr>
            <a:endParaRPr lang="id-ID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D9F9EBD-318C-4FA3-B7FC-2C466C14C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  <a:solidFill>
            <a:schemeClr val="accent1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Tingkatan Sistem Informasi</a:t>
            </a:r>
            <a:endParaRPr lang="id-ID" altLang="en-US">
              <a:solidFill>
                <a:schemeClr val="bg1"/>
              </a:solidFill>
            </a:endParaRPr>
          </a:p>
        </p:txBody>
      </p:sp>
      <p:pic>
        <p:nvPicPr>
          <p:cNvPr id="14339" name="Content Placeholder 3">
            <a:extLst>
              <a:ext uri="{FF2B5EF4-FFF2-40B4-BE49-F238E27FC236}">
                <a16:creationId xmlns:a16="http://schemas.microsoft.com/office/drawing/2014/main" id="{C56FC5DB-4990-4E56-A64F-1782C9526ACE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7939" y="1447800"/>
            <a:ext cx="7553325" cy="4572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925</Words>
  <Application>Microsoft Office PowerPoint</Application>
  <PresentationFormat>Widescreen</PresentationFormat>
  <Paragraphs>81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Tahoma</vt:lpstr>
      <vt:lpstr>Wingdings 3</vt:lpstr>
      <vt:lpstr>Office Theme</vt:lpstr>
      <vt:lpstr>Custom Design</vt:lpstr>
      <vt:lpstr>Visio</vt:lpstr>
      <vt:lpstr>SIC038 - PPT - SESI ke 7 Sistem Pemerintahan Elektronik</vt:lpstr>
      <vt:lpstr>Peran sentral Birokrasi</vt:lpstr>
      <vt:lpstr>PowerPoint Presentation</vt:lpstr>
      <vt:lpstr>Orde Baru</vt:lpstr>
      <vt:lpstr>Di era reformasi? </vt:lpstr>
      <vt:lpstr>Peran E-Gov dalam Reformasi Birokrasi menuju Good Governance</vt:lpstr>
      <vt:lpstr>PowerPoint Presentation</vt:lpstr>
      <vt:lpstr>PowerPoint Presentation</vt:lpstr>
      <vt:lpstr>Tingkatan Sistem Informasi</vt:lpstr>
      <vt:lpstr>PowerPoint Presentation</vt:lpstr>
      <vt:lpstr>PowerPoint Presentation</vt:lpstr>
      <vt:lpstr>Pergeseran Paradigma Organisasi  dan Manajemen Pemerintahan</vt:lpstr>
      <vt:lpstr>PowerPoint Presentation</vt:lpstr>
      <vt:lpstr>Organisasi Konvensional</vt:lpstr>
      <vt:lpstr>PowerPoint Presentation</vt:lpstr>
      <vt:lpstr>Organisasi Jejaring</vt:lpstr>
      <vt:lpstr>Model Manajemen Pemerintahan``</vt:lpstr>
      <vt:lpstr>Karakter Manajemen Pemerintahan</vt:lpstr>
      <vt:lpstr>Pergerakan Lokus &amp; Fokus Manajemen Pemerintahan</vt:lpstr>
      <vt:lpstr>Implikasinya</vt:lpstr>
      <vt:lpstr>Kasus</vt:lpstr>
      <vt:lpstr>PowerPoint Presentation</vt:lpstr>
      <vt:lpstr>Peran TIK: Integrator</vt:lpstr>
      <vt:lpstr>Referensi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23</cp:revision>
  <dcterms:created xsi:type="dcterms:W3CDTF">2021-08-03T05:39:13Z</dcterms:created>
  <dcterms:modified xsi:type="dcterms:W3CDTF">2022-03-04T06:47:49Z</dcterms:modified>
</cp:coreProperties>
</file>