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7" r:id="rId4"/>
    <p:sldId id="328" r:id="rId5"/>
    <p:sldId id="329" r:id="rId6"/>
    <p:sldId id="347" r:id="rId7"/>
    <p:sldId id="339" r:id="rId8"/>
    <p:sldId id="348" r:id="rId9"/>
    <p:sldId id="349" r:id="rId10"/>
    <p:sldId id="350" r:id="rId11"/>
    <p:sldId id="351" r:id="rId12"/>
    <p:sldId id="344" r:id="rId13"/>
    <p:sldId id="345" r:id="rId14"/>
    <p:sldId id="352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60" d="100"/>
          <a:sy n="60" d="100"/>
        </p:scale>
        <p:origin x="-109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68263E4C-47C0-42C1-B975-ED082DF0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64F91D23-E8F6-44BE-81C4-3E52A0CE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2336862-717D-40AA-8232-1B5C06A8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636EA43-EB76-4F7B-9143-A5667AE4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851" y="2320122"/>
            <a:ext cx="2430409" cy="490614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rgbClr val="0070C0"/>
                </a:solidFill>
              </a:rPr>
              <a:t>Kewirausahaan</a:t>
            </a:r>
            <a:r>
              <a:rPr lang="en-US" b="1" dirty="0" smtClean="0">
                <a:solidFill>
                  <a:srgbClr val="0070C0"/>
                </a:solidFill>
              </a:rPr>
              <a:t> II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9570" y="4999630"/>
            <a:ext cx="505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Disusun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:</a:t>
            </a:r>
          </a:p>
          <a:p>
            <a:pPr algn="ctr"/>
            <a:r>
              <a:rPr lang="fi-FI" b="1" dirty="0"/>
              <a:t>Fanji Wijaya, S.Kom., M.M</a:t>
            </a:r>
          </a:p>
        </p:txBody>
      </p:sp>
      <p:grpSp>
        <p:nvGrpSpPr>
          <p:cNvPr id="7" name="object 3"/>
          <p:cNvGrpSpPr/>
          <p:nvPr/>
        </p:nvGrpSpPr>
        <p:grpSpPr>
          <a:xfrm>
            <a:off x="8105119" y="1377541"/>
            <a:ext cx="3848735" cy="3945254"/>
            <a:chOff x="6893166" y="1912518"/>
            <a:chExt cx="3848735" cy="3945254"/>
          </a:xfrm>
        </p:grpSpPr>
        <p:sp>
          <p:nvSpPr>
            <p:cNvPr id="8" name="object 4"/>
            <p:cNvSpPr/>
            <p:nvPr/>
          </p:nvSpPr>
          <p:spPr>
            <a:xfrm>
              <a:off x="7088009" y="2101248"/>
              <a:ext cx="3653308" cy="3756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6893166" y="1912518"/>
              <a:ext cx="1539875" cy="741680"/>
            </a:xfrm>
            <a:custGeom>
              <a:avLst/>
              <a:gdLst/>
              <a:ahLst/>
              <a:cxnLst/>
              <a:rect l="l" t="t" r="r" b="b"/>
              <a:pathLst>
                <a:path w="1539875" h="741680">
                  <a:moveTo>
                    <a:pt x="1539405" y="0"/>
                  </a:moveTo>
                  <a:lnTo>
                    <a:pt x="0" y="0"/>
                  </a:lnTo>
                  <a:lnTo>
                    <a:pt x="0" y="741603"/>
                  </a:lnTo>
                  <a:lnTo>
                    <a:pt x="1539405" y="741603"/>
                  </a:lnTo>
                  <a:lnTo>
                    <a:pt x="1539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 txBox="1">
            <a:spLocks/>
          </p:cNvSpPr>
          <p:nvPr/>
        </p:nvSpPr>
        <p:spPr>
          <a:xfrm>
            <a:off x="0" y="2727435"/>
            <a:ext cx="12192000" cy="189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90200"/>
              </a:lnSpc>
              <a:spcBef>
                <a:spcPts val="805"/>
              </a:spcBef>
            </a:pPr>
            <a:r>
              <a:rPr lang="en-US" sz="2200" b="1" spc="210" dirty="0" smtClean="0">
                <a:solidFill>
                  <a:srgbClr val="002060"/>
                </a:solidFill>
                <a:latin typeface="Arial"/>
                <a:cs typeface="Arial"/>
              </a:rPr>
              <a:t>MODUL 5</a:t>
            </a:r>
          </a:p>
          <a:p>
            <a:pPr marL="12700" marR="5080">
              <a:lnSpc>
                <a:spcPct val="90200"/>
              </a:lnSpc>
              <a:spcBef>
                <a:spcPts val="805"/>
              </a:spcBef>
            </a:pPr>
            <a:r>
              <a:rPr lang="en-US" sz="2200" b="1" spc="53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4000" b="1" spc="535" dirty="0" smtClean="0">
                <a:solidFill>
                  <a:srgbClr val="002060"/>
                </a:solidFill>
                <a:latin typeface="Arial"/>
                <a:cs typeface="Arial"/>
              </a:rPr>
              <a:t/>
            </a:r>
            <a:br>
              <a:rPr lang="en-US" sz="4000" b="1" spc="535" dirty="0" smtClean="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4900" b="1" spc="-120" dirty="0" smtClean="0">
                <a:solidFill>
                  <a:srgbClr val="C00000"/>
                </a:solidFill>
                <a:latin typeface="Arial"/>
                <a:cs typeface="Arial"/>
              </a:rPr>
              <a:t>PENGEMBANGAN</a:t>
            </a:r>
            <a:br>
              <a:rPr lang="en-US" sz="4900" b="1" spc="-120" dirty="0" smtClean="0">
                <a:solidFill>
                  <a:srgbClr val="C00000"/>
                </a:solidFill>
                <a:latin typeface="Arial"/>
                <a:cs typeface="Arial"/>
              </a:rPr>
            </a:br>
            <a:r>
              <a:rPr lang="en-US" sz="4900" b="1" spc="-120" dirty="0" smtClean="0">
                <a:solidFill>
                  <a:srgbClr val="C00000"/>
                </a:solidFill>
                <a:latin typeface="Arial"/>
                <a:cs typeface="Arial"/>
              </a:rPr>
              <a:t> PROGRAM USAHA</a:t>
            </a:r>
            <a:endParaRPr lang="en-US" sz="4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916939" y="2286508"/>
            <a:ext cx="9658985" cy="23691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665" marR="5080" indent="-228600">
              <a:lnSpc>
                <a:spcPct val="89800"/>
              </a:lnSpc>
              <a:spcBef>
                <a:spcPts val="440"/>
              </a:spcBef>
              <a:buFont typeface="Arial"/>
              <a:buChar char="•"/>
              <a:tabLst>
                <a:tab pos="241935" algn="l"/>
                <a:tab pos="3879215" algn="l"/>
              </a:tabLst>
            </a:pPr>
            <a:r>
              <a:rPr sz="2800" b="1" spc="25" dirty="0">
                <a:solidFill>
                  <a:srgbClr val="002F6C"/>
                </a:solidFill>
                <a:latin typeface="Arial"/>
                <a:cs typeface="Arial"/>
              </a:rPr>
              <a:t>Penggunaan</a:t>
            </a:r>
            <a:r>
              <a:rPr sz="2800" b="1" spc="-7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2F6C"/>
                </a:solidFill>
                <a:latin typeface="Arial"/>
                <a:cs typeface="Arial"/>
              </a:rPr>
              <a:t>kanvas	</a:t>
            </a:r>
            <a:r>
              <a:rPr sz="2800" b="1" spc="-40" dirty="0">
                <a:solidFill>
                  <a:srgbClr val="002F6C"/>
                </a:solidFill>
                <a:latin typeface="Arial"/>
                <a:cs typeface="Arial"/>
              </a:rPr>
              <a:t>bisnis </a:t>
            </a:r>
            <a:r>
              <a:rPr sz="2800" b="1" spc="35" dirty="0">
                <a:solidFill>
                  <a:srgbClr val="002F6C"/>
                </a:solidFill>
                <a:latin typeface="Arial"/>
                <a:cs typeface="Arial"/>
              </a:rPr>
              <a:t>ini </a:t>
            </a:r>
            <a:r>
              <a:rPr sz="2800" b="1" spc="60" dirty="0">
                <a:solidFill>
                  <a:srgbClr val="002F6C"/>
                </a:solidFill>
                <a:latin typeface="Arial"/>
                <a:cs typeface="Arial"/>
              </a:rPr>
              <a:t>memungkinkan </a:t>
            </a:r>
            <a:r>
              <a:rPr sz="2800" b="1" spc="50" dirty="0">
                <a:solidFill>
                  <a:srgbClr val="002F6C"/>
                </a:solidFill>
                <a:latin typeface="Arial"/>
                <a:cs typeface="Arial"/>
              </a:rPr>
              <a:t>untuk  </a:t>
            </a:r>
            <a:r>
              <a:rPr sz="2800" b="1" spc="80" dirty="0">
                <a:solidFill>
                  <a:srgbClr val="002F6C"/>
                </a:solidFill>
                <a:latin typeface="Arial"/>
                <a:cs typeface="Arial"/>
              </a:rPr>
              <a:t>membingkai</a:t>
            </a:r>
            <a:r>
              <a:rPr sz="2800" b="1" spc="-8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F6C"/>
                </a:solidFill>
                <a:latin typeface="Arial"/>
                <a:cs typeface="Arial"/>
              </a:rPr>
              <a:t>hipotesis</a:t>
            </a:r>
            <a:r>
              <a:rPr sz="2800" b="1" spc="-7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002F6C"/>
                </a:solidFill>
                <a:latin typeface="Arial"/>
                <a:cs typeface="Arial"/>
              </a:rPr>
              <a:t>yang</a:t>
            </a:r>
            <a:r>
              <a:rPr sz="2800" b="1" spc="-8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002F6C"/>
                </a:solidFill>
                <a:latin typeface="Arial"/>
                <a:cs typeface="Arial"/>
              </a:rPr>
              <a:t>kemudian</a:t>
            </a:r>
            <a:r>
              <a:rPr sz="2800" b="1" spc="-7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002F6C"/>
                </a:solidFill>
                <a:latin typeface="Arial"/>
                <a:cs typeface="Arial"/>
              </a:rPr>
              <a:t>dapat</a:t>
            </a:r>
            <a:r>
              <a:rPr sz="2800" b="1" spc="-8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002F6C"/>
                </a:solidFill>
                <a:latin typeface="Arial"/>
                <a:cs typeface="Arial"/>
              </a:rPr>
              <a:t>diuji</a:t>
            </a:r>
            <a:r>
              <a:rPr sz="2800" b="1" spc="-8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002F6C"/>
                </a:solidFill>
                <a:latin typeface="Arial"/>
                <a:cs typeface="Arial"/>
              </a:rPr>
              <a:t>oleh  </a:t>
            </a:r>
            <a:r>
              <a:rPr sz="2800" b="1" spc="70" dirty="0">
                <a:solidFill>
                  <a:srgbClr val="002F6C"/>
                </a:solidFill>
                <a:latin typeface="Arial"/>
                <a:cs typeface="Arial"/>
              </a:rPr>
              <a:t>pelanggan</a:t>
            </a:r>
            <a:r>
              <a:rPr sz="2800" b="1" spc="-9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2F6C"/>
                </a:solidFill>
                <a:latin typeface="Arial"/>
                <a:cs typeface="Arial"/>
              </a:rPr>
              <a:t>sampai</a:t>
            </a:r>
            <a:r>
              <a:rPr sz="2800" b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rgbClr val="002F6C"/>
                </a:solidFill>
                <a:latin typeface="Arial"/>
                <a:cs typeface="Arial"/>
              </a:rPr>
              <a:t>mendapatkan</a:t>
            </a:r>
            <a:r>
              <a:rPr sz="2800" b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002F6C"/>
                </a:solidFill>
                <a:latin typeface="Arial"/>
                <a:cs typeface="Arial"/>
              </a:rPr>
              <a:t>titik</a:t>
            </a:r>
            <a:r>
              <a:rPr sz="2800" b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2F6C"/>
                </a:solidFill>
                <a:latin typeface="Arial"/>
                <a:cs typeface="Arial"/>
              </a:rPr>
              <a:t>validasi</a:t>
            </a:r>
            <a:r>
              <a:rPr sz="2800" b="1" spc="-9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002F6C"/>
                </a:solidFill>
                <a:latin typeface="Arial"/>
                <a:cs typeface="Arial"/>
              </a:rPr>
              <a:t>di</a:t>
            </a:r>
            <a:r>
              <a:rPr sz="2800" b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002F6C"/>
                </a:solidFill>
                <a:latin typeface="Arial"/>
                <a:cs typeface="Arial"/>
              </a:rPr>
              <a:t>mana  </a:t>
            </a:r>
            <a:r>
              <a:rPr sz="2800" b="1" spc="-35" dirty="0">
                <a:solidFill>
                  <a:srgbClr val="002F6C"/>
                </a:solidFill>
                <a:latin typeface="Arial"/>
                <a:cs typeface="Arial"/>
              </a:rPr>
              <a:t>usaha </a:t>
            </a:r>
            <a:r>
              <a:rPr sz="2800" b="1" spc="50" dirty="0">
                <a:solidFill>
                  <a:srgbClr val="002F6C"/>
                </a:solidFill>
                <a:latin typeface="Arial"/>
                <a:cs typeface="Arial"/>
              </a:rPr>
              <a:t>yang </a:t>
            </a:r>
            <a:r>
              <a:rPr sz="2800" b="1" spc="60" dirty="0">
                <a:solidFill>
                  <a:srgbClr val="002F6C"/>
                </a:solidFill>
                <a:latin typeface="Arial"/>
                <a:cs typeface="Arial"/>
              </a:rPr>
              <a:t>dibangun </a:t>
            </a:r>
            <a:r>
              <a:rPr sz="2800" b="1" spc="75" dirty="0">
                <a:solidFill>
                  <a:srgbClr val="002F6C"/>
                </a:solidFill>
                <a:latin typeface="Arial"/>
                <a:cs typeface="Arial"/>
              </a:rPr>
              <a:t>memiliki </a:t>
            </a:r>
            <a:r>
              <a:rPr sz="2800" b="1" spc="60" dirty="0">
                <a:solidFill>
                  <a:srgbClr val="002F6C"/>
                </a:solidFill>
                <a:latin typeface="Arial"/>
                <a:cs typeface="Arial"/>
              </a:rPr>
              <a:t>kemampuan </a:t>
            </a:r>
            <a:r>
              <a:rPr sz="2800" b="1" spc="55" dirty="0">
                <a:solidFill>
                  <a:srgbClr val="002F6C"/>
                </a:solidFill>
                <a:latin typeface="Arial"/>
                <a:cs typeface="Arial"/>
              </a:rPr>
              <a:t>minimum  </a:t>
            </a:r>
            <a:r>
              <a:rPr sz="2800" b="1" spc="50" dirty="0">
                <a:solidFill>
                  <a:srgbClr val="002F6C"/>
                </a:solidFill>
                <a:latin typeface="Arial"/>
                <a:cs typeface="Arial"/>
              </a:rPr>
              <a:t>untuk</a:t>
            </a:r>
            <a:r>
              <a:rPr sz="2800" b="1" spc="-8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2F6C"/>
                </a:solidFill>
                <a:latin typeface="Arial"/>
                <a:cs typeface="Arial"/>
              </a:rPr>
              <a:t>terus</a:t>
            </a:r>
            <a:r>
              <a:rPr sz="2800" b="1" spc="-8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rgbClr val="002F6C"/>
                </a:solidFill>
                <a:latin typeface="Arial"/>
                <a:cs typeface="Arial"/>
              </a:rPr>
              <a:t>membangun</a:t>
            </a:r>
            <a:r>
              <a:rPr sz="2800" b="1" spc="-8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002F6C"/>
                </a:solidFill>
                <a:latin typeface="Arial"/>
                <a:cs typeface="Arial"/>
              </a:rPr>
              <a:t>produk</a:t>
            </a:r>
            <a:r>
              <a:rPr sz="2800" b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002F6C"/>
                </a:solidFill>
                <a:latin typeface="Arial"/>
                <a:cs typeface="Arial"/>
              </a:rPr>
              <a:t>yang</a:t>
            </a:r>
            <a:r>
              <a:rPr sz="2800" b="1" spc="-8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002F6C"/>
                </a:solidFill>
                <a:latin typeface="Arial"/>
                <a:cs typeface="Arial"/>
              </a:rPr>
              <a:t>layak</a:t>
            </a:r>
            <a:r>
              <a:rPr sz="2800" b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002F6C"/>
                </a:solidFill>
                <a:latin typeface="Arial"/>
                <a:cs typeface="Arial"/>
              </a:rPr>
              <a:t>(</a:t>
            </a:r>
            <a:r>
              <a:rPr sz="2800" b="1" i="1" spc="80" dirty="0">
                <a:solidFill>
                  <a:srgbClr val="002F6C"/>
                </a:solidFill>
                <a:latin typeface="Arial"/>
                <a:cs typeface="Arial"/>
              </a:rPr>
              <a:t>Minimum  </a:t>
            </a:r>
            <a:r>
              <a:rPr sz="2800" b="1" i="1" spc="55" dirty="0">
                <a:solidFill>
                  <a:srgbClr val="002F6C"/>
                </a:solidFill>
                <a:latin typeface="Arial"/>
                <a:cs typeface="Arial"/>
              </a:rPr>
              <a:t>Viable</a:t>
            </a:r>
            <a:r>
              <a:rPr sz="2800" b="1" i="1" spc="-9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002F6C"/>
                </a:solidFill>
                <a:latin typeface="Arial"/>
                <a:cs typeface="Arial"/>
              </a:rPr>
              <a:t>Product</a:t>
            </a:r>
            <a:r>
              <a:rPr sz="2800" b="1" spc="-10" dirty="0">
                <a:solidFill>
                  <a:srgbClr val="002F6C"/>
                </a:solidFill>
                <a:latin typeface="Arial"/>
                <a:cs typeface="Arial"/>
              </a:rPr>
              <a:t>).</a:t>
            </a:r>
            <a:endParaRPr sz="2800" dirty="0">
              <a:solidFill>
                <a:srgbClr val="002F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09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pc="-180" dirty="0">
                <a:solidFill>
                  <a:srgbClr val="002F6C"/>
                </a:solidFill>
              </a:rPr>
              <a:t>Bisnis </a:t>
            </a:r>
            <a:r>
              <a:rPr spc="-135" dirty="0">
                <a:solidFill>
                  <a:srgbClr val="002F6C"/>
                </a:solidFill>
              </a:rPr>
              <a:t>sosial </a:t>
            </a:r>
            <a:r>
              <a:rPr spc="-50" dirty="0">
                <a:solidFill>
                  <a:srgbClr val="002F6C"/>
                </a:solidFill>
              </a:rPr>
              <a:t>adalah </a:t>
            </a:r>
            <a:r>
              <a:rPr spc="-130" dirty="0">
                <a:solidFill>
                  <a:srgbClr val="002F6C"/>
                </a:solidFill>
              </a:rPr>
              <a:t>usaha </a:t>
            </a:r>
            <a:r>
              <a:rPr spc="-55" dirty="0">
                <a:solidFill>
                  <a:srgbClr val="002F6C"/>
                </a:solidFill>
              </a:rPr>
              <a:t>yang </a:t>
            </a:r>
            <a:r>
              <a:rPr spc="-35" dirty="0">
                <a:solidFill>
                  <a:srgbClr val="002F6C"/>
                </a:solidFill>
              </a:rPr>
              <a:t>mengutamakan </a:t>
            </a:r>
            <a:r>
              <a:rPr spc="-135" dirty="0">
                <a:solidFill>
                  <a:srgbClr val="002F6C"/>
                </a:solidFill>
              </a:rPr>
              <a:t>visi sosial </a:t>
            </a:r>
            <a:r>
              <a:rPr spc="40" dirty="0">
                <a:solidFill>
                  <a:srgbClr val="002F6C"/>
                </a:solidFill>
              </a:rPr>
              <a:t>tertentu  </a:t>
            </a:r>
            <a:r>
              <a:rPr spc="-55" dirty="0">
                <a:solidFill>
                  <a:srgbClr val="002F6C"/>
                </a:solidFill>
              </a:rPr>
              <a:t>yang </a:t>
            </a:r>
            <a:r>
              <a:rPr spc="-70" dirty="0">
                <a:solidFill>
                  <a:srgbClr val="002F6C"/>
                </a:solidFill>
              </a:rPr>
              <a:t>akan </a:t>
            </a:r>
            <a:r>
              <a:rPr spc="-95" dirty="0">
                <a:solidFill>
                  <a:srgbClr val="002F6C"/>
                </a:solidFill>
              </a:rPr>
              <a:t>disesuaikan </a:t>
            </a:r>
            <a:r>
              <a:rPr spc="-20" dirty="0">
                <a:solidFill>
                  <a:srgbClr val="002F6C"/>
                </a:solidFill>
              </a:rPr>
              <a:t>dengan </a:t>
            </a:r>
            <a:r>
              <a:rPr spc="-45" dirty="0">
                <a:solidFill>
                  <a:srgbClr val="002F6C"/>
                </a:solidFill>
              </a:rPr>
              <a:t>tujuan </a:t>
            </a:r>
            <a:r>
              <a:rPr spc="-135" dirty="0">
                <a:solidFill>
                  <a:srgbClr val="002F6C"/>
                </a:solidFill>
              </a:rPr>
              <a:t>bisnis </a:t>
            </a:r>
            <a:r>
              <a:rPr spc="-55" dirty="0">
                <a:solidFill>
                  <a:srgbClr val="002F6C"/>
                </a:solidFill>
              </a:rPr>
              <a:t>yang</a:t>
            </a:r>
            <a:r>
              <a:rPr spc="20" dirty="0">
                <a:solidFill>
                  <a:srgbClr val="002F6C"/>
                </a:solidFill>
              </a:rPr>
              <a:t> </a:t>
            </a:r>
            <a:r>
              <a:rPr spc="-45" dirty="0">
                <a:solidFill>
                  <a:srgbClr val="002F6C"/>
                </a:solidFill>
              </a:rPr>
              <a:t>dijalankan.</a:t>
            </a:r>
          </a:p>
          <a:p>
            <a:pPr marL="241935" marR="1471295" indent="-229235" algn="just">
              <a:lnSpc>
                <a:spcPct val="110400"/>
              </a:lnSpc>
              <a:spcBef>
                <a:spcPts val="995"/>
              </a:spcBef>
              <a:buFont typeface="Arial"/>
              <a:buChar char="•"/>
              <a:tabLst>
                <a:tab pos="242570" algn="l"/>
              </a:tabLst>
            </a:pPr>
            <a:r>
              <a:rPr spc="-45" dirty="0">
                <a:solidFill>
                  <a:srgbClr val="002F6C"/>
                </a:solidFill>
              </a:rPr>
              <a:t>Tidak </a:t>
            </a:r>
            <a:r>
              <a:rPr spc="-85" dirty="0">
                <a:solidFill>
                  <a:srgbClr val="002F6C"/>
                </a:solidFill>
              </a:rPr>
              <a:t>hanya </a:t>
            </a:r>
            <a:r>
              <a:rPr spc="-35" dirty="0">
                <a:solidFill>
                  <a:srgbClr val="002F6C"/>
                </a:solidFill>
              </a:rPr>
              <a:t>semata-mata </a:t>
            </a:r>
            <a:r>
              <a:rPr spc="-110" dirty="0">
                <a:solidFill>
                  <a:srgbClr val="002F6C"/>
                </a:solidFill>
              </a:rPr>
              <a:t>sosial, </a:t>
            </a:r>
            <a:r>
              <a:rPr spc="-135" dirty="0">
                <a:solidFill>
                  <a:srgbClr val="002F6C"/>
                </a:solidFill>
              </a:rPr>
              <a:t>bisnis sosial </a:t>
            </a:r>
            <a:r>
              <a:rPr spc="70" dirty="0">
                <a:solidFill>
                  <a:srgbClr val="002F6C"/>
                </a:solidFill>
              </a:rPr>
              <a:t>tetap </a:t>
            </a:r>
            <a:r>
              <a:rPr spc="-15" dirty="0">
                <a:solidFill>
                  <a:srgbClr val="002F6C"/>
                </a:solidFill>
              </a:rPr>
              <a:t>perlu  </a:t>
            </a:r>
            <a:r>
              <a:rPr spc="-25" dirty="0">
                <a:solidFill>
                  <a:srgbClr val="002F6C"/>
                </a:solidFill>
              </a:rPr>
              <a:t>mendatangkan </a:t>
            </a:r>
            <a:r>
              <a:rPr spc="-40" dirty="0">
                <a:solidFill>
                  <a:srgbClr val="002F6C"/>
                </a:solidFill>
              </a:rPr>
              <a:t>keuntungan </a:t>
            </a:r>
            <a:r>
              <a:rPr spc="-30" dirty="0">
                <a:solidFill>
                  <a:srgbClr val="002F6C"/>
                </a:solidFill>
              </a:rPr>
              <a:t>ekonomi </a:t>
            </a:r>
            <a:r>
              <a:rPr spc="-55" dirty="0">
                <a:solidFill>
                  <a:srgbClr val="002F6C"/>
                </a:solidFill>
              </a:rPr>
              <a:t>yang </a:t>
            </a:r>
            <a:r>
              <a:rPr spc="-5" dirty="0">
                <a:solidFill>
                  <a:srgbClr val="002F6C"/>
                </a:solidFill>
              </a:rPr>
              <a:t>optimal </a:t>
            </a:r>
            <a:r>
              <a:rPr spc="-40" dirty="0">
                <a:solidFill>
                  <a:srgbClr val="002F6C"/>
                </a:solidFill>
              </a:rPr>
              <a:t>untuk  </a:t>
            </a:r>
            <a:r>
              <a:rPr spc="-60" dirty="0">
                <a:solidFill>
                  <a:srgbClr val="002F6C"/>
                </a:solidFill>
              </a:rPr>
              <a:t>menjalankan </a:t>
            </a:r>
            <a:r>
              <a:rPr spc="-135" dirty="0">
                <a:solidFill>
                  <a:srgbClr val="002F6C"/>
                </a:solidFill>
              </a:rPr>
              <a:t>visi </a:t>
            </a:r>
            <a:r>
              <a:rPr spc="-40" dirty="0">
                <a:solidFill>
                  <a:srgbClr val="002F6C"/>
                </a:solidFill>
              </a:rPr>
              <a:t>dan </a:t>
            </a:r>
            <a:r>
              <a:rPr spc="-120" dirty="0">
                <a:solidFill>
                  <a:srgbClr val="002F6C"/>
                </a:solidFill>
              </a:rPr>
              <a:t>bisnisnya </a:t>
            </a:r>
            <a:r>
              <a:rPr spc="-100" dirty="0">
                <a:solidFill>
                  <a:srgbClr val="002F6C"/>
                </a:solidFill>
              </a:rPr>
              <a:t>secara</a:t>
            </a:r>
            <a:r>
              <a:rPr spc="570" dirty="0">
                <a:solidFill>
                  <a:srgbClr val="002F6C"/>
                </a:solidFill>
              </a:rPr>
              <a:t> </a:t>
            </a:r>
            <a:r>
              <a:rPr spc="-20" dirty="0">
                <a:solidFill>
                  <a:srgbClr val="002F6C"/>
                </a:solidFill>
              </a:rPr>
              <a:t>berkelanjutan.</a:t>
            </a:r>
          </a:p>
          <a:p>
            <a:pPr marL="241935" marR="130175" indent="-229235" algn="just">
              <a:lnSpc>
                <a:spcPct val="107200"/>
              </a:lnSpc>
              <a:spcBef>
                <a:spcPts val="1075"/>
              </a:spcBef>
              <a:buFont typeface="Arial"/>
              <a:buChar char="•"/>
              <a:tabLst>
                <a:tab pos="241935" algn="l"/>
              </a:tabLst>
            </a:pPr>
            <a:r>
              <a:rPr spc="-180" dirty="0">
                <a:solidFill>
                  <a:srgbClr val="002F6C"/>
                </a:solidFill>
              </a:rPr>
              <a:t>Bisnis </a:t>
            </a:r>
            <a:r>
              <a:rPr spc="-135" dirty="0">
                <a:solidFill>
                  <a:srgbClr val="002F6C"/>
                </a:solidFill>
              </a:rPr>
              <a:t>sosial </a:t>
            </a:r>
            <a:r>
              <a:rPr spc="-30" dirty="0">
                <a:solidFill>
                  <a:srgbClr val="002F6C"/>
                </a:solidFill>
              </a:rPr>
              <a:t>dikembangkan </a:t>
            </a:r>
            <a:r>
              <a:rPr spc="-20" dirty="0">
                <a:solidFill>
                  <a:srgbClr val="002F6C"/>
                </a:solidFill>
              </a:rPr>
              <a:t>dengan </a:t>
            </a:r>
            <a:r>
              <a:rPr spc="-45" dirty="0">
                <a:solidFill>
                  <a:srgbClr val="002F6C"/>
                </a:solidFill>
              </a:rPr>
              <a:t>menggunakan </a:t>
            </a:r>
            <a:r>
              <a:rPr spc="-130" dirty="0">
                <a:solidFill>
                  <a:srgbClr val="002F6C"/>
                </a:solidFill>
              </a:rPr>
              <a:t>Kanvas </a:t>
            </a:r>
            <a:r>
              <a:rPr spc="60" dirty="0">
                <a:solidFill>
                  <a:srgbClr val="002F6C"/>
                </a:solidFill>
              </a:rPr>
              <a:t>Model  </a:t>
            </a:r>
            <a:r>
              <a:rPr spc="-180" dirty="0">
                <a:solidFill>
                  <a:srgbClr val="002F6C"/>
                </a:solidFill>
              </a:rPr>
              <a:t>Bisnis </a:t>
            </a:r>
            <a:r>
              <a:rPr spc="-55" dirty="0">
                <a:solidFill>
                  <a:srgbClr val="002F6C"/>
                </a:solidFill>
              </a:rPr>
              <a:t>yang </a:t>
            </a:r>
            <a:r>
              <a:rPr spc="-30" dirty="0">
                <a:solidFill>
                  <a:srgbClr val="002F6C"/>
                </a:solidFill>
              </a:rPr>
              <a:t>dikembangkan </a:t>
            </a:r>
            <a:r>
              <a:rPr spc="-35" dirty="0">
                <a:solidFill>
                  <a:srgbClr val="002F6C"/>
                </a:solidFill>
              </a:rPr>
              <a:t>menjadi </a:t>
            </a:r>
            <a:r>
              <a:rPr spc="-130" dirty="0">
                <a:solidFill>
                  <a:srgbClr val="002F6C"/>
                </a:solidFill>
              </a:rPr>
              <a:t>Kanvas </a:t>
            </a:r>
            <a:r>
              <a:rPr spc="-180" dirty="0">
                <a:solidFill>
                  <a:srgbClr val="002F6C"/>
                </a:solidFill>
              </a:rPr>
              <a:t>Bisnis </a:t>
            </a:r>
            <a:r>
              <a:rPr spc="-125" dirty="0">
                <a:solidFill>
                  <a:srgbClr val="002F6C"/>
                </a:solidFill>
              </a:rPr>
              <a:t>Sosial</a:t>
            </a:r>
            <a:r>
              <a:rPr spc="-254" dirty="0">
                <a:solidFill>
                  <a:srgbClr val="002F6C"/>
                </a:solidFill>
              </a:rPr>
              <a:t> </a:t>
            </a:r>
            <a:r>
              <a:rPr spc="-75" dirty="0">
                <a:solidFill>
                  <a:srgbClr val="002F6C"/>
                </a:solidFill>
              </a:rPr>
              <a:t>(SBMC).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7B9F6B2-0884-407D-A89E-8DEB89244C6E}"/>
              </a:ext>
            </a:extLst>
          </p:cNvPr>
          <p:cNvSpPr/>
          <p:nvPr/>
        </p:nvSpPr>
        <p:spPr>
          <a:xfrm>
            <a:off x="2022585" y="826648"/>
            <a:ext cx="7200900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Sosial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898753F-0072-4463-9C08-E987C098D1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70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63F2D-8F8E-4611-ABD8-D70607AA38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8616" r="16756" b="15493"/>
          <a:stretch/>
        </p:blipFill>
        <p:spPr bwMode="auto">
          <a:xfrm>
            <a:off x="911926" y="394137"/>
            <a:ext cx="10163561" cy="589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80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Rangkuman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3" y="12423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Penyelenggaraan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Kuliah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Kerja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Nyata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Tematik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Kewirausahaan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Pengabdian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Kepada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Masyarakat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menggali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potensi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usaha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lokal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memilih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dua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jenis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usaha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yakni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usaha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konvensional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bisnis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sosial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Konseptualisasi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penyelenggaraan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kewirausahaan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dibantu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melalui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penggunaan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kanvas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bisnis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(KMB) yang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lazim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Kanvas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bisnis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diawali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proses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pengembangan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purwarupa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purwarupa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lewat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pendekatan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pemikiran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desain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Pendekatan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membantu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mahasiswa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mendapatkan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purwarupa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pemahaman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sosial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kebutuhan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pasar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valid.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Kuliah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Kerja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Nyata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Tematik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Kewirausahaan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Pengabdian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Kepada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Masyarakat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menggali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potensi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usaha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lokal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pemikiran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design thinking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KMB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integratif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Konsep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kemudian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diturunkan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jabaran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program,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tentang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cara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rencana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diaplikasikan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jangka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pendek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menengah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panjang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Kuliah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Kerja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Nyata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Tematik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Kewirausahaan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Pengabdian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Kepada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Masyarakat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menggali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potensi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usaha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lokal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dipantau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sepanjang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pelaksanaannya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menilai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sejauh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mana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program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telah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dilaksanakan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pekannya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Catatan-catatan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evaluasi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penting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masukan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program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selanjutnya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416" y="4874812"/>
            <a:ext cx="672496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/>
              <a:t>TERIMA</a:t>
            </a:r>
            <a:r>
              <a:rPr lang="en-ID" sz="7200" spc="5" dirty="0"/>
              <a:t> </a:t>
            </a:r>
            <a:r>
              <a:rPr sz="7200" spc="5" dirty="0"/>
              <a:t>KASIH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5C99A72-797A-4F9B-B1A2-42E0DEB9D0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14</a:t>
            </a:fld>
            <a:endParaRPr lang="en-GB"/>
          </a:p>
        </p:txBody>
      </p:sp>
      <p:pic>
        <p:nvPicPr>
          <p:cNvPr id="4" name="Picture 4" descr="Gambar Peta Indonesia Png | Gambar, Peta, Png">
            <a:extLst>
              <a:ext uri="{FF2B5EF4-FFF2-40B4-BE49-F238E27FC236}">
                <a16:creationId xmlns:a16="http://schemas.microsoft.com/office/drawing/2014/main" xmlns="" id="{811515AD-56B6-42CC-9DD6-6BA00C71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97" y="2119608"/>
            <a:ext cx="6719435" cy="28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object 4"/>
          <p:cNvGrpSpPr/>
          <p:nvPr/>
        </p:nvGrpSpPr>
        <p:grpSpPr>
          <a:xfrm>
            <a:off x="42093" y="840676"/>
            <a:ext cx="4337685" cy="3504565"/>
            <a:chOff x="7815071" y="2023872"/>
            <a:chExt cx="4337685" cy="3504565"/>
          </a:xfrm>
        </p:grpSpPr>
        <p:sp>
          <p:nvSpPr>
            <p:cNvPr id="6" name="object 5"/>
            <p:cNvSpPr/>
            <p:nvPr/>
          </p:nvSpPr>
          <p:spPr>
            <a:xfrm>
              <a:off x="7815071" y="2023872"/>
              <a:ext cx="3438144" cy="3438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534524" y="5083784"/>
              <a:ext cx="2540635" cy="444500"/>
            </a:xfrm>
            <a:custGeom>
              <a:avLst/>
              <a:gdLst/>
              <a:ahLst/>
              <a:cxnLst/>
              <a:rect l="l" t="t" r="r" b="b"/>
              <a:pathLst>
                <a:path w="2540634" h="444500">
                  <a:moveTo>
                    <a:pt x="1270292" y="0"/>
                  </a:moveTo>
                  <a:lnTo>
                    <a:pt x="1195653" y="377"/>
                  </a:lnTo>
                  <a:lnTo>
                    <a:pt x="1122149" y="1495"/>
                  </a:lnTo>
                  <a:lnTo>
                    <a:pt x="1049901" y="3333"/>
                  </a:lnTo>
                  <a:lnTo>
                    <a:pt x="979026" y="5869"/>
                  </a:lnTo>
                  <a:lnTo>
                    <a:pt x="909645" y="9084"/>
                  </a:lnTo>
                  <a:lnTo>
                    <a:pt x="841875" y="12956"/>
                  </a:lnTo>
                  <a:lnTo>
                    <a:pt x="775838" y="17465"/>
                  </a:lnTo>
                  <a:lnTo>
                    <a:pt x="711650" y="22589"/>
                  </a:lnTo>
                  <a:lnTo>
                    <a:pt x="649433" y="28308"/>
                  </a:lnTo>
                  <a:lnTo>
                    <a:pt x="589304" y="34601"/>
                  </a:lnTo>
                  <a:lnTo>
                    <a:pt x="531383" y="41447"/>
                  </a:lnTo>
                  <a:lnTo>
                    <a:pt x="475790" y="48825"/>
                  </a:lnTo>
                  <a:lnTo>
                    <a:pt x="422642" y="56715"/>
                  </a:lnTo>
                  <a:lnTo>
                    <a:pt x="372060" y="65095"/>
                  </a:lnTo>
                  <a:lnTo>
                    <a:pt x="324163" y="73945"/>
                  </a:lnTo>
                  <a:lnTo>
                    <a:pt x="279069" y="83243"/>
                  </a:lnTo>
                  <a:lnTo>
                    <a:pt x="236898" y="92970"/>
                  </a:lnTo>
                  <a:lnTo>
                    <a:pt x="197769" y="103104"/>
                  </a:lnTo>
                  <a:lnTo>
                    <a:pt x="129114" y="124509"/>
                  </a:lnTo>
                  <a:lnTo>
                    <a:pt x="74056" y="147294"/>
                  </a:lnTo>
                  <a:lnTo>
                    <a:pt x="33549" y="171290"/>
                  </a:lnTo>
                  <a:lnTo>
                    <a:pt x="2156" y="209191"/>
                  </a:lnTo>
                  <a:lnTo>
                    <a:pt x="0" y="222250"/>
                  </a:lnTo>
                  <a:lnTo>
                    <a:pt x="2156" y="235308"/>
                  </a:lnTo>
                  <a:lnTo>
                    <a:pt x="33549" y="273209"/>
                  </a:lnTo>
                  <a:lnTo>
                    <a:pt x="74056" y="297205"/>
                  </a:lnTo>
                  <a:lnTo>
                    <a:pt x="129114" y="319990"/>
                  </a:lnTo>
                  <a:lnTo>
                    <a:pt x="197769" y="341395"/>
                  </a:lnTo>
                  <a:lnTo>
                    <a:pt x="236898" y="351529"/>
                  </a:lnTo>
                  <a:lnTo>
                    <a:pt x="279069" y="361256"/>
                  </a:lnTo>
                  <a:lnTo>
                    <a:pt x="324163" y="370554"/>
                  </a:lnTo>
                  <a:lnTo>
                    <a:pt x="372060" y="379404"/>
                  </a:lnTo>
                  <a:lnTo>
                    <a:pt x="422642" y="387784"/>
                  </a:lnTo>
                  <a:lnTo>
                    <a:pt x="475790" y="395674"/>
                  </a:lnTo>
                  <a:lnTo>
                    <a:pt x="531383" y="403052"/>
                  </a:lnTo>
                  <a:lnTo>
                    <a:pt x="589304" y="409898"/>
                  </a:lnTo>
                  <a:lnTo>
                    <a:pt x="649433" y="416191"/>
                  </a:lnTo>
                  <a:lnTo>
                    <a:pt x="711650" y="421910"/>
                  </a:lnTo>
                  <a:lnTo>
                    <a:pt x="775838" y="427034"/>
                  </a:lnTo>
                  <a:lnTo>
                    <a:pt x="841875" y="431543"/>
                  </a:lnTo>
                  <a:lnTo>
                    <a:pt x="909645" y="435415"/>
                  </a:lnTo>
                  <a:lnTo>
                    <a:pt x="979026" y="438630"/>
                  </a:lnTo>
                  <a:lnTo>
                    <a:pt x="1049901" y="441166"/>
                  </a:lnTo>
                  <a:lnTo>
                    <a:pt x="1122149" y="443004"/>
                  </a:lnTo>
                  <a:lnTo>
                    <a:pt x="1195653" y="444122"/>
                  </a:lnTo>
                  <a:lnTo>
                    <a:pt x="1270292" y="444500"/>
                  </a:lnTo>
                  <a:lnTo>
                    <a:pt x="1344929" y="444122"/>
                  </a:lnTo>
                  <a:lnTo>
                    <a:pt x="1418432" y="443004"/>
                  </a:lnTo>
                  <a:lnTo>
                    <a:pt x="1490679" y="441166"/>
                  </a:lnTo>
                  <a:lnTo>
                    <a:pt x="1561553" y="438630"/>
                  </a:lnTo>
                  <a:lnTo>
                    <a:pt x="1630933" y="435415"/>
                  </a:lnTo>
                  <a:lnTo>
                    <a:pt x="1698701" y="431543"/>
                  </a:lnTo>
                  <a:lnTo>
                    <a:pt x="1764738" y="427034"/>
                  </a:lnTo>
                  <a:lnTo>
                    <a:pt x="1828925" y="421910"/>
                  </a:lnTo>
                  <a:lnTo>
                    <a:pt x="1891142" y="416191"/>
                  </a:lnTo>
                  <a:lnTo>
                    <a:pt x="1951270" y="409898"/>
                  </a:lnTo>
                  <a:lnTo>
                    <a:pt x="2009190" y="403052"/>
                  </a:lnTo>
                  <a:lnTo>
                    <a:pt x="2064783" y="395674"/>
                  </a:lnTo>
                  <a:lnTo>
                    <a:pt x="2117930" y="387784"/>
                  </a:lnTo>
                  <a:lnTo>
                    <a:pt x="2168512" y="379404"/>
                  </a:lnTo>
                  <a:lnTo>
                    <a:pt x="2216409" y="370554"/>
                  </a:lnTo>
                  <a:lnTo>
                    <a:pt x="2261502" y="361256"/>
                  </a:lnTo>
                  <a:lnTo>
                    <a:pt x="2303673" y="351529"/>
                  </a:lnTo>
                  <a:lnTo>
                    <a:pt x="2342802" y="341395"/>
                  </a:lnTo>
                  <a:lnTo>
                    <a:pt x="2411457" y="319990"/>
                  </a:lnTo>
                  <a:lnTo>
                    <a:pt x="2466515" y="297205"/>
                  </a:lnTo>
                  <a:lnTo>
                    <a:pt x="2507022" y="273209"/>
                  </a:lnTo>
                  <a:lnTo>
                    <a:pt x="2538415" y="235308"/>
                  </a:lnTo>
                  <a:lnTo>
                    <a:pt x="2540571" y="222250"/>
                  </a:lnTo>
                  <a:lnTo>
                    <a:pt x="2538415" y="209191"/>
                  </a:lnTo>
                  <a:lnTo>
                    <a:pt x="2507022" y="171290"/>
                  </a:lnTo>
                  <a:lnTo>
                    <a:pt x="2466515" y="147294"/>
                  </a:lnTo>
                  <a:lnTo>
                    <a:pt x="2411457" y="124509"/>
                  </a:lnTo>
                  <a:lnTo>
                    <a:pt x="2342802" y="103104"/>
                  </a:lnTo>
                  <a:lnTo>
                    <a:pt x="2303673" y="92970"/>
                  </a:lnTo>
                  <a:lnTo>
                    <a:pt x="2261502" y="83243"/>
                  </a:lnTo>
                  <a:lnTo>
                    <a:pt x="2216409" y="73945"/>
                  </a:lnTo>
                  <a:lnTo>
                    <a:pt x="2168512" y="65095"/>
                  </a:lnTo>
                  <a:lnTo>
                    <a:pt x="2117930" y="56715"/>
                  </a:lnTo>
                  <a:lnTo>
                    <a:pt x="2064783" y="48825"/>
                  </a:lnTo>
                  <a:lnTo>
                    <a:pt x="2009190" y="41447"/>
                  </a:lnTo>
                  <a:lnTo>
                    <a:pt x="1951270" y="34601"/>
                  </a:lnTo>
                  <a:lnTo>
                    <a:pt x="1891142" y="28308"/>
                  </a:lnTo>
                  <a:lnTo>
                    <a:pt x="1828925" y="22589"/>
                  </a:lnTo>
                  <a:lnTo>
                    <a:pt x="1764738" y="17465"/>
                  </a:lnTo>
                  <a:lnTo>
                    <a:pt x="1698701" y="12956"/>
                  </a:lnTo>
                  <a:lnTo>
                    <a:pt x="1630933" y="9084"/>
                  </a:lnTo>
                  <a:lnTo>
                    <a:pt x="1561553" y="5869"/>
                  </a:lnTo>
                  <a:lnTo>
                    <a:pt x="1490679" y="3333"/>
                  </a:lnTo>
                  <a:lnTo>
                    <a:pt x="1418432" y="1495"/>
                  </a:lnTo>
                  <a:lnTo>
                    <a:pt x="1344929" y="377"/>
                  </a:lnTo>
                  <a:lnTo>
                    <a:pt x="127029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0155935" y="3922776"/>
              <a:ext cx="1539240" cy="1539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10948415" y="4123944"/>
              <a:ext cx="1203959" cy="1203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9875519" y="4434839"/>
              <a:ext cx="1027176" cy="10271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556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26DF4C-2617-4927-A16D-4D73847B7FE0}"/>
              </a:ext>
            </a:extLst>
          </p:cNvPr>
          <p:cNvSpPr/>
          <p:nvPr/>
        </p:nvSpPr>
        <p:spPr>
          <a:xfrm>
            <a:off x="2666999" y="935003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TUJUAN KEGIATAN PEMBELAJARAN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FA596C-0BA1-4F96-BAD3-D29053E2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828800"/>
            <a:ext cx="8125810" cy="39603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8920" y="2254382"/>
            <a:ext cx="7625246" cy="29729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440055" indent="-229235" algn="just">
              <a:lnSpc>
                <a:spcPct val="99600"/>
              </a:lnSpc>
              <a:spcBef>
                <a:spcPts val="110"/>
              </a:spcBef>
              <a:buChar char="•"/>
              <a:tabLst>
                <a:tab pos="241935" algn="l"/>
              </a:tabLst>
            </a:pPr>
            <a:r>
              <a:rPr lang="en-US" sz="2200" spc="45" dirty="0" err="1">
                <a:solidFill>
                  <a:schemeClr val="bg1"/>
                </a:solidFill>
                <a:latin typeface="Arial"/>
                <a:cs typeface="Arial"/>
              </a:rPr>
              <a:t>Merancang</a:t>
            </a:r>
            <a:r>
              <a:rPr lang="en-US" sz="2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25" dirty="0" err="1">
                <a:solidFill>
                  <a:schemeClr val="bg1"/>
                </a:solidFill>
                <a:latin typeface="Arial"/>
                <a:cs typeface="Arial"/>
              </a:rPr>
              <a:t>Kegiatan</a:t>
            </a:r>
            <a:r>
              <a:rPr lang="en-US" sz="2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-5" dirty="0" err="1">
                <a:solidFill>
                  <a:schemeClr val="bg1"/>
                </a:solidFill>
                <a:latin typeface="Arial"/>
                <a:cs typeface="Arial"/>
              </a:rPr>
              <a:t>kewirausahaan</a:t>
            </a:r>
            <a:r>
              <a:rPr lang="en-US" sz="2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110" dirty="0" err="1">
                <a:solidFill>
                  <a:schemeClr val="bg1"/>
                </a:solidFill>
                <a:latin typeface="Arial"/>
                <a:cs typeface="Arial"/>
              </a:rPr>
              <a:t>bagi</a:t>
            </a:r>
            <a:r>
              <a:rPr lang="en-US" sz="22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35" dirty="0" err="1">
                <a:solidFill>
                  <a:schemeClr val="bg1"/>
                </a:solidFill>
                <a:latin typeface="Arial"/>
                <a:cs typeface="Arial"/>
              </a:rPr>
              <a:t>warga</a:t>
            </a:r>
            <a:r>
              <a:rPr lang="en-US" sz="2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100" dirty="0" err="1">
                <a:solidFill>
                  <a:schemeClr val="bg1"/>
                </a:solidFill>
                <a:latin typeface="Arial"/>
                <a:cs typeface="Arial"/>
              </a:rPr>
              <a:t>objek</a:t>
            </a:r>
            <a:r>
              <a:rPr lang="en-US" sz="2200" spc="1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200" spc="65" dirty="0" err="1">
                <a:solidFill>
                  <a:schemeClr val="bg1"/>
                </a:solidFill>
                <a:latin typeface="Arial"/>
                <a:cs typeface="Arial"/>
              </a:rPr>
              <a:t>pemberdayaan</a:t>
            </a:r>
            <a:r>
              <a:rPr lang="en-US" sz="22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150" dirty="0">
                <a:solidFill>
                  <a:schemeClr val="bg1"/>
                </a:solidFill>
                <a:latin typeface="Arial"/>
                <a:cs typeface="Arial"/>
              </a:rPr>
              <a:t>di</a:t>
            </a:r>
            <a:r>
              <a:rPr lang="en-US" sz="2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-30" dirty="0" err="1">
                <a:solidFill>
                  <a:schemeClr val="bg1"/>
                </a:solidFill>
                <a:latin typeface="Arial"/>
                <a:cs typeface="Arial"/>
              </a:rPr>
              <a:t>Lokasi</a:t>
            </a:r>
            <a:r>
              <a:rPr lang="en-US" sz="22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-35" dirty="0">
                <a:solidFill>
                  <a:schemeClr val="bg1"/>
                </a:solidFill>
                <a:latin typeface="Arial"/>
                <a:cs typeface="Arial"/>
              </a:rPr>
              <a:t>KKN</a:t>
            </a:r>
            <a:r>
              <a:rPr lang="en-US" sz="2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lang="en-US" sz="2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65" dirty="0" err="1">
                <a:solidFill>
                  <a:schemeClr val="bg1"/>
                </a:solidFill>
                <a:latin typeface="Arial"/>
                <a:cs typeface="Arial"/>
              </a:rPr>
              <a:t>mengacu</a:t>
            </a:r>
            <a:r>
              <a:rPr lang="en-US" sz="2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80" dirty="0" err="1">
                <a:solidFill>
                  <a:schemeClr val="bg1"/>
                </a:solidFill>
                <a:latin typeface="Arial"/>
                <a:cs typeface="Arial"/>
              </a:rPr>
              <a:t>pada</a:t>
            </a:r>
            <a:r>
              <a:rPr lang="en-US" sz="2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b="1" spc="55" dirty="0" err="1">
                <a:solidFill>
                  <a:schemeClr val="bg1"/>
                </a:solidFill>
                <a:latin typeface="Arial"/>
                <a:cs typeface="Arial"/>
              </a:rPr>
              <a:t>kekuatan</a:t>
            </a:r>
            <a:r>
              <a:rPr lang="en-US" sz="2200" b="1" spc="5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200" b="1" spc="40" dirty="0" err="1">
                <a:solidFill>
                  <a:schemeClr val="bg1"/>
                </a:solidFill>
                <a:latin typeface="Arial"/>
                <a:cs typeface="Arial"/>
              </a:rPr>
              <a:t>lokal</a:t>
            </a:r>
            <a:r>
              <a:rPr lang="en-US" sz="2200" spc="4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n-US"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1300" marR="5080" indent="-229235" algn="just">
              <a:lnSpc>
                <a:spcPct val="101400"/>
              </a:lnSpc>
              <a:spcBef>
                <a:spcPts val="89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200" b="1" spc="40" dirty="0" err="1">
                <a:solidFill>
                  <a:schemeClr val="bg1"/>
                </a:solidFill>
                <a:latin typeface="Arial"/>
                <a:cs typeface="Arial"/>
              </a:rPr>
              <a:t>Pendekatan</a:t>
            </a:r>
            <a:r>
              <a:rPr lang="en-US" sz="2200" b="1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b="1" spc="50" dirty="0" err="1">
                <a:solidFill>
                  <a:schemeClr val="bg1"/>
                </a:solidFill>
                <a:latin typeface="Arial"/>
                <a:cs typeface="Arial"/>
              </a:rPr>
              <a:t>inovatif</a:t>
            </a:r>
            <a:r>
              <a:rPr lang="en-US" sz="22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60" dirty="0" err="1">
                <a:solidFill>
                  <a:schemeClr val="bg1"/>
                </a:solidFill>
                <a:latin typeface="Arial"/>
                <a:cs typeface="Arial"/>
              </a:rPr>
              <a:t>dalam</a:t>
            </a:r>
            <a:r>
              <a:rPr lang="en-US" sz="2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45" dirty="0" err="1">
                <a:solidFill>
                  <a:schemeClr val="bg1"/>
                </a:solidFill>
                <a:latin typeface="Arial"/>
                <a:cs typeface="Arial"/>
              </a:rPr>
              <a:t>perancangan</a:t>
            </a:r>
            <a:r>
              <a:rPr lang="en-US" sz="2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105" dirty="0">
                <a:solidFill>
                  <a:schemeClr val="bg1"/>
                </a:solidFill>
                <a:latin typeface="Arial"/>
                <a:cs typeface="Arial"/>
              </a:rPr>
              <a:t>program</a:t>
            </a:r>
            <a:r>
              <a:rPr lang="en-US" sz="2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75" dirty="0" err="1">
                <a:solidFill>
                  <a:schemeClr val="bg1"/>
                </a:solidFill>
                <a:latin typeface="Arial"/>
                <a:cs typeface="Arial"/>
              </a:rPr>
              <a:t>dan</a:t>
            </a:r>
            <a:r>
              <a:rPr lang="en-US" sz="2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45" dirty="0" err="1">
                <a:solidFill>
                  <a:schemeClr val="bg1"/>
                </a:solidFill>
                <a:latin typeface="Arial"/>
                <a:cs typeface="Arial"/>
              </a:rPr>
              <a:t>strategi</a:t>
            </a:r>
            <a:r>
              <a:rPr lang="en-US" sz="2200" spc="4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200" spc="95" dirty="0" err="1">
                <a:solidFill>
                  <a:schemeClr val="bg1"/>
                </a:solidFill>
                <a:latin typeface="Arial"/>
                <a:cs typeface="Arial"/>
              </a:rPr>
              <a:t>pengembangan</a:t>
            </a:r>
            <a:r>
              <a:rPr lang="en-US" sz="2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-5" dirty="0" err="1">
                <a:solidFill>
                  <a:schemeClr val="bg1"/>
                </a:solidFill>
                <a:latin typeface="Arial"/>
                <a:cs typeface="Arial"/>
              </a:rPr>
              <a:t>kewirausahaan</a:t>
            </a:r>
            <a:endParaRPr lang="en-US"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1300" marR="151130" indent="-229235" algn="just">
              <a:lnSpc>
                <a:spcPct val="99700"/>
              </a:lnSpc>
              <a:spcBef>
                <a:spcPts val="1045"/>
              </a:spcBef>
              <a:buChar char="•"/>
              <a:tabLst>
                <a:tab pos="241935" algn="l"/>
              </a:tabLst>
            </a:pPr>
            <a:r>
              <a:rPr lang="en-US" sz="2200" spc="45" dirty="0" err="1">
                <a:solidFill>
                  <a:schemeClr val="bg1"/>
                </a:solidFill>
                <a:latin typeface="Arial"/>
                <a:cs typeface="Arial"/>
              </a:rPr>
              <a:t>Merancang</a:t>
            </a:r>
            <a:r>
              <a:rPr lang="en-US" sz="2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b="1" spc="140" dirty="0">
                <a:solidFill>
                  <a:schemeClr val="bg1"/>
                </a:solidFill>
                <a:latin typeface="Arial"/>
                <a:cs typeface="Arial"/>
              </a:rPr>
              <a:t>Model </a:t>
            </a:r>
            <a:r>
              <a:rPr lang="en-US" sz="2200" b="1" spc="-5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b="1" spc="-90" dirty="0" err="1">
                <a:solidFill>
                  <a:schemeClr val="bg1"/>
                </a:solidFill>
                <a:latin typeface="Arial"/>
                <a:cs typeface="Arial"/>
              </a:rPr>
              <a:t>Bisnis</a:t>
            </a:r>
            <a:r>
              <a:rPr lang="en-US" sz="2200" b="1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b="1" spc="65" dirty="0" err="1">
                <a:solidFill>
                  <a:schemeClr val="bg1"/>
                </a:solidFill>
                <a:latin typeface="Arial"/>
                <a:cs typeface="Arial"/>
              </a:rPr>
              <a:t>Kompetitif</a:t>
            </a:r>
            <a:r>
              <a:rPr lang="en-US" sz="2200" b="1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chemeClr val="bg1"/>
                </a:solidFill>
                <a:latin typeface="Arial"/>
                <a:cs typeface="Arial"/>
              </a:rPr>
              <a:t>yang </a:t>
            </a:r>
            <a:r>
              <a:rPr lang="en-US" sz="2200" spc="85" dirty="0" err="1">
                <a:solidFill>
                  <a:schemeClr val="bg1"/>
                </a:solidFill>
                <a:latin typeface="Arial"/>
                <a:cs typeface="Arial"/>
              </a:rPr>
              <a:t>dapat</a:t>
            </a:r>
            <a:r>
              <a:rPr lang="en-US" sz="22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35" dirty="0" err="1">
                <a:solidFill>
                  <a:schemeClr val="bg1"/>
                </a:solidFill>
                <a:latin typeface="Arial"/>
                <a:cs typeface="Arial"/>
              </a:rPr>
              <a:t>diaplikasikan</a:t>
            </a:r>
            <a:r>
              <a:rPr lang="en-US" sz="2200" spc="3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200" spc="85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lang="en-US" sz="22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-15" dirty="0" err="1">
                <a:solidFill>
                  <a:schemeClr val="bg1"/>
                </a:solidFill>
                <a:latin typeface="Arial"/>
                <a:cs typeface="Arial"/>
              </a:rPr>
              <a:t>masyarakat</a:t>
            </a:r>
            <a:r>
              <a:rPr lang="en-US" sz="2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90" dirty="0" err="1">
                <a:solidFill>
                  <a:schemeClr val="bg1"/>
                </a:solidFill>
                <a:latin typeface="Arial"/>
                <a:cs typeface="Arial"/>
              </a:rPr>
              <a:t>dengan</a:t>
            </a:r>
            <a:r>
              <a:rPr lang="en-US" sz="22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35" dirty="0" err="1">
                <a:solidFill>
                  <a:schemeClr val="bg1"/>
                </a:solidFill>
                <a:latin typeface="Arial"/>
                <a:cs typeface="Arial"/>
              </a:rPr>
              <a:t>cermat</a:t>
            </a:r>
            <a:r>
              <a:rPr lang="en-US" sz="2200" spc="35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2200" spc="50" dirty="0" err="1">
                <a:solidFill>
                  <a:schemeClr val="bg1"/>
                </a:solidFill>
                <a:latin typeface="Arial"/>
                <a:cs typeface="Arial"/>
              </a:rPr>
              <a:t>terstruktur</a:t>
            </a:r>
            <a:r>
              <a:rPr lang="en-US" sz="2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75" dirty="0" err="1">
                <a:solidFill>
                  <a:schemeClr val="bg1"/>
                </a:solidFill>
                <a:latin typeface="Arial"/>
                <a:cs typeface="Arial"/>
              </a:rPr>
              <a:t>dan</a:t>
            </a:r>
            <a:r>
              <a:rPr lang="en-US" sz="22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20" dirty="0" err="1">
                <a:solidFill>
                  <a:schemeClr val="bg1"/>
                </a:solidFill>
                <a:latin typeface="Arial"/>
                <a:cs typeface="Arial"/>
              </a:rPr>
              <a:t>terencana</a:t>
            </a:r>
            <a:r>
              <a:rPr lang="en-US" sz="2200" spc="2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200" spc="90" dirty="0" err="1">
                <a:solidFill>
                  <a:schemeClr val="bg1"/>
                </a:solidFill>
                <a:latin typeface="Arial"/>
                <a:cs typeface="Arial"/>
              </a:rPr>
              <a:t>dengan</a:t>
            </a:r>
            <a:r>
              <a:rPr lang="en-US" sz="2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spc="40" dirty="0" err="1">
                <a:solidFill>
                  <a:schemeClr val="bg1"/>
                </a:solidFill>
                <a:latin typeface="Arial"/>
                <a:cs typeface="Arial"/>
              </a:rPr>
              <a:t>baik</a:t>
            </a:r>
            <a:r>
              <a:rPr lang="en-US" sz="2200" spc="4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n-US"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A2D71E5-A258-4C73-9740-F05E7595F4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0" y="3457303"/>
            <a:ext cx="36283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5" dirty="0">
                <a:solidFill>
                  <a:srgbClr val="C00000"/>
                </a:solidFill>
                <a:latin typeface="Arial"/>
                <a:cs typeface="Arial"/>
              </a:rPr>
              <a:t>Uraian</a:t>
            </a:r>
            <a:r>
              <a:rPr sz="43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300" b="1" spc="165" dirty="0">
                <a:solidFill>
                  <a:srgbClr val="C00000"/>
                </a:solidFill>
                <a:latin typeface="Arial"/>
                <a:cs typeface="Arial"/>
              </a:rPr>
              <a:t>Materi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53513" y="1668517"/>
            <a:ext cx="6105459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984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27050" algn="l"/>
                <a:tab pos="527685" algn="l"/>
              </a:tabLst>
            </a:pPr>
            <a:r>
              <a:rPr spc="-20" dirty="0"/>
              <a:t>Perumusan </a:t>
            </a:r>
            <a:r>
              <a:rPr spc="15" dirty="0"/>
              <a:t>Konsep</a:t>
            </a:r>
            <a:r>
              <a:rPr spc="-165" dirty="0"/>
              <a:t> </a:t>
            </a:r>
            <a:r>
              <a:rPr spc="-45" dirty="0"/>
              <a:t>Usaha</a:t>
            </a:r>
          </a:p>
          <a:p>
            <a:pPr marL="527050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050" algn="l"/>
                <a:tab pos="527685" algn="l"/>
              </a:tabLst>
            </a:pPr>
            <a:r>
              <a:rPr spc="-20" dirty="0"/>
              <a:t>Perumusan </a:t>
            </a:r>
            <a:r>
              <a:rPr spc="-40" dirty="0"/>
              <a:t>Visi</a:t>
            </a:r>
            <a:r>
              <a:rPr spc="-175" dirty="0"/>
              <a:t> </a:t>
            </a:r>
            <a:r>
              <a:rPr spc="-45" dirty="0"/>
              <a:t>Usaha</a:t>
            </a:r>
          </a:p>
          <a:p>
            <a:pPr marL="527685" indent="-515620">
              <a:lnSpc>
                <a:spcPct val="100000"/>
              </a:lnSpc>
              <a:spcBef>
                <a:spcPts val="2014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-10" dirty="0"/>
              <a:t>Perancangan </a:t>
            </a:r>
            <a:r>
              <a:rPr spc="105" dirty="0"/>
              <a:t>Model</a:t>
            </a:r>
            <a:r>
              <a:rPr spc="-165" dirty="0"/>
              <a:t> </a:t>
            </a:r>
            <a:r>
              <a:rPr spc="-5" dirty="0"/>
              <a:t>Binis</a:t>
            </a: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-10" dirty="0"/>
              <a:t>Perancangan </a:t>
            </a:r>
            <a:r>
              <a:rPr spc="65" dirty="0"/>
              <a:t>dan</a:t>
            </a:r>
            <a:r>
              <a:rPr spc="-165" dirty="0"/>
              <a:t> </a:t>
            </a:r>
            <a:r>
              <a:rPr spc="20" dirty="0"/>
              <a:t>Strategi</a:t>
            </a: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-10" dirty="0"/>
              <a:t>Penerapan </a:t>
            </a:r>
            <a:r>
              <a:rPr spc="65" dirty="0"/>
              <a:t>dan</a:t>
            </a:r>
            <a:r>
              <a:rPr spc="-160" dirty="0"/>
              <a:t> </a:t>
            </a:r>
            <a:r>
              <a:rPr spc="20" dirty="0"/>
              <a:t>Strategi</a:t>
            </a: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pc="95" dirty="0"/>
              <a:t>Monitoring </a:t>
            </a:r>
            <a:r>
              <a:rPr spc="65" dirty="0"/>
              <a:t>dan</a:t>
            </a:r>
            <a:r>
              <a:rPr spc="-254" dirty="0"/>
              <a:t> </a:t>
            </a:r>
            <a:r>
              <a:rPr spc="-35" dirty="0"/>
              <a:t>Evaluasi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8E517F6-F95B-482A-915D-2E20C48F06EE}"/>
              </a:ext>
            </a:extLst>
          </p:cNvPr>
          <p:cNvSpPr/>
          <p:nvPr/>
        </p:nvSpPr>
        <p:spPr>
          <a:xfrm>
            <a:off x="2495550" y="763585"/>
            <a:ext cx="7200900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Strategi dan Program: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54BC5C1-A575-4F45-93CD-35710C51CE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BFAD215B-FA98-4C9F-819E-E36E3845C7D9}"/>
              </a:ext>
            </a:extLst>
          </p:cNvPr>
          <p:cNvGrpSpPr/>
          <p:nvPr/>
        </p:nvGrpSpPr>
        <p:grpSpPr>
          <a:xfrm>
            <a:off x="266700" y="1295400"/>
            <a:ext cx="11658600" cy="5105400"/>
            <a:chOff x="462226" y="1278510"/>
            <a:chExt cx="12777105" cy="5383608"/>
          </a:xfrm>
        </p:grpSpPr>
        <p:sp>
          <p:nvSpPr>
            <p:cNvPr id="41" name="object 41"/>
            <p:cNvSpPr/>
            <p:nvPr/>
          </p:nvSpPr>
          <p:spPr>
            <a:xfrm rot="16200000">
              <a:off x="2384902" y="3759648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03B1F0DB-91DA-4973-962E-AC2020B03F92}"/>
                </a:ext>
              </a:extLst>
            </p:cNvPr>
            <p:cNvGrpSpPr/>
            <p:nvPr/>
          </p:nvGrpSpPr>
          <p:grpSpPr>
            <a:xfrm>
              <a:off x="462226" y="1278510"/>
              <a:ext cx="1768879" cy="5383608"/>
              <a:chOff x="838200" y="1342399"/>
              <a:chExt cx="1768878" cy="538361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F64B2ED-01A0-4053-9EAF-6954F2E580FB}"/>
                  </a:ext>
                </a:extLst>
              </p:cNvPr>
              <p:cNvSpPr/>
              <p:nvPr/>
            </p:nvSpPr>
            <p:spPr>
              <a:xfrm>
                <a:off x="838200" y="1342399"/>
                <a:ext cx="1768878" cy="5383614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130486" y="2286362"/>
                <a:ext cx="1169146" cy="498317"/>
              </a:xfrm>
              <a:prstGeom prst="rect">
                <a:avLst/>
              </a:prstGeom>
              <a:solidFill>
                <a:srgbClr val="FFFF7F"/>
              </a:solidFill>
              <a:ln w="4245">
                <a:solidFill>
                  <a:srgbClr val="000000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5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57150" algn="ctr">
                  <a:lnSpc>
                    <a:spcPct val="100000"/>
                  </a:lnSpc>
                </a:pPr>
                <a:r>
                  <a:rPr sz="950" b="1" i="1" spc="40" dirty="0" err="1">
                    <a:latin typeface="Trebuchet MS"/>
                    <a:cs typeface="Trebuchet MS"/>
                  </a:rPr>
                  <a:t>Observasi</a:t>
                </a:r>
                <a:endParaRPr lang="en-US" sz="950" b="1" i="1" spc="40" dirty="0">
                  <a:latin typeface="Trebuchet MS"/>
                  <a:cs typeface="Trebuchet MS"/>
                </a:endParaRPr>
              </a:p>
              <a:p>
                <a:pPr marL="57150" algn="ctr">
                  <a:lnSpc>
                    <a:spcPct val="100000"/>
                  </a:lnSpc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130486" y="3035874"/>
                <a:ext cx="1169146" cy="497641"/>
              </a:xfrm>
              <a:prstGeom prst="rect">
                <a:avLst/>
              </a:prstGeom>
              <a:solidFill>
                <a:srgbClr val="FFFF7F"/>
              </a:solidFill>
              <a:ln w="5128">
                <a:solidFill>
                  <a:srgbClr val="000000"/>
                </a:solidFill>
              </a:ln>
            </p:spPr>
            <p:txBody>
              <a:bodyPr vert="horz" wrap="square" lIns="0" tIns="254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20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56515" algn="ctr">
                  <a:lnSpc>
                    <a:spcPct val="100000"/>
                  </a:lnSpc>
                </a:pPr>
                <a:r>
                  <a:rPr sz="950" b="1" i="1" spc="35" dirty="0" err="1">
                    <a:latin typeface="Trebuchet MS"/>
                    <a:cs typeface="Trebuchet MS"/>
                  </a:rPr>
                  <a:t>Sintesa</a:t>
                </a:r>
                <a:endParaRPr lang="en-US" sz="950" b="1" i="1" spc="35" dirty="0">
                  <a:latin typeface="Trebuchet MS"/>
                  <a:cs typeface="Trebuchet MS"/>
                </a:endParaRPr>
              </a:p>
              <a:p>
                <a:pPr marL="56515" algn="ctr">
                  <a:lnSpc>
                    <a:spcPct val="100000"/>
                  </a:lnSpc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1130486" y="3754486"/>
                <a:ext cx="1159984" cy="498993"/>
              </a:xfrm>
              <a:prstGeom prst="rect">
                <a:avLst/>
              </a:prstGeom>
              <a:solidFill>
                <a:srgbClr val="FFFF7F"/>
              </a:solidFill>
              <a:ln w="5428">
                <a:solidFill>
                  <a:srgbClr val="000000"/>
                </a:solidFill>
              </a:ln>
            </p:spPr>
            <p:txBody>
              <a:bodyPr vert="horz" wrap="square" lIns="0" tIns="381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56515">
                  <a:lnSpc>
                    <a:spcPct val="100000"/>
                  </a:lnSpc>
                </a:pPr>
                <a:r>
                  <a:rPr sz="950" b="1" i="1" spc="45" dirty="0">
                    <a:latin typeface="Trebuchet MS"/>
                    <a:cs typeface="Trebuchet MS"/>
                  </a:rPr>
                  <a:t>Brainstorming</a:t>
                </a:r>
                <a:endParaRPr lang="en-US" sz="950" b="1" i="1" spc="45" dirty="0">
                  <a:latin typeface="Trebuchet MS"/>
                  <a:cs typeface="Trebuchet MS"/>
                </a:endParaRPr>
              </a:p>
              <a:p>
                <a:pPr marL="56515">
                  <a:lnSpc>
                    <a:spcPct val="100000"/>
                  </a:lnSpc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1130486" y="4510234"/>
                <a:ext cx="1169146" cy="503456"/>
              </a:xfrm>
              <a:prstGeom prst="rect">
                <a:avLst/>
              </a:prstGeom>
              <a:solidFill>
                <a:srgbClr val="FFFF7F"/>
              </a:solidFill>
              <a:ln w="4088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050" dirty="0">
                  <a:latin typeface="Times New Roman"/>
                  <a:cs typeface="Times New Roman"/>
                </a:endParaRPr>
              </a:p>
              <a:p>
                <a:pPr marL="171450" marR="83820" indent="-81280">
                  <a:lnSpc>
                    <a:spcPct val="111500"/>
                  </a:lnSpc>
                </a:pP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85" dirty="0">
                    <a:latin typeface="Trebuchet MS"/>
                    <a:cs typeface="Trebuchet MS"/>
                  </a:rPr>
                  <a:t>en</a:t>
                </a:r>
                <a:r>
                  <a:rPr sz="950" b="1" i="1" spc="70" dirty="0">
                    <a:latin typeface="Trebuchet MS"/>
                    <a:cs typeface="Trebuchet MS"/>
                  </a:rPr>
                  <a:t>g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45" dirty="0">
                    <a:latin typeface="Trebuchet MS"/>
                    <a:cs typeface="Trebuchet MS"/>
                  </a:rPr>
                  <a:t>mbil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75" dirty="0">
                    <a:latin typeface="Trebuchet MS"/>
                    <a:cs typeface="Trebuchet MS"/>
                  </a:rPr>
                  <a:t>n </a:t>
                </a:r>
                <a:r>
                  <a:rPr sz="950" b="1" i="1" spc="50" dirty="0">
                    <a:latin typeface="Trebuchet MS"/>
                    <a:cs typeface="Trebuchet MS"/>
                  </a:rPr>
                  <a:t> Keputusan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1130486" y="5256822"/>
                <a:ext cx="1169146" cy="497641"/>
              </a:xfrm>
              <a:prstGeom prst="rect">
                <a:avLst/>
              </a:prstGeom>
              <a:solidFill>
                <a:srgbClr val="FFFF7F"/>
              </a:solidFill>
              <a:ln w="6183">
                <a:solidFill>
                  <a:srgbClr val="000000"/>
                </a:solidFill>
              </a:ln>
            </p:spPr>
            <p:txBody>
              <a:bodyPr vert="horz" wrap="square" lIns="0" tIns="254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1320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950" b="1" i="1" spc="40" dirty="0">
                    <a:latin typeface="Trebuchet MS"/>
                    <a:cs typeface="Trebuchet MS"/>
                  </a:rPr>
                  <a:t>Prototyping</a:t>
                </a:r>
                <a:endParaRPr lang="en-US" sz="950" b="1" i="1" spc="40" dirty="0">
                  <a:latin typeface="Trebuchet MS"/>
                  <a:cs typeface="Trebuchet MS"/>
                </a:endParaRPr>
              </a:p>
              <a:p>
                <a:pPr marL="132080">
                  <a:lnSpc>
                    <a:spcPct val="100000"/>
                  </a:lnSpc>
                  <a:spcBef>
                    <a:spcPts val="5"/>
                  </a:spcBef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1130488" y="5978305"/>
                <a:ext cx="1169146" cy="521306"/>
              </a:xfrm>
              <a:prstGeom prst="rect">
                <a:avLst/>
              </a:prstGeom>
              <a:solidFill>
                <a:srgbClr val="FFFF7F"/>
              </a:solidFill>
              <a:ln w="5057">
                <a:solidFill>
                  <a:srgbClr val="000000"/>
                </a:solidFill>
              </a:ln>
            </p:spPr>
            <p:txBody>
              <a:bodyPr vert="horz" wrap="square" lIns="0" tIns="1905" rIns="0" bIns="0" rtlCol="0">
                <a:spAutoFit/>
              </a:bodyPr>
              <a:lstStyle/>
              <a:p>
                <a:pPr marL="316865" marR="145415" indent="-165100">
                  <a:lnSpc>
                    <a:spcPts val="1270"/>
                  </a:lnSpc>
                  <a:spcBef>
                    <a:spcPts val="15"/>
                  </a:spcBef>
                </a:pP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45" dirty="0">
                    <a:latin typeface="Trebuchet MS"/>
                    <a:cs typeface="Trebuchet MS"/>
                  </a:rPr>
                  <a:t>eluncu</a:t>
                </a:r>
                <a:r>
                  <a:rPr sz="950" b="1" i="1" spc="25" dirty="0">
                    <a:latin typeface="Trebuchet MS"/>
                    <a:cs typeface="Trebuchet MS"/>
                  </a:rPr>
                  <a:t>r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75" dirty="0">
                    <a:latin typeface="Trebuchet MS"/>
                    <a:cs typeface="Trebuchet MS"/>
                  </a:rPr>
                  <a:t>n </a:t>
                </a:r>
                <a:r>
                  <a:rPr sz="950" b="1" i="1" spc="50" dirty="0">
                    <a:latin typeface="Trebuchet MS"/>
                    <a:cs typeface="Trebuchet MS"/>
                  </a:rPr>
                  <a:t> </a:t>
                </a:r>
                <a:r>
                  <a:rPr sz="950" b="1" i="1" spc="45" dirty="0">
                    <a:latin typeface="Trebuchet MS"/>
                    <a:cs typeface="Trebuchet MS"/>
                  </a:rPr>
                  <a:t>Kosep</a:t>
                </a:r>
                <a:endParaRPr sz="950" dirty="0">
                  <a:latin typeface="Trebuchet MS"/>
                  <a:cs typeface="Trebuchet MS"/>
                </a:endParaRPr>
              </a:p>
              <a:p>
                <a:pPr marL="57150">
                  <a:lnSpc>
                    <a:spcPct val="100000"/>
                  </a:lnSpc>
                  <a:spcBef>
                    <a:spcPts val="70"/>
                  </a:spcBef>
                </a:pPr>
                <a:r>
                  <a:rPr sz="950" b="1" i="1" spc="70" dirty="0">
                    <a:latin typeface="Trebuchet MS"/>
                    <a:cs typeface="Trebuchet MS"/>
                  </a:rPr>
                  <a:t>Model</a:t>
                </a:r>
                <a:r>
                  <a:rPr sz="950" b="1" i="1" spc="-95" dirty="0">
                    <a:latin typeface="Trebuchet MS"/>
                    <a:cs typeface="Trebuchet MS"/>
                  </a:rPr>
                  <a:t> </a:t>
                </a:r>
                <a:r>
                  <a:rPr sz="950" b="1" i="1" spc="70" dirty="0">
                    <a:latin typeface="Trebuchet MS"/>
                    <a:cs typeface="Trebuchet MS"/>
                  </a:rPr>
                  <a:t>Usaha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5D8DF8E2-5B09-48D4-B577-AE6CCC0EDA05}"/>
                  </a:ext>
                </a:extLst>
              </p:cNvPr>
              <p:cNvSpPr txBox="1"/>
              <p:nvPr/>
            </p:nvSpPr>
            <p:spPr>
              <a:xfrm>
                <a:off x="990600" y="1460008"/>
                <a:ext cx="1447800" cy="90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i="1" spc="-5" dirty="0">
                    <a:latin typeface="Trebuchet MS"/>
                    <a:cs typeface="Trebuchet MS"/>
                  </a:rPr>
                  <a:t>1.</a:t>
                </a:r>
                <a:r>
                  <a:rPr lang="en-GB" sz="1050" b="1" i="1" spc="-100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65" dirty="0" err="1">
                    <a:latin typeface="Trebuchet MS"/>
                    <a:cs typeface="Trebuchet MS"/>
                  </a:rPr>
                  <a:t>Perumusan</a:t>
                </a:r>
                <a:r>
                  <a:rPr lang="en-GB" sz="1050" b="1" i="1" spc="-95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50" dirty="0" err="1">
                    <a:latin typeface="Trebuchet MS"/>
                    <a:cs typeface="Trebuchet MS"/>
                  </a:rPr>
                  <a:t>Konsep</a:t>
                </a:r>
                <a:r>
                  <a:rPr lang="en-GB" sz="1050" b="1" i="1" spc="-95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70" dirty="0">
                    <a:latin typeface="Trebuchet MS"/>
                    <a:cs typeface="Trebuchet MS"/>
                  </a:rPr>
                  <a:t>Usaha  </a:t>
                </a:r>
                <a:r>
                  <a:rPr lang="en-GB" sz="1050" b="1" i="1" spc="30" dirty="0">
                    <a:latin typeface="Trebuchet MS"/>
                    <a:cs typeface="Trebuchet MS"/>
                  </a:rPr>
                  <a:t>(User </a:t>
                </a:r>
                <a:r>
                  <a:rPr lang="en-GB" sz="1050" b="1" i="1" spc="25" dirty="0">
                    <a:latin typeface="Trebuchet MS"/>
                    <a:cs typeface="Trebuchet MS"/>
                  </a:rPr>
                  <a:t>Experience</a:t>
                </a:r>
                <a:r>
                  <a:rPr lang="en-GB" sz="1050" b="1" i="1" spc="-200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60" dirty="0">
                    <a:latin typeface="Trebuchet MS"/>
                    <a:cs typeface="Trebuchet MS"/>
                  </a:rPr>
                  <a:t>Design)</a:t>
                </a:r>
                <a:endParaRPr lang="en-GB" sz="1050" dirty="0">
                  <a:latin typeface="Trebuchet MS"/>
                  <a:cs typeface="Trebuchet MS"/>
                </a:endParaRPr>
              </a:p>
              <a:p>
                <a:pPr algn="ctr"/>
                <a:endParaRPr lang="en-GB" sz="105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76797FDB-0A46-4286-9819-4A0E87D6B0B9}"/>
                </a:ext>
              </a:extLst>
            </p:cNvPr>
            <p:cNvGrpSpPr/>
            <p:nvPr/>
          </p:nvGrpSpPr>
          <p:grpSpPr>
            <a:xfrm>
              <a:off x="2705812" y="2335805"/>
              <a:ext cx="1768879" cy="3033231"/>
              <a:chOff x="2993336" y="1591015"/>
              <a:chExt cx="1768878" cy="303323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CE233E6B-B5F7-4363-A009-F2448935196E}"/>
                  </a:ext>
                </a:extLst>
              </p:cNvPr>
              <p:cNvSpPr/>
              <p:nvPr/>
            </p:nvSpPr>
            <p:spPr>
              <a:xfrm>
                <a:off x="2993336" y="1591015"/>
                <a:ext cx="1768878" cy="3033234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3193260" y="2322027"/>
                <a:ext cx="1296035" cy="558800"/>
              </a:xfrm>
              <a:prstGeom prst="rect">
                <a:avLst/>
              </a:prstGeom>
              <a:solidFill>
                <a:srgbClr val="FFFF7F"/>
              </a:solidFill>
              <a:ln w="5869">
                <a:solidFill>
                  <a:srgbClr val="000000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5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360045">
                  <a:lnSpc>
                    <a:spcPct val="100000"/>
                  </a:lnSpc>
                </a:pPr>
                <a:r>
                  <a:rPr sz="950" b="1" i="1" spc="40" dirty="0">
                    <a:latin typeface="Trebuchet MS"/>
                    <a:cs typeface="Trebuchet MS"/>
                  </a:rPr>
                  <a:t>Visioning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3203288" y="3047980"/>
                <a:ext cx="1294130" cy="559435"/>
              </a:xfrm>
              <a:prstGeom prst="rect">
                <a:avLst/>
              </a:prstGeom>
              <a:solidFill>
                <a:srgbClr val="FFFF7F"/>
              </a:solidFill>
              <a:ln w="4245">
                <a:solidFill>
                  <a:srgbClr val="000000"/>
                </a:solidFill>
              </a:ln>
            </p:spPr>
            <p:txBody>
              <a:bodyPr vert="horz" wrap="square" lIns="0" tIns="254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1150">
                  <a:latin typeface="Times New Roman"/>
                  <a:cs typeface="Times New Roman"/>
                </a:endParaRPr>
              </a:p>
              <a:p>
                <a:pPr marL="137160">
                  <a:lnSpc>
                    <a:spcPct val="100000"/>
                  </a:lnSpc>
                </a:pPr>
                <a:r>
                  <a:rPr sz="950" b="1" i="1" spc="50" dirty="0">
                    <a:latin typeface="Trebuchet MS"/>
                    <a:cs typeface="Trebuchet MS"/>
                  </a:rPr>
                  <a:t>Kerangka</a:t>
                </a:r>
                <a:r>
                  <a:rPr sz="950" b="1" i="1" spc="-95" dirty="0">
                    <a:latin typeface="Trebuchet MS"/>
                    <a:cs typeface="Trebuchet MS"/>
                  </a:rPr>
                  <a:t> </a:t>
                </a:r>
                <a:r>
                  <a:rPr sz="950" b="1" i="1" spc="45" dirty="0">
                    <a:latin typeface="Trebuchet MS"/>
                    <a:cs typeface="Trebuchet MS"/>
                  </a:rPr>
                  <a:t>Waktu</a:t>
                </a:r>
                <a:endParaRPr sz="950">
                  <a:latin typeface="Trebuchet MS"/>
                  <a:cs typeface="Trebuchet MS"/>
                </a:endParaRP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3201383" y="3782651"/>
                <a:ext cx="1411430" cy="696562"/>
              </a:xfrm>
              <a:prstGeom prst="rect">
                <a:avLst/>
              </a:prstGeom>
              <a:solidFill>
                <a:srgbClr val="FFFF7F"/>
              </a:solidFill>
              <a:ln w="4829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242570" marR="235585" indent="172720">
                  <a:lnSpc>
                    <a:spcPct val="111500"/>
                  </a:lnSpc>
                  <a:spcBef>
                    <a:spcPts val="5"/>
                  </a:spcBef>
                </a:pPr>
                <a:endParaRPr lang="en-US" sz="1050" dirty="0">
                  <a:latin typeface="Times New Roman"/>
                  <a:cs typeface="Times New Roman"/>
                </a:endParaRPr>
              </a:p>
              <a:p>
                <a:pPr marL="242570" marR="235585" indent="172720">
                  <a:lnSpc>
                    <a:spcPct val="111500"/>
                  </a:lnSpc>
                  <a:spcBef>
                    <a:spcPts val="5"/>
                  </a:spcBef>
                </a:pPr>
                <a:r>
                  <a:rPr sz="950" b="1" i="1" spc="5" dirty="0" err="1">
                    <a:latin typeface="Trebuchet MS"/>
                    <a:cs typeface="Trebuchet MS"/>
                  </a:rPr>
                  <a:t>Kriteria</a:t>
                </a:r>
                <a:r>
                  <a:rPr sz="950" b="1" i="1" spc="5" dirty="0">
                    <a:latin typeface="Trebuchet MS"/>
                    <a:cs typeface="Trebuchet MS"/>
                  </a:rPr>
                  <a:t>  </a:t>
                </a:r>
                <a:r>
                  <a:rPr sz="950" b="1" i="1" spc="5" dirty="0" err="1">
                    <a:latin typeface="Trebuchet MS"/>
                    <a:cs typeface="Trebuchet MS"/>
                  </a:rPr>
                  <a:t>K</a:t>
                </a:r>
                <a:r>
                  <a:rPr sz="950" b="1" i="1" spc="45" dirty="0" err="1">
                    <a:latin typeface="Trebuchet MS"/>
                    <a:cs typeface="Trebuchet MS"/>
                  </a:rPr>
                  <a:t>e</a:t>
                </a:r>
                <a:r>
                  <a:rPr sz="950" b="1" i="1" spc="55" dirty="0" err="1">
                    <a:latin typeface="Trebuchet MS"/>
                    <a:cs typeface="Trebuchet MS"/>
                  </a:rPr>
                  <a:t>b</a:t>
                </a:r>
                <a:r>
                  <a:rPr sz="950" b="1" i="1" spc="30" dirty="0" err="1">
                    <a:latin typeface="Trebuchet MS"/>
                    <a:cs typeface="Trebuchet MS"/>
                  </a:rPr>
                  <a:t>erhasil</a:t>
                </a:r>
                <a:r>
                  <a:rPr sz="950" b="1" i="1" spc="40" dirty="0" err="1">
                    <a:latin typeface="Trebuchet MS"/>
                    <a:cs typeface="Trebuchet MS"/>
                  </a:rPr>
                  <a:t>a</a:t>
                </a:r>
                <a:r>
                  <a:rPr sz="950" b="1" i="1" spc="95" dirty="0" err="1">
                    <a:latin typeface="Trebuchet MS"/>
                    <a:cs typeface="Trebuchet MS"/>
                  </a:rPr>
                  <a:t>n</a:t>
                </a:r>
                <a:endParaRPr lang="en-US" sz="950" b="1" i="1" spc="95" dirty="0">
                  <a:latin typeface="Trebuchet MS"/>
                  <a:cs typeface="Trebuchet MS"/>
                </a:endParaRPr>
              </a:p>
              <a:p>
                <a:pPr marL="242570" marR="235585" indent="172720">
                  <a:lnSpc>
                    <a:spcPct val="111500"/>
                  </a:lnSpc>
                  <a:spcBef>
                    <a:spcPts val="5"/>
                  </a:spcBef>
                </a:pP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56785CC4-965E-4168-B997-7D6C19AD4FBE}"/>
                  </a:ext>
                </a:extLst>
              </p:cNvPr>
              <p:cNvSpPr txBox="1"/>
              <p:nvPr/>
            </p:nvSpPr>
            <p:spPr>
              <a:xfrm>
                <a:off x="3165013" y="1709281"/>
                <a:ext cx="144780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i="1" spc="-5" dirty="0">
                    <a:latin typeface="Trebuchet MS"/>
                    <a:cs typeface="Trebuchet MS"/>
                  </a:rPr>
                  <a:t>2.</a:t>
                </a:r>
                <a:r>
                  <a:rPr lang="en-GB" sz="1050" b="1" i="1" spc="-100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65" dirty="0" err="1">
                    <a:latin typeface="Trebuchet MS"/>
                    <a:cs typeface="Trebuchet MS"/>
                  </a:rPr>
                  <a:t>Perumusan</a:t>
                </a:r>
                <a:r>
                  <a:rPr lang="en-GB" sz="1050" b="1" i="1" spc="-95" dirty="0">
                    <a:latin typeface="Trebuchet MS"/>
                    <a:cs typeface="Trebuchet MS"/>
                  </a:rPr>
                  <a:t> </a:t>
                </a:r>
                <a:r>
                  <a:rPr lang="en-GB" sz="1050" b="1" i="1" spc="50" dirty="0" err="1">
                    <a:latin typeface="Trebuchet MS"/>
                    <a:cs typeface="Trebuchet MS"/>
                  </a:rPr>
                  <a:t>Visi</a:t>
                </a:r>
                <a:r>
                  <a:rPr lang="en-GB" sz="1050" b="1" i="1" spc="50" dirty="0">
                    <a:latin typeface="Trebuchet MS"/>
                    <a:cs typeface="Trebuchet MS"/>
                  </a:rPr>
                  <a:t> Usaha</a:t>
                </a:r>
                <a:endParaRPr lang="en-GB" sz="1050" dirty="0">
                  <a:latin typeface="Trebuchet MS"/>
                  <a:cs typeface="Trebuchet MS"/>
                </a:endParaRPr>
              </a:p>
              <a:p>
                <a:pPr algn="ctr"/>
                <a:endParaRPr lang="en-GB" sz="1050" dirty="0"/>
              </a:p>
            </p:txBody>
          </p:sp>
        </p:grpSp>
        <p:sp>
          <p:nvSpPr>
            <p:cNvPr id="51" name="object 41">
              <a:extLst>
                <a:ext uri="{FF2B5EF4-FFF2-40B4-BE49-F238E27FC236}">
                  <a16:creationId xmlns:a16="http://schemas.microsoft.com/office/drawing/2014/main" xmlns="" id="{06C52BC8-0256-4A16-8A13-87C0F914838E}"/>
                </a:ext>
              </a:extLst>
            </p:cNvPr>
            <p:cNvSpPr/>
            <p:nvPr/>
          </p:nvSpPr>
          <p:spPr>
            <a:xfrm rot="16200000">
              <a:off x="4617505" y="3759649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1043D8AF-019E-43E0-85B5-EA7CA6F5ACB5}"/>
                </a:ext>
              </a:extLst>
            </p:cNvPr>
            <p:cNvGrpSpPr/>
            <p:nvPr/>
          </p:nvGrpSpPr>
          <p:grpSpPr>
            <a:xfrm>
              <a:off x="4932541" y="2655893"/>
              <a:ext cx="1768879" cy="2409056"/>
              <a:chOff x="5201579" y="2419496"/>
              <a:chExt cx="1768878" cy="240905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BF4CC4AA-DAE3-4348-B1CB-C4AB1F3C0673}"/>
                  </a:ext>
                </a:extLst>
              </p:cNvPr>
              <p:cNvGrpSpPr/>
              <p:nvPr/>
            </p:nvGrpSpPr>
            <p:grpSpPr>
              <a:xfrm>
                <a:off x="5201579" y="2419496"/>
                <a:ext cx="1768878" cy="2409058"/>
                <a:chOff x="2993336" y="1591015"/>
                <a:chExt cx="1768878" cy="240905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73E171EA-6D35-4FDB-B2B7-E9E483C9218D}"/>
                    </a:ext>
                  </a:extLst>
                </p:cNvPr>
                <p:cNvSpPr/>
                <p:nvPr/>
              </p:nvSpPr>
              <p:spPr>
                <a:xfrm>
                  <a:off x="2993336" y="1591015"/>
                  <a:ext cx="1768878" cy="2409058"/>
                </a:xfrm>
                <a:prstGeom prst="rect">
                  <a:avLst/>
                </a:prstGeom>
                <a:solidFill>
                  <a:srgbClr val="FFF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xmlns="" id="{BC83BB91-185B-4D29-8CD9-D1908567133A}"/>
                    </a:ext>
                  </a:extLst>
                </p:cNvPr>
                <p:cNvSpPr txBox="1"/>
                <p:nvPr/>
              </p:nvSpPr>
              <p:spPr>
                <a:xfrm>
                  <a:off x="3165013" y="1709281"/>
                  <a:ext cx="1447800" cy="415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i="1" spc="-5" dirty="0">
                      <a:latin typeface="Trebuchet MS"/>
                      <a:cs typeface="Trebuchet MS"/>
                    </a:rPr>
                    <a:t>3.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Perancangan</a:t>
                  </a:r>
                  <a:r>
                    <a:rPr lang="en-GB" sz="1050" b="1" i="1" spc="-5" dirty="0">
                      <a:latin typeface="Trebuchet MS"/>
                      <a:cs typeface="Trebuchet MS"/>
                    </a:rPr>
                    <a:t> Model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Bisnis</a:t>
                  </a:r>
                  <a:endParaRPr lang="en-GB" sz="1050" dirty="0"/>
                </a:p>
              </p:txBody>
            </p:sp>
          </p:grpSp>
          <p:sp>
            <p:nvSpPr>
              <p:cNvPr id="23" name="object 23"/>
              <p:cNvSpPr txBox="1"/>
              <p:nvPr/>
            </p:nvSpPr>
            <p:spPr>
              <a:xfrm>
                <a:off x="5495242" y="3253755"/>
                <a:ext cx="1296670" cy="560070"/>
              </a:xfrm>
              <a:prstGeom prst="rect">
                <a:avLst/>
              </a:prstGeom>
              <a:solidFill>
                <a:srgbClr val="FFFF7F"/>
              </a:solidFill>
              <a:ln w="5057">
                <a:solidFill>
                  <a:srgbClr val="000000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25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  <a:p>
                <a:pPr marL="147320">
                  <a:lnSpc>
                    <a:spcPct val="100000"/>
                  </a:lnSpc>
                </a:pPr>
                <a:r>
                  <a:rPr sz="950" b="1" i="1" spc="35" dirty="0">
                    <a:latin typeface="Trebuchet MS"/>
                    <a:cs typeface="Trebuchet MS"/>
                  </a:rPr>
                  <a:t>Bisnis</a:t>
                </a:r>
                <a:r>
                  <a:rPr sz="950" b="1" i="1" spc="-90" dirty="0">
                    <a:latin typeface="Trebuchet MS"/>
                    <a:cs typeface="Trebuchet MS"/>
                  </a:rPr>
                  <a:t> </a:t>
                </a:r>
                <a:r>
                  <a:rPr sz="950" b="1" i="1" spc="35" dirty="0">
                    <a:latin typeface="Trebuchet MS"/>
                    <a:cs typeface="Trebuchet MS"/>
                  </a:rPr>
                  <a:t>Komersial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94C0C249-3F39-4146-AED7-75DC1031AFFB}"/>
                  </a:ext>
                </a:extLst>
              </p:cNvPr>
              <p:cNvGrpSpPr/>
              <p:nvPr/>
            </p:nvGrpSpPr>
            <p:grpSpPr>
              <a:xfrm>
                <a:off x="5497114" y="4032695"/>
                <a:ext cx="1307465" cy="569595"/>
                <a:chOff x="8300456" y="2934411"/>
                <a:chExt cx="1307465" cy="569595"/>
              </a:xfrm>
            </p:grpSpPr>
            <p:grpSp>
              <p:nvGrpSpPr>
                <p:cNvPr id="24" name="object 24"/>
                <p:cNvGrpSpPr/>
                <p:nvPr/>
              </p:nvGrpSpPr>
              <p:grpSpPr>
                <a:xfrm>
                  <a:off x="8300456" y="2934411"/>
                  <a:ext cx="1307465" cy="569595"/>
                  <a:chOff x="6080089" y="2934411"/>
                  <a:chExt cx="1307465" cy="569595"/>
                </a:xfrm>
              </p:grpSpPr>
              <p:sp>
                <p:nvSpPr>
                  <p:cNvPr id="25" name="object 25"/>
                  <p:cNvSpPr/>
                  <p:nvPr/>
                </p:nvSpPr>
                <p:spPr>
                  <a:xfrm>
                    <a:off x="6090843" y="2944698"/>
                    <a:ext cx="1296670" cy="5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670" h="559435">
                        <a:moveTo>
                          <a:pt x="1296454" y="0"/>
                        </a:moveTo>
                        <a:lnTo>
                          <a:pt x="0" y="0"/>
                        </a:lnTo>
                        <a:lnTo>
                          <a:pt x="0" y="558812"/>
                        </a:lnTo>
                        <a:lnTo>
                          <a:pt x="1296454" y="558812"/>
                        </a:lnTo>
                        <a:lnTo>
                          <a:pt x="1296454" y="0"/>
                        </a:lnTo>
                        <a:close/>
                      </a:path>
                    </a:pathLst>
                  </a:custGeom>
                  <a:solidFill>
                    <a:srgbClr val="FFFF7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6" name="object 26"/>
                  <p:cNvSpPr/>
                  <p:nvPr/>
                </p:nvSpPr>
                <p:spPr>
                  <a:xfrm>
                    <a:off x="6081676" y="2936316"/>
                    <a:ext cx="1302385" cy="56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384" h="565150">
                        <a:moveTo>
                          <a:pt x="0" y="2173"/>
                        </a:moveTo>
                        <a:lnTo>
                          <a:pt x="1301952" y="2856"/>
                        </a:lnTo>
                      </a:path>
                      <a:path w="1302384" h="565150">
                        <a:moveTo>
                          <a:pt x="1300156" y="372"/>
                        </a:moveTo>
                        <a:lnTo>
                          <a:pt x="1297179" y="564911"/>
                        </a:lnTo>
                      </a:path>
                      <a:path w="1302384" h="565150">
                        <a:moveTo>
                          <a:pt x="1300242" y="562291"/>
                        </a:moveTo>
                        <a:lnTo>
                          <a:pt x="712" y="562266"/>
                        </a:lnTo>
                      </a:path>
                      <a:path w="1302384" h="565150">
                        <a:moveTo>
                          <a:pt x="2635" y="563595"/>
                        </a:moveTo>
                        <a:lnTo>
                          <a:pt x="2521" y="794"/>
                        </a:lnTo>
                      </a:path>
                      <a:path w="1302384" h="565150">
                        <a:moveTo>
                          <a:pt x="427" y="1515"/>
                        </a:moveTo>
                        <a:lnTo>
                          <a:pt x="1300570" y="2309"/>
                        </a:lnTo>
                      </a:path>
                      <a:path w="1302384" h="565150">
                        <a:moveTo>
                          <a:pt x="1300712" y="0"/>
                        </a:moveTo>
                        <a:lnTo>
                          <a:pt x="1297663" y="561918"/>
                        </a:lnTo>
                      </a:path>
                      <a:path w="1302384" h="565150">
                        <a:moveTo>
                          <a:pt x="1300669" y="561993"/>
                        </a:moveTo>
                        <a:lnTo>
                          <a:pt x="3063" y="562067"/>
                        </a:lnTo>
                      </a:path>
                      <a:path w="1302384" h="565150">
                        <a:moveTo>
                          <a:pt x="3034" y="563222"/>
                        </a:moveTo>
                        <a:lnTo>
                          <a:pt x="2592" y="1800"/>
                        </a:lnTo>
                      </a:path>
                    </a:pathLst>
                  </a:custGeom>
                  <a:ln w="3199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27" name="object 27"/>
                <p:cNvSpPr txBox="1"/>
                <p:nvPr/>
              </p:nvSpPr>
              <p:spPr>
                <a:xfrm>
                  <a:off x="8306788" y="3093428"/>
                  <a:ext cx="1290956" cy="174625"/>
                </a:xfrm>
                <a:prstGeom prst="rect">
                  <a:avLst/>
                </a:prstGeom>
              </p:spPr>
              <p:txBody>
                <a:bodyPr vert="horz" wrap="square" lIns="0" tIns="15875" rIns="0" bIns="0" rtlCol="0">
                  <a:spAutoFit/>
                </a:bodyPr>
                <a:lstStyle/>
                <a:p>
                  <a:pPr marL="270510">
                    <a:lnSpc>
                      <a:spcPct val="100000"/>
                    </a:lnSpc>
                    <a:spcBef>
                      <a:spcPts val="125"/>
                    </a:spcBef>
                  </a:pPr>
                  <a:r>
                    <a:rPr sz="950" b="1" i="1" spc="35" dirty="0">
                      <a:latin typeface="Trebuchet MS"/>
                      <a:cs typeface="Trebuchet MS"/>
                    </a:rPr>
                    <a:t>Bisnis</a:t>
                  </a:r>
                  <a:r>
                    <a:rPr sz="950" b="1" i="1" spc="-90" dirty="0">
                      <a:latin typeface="Trebuchet MS"/>
                      <a:cs typeface="Trebuchet MS"/>
                    </a:rPr>
                    <a:t> </a:t>
                  </a:r>
                  <a:r>
                    <a:rPr sz="950" b="1" i="1" spc="40" dirty="0">
                      <a:latin typeface="Trebuchet MS"/>
                      <a:cs typeface="Trebuchet MS"/>
                    </a:rPr>
                    <a:t>Sosial</a:t>
                  </a:r>
                  <a:endParaRPr sz="950">
                    <a:latin typeface="Trebuchet MS"/>
                    <a:cs typeface="Trebuchet MS"/>
                  </a:endParaRPr>
                </a:p>
              </p:txBody>
            </p:sp>
          </p:grpSp>
        </p:grpSp>
        <p:sp>
          <p:nvSpPr>
            <p:cNvPr id="70" name="object 41">
              <a:extLst>
                <a:ext uri="{FF2B5EF4-FFF2-40B4-BE49-F238E27FC236}">
                  <a16:creationId xmlns:a16="http://schemas.microsoft.com/office/drawing/2014/main" xmlns="" id="{6E1C4FD4-6039-4F7D-A0FD-B1B4FEA1CBB9}"/>
                </a:ext>
              </a:extLst>
            </p:cNvPr>
            <p:cNvSpPr/>
            <p:nvPr/>
          </p:nvSpPr>
          <p:spPr>
            <a:xfrm rot="16200000">
              <a:off x="6856018" y="3757633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017BB88B-DFF9-4CBB-88C3-FE6D478B2FA9}"/>
                </a:ext>
              </a:extLst>
            </p:cNvPr>
            <p:cNvGrpSpPr/>
            <p:nvPr/>
          </p:nvGrpSpPr>
          <p:grpSpPr>
            <a:xfrm>
              <a:off x="7057897" y="2190938"/>
              <a:ext cx="1768879" cy="3033231"/>
              <a:chOff x="7429567" y="2217221"/>
              <a:chExt cx="1768878" cy="3033234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xmlns="" id="{624397E9-0993-4B57-A6C9-4E8F1117267A}"/>
                  </a:ext>
                </a:extLst>
              </p:cNvPr>
              <p:cNvGrpSpPr/>
              <p:nvPr/>
            </p:nvGrpSpPr>
            <p:grpSpPr>
              <a:xfrm>
                <a:off x="7429567" y="2217221"/>
                <a:ext cx="1768878" cy="3033234"/>
                <a:chOff x="2880177" y="1425134"/>
                <a:chExt cx="1768878" cy="303323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xmlns="" id="{E39EDC09-D7DD-4DD7-AA77-380C2EC02958}"/>
                    </a:ext>
                  </a:extLst>
                </p:cNvPr>
                <p:cNvSpPr/>
                <p:nvPr/>
              </p:nvSpPr>
              <p:spPr>
                <a:xfrm>
                  <a:off x="2880177" y="1425134"/>
                  <a:ext cx="1768878" cy="3033234"/>
                </a:xfrm>
                <a:prstGeom prst="rect">
                  <a:avLst/>
                </a:prstGeom>
                <a:solidFill>
                  <a:srgbClr val="FFF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7EE0D278-72AF-4F8B-9CCF-5E76ED7F29C7}"/>
                    </a:ext>
                  </a:extLst>
                </p:cNvPr>
                <p:cNvSpPr txBox="1"/>
                <p:nvPr/>
              </p:nvSpPr>
              <p:spPr>
                <a:xfrm>
                  <a:off x="3165013" y="1709281"/>
                  <a:ext cx="1447800" cy="415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i="1" spc="-5" dirty="0">
                      <a:latin typeface="Trebuchet MS"/>
                      <a:cs typeface="Trebuchet MS"/>
                    </a:rPr>
                    <a:t>4.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Perancangan</a:t>
                  </a:r>
                  <a:r>
                    <a:rPr lang="en-GB" sz="1050" b="1" i="1" spc="-5" dirty="0">
                      <a:latin typeface="Trebuchet MS"/>
                      <a:cs typeface="Trebuchet MS"/>
                    </a:rPr>
                    <a:t> dan Strategi</a:t>
                  </a:r>
                  <a:endParaRPr lang="en-GB" sz="1050" dirty="0"/>
                </a:p>
              </p:txBody>
            </p:sp>
          </p:grpSp>
          <p:sp>
            <p:nvSpPr>
              <p:cNvPr id="75" name="object 31">
                <a:extLst>
                  <a:ext uri="{FF2B5EF4-FFF2-40B4-BE49-F238E27FC236}">
                    <a16:creationId xmlns:a16="http://schemas.microsoft.com/office/drawing/2014/main" xmlns="" id="{BE6D5666-484F-4694-ACEF-139CEE4ECC9B}"/>
                  </a:ext>
                </a:extLst>
              </p:cNvPr>
              <p:cNvSpPr txBox="1"/>
              <p:nvPr/>
            </p:nvSpPr>
            <p:spPr>
              <a:xfrm>
                <a:off x="7638203" y="2990130"/>
                <a:ext cx="1447800" cy="422994"/>
              </a:xfrm>
              <a:prstGeom prst="rect">
                <a:avLst/>
              </a:prstGeom>
              <a:solidFill>
                <a:srgbClr val="FFFF7F"/>
              </a:solidFill>
              <a:ln w="5428">
                <a:solidFill>
                  <a:srgbClr val="000000"/>
                </a:solidFill>
              </a:ln>
            </p:spPr>
            <p:txBody>
              <a:bodyPr vert="horz" wrap="square" lIns="0" tIns="85725" rIns="0" bIns="0" rtlCol="0">
                <a:spAutoFit/>
              </a:bodyPr>
              <a:lstStyle/>
              <a:p>
                <a:pPr marL="468630" marR="461645" algn="ctr">
                  <a:lnSpc>
                    <a:spcPct val="111500"/>
                  </a:lnSpc>
                  <a:spcBef>
                    <a:spcPts val="675"/>
                  </a:spcBef>
                </a:pPr>
                <a:r>
                  <a:rPr sz="950" b="1" i="1" spc="55" dirty="0">
                    <a:latin typeface="Trebuchet MS"/>
                    <a:cs typeface="Trebuchet MS"/>
                  </a:rPr>
                  <a:t>Q</a:t>
                </a:r>
                <a:r>
                  <a:rPr sz="950" b="1" i="1" spc="40" dirty="0">
                    <a:latin typeface="Trebuchet MS"/>
                    <a:cs typeface="Trebuchet MS"/>
                  </a:rPr>
                  <a:t>uick </a:t>
                </a:r>
                <a:r>
                  <a:rPr sz="950" b="1" i="1" spc="25" dirty="0">
                    <a:latin typeface="Trebuchet MS"/>
                    <a:cs typeface="Trebuchet MS"/>
                  </a:rPr>
                  <a:t> </a:t>
                </a:r>
                <a:r>
                  <a:rPr sz="950" b="1" i="1" spc="40" dirty="0">
                    <a:latin typeface="Trebuchet MS"/>
                    <a:cs typeface="Trebuchet MS"/>
                  </a:rPr>
                  <a:t>Wins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76" name="object 32">
                <a:extLst>
                  <a:ext uri="{FF2B5EF4-FFF2-40B4-BE49-F238E27FC236}">
                    <a16:creationId xmlns:a16="http://schemas.microsoft.com/office/drawing/2014/main" xmlns="" id="{74FB1845-4428-4692-948A-406627E3FF79}"/>
                  </a:ext>
                </a:extLst>
              </p:cNvPr>
              <p:cNvSpPr txBox="1"/>
              <p:nvPr/>
            </p:nvSpPr>
            <p:spPr>
              <a:xfrm>
                <a:off x="7655458" y="3679379"/>
                <a:ext cx="1447800" cy="424347"/>
              </a:xfrm>
              <a:prstGeom prst="rect">
                <a:avLst/>
              </a:prstGeom>
              <a:solidFill>
                <a:srgbClr val="FFFF7F"/>
              </a:solidFill>
              <a:ln w="4331">
                <a:solidFill>
                  <a:srgbClr val="000000"/>
                </a:solidFill>
              </a:ln>
            </p:spPr>
            <p:txBody>
              <a:bodyPr vert="horz" wrap="square" lIns="0" tIns="86995" rIns="0" bIns="0" rtlCol="0">
                <a:spAutoFit/>
              </a:bodyPr>
              <a:lstStyle/>
              <a:p>
                <a:pPr marL="318770" marR="133985" indent="-178435">
                  <a:lnSpc>
                    <a:spcPct val="111500"/>
                  </a:lnSpc>
                  <a:spcBef>
                    <a:spcPts val="685"/>
                  </a:spcBef>
                </a:pPr>
                <a:r>
                  <a:rPr sz="950" b="1" i="1" spc="60" dirty="0">
                    <a:latin typeface="Trebuchet MS"/>
                    <a:cs typeface="Trebuchet MS"/>
                  </a:rPr>
                  <a:t>Program</a:t>
                </a:r>
                <a:r>
                  <a:rPr sz="950" b="1" i="1" spc="-120" dirty="0">
                    <a:latin typeface="Trebuchet MS"/>
                    <a:cs typeface="Trebuchet MS"/>
                  </a:rPr>
                  <a:t> </a:t>
                </a:r>
                <a:r>
                  <a:rPr sz="950" b="1" i="1" spc="55" dirty="0">
                    <a:latin typeface="Trebuchet MS"/>
                    <a:cs typeface="Trebuchet MS"/>
                  </a:rPr>
                  <a:t>Jangka  </a:t>
                </a:r>
                <a:r>
                  <a:rPr sz="950" b="1" i="1" spc="85" dirty="0">
                    <a:latin typeface="Trebuchet MS"/>
                    <a:cs typeface="Trebuchet MS"/>
                  </a:rPr>
                  <a:t>Menengah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xmlns="" id="{25E08083-6C1C-4936-A4E4-EDCA2475506D}"/>
                  </a:ext>
                </a:extLst>
              </p:cNvPr>
              <p:cNvGrpSpPr/>
              <p:nvPr/>
            </p:nvGrpSpPr>
            <p:grpSpPr>
              <a:xfrm>
                <a:off x="7654015" y="4599564"/>
                <a:ext cx="1447203" cy="498418"/>
                <a:chOff x="8830272" y="4123201"/>
                <a:chExt cx="1447203" cy="498418"/>
              </a:xfrm>
            </p:grpSpPr>
            <p:grpSp>
              <p:nvGrpSpPr>
                <p:cNvPr id="78" name="object 33">
                  <a:extLst>
                    <a:ext uri="{FF2B5EF4-FFF2-40B4-BE49-F238E27FC236}">
                      <a16:creationId xmlns:a16="http://schemas.microsoft.com/office/drawing/2014/main" xmlns="" id="{8C9AF86A-3189-495C-84B1-5B53E6BD096A}"/>
                    </a:ext>
                  </a:extLst>
                </p:cNvPr>
                <p:cNvGrpSpPr/>
                <p:nvPr/>
              </p:nvGrpSpPr>
              <p:grpSpPr>
                <a:xfrm>
                  <a:off x="8835668" y="4123201"/>
                  <a:ext cx="1441807" cy="498418"/>
                  <a:chOff x="6615301" y="4123201"/>
                  <a:chExt cx="1441807" cy="498418"/>
                </a:xfrm>
              </p:grpSpPr>
              <p:sp>
                <p:nvSpPr>
                  <p:cNvPr id="80" name="object 34">
                    <a:extLst>
                      <a:ext uri="{FF2B5EF4-FFF2-40B4-BE49-F238E27FC236}">
                        <a16:creationId xmlns:a16="http://schemas.microsoft.com/office/drawing/2014/main" xmlns="" id="{35721428-7D0E-4AEA-8169-71198C937E77}"/>
                      </a:ext>
                    </a:extLst>
                  </p:cNvPr>
                  <p:cNvSpPr/>
                  <p:nvPr/>
                </p:nvSpPr>
                <p:spPr>
                  <a:xfrm>
                    <a:off x="6615301" y="4124414"/>
                    <a:ext cx="1441807" cy="497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6670" h="497204">
                        <a:moveTo>
                          <a:pt x="1296454" y="0"/>
                        </a:moveTo>
                        <a:lnTo>
                          <a:pt x="0" y="0"/>
                        </a:lnTo>
                        <a:lnTo>
                          <a:pt x="0" y="496722"/>
                        </a:lnTo>
                        <a:lnTo>
                          <a:pt x="1296454" y="496722"/>
                        </a:lnTo>
                        <a:lnTo>
                          <a:pt x="1296454" y="0"/>
                        </a:lnTo>
                        <a:close/>
                      </a:path>
                    </a:pathLst>
                  </a:custGeom>
                  <a:solidFill>
                    <a:srgbClr val="FFFF7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35">
                    <a:extLst>
                      <a:ext uri="{FF2B5EF4-FFF2-40B4-BE49-F238E27FC236}">
                        <a16:creationId xmlns:a16="http://schemas.microsoft.com/office/drawing/2014/main" xmlns="" id="{ECEA4833-797E-4D9C-9F04-BC2DB2B9AC9B}"/>
                      </a:ext>
                    </a:extLst>
                  </p:cNvPr>
                  <p:cNvSpPr/>
                  <p:nvPr/>
                </p:nvSpPr>
                <p:spPr>
                  <a:xfrm>
                    <a:off x="6615301" y="4123201"/>
                    <a:ext cx="1437532" cy="4946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3654" h="494664">
                        <a:moveTo>
                          <a:pt x="3205" y="2272"/>
                        </a:moveTo>
                        <a:lnTo>
                          <a:pt x="1303476" y="2272"/>
                        </a:lnTo>
                      </a:path>
                      <a:path w="1303654" h="494664">
                        <a:moveTo>
                          <a:pt x="1301481" y="372"/>
                        </a:moveTo>
                        <a:lnTo>
                          <a:pt x="1299387" y="493718"/>
                        </a:lnTo>
                      </a:path>
                      <a:path w="1303654" h="494664">
                        <a:moveTo>
                          <a:pt x="1301567" y="492067"/>
                        </a:moveTo>
                        <a:lnTo>
                          <a:pt x="0" y="491756"/>
                        </a:lnTo>
                      </a:path>
                      <a:path w="1303654" h="494664">
                        <a:moveTo>
                          <a:pt x="3362" y="494103"/>
                        </a:moveTo>
                        <a:lnTo>
                          <a:pt x="4630" y="894"/>
                        </a:lnTo>
                      </a:path>
                      <a:path w="1303654" h="494664">
                        <a:moveTo>
                          <a:pt x="3632" y="1527"/>
                        </a:moveTo>
                        <a:lnTo>
                          <a:pt x="1301895" y="1837"/>
                        </a:lnTo>
                      </a:path>
                      <a:path w="1303654" h="494664">
                        <a:moveTo>
                          <a:pt x="1302151" y="0"/>
                        </a:moveTo>
                        <a:lnTo>
                          <a:pt x="1300142" y="491694"/>
                        </a:lnTo>
                      </a:path>
                      <a:path w="1303654" h="494664">
                        <a:moveTo>
                          <a:pt x="1301994" y="492042"/>
                        </a:moveTo>
                        <a:lnTo>
                          <a:pt x="3789" y="491620"/>
                        </a:lnTo>
                      </a:path>
                      <a:path w="1303654" h="494664">
                        <a:moveTo>
                          <a:pt x="3490" y="493731"/>
                        </a:moveTo>
                        <a:lnTo>
                          <a:pt x="4957" y="1899"/>
                        </a:lnTo>
                      </a:path>
                    </a:pathLst>
                  </a:custGeom>
                  <a:ln w="3199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79" name="object 36">
                  <a:extLst>
                    <a:ext uri="{FF2B5EF4-FFF2-40B4-BE49-F238E27FC236}">
                      <a16:creationId xmlns:a16="http://schemas.microsoft.com/office/drawing/2014/main" xmlns="" id="{B4187031-7B5A-4246-A758-91D7DFC81F1F}"/>
                    </a:ext>
                  </a:extLst>
                </p:cNvPr>
                <p:cNvSpPr txBox="1"/>
                <p:nvPr/>
              </p:nvSpPr>
              <p:spPr>
                <a:xfrm>
                  <a:off x="8830272" y="4199854"/>
                  <a:ext cx="1437532" cy="348615"/>
                </a:xfrm>
                <a:prstGeom prst="rect">
                  <a:avLst/>
                </a:prstGeom>
              </p:spPr>
              <p:txBody>
                <a:bodyPr vert="horz" wrap="square" lIns="0" tIns="12065" rIns="0" bIns="0" rtlCol="0">
                  <a:spAutoFit/>
                </a:bodyPr>
                <a:lstStyle/>
                <a:p>
                  <a:pPr marL="387985" marR="130175" indent="-249554">
                    <a:lnSpc>
                      <a:spcPct val="111500"/>
                    </a:lnSpc>
                    <a:spcBef>
                      <a:spcPts val="95"/>
                    </a:spcBef>
                  </a:pPr>
                  <a:r>
                    <a:rPr sz="950" b="1" i="1" spc="60" dirty="0">
                      <a:latin typeface="Trebuchet MS"/>
                      <a:cs typeface="Trebuchet MS"/>
                    </a:rPr>
                    <a:t>Program</a:t>
                  </a:r>
                  <a:r>
                    <a:rPr sz="950" b="1" i="1" spc="-120" dirty="0">
                      <a:latin typeface="Trebuchet MS"/>
                      <a:cs typeface="Trebuchet MS"/>
                    </a:rPr>
                    <a:t> </a:t>
                  </a:r>
                  <a:r>
                    <a:rPr sz="950" b="1" i="1" spc="55" dirty="0">
                      <a:latin typeface="Trebuchet MS"/>
                      <a:cs typeface="Trebuchet MS"/>
                    </a:rPr>
                    <a:t>Jangka  </a:t>
                  </a:r>
                  <a:r>
                    <a:rPr sz="950" b="1" i="1" spc="60" dirty="0">
                      <a:latin typeface="Trebuchet MS"/>
                      <a:cs typeface="Trebuchet MS"/>
                    </a:rPr>
                    <a:t>Panjang</a:t>
                  </a:r>
                  <a:endParaRPr sz="950" dirty="0">
                    <a:latin typeface="Trebuchet MS"/>
                    <a:cs typeface="Trebuchet MS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1B8F06F1-7FB9-4B21-B37D-5DA9BD1964E3}"/>
                </a:ext>
              </a:extLst>
            </p:cNvPr>
            <p:cNvGrpSpPr/>
            <p:nvPr/>
          </p:nvGrpSpPr>
          <p:grpSpPr>
            <a:xfrm>
              <a:off x="9413096" y="2335805"/>
              <a:ext cx="1768879" cy="3033231"/>
              <a:chOff x="9806965" y="2483778"/>
              <a:chExt cx="1768878" cy="303323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xmlns="" id="{6635BF90-831A-44F5-AE8F-D23C84A42B27}"/>
                  </a:ext>
                </a:extLst>
              </p:cNvPr>
              <p:cNvGrpSpPr/>
              <p:nvPr/>
            </p:nvGrpSpPr>
            <p:grpSpPr>
              <a:xfrm>
                <a:off x="9806965" y="2483778"/>
                <a:ext cx="1768878" cy="3033234"/>
                <a:chOff x="2993336" y="1591015"/>
                <a:chExt cx="1768878" cy="303323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A4193CB3-04B9-4D4B-9569-5485C0D46CCD}"/>
                    </a:ext>
                  </a:extLst>
                </p:cNvPr>
                <p:cNvSpPr/>
                <p:nvPr/>
              </p:nvSpPr>
              <p:spPr>
                <a:xfrm>
                  <a:off x="2993336" y="1591015"/>
                  <a:ext cx="1768878" cy="3033234"/>
                </a:xfrm>
                <a:prstGeom prst="rect">
                  <a:avLst/>
                </a:prstGeom>
                <a:solidFill>
                  <a:srgbClr val="FFF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F8592C90-E081-4A7C-8613-79BBD01EA3C3}"/>
                    </a:ext>
                  </a:extLst>
                </p:cNvPr>
                <p:cNvSpPr txBox="1"/>
                <p:nvPr/>
              </p:nvSpPr>
              <p:spPr>
                <a:xfrm>
                  <a:off x="3165013" y="1709281"/>
                  <a:ext cx="144780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i="1" spc="-5" dirty="0">
                      <a:latin typeface="Trebuchet MS"/>
                      <a:cs typeface="Trebuchet MS"/>
                    </a:rPr>
                    <a:t>5.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Penerapan</a:t>
                  </a:r>
                  <a:r>
                    <a:rPr lang="en-GB" sz="1050" b="1" i="1" spc="-5" dirty="0">
                      <a:latin typeface="Trebuchet MS"/>
                      <a:cs typeface="Trebuchet MS"/>
                    </a:rPr>
                    <a:t> dan Pembangunan Model </a:t>
                  </a:r>
                  <a:r>
                    <a:rPr lang="en-GB" sz="1050" b="1" i="1" spc="-5" dirty="0" err="1">
                      <a:latin typeface="Trebuchet MS"/>
                      <a:cs typeface="Trebuchet MS"/>
                    </a:rPr>
                    <a:t>Bisnis</a:t>
                  </a:r>
                  <a:endParaRPr lang="en-GB" sz="1050" dirty="0"/>
                </a:p>
              </p:txBody>
            </p:sp>
          </p:grpSp>
          <p:sp>
            <p:nvSpPr>
              <p:cNvPr id="37" name="object 37"/>
              <p:cNvSpPr txBox="1"/>
              <p:nvPr/>
            </p:nvSpPr>
            <p:spPr>
              <a:xfrm>
                <a:off x="9978642" y="3314639"/>
                <a:ext cx="1447800" cy="514275"/>
              </a:xfrm>
              <a:prstGeom prst="rect">
                <a:avLst/>
              </a:prstGeom>
              <a:solidFill>
                <a:srgbClr val="FFFF7F"/>
              </a:solidFill>
              <a:ln w="5057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158750" marR="153035" algn="ctr">
                  <a:lnSpc>
                    <a:spcPts val="1270"/>
                  </a:lnSpc>
                  <a:spcBef>
                    <a:spcPts val="10"/>
                  </a:spcBef>
                </a:pPr>
                <a:r>
                  <a:rPr sz="950" b="1" i="1" spc="60" dirty="0">
                    <a:latin typeface="Trebuchet MS"/>
                    <a:cs typeface="Trebuchet MS"/>
                  </a:rPr>
                  <a:t>Program  </a:t>
                </a: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75" dirty="0">
                    <a:latin typeface="Trebuchet MS"/>
                    <a:cs typeface="Trebuchet MS"/>
                  </a:rPr>
                  <a:t>engemb</a:t>
                </a:r>
                <a:r>
                  <a:rPr sz="950" b="1" i="1" spc="80" dirty="0">
                    <a:latin typeface="Trebuchet MS"/>
                    <a:cs typeface="Trebuchet MS"/>
                  </a:rPr>
                  <a:t>a</a:t>
                </a:r>
                <a:r>
                  <a:rPr sz="950" b="1" i="1" spc="110" dirty="0">
                    <a:latin typeface="Trebuchet MS"/>
                    <a:cs typeface="Trebuchet MS"/>
                  </a:rPr>
                  <a:t>n</a:t>
                </a:r>
                <a:r>
                  <a:rPr sz="950" b="1" i="1" spc="95" dirty="0">
                    <a:latin typeface="Trebuchet MS"/>
                    <a:cs typeface="Trebuchet MS"/>
                  </a:rPr>
                  <a:t>g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65" dirty="0">
                    <a:latin typeface="Trebuchet MS"/>
                    <a:cs typeface="Trebuchet MS"/>
                  </a:rPr>
                  <a:t>n  </a:t>
                </a:r>
                <a:r>
                  <a:rPr sz="950" b="1" i="1" spc="45" dirty="0">
                    <a:latin typeface="Trebuchet MS"/>
                    <a:cs typeface="Trebuchet MS"/>
                  </a:rPr>
                  <a:t>Komoditas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9978642" y="4047449"/>
                <a:ext cx="1447799" cy="333744"/>
              </a:xfrm>
              <a:prstGeom prst="rect">
                <a:avLst/>
              </a:prstGeom>
              <a:solidFill>
                <a:srgbClr val="FFFF7F"/>
              </a:solidFill>
              <a:ln w="4473">
                <a:solidFill>
                  <a:srgbClr val="000000"/>
                </a:solidFill>
              </a:ln>
            </p:spPr>
            <p:txBody>
              <a:bodyPr vert="horz" wrap="square" lIns="0" tIns="1905" rIns="0" bIns="0" rtlCol="0">
                <a:spAutoFit/>
              </a:bodyPr>
              <a:lstStyle/>
              <a:p>
                <a:pPr marL="179070" marR="170180" indent="198120">
                  <a:lnSpc>
                    <a:spcPct val="111500"/>
                  </a:lnSpc>
                </a:pPr>
                <a:r>
                  <a:rPr sz="950" b="1" i="1" spc="60" dirty="0">
                    <a:latin typeface="Trebuchet MS"/>
                    <a:cs typeface="Trebuchet MS"/>
                  </a:rPr>
                  <a:t>Program  </a:t>
                </a: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85" dirty="0">
                    <a:latin typeface="Trebuchet MS"/>
                    <a:cs typeface="Trebuchet MS"/>
                  </a:rPr>
                  <a:t>em</a:t>
                </a:r>
                <a:r>
                  <a:rPr sz="950" b="1" i="1" spc="75" dirty="0">
                    <a:latin typeface="Trebuchet MS"/>
                    <a:cs typeface="Trebuchet MS"/>
                  </a:rPr>
                  <a:t>b</a:t>
                </a:r>
                <a:r>
                  <a:rPr sz="950" b="1" i="1" spc="30" dirty="0">
                    <a:latin typeface="Trebuchet MS"/>
                    <a:cs typeface="Trebuchet MS"/>
                  </a:rPr>
                  <a:t>erda</a:t>
                </a:r>
                <a:r>
                  <a:rPr sz="950" b="1" i="1" spc="10" dirty="0">
                    <a:latin typeface="Trebuchet MS"/>
                    <a:cs typeface="Trebuchet MS"/>
                  </a:rPr>
                  <a:t>y</a:t>
                </a:r>
                <a:r>
                  <a:rPr sz="950" b="1" i="1" spc="55" dirty="0">
                    <a:latin typeface="Trebuchet MS"/>
                    <a:cs typeface="Trebuchet MS"/>
                  </a:rPr>
                  <a:t>a</a:t>
                </a:r>
                <a:r>
                  <a:rPr sz="950" b="1" i="1" spc="60" dirty="0">
                    <a:latin typeface="Trebuchet MS"/>
                    <a:cs typeface="Trebuchet MS"/>
                  </a:rPr>
                  <a:t>a</a:t>
                </a:r>
                <a:r>
                  <a:rPr sz="950" b="1" i="1" spc="95" dirty="0">
                    <a:latin typeface="Trebuchet MS"/>
                    <a:cs typeface="Trebuchet MS"/>
                  </a:rPr>
                  <a:t>n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9978642" y="4745616"/>
                <a:ext cx="1447798" cy="333068"/>
              </a:xfrm>
              <a:prstGeom prst="rect">
                <a:avLst/>
              </a:prstGeom>
              <a:solidFill>
                <a:srgbClr val="FFFF7F"/>
              </a:solidFill>
              <a:ln w="5670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295275" marR="288290" indent="80645">
                  <a:lnSpc>
                    <a:spcPct val="111500"/>
                  </a:lnSpc>
                </a:pPr>
                <a:r>
                  <a:rPr sz="950" b="1" i="1" spc="60" dirty="0">
                    <a:latin typeface="Trebuchet MS"/>
                    <a:cs typeface="Trebuchet MS"/>
                  </a:rPr>
                  <a:t>Program  </a:t>
                </a:r>
                <a:r>
                  <a:rPr sz="950" b="1" i="1" spc="55" dirty="0">
                    <a:latin typeface="Trebuchet MS"/>
                    <a:cs typeface="Trebuchet MS"/>
                  </a:rPr>
                  <a:t>P</a:t>
                </a:r>
                <a:r>
                  <a:rPr sz="950" b="1" i="1" spc="75" dirty="0">
                    <a:latin typeface="Trebuchet MS"/>
                    <a:cs typeface="Trebuchet MS"/>
                  </a:rPr>
                  <a:t>endu</a:t>
                </a:r>
                <a:r>
                  <a:rPr sz="950" b="1" i="1" spc="60" dirty="0">
                    <a:latin typeface="Trebuchet MS"/>
                    <a:cs typeface="Trebuchet MS"/>
                  </a:rPr>
                  <a:t>k</a:t>
                </a:r>
                <a:r>
                  <a:rPr sz="950" b="1" i="1" spc="100" dirty="0">
                    <a:latin typeface="Trebuchet MS"/>
                    <a:cs typeface="Trebuchet MS"/>
                  </a:rPr>
                  <a:t>ung</a:t>
                </a:r>
                <a:endParaRPr sz="95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84" name="object 41">
              <a:extLst>
                <a:ext uri="{FF2B5EF4-FFF2-40B4-BE49-F238E27FC236}">
                  <a16:creationId xmlns:a16="http://schemas.microsoft.com/office/drawing/2014/main" xmlns="" id="{BFAF4DE4-43D3-49EF-ACA4-F900BAF4B59C}"/>
                </a:ext>
              </a:extLst>
            </p:cNvPr>
            <p:cNvSpPr/>
            <p:nvPr/>
          </p:nvSpPr>
          <p:spPr>
            <a:xfrm rot="16200000">
              <a:off x="9046249" y="3757632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CF78F03D-2B10-424D-9231-5A9F03744419}"/>
                </a:ext>
              </a:extLst>
            </p:cNvPr>
            <p:cNvSpPr/>
            <p:nvPr/>
          </p:nvSpPr>
          <p:spPr>
            <a:xfrm>
              <a:off x="11470452" y="3600424"/>
              <a:ext cx="1768879" cy="524566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i="1" spc="-5" dirty="0">
                  <a:solidFill>
                    <a:schemeClr val="tx1"/>
                  </a:solidFill>
                  <a:latin typeface="Trebuchet MS"/>
                  <a:cs typeface="Trebuchet MS"/>
                </a:rPr>
                <a:t>6.</a:t>
              </a:r>
              <a:r>
                <a:rPr lang="en-GB" sz="1050" b="1" i="1" spc="-85" dirty="0">
                  <a:solidFill>
                    <a:schemeClr val="tx1"/>
                  </a:solidFill>
                  <a:latin typeface="Trebuchet MS"/>
                  <a:cs typeface="Trebuchet MS"/>
                </a:rPr>
                <a:t> </a:t>
              </a:r>
              <a:r>
                <a:rPr lang="en-GB" sz="1050" b="1" i="1" spc="55" dirty="0">
                  <a:solidFill>
                    <a:schemeClr val="tx1"/>
                  </a:solidFill>
                  <a:latin typeface="Trebuchet MS"/>
                  <a:cs typeface="Trebuchet MS"/>
                </a:rPr>
                <a:t>Monitoring</a:t>
              </a:r>
              <a:r>
                <a:rPr lang="en-GB" sz="1050" b="1" i="1" spc="-80" dirty="0">
                  <a:solidFill>
                    <a:schemeClr val="tx1"/>
                  </a:solidFill>
                  <a:latin typeface="Trebuchet MS"/>
                  <a:cs typeface="Trebuchet MS"/>
                </a:rPr>
                <a:t> </a:t>
              </a:r>
              <a:r>
                <a:rPr lang="en-GB" sz="1050" b="1" i="1" spc="75" dirty="0">
                  <a:solidFill>
                    <a:schemeClr val="tx1"/>
                  </a:solidFill>
                  <a:latin typeface="Trebuchet MS"/>
                  <a:cs typeface="Trebuchet MS"/>
                </a:rPr>
                <a:t>dan</a:t>
              </a:r>
              <a:r>
                <a:rPr lang="en-GB" sz="1050" b="1" i="1" spc="-80" dirty="0">
                  <a:solidFill>
                    <a:schemeClr val="tx1"/>
                  </a:solidFill>
                  <a:latin typeface="Trebuchet MS"/>
                  <a:cs typeface="Trebuchet MS"/>
                </a:rPr>
                <a:t> </a:t>
              </a:r>
              <a:r>
                <a:rPr lang="en-GB" sz="1050" b="1" i="1" spc="25" dirty="0" err="1">
                  <a:solidFill>
                    <a:schemeClr val="tx1"/>
                  </a:solidFill>
                  <a:latin typeface="Trebuchet MS"/>
                  <a:cs typeface="Trebuchet MS"/>
                </a:rPr>
                <a:t>Evaluasi</a:t>
              </a:r>
              <a:endParaRPr lang="en-GB" sz="1050" dirty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7" name="object 41">
              <a:extLst>
                <a:ext uri="{FF2B5EF4-FFF2-40B4-BE49-F238E27FC236}">
                  <a16:creationId xmlns:a16="http://schemas.microsoft.com/office/drawing/2014/main" xmlns="" id="{262D3A55-06A4-45B0-A94A-2AC14B248849}"/>
                </a:ext>
              </a:extLst>
            </p:cNvPr>
            <p:cNvSpPr/>
            <p:nvPr/>
          </p:nvSpPr>
          <p:spPr>
            <a:xfrm rot="16200000">
              <a:off x="11257010" y="3789410"/>
              <a:ext cx="160437" cy="1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56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475625" y="2322143"/>
            <a:ext cx="448056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100"/>
              </a:spcBef>
            </a:pPr>
            <a:r>
              <a:rPr sz="6600" b="1" spc="-535" dirty="0">
                <a:solidFill>
                  <a:srgbClr val="002060"/>
                </a:solidFill>
                <a:latin typeface="Trebuchet MS"/>
                <a:cs typeface="Trebuchet MS"/>
              </a:rPr>
              <a:t>P</a:t>
            </a:r>
            <a:r>
              <a:rPr sz="6600" b="1" spc="-409" dirty="0">
                <a:solidFill>
                  <a:srgbClr val="002060"/>
                </a:solidFill>
                <a:latin typeface="Trebuchet MS"/>
                <a:cs typeface="Trebuchet MS"/>
              </a:rPr>
              <a:t>e</a:t>
            </a:r>
            <a:r>
              <a:rPr sz="6600" b="1" spc="-620" dirty="0">
                <a:solidFill>
                  <a:srgbClr val="002060"/>
                </a:solidFill>
                <a:latin typeface="Trebuchet MS"/>
                <a:cs typeface="Trebuchet MS"/>
              </a:rPr>
              <a:t>r</a:t>
            </a:r>
            <a:r>
              <a:rPr sz="6600" b="1" spc="-260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6600" b="1" spc="-360" dirty="0">
                <a:solidFill>
                  <a:srgbClr val="002060"/>
                </a:solidFill>
                <a:latin typeface="Trebuchet MS"/>
                <a:cs typeface="Trebuchet MS"/>
              </a:rPr>
              <a:t>n</a:t>
            </a:r>
            <a:r>
              <a:rPr sz="6600" b="1" spc="-660" dirty="0">
                <a:solidFill>
                  <a:srgbClr val="002060"/>
                </a:solidFill>
                <a:latin typeface="Trebuchet MS"/>
                <a:cs typeface="Trebuchet MS"/>
              </a:rPr>
              <a:t>c</a:t>
            </a:r>
            <a:r>
              <a:rPr sz="6600" b="1" spc="-260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6600" b="1" spc="-360" dirty="0">
                <a:solidFill>
                  <a:srgbClr val="002060"/>
                </a:solidFill>
                <a:latin typeface="Trebuchet MS"/>
                <a:cs typeface="Trebuchet MS"/>
              </a:rPr>
              <a:t>n</a:t>
            </a:r>
            <a:r>
              <a:rPr sz="6600" b="1" spc="-305" dirty="0">
                <a:solidFill>
                  <a:srgbClr val="002060"/>
                </a:solidFill>
                <a:latin typeface="Trebuchet MS"/>
                <a:cs typeface="Trebuchet MS"/>
              </a:rPr>
              <a:t>g</a:t>
            </a:r>
            <a:r>
              <a:rPr sz="6600" b="1" spc="-260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6600" b="1" spc="-240" dirty="0">
                <a:solidFill>
                  <a:srgbClr val="002060"/>
                </a:solidFill>
                <a:latin typeface="Trebuchet MS"/>
                <a:cs typeface="Trebuchet MS"/>
              </a:rPr>
              <a:t>n  </a:t>
            </a:r>
            <a:r>
              <a:rPr sz="6600" b="1" spc="-90" dirty="0">
                <a:solidFill>
                  <a:srgbClr val="002060"/>
                </a:solidFill>
                <a:latin typeface="Trebuchet MS"/>
                <a:cs typeface="Trebuchet MS"/>
              </a:rPr>
              <a:t>Model</a:t>
            </a:r>
            <a:r>
              <a:rPr sz="6600" b="1" spc="-5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6600" b="1" spc="-285" dirty="0">
                <a:solidFill>
                  <a:srgbClr val="002060"/>
                </a:solidFill>
                <a:latin typeface="Trebuchet MS"/>
                <a:cs typeface="Trebuchet MS"/>
              </a:rPr>
              <a:t>Bisnis</a:t>
            </a:r>
            <a:endParaRPr sz="6600" dirty="0">
              <a:latin typeface="Trebuchet MS"/>
              <a:cs typeface="Trebuchet MS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6781800" y="1600200"/>
            <a:ext cx="3848735" cy="3945254"/>
            <a:chOff x="6893166" y="1912518"/>
            <a:chExt cx="3848735" cy="3945254"/>
          </a:xfrm>
        </p:grpSpPr>
        <p:sp>
          <p:nvSpPr>
            <p:cNvPr id="6" name="object 4"/>
            <p:cNvSpPr/>
            <p:nvPr/>
          </p:nvSpPr>
          <p:spPr>
            <a:xfrm>
              <a:off x="7088009" y="2101248"/>
              <a:ext cx="3653308" cy="3756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6893166" y="1912518"/>
              <a:ext cx="1539875" cy="741680"/>
            </a:xfrm>
            <a:custGeom>
              <a:avLst/>
              <a:gdLst/>
              <a:ahLst/>
              <a:cxnLst/>
              <a:rect l="l" t="t" r="r" b="b"/>
              <a:pathLst>
                <a:path w="1539875" h="741680">
                  <a:moveTo>
                    <a:pt x="1539405" y="0"/>
                  </a:moveTo>
                  <a:lnTo>
                    <a:pt x="0" y="0"/>
                  </a:lnTo>
                  <a:lnTo>
                    <a:pt x="0" y="741603"/>
                  </a:lnTo>
                  <a:lnTo>
                    <a:pt x="1539405" y="741603"/>
                  </a:lnTo>
                  <a:lnTo>
                    <a:pt x="1539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324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CF32312F-C8E1-4519-AB84-898599B00A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6</a:t>
            </a:fld>
            <a:endParaRPr lang="en-GB"/>
          </a:p>
        </p:txBody>
      </p:sp>
      <p:pic>
        <p:nvPicPr>
          <p:cNvPr id="6" name="image42.jpeg"/>
          <p:cNvPicPr/>
          <p:nvPr/>
        </p:nvPicPr>
        <p:blipFill rotWithShape="1">
          <a:blip r:embed="rId2" cstate="print"/>
          <a:srcRect l="2555" r="2896" b="8609"/>
          <a:stretch/>
        </p:blipFill>
        <p:spPr>
          <a:xfrm>
            <a:off x="1434660" y="382873"/>
            <a:ext cx="8970581" cy="568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916939" y="1644396"/>
            <a:ext cx="10498455" cy="389427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665" marR="5080" indent="-228600">
              <a:lnSpc>
                <a:spcPct val="902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35" dirty="0">
                <a:solidFill>
                  <a:srgbClr val="002F6C"/>
                </a:solidFill>
                <a:latin typeface="Arial"/>
                <a:cs typeface="Arial"/>
              </a:rPr>
              <a:t>Kanvas </a:t>
            </a:r>
            <a:r>
              <a:rPr sz="3200" b="1" spc="155" dirty="0">
                <a:solidFill>
                  <a:srgbClr val="002F6C"/>
                </a:solidFill>
                <a:latin typeface="Arial"/>
                <a:cs typeface="Arial"/>
              </a:rPr>
              <a:t>Model </a:t>
            </a:r>
            <a:r>
              <a:rPr sz="3200" b="1" spc="-100" dirty="0">
                <a:solidFill>
                  <a:srgbClr val="002F6C"/>
                </a:solidFill>
                <a:latin typeface="Arial"/>
                <a:cs typeface="Arial"/>
              </a:rPr>
              <a:t>Bisnis </a:t>
            </a:r>
            <a:r>
              <a:rPr sz="3200" b="1" spc="40" dirty="0">
                <a:solidFill>
                  <a:srgbClr val="002F6C"/>
                </a:solidFill>
                <a:latin typeface="Arial"/>
                <a:cs typeface="Arial"/>
              </a:rPr>
              <a:t>ini </a:t>
            </a:r>
            <a:r>
              <a:rPr sz="3200" b="1" spc="70" dirty="0">
                <a:solidFill>
                  <a:srgbClr val="002F6C"/>
                </a:solidFill>
                <a:latin typeface="Arial"/>
                <a:cs typeface="Arial"/>
              </a:rPr>
              <a:t>perlu</a:t>
            </a:r>
            <a:r>
              <a:rPr sz="3200" b="1" spc="-65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002F6C"/>
                </a:solidFill>
                <a:latin typeface="Arial"/>
                <a:cs typeface="Arial"/>
              </a:rPr>
              <a:t>dirancang </a:t>
            </a:r>
            <a:r>
              <a:rPr sz="3200" b="1" spc="50" dirty="0">
                <a:solidFill>
                  <a:srgbClr val="002F6C"/>
                </a:solidFill>
                <a:latin typeface="Arial"/>
                <a:cs typeface="Arial"/>
              </a:rPr>
              <a:t>sedemikian  </a:t>
            </a:r>
            <a:r>
              <a:rPr sz="3200" b="1" spc="45" dirty="0">
                <a:solidFill>
                  <a:srgbClr val="002F6C"/>
                </a:solidFill>
                <a:latin typeface="Arial"/>
                <a:cs typeface="Arial"/>
              </a:rPr>
              <a:t>rupa </a:t>
            </a:r>
            <a:r>
              <a:rPr sz="3200" b="1" spc="90" dirty="0">
                <a:solidFill>
                  <a:srgbClr val="002F6C"/>
                </a:solidFill>
                <a:latin typeface="Arial"/>
                <a:cs typeface="Arial"/>
              </a:rPr>
              <a:t>tidak </a:t>
            </a:r>
            <a:r>
              <a:rPr sz="3200" b="1" spc="25" dirty="0">
                <a:solidFill>
                  <a:srgbClr val="002F6C"/>
                </a:solidFill>
                <a:latin typeface="Arial"/>
                <a:cs typeface="Arial"/>
              </a:rPr>
              <a:t>hanya </a:t>
            </a:r>
            <a:r>
              <a:rPr sz="3200" b="1" spc="15" dirty="0">
                <a:solidFill>
                  <a:srgbClr val="002F6C"/>
                </a:solidFill>
                <a:latin typeface="Arial"/>
                <a:cs typeface="Arial"/>
              </a:rPr>
              <a:t>diisi, </a:t>
            </a:r>
            <a:r>
              <a:rPr sz="3200" b="1" spc="35" dirty="0">
                <a:solidFill>
                  <a:srgbClr val="002F6C"/>
                </a:solidFill>
                <a:latin typeface="Arial"/>
                <a:cs typeface="Arial"/>
              </a:rPr>
              <a:t>namun </a:t>
            </a:r>
            <a:r>
              <a:rPr sz="3200" b="1" spc="70" dirty="0">
                <a:solidFill>
                  <a:srgbClr val="002F6C"/>
                </a:solidFill>
                <a:latin typeface="Arial"/>
                <a:cs typeface="Arial"/>
              </a:rPr>
              <a:t>dipikirkan </a:t>
            </a:r>
            <a:r>
              <a:rPr sz="3200" b="1" spc="-50" dirty="0">
                <a:solidFill>
                  <a:srgbClr val="002F6C"/>
                </a:solidFill>
                <a:latin typeface="Arial"/>
                <a:cs typeface="Arial"/>
              </a:rPr>
              <a:t>secara  </a:t>
            </a:r>
            <a:r>
              <a:rPr sz="3200" b="1" spc="80" dirty="0">
                <a:solidFill>
                  <a:srgbClr val="002F6C"/>
                </a:solidFill>
                <a:latin typeface="Arial"/>
                <a:cs typeface="Arial"/>
              </a:rPr>
              <a:t>mendalam </a:t>
            </a:r>
            <a:r>
              <a:rPr sz="3200" b="1" spc="60" dirty="0">
                <a:solidFill>
                  <a:srgbClr val="002F6C"/>
                </a:solidFill>
                <a:latin typeface="Arial"/>
                <a:cs typeface="Arial"/>
              </a:rPr>
              <a:t>dan </a:t>
            </a:r>
            <a:r>
              <a:rPr sz="3200" b="1" spc="-45" dirty="0">
                <a:solidFill>
                  <a:srgbClr val="002F6C"/>
                </a:solidFill>
                <a:latin typeface="Arial"/>
                <a:cs typeface="Arial"/>
              </a:rPr>
              <a:t>harus </a:t>
            </a:r>
            <a:r>
              <a:rPr sz="3200" b="1" spc="70" dirty="0">
                <a:solidFill>
                  <a:srgbClr val="002F6C"/>
                </a:solidFill>
                <a:latin typeface="Arial"/>
                <a:cs typeface="Arial"/>
              </a:rPr>
              <a:t>dikait-kaitkan </a:t>
            </a:r>
            <a:r>
              <a:rPr sz="3200" b="1" spc="75" dirty="0">
                <a:solidFill>
                  <a:srgbClr val="002F6C"/>
                </a:solidFill>
                <a:latin typeface="Arial"/>
                <a:cs typeface="Arial"/>
              </a:rPr>
              <a:t>dengan </a:t>
            </a:r>
            <a:r>
              <a:rPr sz="3200" b="1" spc="55" dirty="0">
                <a:solidFill>
                  <a:srgbClr val="002F6C"/>
                </a:solidFill>
                <a:latin typeface="Arial"/>
                <a:cs typeface="Arial"/>
              </a:rPr>
              <a:t>blok-  </a:t>
            </a:r>
            <a:r>
              <a:rPr sz="3200" b="1" spc="100" dirty="0">
                <a:solidFill>
                  <a:srgbClr val="002F6C"/>
                </a:solidFill>
                <a:latin typeface="Arial"/>
                <a:cs typeface="Arial"/>
              </a:rPr>
              <a:t>blok</a:t>
            </a:r>
            <a:r>
              <a:rPr sz="3200" b="1" spc="-10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002F6C"/>
                </a:solidFill>
                <a:latin typeface="Arial"/>
                <a:cs typeface="Arial"/>
              </a:rPr>
              <a:t>lainnya.</a:t>
            </a:r>
            <a:endParaRPr sz="3200" dirty="0">
              <a:solidFill>
                <a:srgbClr val="002F6C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750" dirty="0">
              <a:solidFill>
                <a:srgbClr val="002F6C"/>
              </a:solidFill>
              <a:latin typeface="Arial"/>
              <a:cs typeface="Arial"/>
            </a:endParaRPr>
          </a:p>
          <a:p>
            <a:pPr marL="240029" marR="661670" indent="-227965">
              <a:lnSpc>
                <a:spcPct val="89700"/>
              </a:lnSpc>
              <a:buFont typeface="Arial"/>
              <a:buChar char="•"/>
              <a:tabLst>
                <a:tab pos="241300" algn="l"/>
              </a:tabLst>
            </a:pPr>
            <a:r>
              <a:rPr sz="3200" b="1" spc="35" dirty="0">
                <a:solidFill>
                  <a:srgbClr val="002F6C"/>
                </a:solidFill>
                <a:latin typeface="Arial"/>
                <a:cs typeface="Arial"/>
              </a:rPr>
              <a:t>Blok-blok </a:t>
            </a:r>
            <a:r>
              <a:rPr sz="3200" b="1" spc="75" dirty="0">
                <a:solidFill>
                  <a:srgbClr val="002F6C"/>
                </a:solidFill>
                <a:latin typeface="Arial"/>
                <a:cs typeface="Arial"/>
              </a:rPr>
              <a:t>dalam </a:t>
            </a:r>
            <a:r>
              <a:rPr sz="3200" b="1" spc="-35" dirty="0">
                <a:solidFill>
                  <a:srgbClr val="002F6C"/>
                </a:solidFill>
                <a:latin typeface="Arial"/>
                <a:cs typeface="Arial"/>
              </a:rPr>
              <a:t>Kanvas </a:t>
            </a:r>
            <a:r>
              <a:rPr sz="3200" b="1" spc="155" dirty="0">
                <a:solidFill>
                  <a:srgbClr val="002F6C"/>
                </a:solidFill>
                <a:latin typeface="Arial"/>
                <a:cs typeface="Arial"/>
              </a:rPr>
              <a:t>Model </a:t>
            </a:r>
            <a:r>
              <a:rPr sz="3200" b="1" spc="-100" dirty="0">
                <a:solidFill>
                  <a:srgbClr val="002F6C"/>
                </a:solidFill>
                <a:latin typeface="Arial"/>
                <a:cs typeface="Arial"/>
              </a:rPr>
              <a:t>Bisnis </a:t>
            </a:r>
            <a:r>
              <a:rPr sz="3200" b="1" spc="40" dirty="0">
                <a:solidFill>
                  <a:srgbClr val="002F6C"/>
                </a:solidFill>
                <a:latin typeface="Arial"/>
                <a:cs typeface="Arial"/>
              </a:rPr>
              <a:t>ini </a:t>
            </a:r>
            <a:r>
              <a:rPr sz="3200" b="1" spc="-45" dirty="0">
                <a:solidFill>
                  <a:srgbClr val="002F6C"/>
                </a:solidFill>
                <a:latin typeface="Arial"/>
                <a:cs typeface="Arial"/>
              </a:rPr>
              <a:t>harus  </a:t>
            </a:r>
            <a:r>
              <a:rPr sz="3200" b="1" spc="85" dirty="0">
                <a:solidFill>
                  <a:srgbClr val="002F6C"/>
                </a:solidFill>
                <a:latin typeface="Arial"/>
                <a:cs typeface="Arial"/>
              </a:rPr>
              <a:t>memiliki </a:t>
            </a:r>
            <a:r>
              <a:rPr sz="3200" b="1" spc="75" dirty="0">
                <a:solidFill>
                  <a:srgbClr val="002F6C"/>
                </a:solidFill>
                <a:latin typeface="Arial"/>
                <a:cs typeface="Arial"/>
              </a:rPr>
              <a:t>keterkaitan </a:t>
            </a:r>
            <a:r>
              <a:rPr sz="3200" b="1" spc="-30" dirty="0">
                <a:solidFill>
                  <a:srgbClr val="002F6C"/>
                </a:solidFill>
                <a:latin typeface="Arial"/>
                <a:cs typeface="Arial"/>
              </a:rPr>
              <a:t>satu </a:t>
            </a:r>
            <a:r>
              <a:rPr sz="3200" b="1" spc="-25" dirty="0">
                <a:solidFill>
                  <a:srgbClr val="002F6C"/>
                </a:solidFill>
                <a:latin typeface="Arial"/>
                <a:cs typeface="Arial"/>
              </a:rPr>
              <a:t>sama </a:t>
            </a:r>
            <a:r>
              <a:rPr sz="3200" b="1" spc="30" dirty="0">
                <a:solidFill>
                  <a:srgbClr val="002F6C"/>
                </a:solidFill>
                <a:latin typeface="Arial"/>
                <a:cs typeface="Arial"/>
              </a:rPr>
              <a:t>lainnya</a:t>
            </a:r>
            <a:r>
              <a:rPr sz="3200" b="1" spc="-55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002F6C"/>
                </a:solidFill>
                <a:latin typeface="Arial"/>
                <a:cs typeface="Arial"/>
              </a:rPr>
              <a:t>sehingga  </a:t>
            </a:r>
            <a:r>
              <a:rPr sz="3200" b="1" spc="85" dirty="0">
                <a:solidFill>
                  <a:srgbClr val="002F6C"/>
                </a:solidFill>
                <a:latin typeface="Arial"/>
                <a:cs typeface="Arial"/>
              </a:rPr>
              <a:t>terdapat </a:t>
            </a:r>
            <a:r>
              <a:rPr sz="3200" b="1" spc="45" dirty="0">
                <a:solidFill>
                  <a:srgbClr val="002F6C"/>
                </a:solidFill>
                <a:latin typeface="Arial"/>
                <a:cs typeface="Arial"/>
              </a:rPr>
              <a:t>hubungan </a:t>
            </a:r>
            <a:r>
              <a:rPr sz="3200" b="1" spc="90" dirty="0">
                <a:solidFill>
                  <a:srgbClr val="002F6C"/>
                </a:solidFill>
                <a:latin typeface="Arial"/>
                <a:cs typeface="Arial"/>
              </a:rPr>
              <a:t>timbal </a:t>
            </a:r>
            <a:r>
              <a:rPr sz="3200" b="1" spc="85" dirty="0">
                <a:solidFill>
                  <a:srgbClr val="002F6C"/>
                </a:solidFill>
                <a:latin typeface="Arial"/>
                <a:cs typeface="Arial"/>
              </a:rPr>
              <a:t>balik</a:t>
            </a:r>
            <a:r>
              <a:rPr sz="3200" b="1" spc="-61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002F6C"/>
                </a:solidFill>
                <a:latin typeface="Arial"/>
                <a:cs typeface="Arial"/>
              </a:rPr>
              <a:t>diantaranya.</a:t>
            </a:r>
            <a:endParaRPr sz="3200" dirty="0">
              <a:solidFill>
                <a:srgbClr val="002F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7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189186" y="1734208"/>
            <a:ext cx="11806870" cy="3878316"/>
            <a:chOff x="-6981" y="2616810"/>
            <a:chExt cx="12198980" cy="3395794"/>
          </a:xfrm>
        </p:grpSpPr>
        <p:sp>
          <p:nvSpPr>
            <p:cNvPr id="5" name="object 4"/>
            <p:cNvSpPr/>
            <p:nvPr/>
          </p:nvSpPr>
          <p:spPr>
            <a:xfrm>
              <a:off x="6166586" y="2616810"/>
              <a:ext cx="6025413" cy="3395794"/>
            </a:xfrm>
            <a:prstGeom prst="rect">
              <a:avLst/>
            </a:prstGeom>
            <a:blipFill>
              <a:blip r:embed="rId2" cstate="print"/>
              <a:srcRect/>
              <a:stretch>
                <a:fillRect l="-4659" t="-6043" b="-4968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-6981" y="2616810"/>
              <a:ext cx="6173567" cy="3395794"/>
            </a:xfrm>
            <a:prstGeom prst="rect">
              <a:avLst/>
            </a:prstGeom>
            <a:blipFill>
              <a:blip r:embed="rId3" cstate="print"/>
              <a:srcRect/>
              <a:stretch>
                <a:fillRect l="-4410" t="-8132" r="-5910" b="-7474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DEDB548B-FCC1-4FC2-9A2A-CF2396AAF430}"/>
              </a:ext>
            </a:extLst>
          </p:cNvPr>
          <p:cNvSpPr/>
          <p:nvPr/>
        </p:nvSpPr>
        <p:spPr>
          <a:xfrm>
            <a:off x="2407675" y="874778"/>
            <a:ext cx="7200900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Sosial</a:t>
            </a:r>
          </a:p>
        </p:txBody>
      </p:sp>
    </p:spTree>
    <p:extLst>
      <p:ext uri="{BB962C8B-B14F-4D97-AF65-F5344CB8AC3E}">
        <p14:creationId xmlns:p14="http://schemas.microsoft.com/office/powerpoint/2010/main" val="3611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916127" y="1769364"/>
            <a:ext cx="10206355" cy="390619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20345" indent="-2286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65" dirty="0">
                <a:solidFill>
                  <a:srgbClr val="002F6C"/>
                </a:solidFill>
                <a:latin typeface="Arial"/>
                <a:cs typeface="Arial"/>
              </a:rPr>
              <a:t>Hubungan</a:t>
            </a:r>
            <a:r>
              <a:rPr sz="3200" b="1" spc="-11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90" dirty="0">
                <a:solidFill>
                  <a:srgbClr val="002F6C"/>
                </a:solidFill>
                <a:latin typeface="Arial"/>
                <a:cs typeface="Arial"/>
              </a:rPr>
              <a:t>timbal</a:t>
            </a:r>
            <a:r>
              <a:rPr sz="3200" b="1" spc="-10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002F6C"/>
                </a:solidFill>
                <a:latin typeface="Arial"/>
                <a:cs typeface="Arial"/>
              </a:rPr>
              <a:t>balik</a:t>
            </a:r>
            <a:r>
              <a:rPr sz="3200" b="1" spc="-10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002F6C"/>
                </a:solidFill>
                <a:latin typeface="Arial"/>
                <a:cs typeface="Arial"/>
              </a:rPr>
              <a:t>inilah</a:t>
            </a:r>
            <a:r>
              <a:rPr sz="3200" b="1" spc="-10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55" dirty="0">
                <a:solidFill>
                  <a:srgbClr val="002F6C"/>
                </a:solidFill>
                <a:latin typeface="Arial"/>
                <a:cs typeface="Arial"/>
              </a:rPr>
              <a:t>yang</a:t>
            </a:r>
            <a:r>
              <a:rPr sz="3200" b="1" spc="-11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002F6C"/>
                </a:solidFill>
                <a:latin typeface="Arial"/>
                <a:cs typeface="Arial"/>
              </a:rPr>
              <a:t>menyebabkan  </a:t>
            </a:r>
            <a:r>
              <a:rPr sz="3200" b="1" spc="-20" dirty="0">
                <a:solidFill>
                  <a:srgbClr val="002F6C"/>
                </a:solidFill>
                <a:latin typeface="Arial"/>
                <a:cs typeface="Arial"/>
              </a:rPr>
              <a:t>sistem bisnisnya </a:t>
            </a:r>
            <a:r>
              <a:rPr sz="3200" b="1" spc="70" dirty="0">
                <a:solidFill>
                  <a:srgbClr val="002F6C"/>
                </a:solidFill>
                <a:latin typeface="Arial"/>
                <a:cs typeface="Arial"/>
              </a:rPr>
              <a:t>kemudian </a:t>
            </a:r>
            <a:r>
              <a:rPr sz="3200" b="1" spc="90" dirty="0">
                <a:solidFill>
                  <a:srgbClr val="002F6C"/>
                </a:solidFill>
                <a:latin typeface="Arial"/>
                <a:cs typeface="Arial"/>
              </a:rPr>
              <a:t>dapat</a:t>
            </a:r>
            <a:r>
              <a:rPr sz="3200" b="1" spc="-40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55" dirty="0">
                <a:solidFill>
                  <a:srgbClr val="002F6C"/>
                </a:solidFill>
                <a:latin typeface="Arial"/>
                <a:cs typeface="Arial"/>
              </a:rPr>
              <a:t>dijalankan.</a:t>
            </a:r>
            <a:endParaRPr sz="3200" dirty="0">
              <a:solidFill>
                <a:srgbClr val="002F6C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650" dirty="0">
              <a:solidFill>
                <a:srgbClr val="002F6C"/>
              </a:solidFill>
              <a:latin typeface="Arial"/>
              <a:cs typeface="Arial"/>
            </a:endParaRPr>
          </a:p>
          <a:p>
            <a:pPr marL="240665" marR="5080" indent="-228600">
              <a:lnSpc>
                <a:spcPct val="89900"/>
              </a:lnSpc>
              <a:buFont typeface="Arial"/>
              <a:buChar char="•"/>
              <a:tabLst>
                <a:tab pos="241300" algn="l"/>
              </a:tabLst>
            </a:pPr>
            <a:r>
              <a:rPr sz="3200" b="1" spc="75" dirty="0">
                <a:solidFill>
                  <a:srgbClr val="002F6C"/>
                </a:solidFill>
                <a:latin typeface="Arial"/>
                <a:cs typeface="Arial"/>
              </a:rPr>
              <a:t>Dalam </a:t>
            </a:r>
            <a:r>
              <a:rPr sz="3200" b="1" spc="10" dirty="0">
                <a:solidFill>
                  <a:srgbClr val="002F6C"/>
                </a:solidFill>
                <a:latin typeface="Arial"/>
                <a:cs typeface="Arial"/>
              </a:rPr>
              <a:t>istilah </a:t>
            </a:r>
            <a:r>
              <a:rPr sz="3200" b="1" spc="30" dirty="0">
                <a:solidFill>
                  <a:srgbClr val="002F6C"/>
                </a:solidFill>
                <a:latin typeface="Arial"/>
                <a:cs typeface="Arial"/>
              </a:rPr>
              <a:t>sederhana, </a:t>
            </a:r>
            <a:r>
              <a:rPr sz="3200" b="1" spc="-10" dirty="0">
                <a:solidFill>
                  <a:srgbClr val="002F6C"/>
                </a:solidFill>
                <a:latin typeface="Arial"/>
                <a:cs typeface="Arial"/>
              </a:rPr>
              <a:t>kanvas </a:t>
            </a:r>
            <a:r>
              <a:rPr sz="3200" b="1" spc="55" dirty="0">
                <a:solidFill>
                  <a:srgbClr val="002F6C"/>
                </a:solidFill>
                <a:latin typeface="Arial"/>
                <a:cs typeface="Arial"/>
              </a:rPr>
              <a:t>yang </a:t>
            </a:r>
            <a:r>
              <a:rPr sz="3200" b="1" spc="90" dirty="0">
                <a:solidFill>
                  <a:srgbClr val="002F6C"/>
                </a:solidFill>
                <a:latin typeface="Arial"/>
                <a:cs typeface="Arial"/>
              </a:rPr>
              <a:t>baik </a:t>
            </a:r>
            <a:r>
              <a:rPr sz="3200" b="1" spc="60" dirty="0">
                <a:solidFill>
                  <a:srgbClr val="002F6C"/>
                </a:solidFill>
                <a:latin typeface="Arial"/>
                <a:cs typeface="Arial"/>
              </a:rPr>
              <a:t>dan  </a:t>
            </a:r>
            <a:r>
              <a:rPr sz="3200" b="1" spc="20" dirty="0">
                <a:solidFill>
                  <a:srgbClr val="002F6C"/>
                </a:solidFill>
                <a:latin typeface="Arial"/>
                <a:cs typeface="Arial"/>
              </a:rPr>
              <a:t>konklusif </a:t>
            </a:r>
            <a:r>
              <a:rPr sz="3200" b="1" spc="45" dirty="0">
                <a:solidFill>
                  <a:srgbClr val="002F6C"/>
                </a:solidFill>
                <a:latin typeface="Arial"/>
                <a:cs typeface="Arial"/>
              </a:rPr>
              <a:t>akan </a:t>
            </a:r>
            <a:r>
              <a:rPr sz="3200" b="1" spc="95" dirty="0">
                <a:solidFill>
                  <a:srgbClr val="002F6C"/>
                </a:solidFill>
                <a:latin typeface="Arial"/>
                <a:cs typeface="Arial"/>
              </a:rPr>
              <a:t>membatu </a:t>
            </a:r>
            <a:r>
              <a:rPr sz="3200" b="1" spc="50" dirty="0">
                <a:solidFill>
                  <a:srgbClr val="002F6C"/>
                </a:solidFill>
                <a:latin typeface="Arial"/>
                <a:cs typeface="Arial"/>
              </a:rPr>
              <a:t>untuk </a:t>
            </a:r>
            <a:r>
              <a:rPr sz="3200" b="1" spc="85" dirty="0">
                <a:solidFill>
                  <a:srgbClr val="002F6C"/>
                </a:solidFill>
                <a:latin typeface="Arial"/>
                <a:cs typeface="Arial"/>
              </a:rPr>
              <a:t>meletakkan </a:t>
            </a:r>
            <a:r>
              <a:rPr sz="3200" b="1" spc="-15" dirty="0">
                <a:solidFill>
                  <a:srgbClr val="002F6C"/>
                </a:solidFill>
                <a:latin typeface="Arial"/>
                <a:cs typeface="Arial"/>
              </a:rPr>
              <a:t>dasar-  </a:t>
            </a:r>
            <a:r>
              <a:rPr sz="3200" b="1" spc="-10" dirty="0">
                <a:solidFill>
                  <a:srgbClr val="002F6C"/>
                </a:solidFill>
                <a:latin typeface="Arial"/>
                <a:cs typeface="Arial"/>
              </a:rPr>
              <a:t>dasar </a:t>
            </a:r>
            <a:r>
              <a:rPr sz="3200" b="1" spc="50" dirty="0">
                <a:solidFill>
                  <a:srgbClr val="002F6C"/>
                </a:solidFill>
                <a:latin typeface="Arial"/>
                <a:cs typeface="Arial"/>
              </a:rPr>
              <a:t>untuk </a:t>
            </a:r>
            <a:r>
              <a:rPr sz="3200" b="1" spc="80" dirty="0">
                <a:solidFill>
                  <a:srgbClr val="002F6C"/>
                </a:solidFill>
                <a:latin typeface="Arial"/>
                <a:cs typeface="Arial"/>
              </a:rPr>
              <a:t>mengembanhkan </a:t>
            </a:r>
            <a:r>
              <a:rPr sz="3200" b="1" spc="-45" dirty="0">
                <a:solidFill>
                  <a:srgbClr val="002F6C"/>
                </a:solidFill>
                <a:latin typeface="Arial"/>
                <a:cs typeface="Arial"/>
              </a:rPr>
              <a:t>bisnis </a:t>
            </a:r>
            <a:r>
              <a:rPr sz="3200" b="1" spc="60" dirty="0">
                <a:solidFill>
                  <a:srgbClr val="002F6C"/>
                </a:solidFill>
                <a:latin typeface="Arial"/>
                <a:cs typeface="Arial"/>
              </a:rPr>
              <a:t>dan  mengubahnya </a:t>
            </a:r>
            <a:r>
              <a:rPr sz="3200" b="1" spc="-50" dirty="0">
                <a:solidFill>
                  <a:srgbClr val="002F6C"/>
                </a:solidFill>
                <a:latin typeface="Arial"/>
                <a:cs typeface="Arial"/>
              </a:rPr>
              <a:t>secara </a:t>
            </a:r>
            <a:r>
              <a:rPr sz="3200" b="1" spc="80" dirty="0">
                <a:solidFill>
                  <a:srgbClr val="002F6C"/>
                </a:solidFill>
                <a:latin typeface="Arial"/>
                <a:cs typeface="Arial"/>
              </a:rPr>
              <a:t>bertahap </a:t>
            </a:r>
            <a:r>
              <a:rPr sz="3200" b="1" spc="45" dirty="0">
                <a:solidFill>
                  <a:srgbClr val="002F6C"/>
                </a:solidFill>
                <a:latin typeface="Arial"/>
                <a:cs typeface="Arial"/>
              </a:rPr>
              <a:t>atau </a:t>
            </a:r>
            <a:r>
              <a:rPr sz="3200" b="1" spc="70" dirty="0">
                <a:solidFill>
                  <a:srgbClr val="002F6C"/>
                </a:solidFill>
                <a:latin typeface="Arial"/>
                <a:cs typeface="Arial"/>
              </a:rPr>
              <a:t>iteratif</a:t>
            </a:r>
            <a:r>
              <a:rPr sz="3200" b="1" spc="-50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002F6C"/>
                </a:solidFill>
                <a:latin typeface="Arial"/>
                <a:cs typeface="Arial"/>
              </a:rPr>
              <a:t>seiring  </a:t>
            </a:r>
            <a:r>
              <a:rPr sz="3200" b="1" spc="75" dirty="0">
                <a:solidFill>
                  <a:srgbClr val="002F6C"/>
                </a:solidFill>
                <a:latin typeface="Arial"/>
                <a:cs typeface="Arial"/>
              </a:rPr>
              <a:t>dengan </a:t>
            </a:r>
            <a:r>
              <a:rPr sz="3200" b="1" spc="80" dirty="0">
                <a:solidFill>
                  <a:srgbClr val="002F6C"/>
                </a:solidFill>
                <a:latin typeface="Arial"/>
                <a:cs typeface="Arial"/>
              </a:rPr>
              <a:t>pengelaman </a:t>
            </a:r>
            <a:r>
              <a:rPr sz="3200" b="1" spc="55" dirty="0">
                <a:solidFill>
                  <a:srgbClr val="002F6C"/>
                </a:solidFill>
                <a:latin typeface="Arial"/>
                <a:cs typeface="Arial"/>
              </a:rPr>
              <a:t>yang</a:t>
            </a:r>
            <a:r>
              <a:rPr sz="3200" b="1" spc="-434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002F6C"/>
                </a:solidFill>
                <a:latin typeface="Arial"/>
                <a:cs typeface="Arial"/>
              </a:rPr>
              <a:t>dibangun.</a:t>
            </a:r>
            <a:endParaRPr sz="3200" dirty="0">
              <a:solidFill>
                <a:srgbClr val="002F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9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491</Words>
  <Application>Microsoft Office PowerPoint</Application>
  <PresentationFormat>Custom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Rangkuman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Acer</cp:lastModifiedBy>
  <cp:revision>45</cp:revision>
  <dcterms:created xsi:type="dcterms:W3CDTF">2021-08-03T05:39:13Z</dcterms:created>
  <dcterms:modified xsi:type="dcterms:W3CDTF">2022-03-10T05:02:53Z</dcterms:modified>
</cp:coreProperties>
</file>