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3" r:id="rId4"/>
    <p:sldId id="370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72" r:id="rId15"/>
    <p:sldId id="371" r:id="rId16"/>
    <p:sldId id="366" r:id="rId17"/>
    <p:sldId id="367" r:id="rId18"/>
    <p:sldId id="368" r:id="rId19"/>
    <p:sldId id="373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60" d="100"/>
          <a:sy n="60" d="100"/>
        </p:scale>
        <p:origin x="-109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795" y="2183555"/>
            <a:ext cx="2430409" cy="490614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0070C0"/>
                </a:solidFill>
              </a:rPr>
              <a:t>Kewirausahaan</a:t>
            </a:r>
            <a:r>
              <a:rPr lang="en-US" b="1" dirty="0" smtClean="0">
                <a:solidFill>
                  <a:srgbClr val="0070C0"/>
                </a:solidFill>
              </a:rPr>
              <a:t> II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9570" y="4999630"/>
            <a:ext cx="505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Disusun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:</a:t>
            </a:r>
          </a:p>
          <a:p>
            <a:pPr algn="ctr"/>
            <a:r>
              <a:rPr lang="fi-FI" b="1" dirty="0"/>
              <a:t>Fanji Wijaya, S.Kom., M.M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 txBox="1">
            <a:spLocks/>
          </p:cNvSpPr>
          <p:nvPr/>
        </p:nvSpPr>
        <p:spPr>
          <a:xfrm>
            <a:off x="0" y="2563807"/>
            <a:ext cx="12192000" cy="1891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2200" b="1" spc="210" dirty="0" smtClean="0">
                <a:solidFill>
                  <a:srgbClr val="002060"/>
                </a:solidFill>
                <a:latin typeface="Arial"/>
                <a:cs typeface="Arial"/>
              </a:rPr>
              <a:t>MODUL </a:t>
            </a:r>
            <a:r>
              <a:rPr lang="en-US" sz="2200" b="1" spc="210" dirty="0" smtClean="0">
                <a:solidFill>
                  <a:srgbClr val="002060"/>
                </a:solidFill>
                <a:latin typeface="Arial"/>
                <a:cs typeface="Arial"/>
              </a:rPr>
              <a:t>6</a:t>
            </a:r>
            <a:endParaRPr lang="en-US" sz="2200" b="1" spc="21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2200" b="1" spc="53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  <a:t/>
            </a:r>
            <a:br>
              <a:rPr lang="en-US" sz="4000" b="1" spc="535" dirty="0" smtClean="0">
                <a:solidFill>
                  <a:srgbClr val="002060"/>
                </a:solidFill>
                <a:latin typeface="Arial"/>
                <a:cs typeface="Arial"/>
              </a:rPr>
            </a:br>
            <a:r>
              <a:rPr lang="en-US" sz="4900" b="1" spc="-120" dirty="0">
                <a:solidFill>
                  <a:srgbClr val="C00000"/>
                </a:solidFill>
                <a:latin typeface="Arial"/>
                <a:cs typeface="Arial"/>
              </a:rPr>
              <a:t>MANAJEMEN SDM DAN </a:t>
            </a:r>
            <a:endParaRPr lang="en-US" sz="4900" b="1" spc="-12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>
              <a:lnSpc>
                <a:spcPct val="90200"/>
              </a:lnSpc>
              <a:spcBef>
                <a:spcPts val="805"/>
              </a:spcBef>
            </a:pPr>
            <a:r>
              <a:rPr lang="en-US" sz="4900" b="1" spc="-120" dirty="0" smtClean="0">
                <a:solidFill>
                  <a:srgbClr val="C00000"/>
                </a:solidFill>
                <a:latin typeface="Arial"/>
                <a:cs typeface="Arial"/>
              </a:rPr>
              <a:t>KELEMBAGAAN</a:t>
            </a:r>
            <a:endParaRPr lang="en-US" sz="4900" b="1" spc="-12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1" name="Picture 2" descr="Pelatihan, Guru, Kelas gambar png">
            <a:extLst>
              <a:ext uri="{FF2B5EF4-FFF2-40B4-BE49-F238E27FC236}">
                <a16:creationId xmlns:a16="http://schemas.microsoft.com/office/drawing/2014/main" xmlns="" id="{8FA10B3F-D7E9-4A95-82FB-94CFF4F8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08" y="3503766"/>
            <a:ext cx="5199092" cy="34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5349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74980" indent="-457200">
              <a:lnSpc>
                <a:spcPct val="100000"/>
              </a:lnSpc>
              <a:spcBef>
                <a:spcPts val="464"/>
              </a:spcBef>
              <a:buAutoNum type="alphaLcPeriod"/>
              <a:tabLst>
                <a:tab pos="474345" algn="l"/>
                <a:tab pos="474980" algn="l"/>
              </a:tabLst>
            </a:pPr>
            <a:r>
              <a:rPr b="1" spc="15" dirty="0"/>
              <a:t>Permintaan </a:t>
            </a:r>
            <a:r>
              <a:rPr b="1" spc="45" dirty="0"/>
              <a:t>dan</a:t>
            </a:r>
            <a:r>
              <a:rPr b="1" spc="-165" dirty="0"/>
              <a:t> </a:t>
            </a:r>
            <a:r>
              <a:rPr b="1" spc="20" dirty="0"/>
              <a:t>Penawaran</a:t>
            </a:r>
          </a:p>
          <a:p>
            <a:pPr marL="931544" marR="363220" lvl="1" indent="-457200">
              <a:lnSpc>
                <a:spcPts val="2110"/>
              </a:lnSpc>
              <a:spcBef>
                <a:spcPts val="615"/>
              </a:spcBef>
              <a:buAutoNum type="alphaLcPeriod"/>
              <a:tabLst>
                <a:tab pos="931544" algn="l"/>
                <a:tab pos="932180" algn="l"/>
              </a:tabLst>
            </a:pP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pekerjaan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memerlukan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keterampilan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keahlian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tinggi,</a:t>
            </a:r>
            <a:r>
              <a:rPr sz="2000" spc="-11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serta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tenaga 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langka,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kompensasi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cenderung</a:t>
            </a:r>
            <a:r>
              <a:rPr sz="2000" spc="-2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002060"/>
                </a:solidFill>
                <a:latin typeface="Arial"/>
                <a:cs typeface="Arial"/>
              </a:rPr>
              <a:t>tinggi;</a:t>
            </a:r>
            <a:endParaRPr sz="2000" dirty="0">
              <a:latin typeface="Arial"/>
              <a:cs typeface="Arial"/>
            </a:endParaRPr>
          </a:p>
          <a:p>
            <a:pPr marL="474980" lvl="1" indent="-457200">
              <a:lnSpc>
                <a:spcPct val="100000"/>
              </a:lnSpc>
              <a:spcBef>
                <a:spcPts val="685"/>
              </a:spcBef>
              <a:buAutoNum type="alphaLcPeriod"/>
              <a:tabLst>
                <a:tab pos="474345" algn="l"/>
                <a:tab pos="474980" algn="l"/>
              </a:tabLst>
            </a:pPr>
            <a:r>
              <a:rPr sz="2400" b="1" spc="20" dirty="0">
                <a:solidFill>
                  <a:srgbClr val="002060"/>
                </a:solidFill>
                <a:latin typeface="Arial"/>
                <a:cs typeface="Arial"/>
              </a:rPr>
              <a:t>Serikat</a:t>
            </a:r>
            <a:r>
              <a:rPr sz="2400" b="1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002060"/>
                </a:solidFill>
                <a:latin typeface="Arial"/>
                <a:cs typeface="Arial"/>
              </a:rPr>
              <a:t>Pekerja</a:t>
            </a:r>
            <a:endParaRPr sz="2400" dirty="0">
              <a:latin typeface="Arial"/>
              <a:cs typeface="Arial"/>
            </a:endParaRPr>
          </a:p>
          <a:p>
            <a:pPr marL="932180" marR="1345565" lvl="2" indent="-457834">
              <a:lnSpc>
                <a:spcPct val="90000"/>
              </a:lnSpc>
              <a:spcBef>
                <a:spcPts val="540"/>
              </a:spcBef>
              <a:buAutoNum type="alphaLcPeriod"/>
              <a:tabLst>
                <a:tab pos="931544" algn="l"/>
                <a:tab pos="932180" algn="l"/>
              </a:tabLst>
            </a:pP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serikat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pekerja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mempengaruhi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tingkat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2060"/>
                </a:solidFill>
                <a:latin typeface="Arial"/>
                <a:cs typeface="Arial"/>
              </a:rPr>
              <a:t>gaji/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upah,</a:t>
            </a:r>
            <a:r>
              <a:rPr sz="20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karena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fungsinya 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memperjuangkan tingkat upah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minimum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berdasarkan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kondisi 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profesionalitas para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pekerja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z="2000" spc="-3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anggotanya;</a:t>
            </a:r>
            <a:endParaRPr sz="2000" dirty="0">
              <a:latin typeface="Arial"/>
              <a:cs typeface="Arial"/>
            </a:endParaRPr>
          </a:p>
          <a:p>
            <a:pPr marL="474980" lvl="1" indent="-457200">
              <a:lnSpc>
                <a:spcPct val="100000"/>
              </a:lnSpc>
              <a:spcBef>
                <a:spcPts val="680"/>
              </a:spcBef>
              <a:buAutoNum type="alphaLcPeriod"/>
              <a:tabLst>
                <a:tab pos="474345" algn="l"/>
                <a:tab pos="474980" algn="l"/>
              </a:tabLst>
            </a:pPr>
            <a:r>
              <a:rPr sz="2400" b="1" spc="30" dirty="0">
                <a:solidFill>
                  <a:srgbClr val="002060"/>
                </a:solidFill>
                <a:latin typeface="Arial"/>
                <a:cs typeface="Arial"/>
              </a:rPr>
              <a:t>Kemampuan </a:t>
            </a:r>
            <a:r>
              <a:rPr sz="2400" b="1" spc="45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2400" b="1" spc="-1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002060"/>
                </a:solidFill>
                <a:latin typeface="Arial"/>
                <a:cs typeface="Arial"/>
              </a:rPr>
              <a:t>Membayar;</a:t>
            </a:r>
            <a:endParaRPr sz="2400" dirty="0">
              <a:latin typeface="Arial"/>
              <a:cs typeface="Arial"/>
            </a:endParaRPr>
          </a:p>
          <a:p>
            <a:pPr marL="931544" marR="5080" lvl="2" indent="-457200">
              <a:lnSpc>
                <a:spcPts val="2110"/>
              </a:lnSpc>
              <a:spcBef>
                <a:spcPts val="640"/>
              </a:spcBef>
              <a:buAutoNum type="alphaLcPeriod"/>
              <a:tabLst>
                <a:tab pos="931544" algn="l"/>
                <a:tab pos="932180" algn="l"/>
                <a:tab pos="4928235" algn="l"/>
              </a:tabLst>
            </a:pP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pembayaran</a:t>
            </a:r>
            <a:r>
              <a:rPr sz="2000" spc="4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kompensasi</a:t>
            </a:r>
            <a:r>
              <a:rPr sz="2000" spc="4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sangat	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tergantung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pada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kemampuan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perusahaan 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membayar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upah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ditentukan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oleh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keuntungan;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FDF0F29-FD61-4CD7-82D7-3CE7DAA2DFBE}"/>
              </a:ext>
            </a:extLst>
          </p:cNvPr>
          <p:cNvSpPr/>
          <p:nvPr/>
        </p:nvSpPr>
        <p:spPr>
          <a:xfrm>
            <a:off x="802283" y="802914"/>
            <a:ext cx="6010415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PENGGAJIAN SDM</a:t>
            </a:r>
          </a:p>
        </p:txBody>
      </p:sp>
    </p:spTree>
    <p:extLst>
      <p:ext uri="{BB962C8B-B14F-4D97-AF65-F5344CB8AC3E}">
        <p14:creationId xmlns:p14="http://schemas.microsoft.com/office/powerpoint/2010/main" val="99505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9036" y="1659134"/>
            <a:ext cx="10460355" cy="39671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64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10" dirty="0">
                <a:solidFill>
                  <a:srgbClr val="002060"/>
                </a:solidFill>
                <a:latin typeface="Arial"/>
                <a:cs typeface="Arial"/>
              </a:rPr>
              <a:t>Produktivitas;</a:t>
            </a:r>
            <a:endParaRPr sz="2000" dirty="0">
              <a:latin typeface="Arial"/>
              <a:cs typeface="Arial"/>
            </a:endParaRPr>
          </a:p>
          <a:p>
            <a:pPr marL="927100" marR="5080" lvl="1" indent="-457834">
              <a:lnSpc>
                <a:spcPct val="89000"/>
              </a:lnSpc>
              <a:spcBef>
                <a:spcPts val="565"/>
              </a:spcBef>
              <a:buAutoNum type="alphaLcPeriod"/>
              <a:tabLst>
                <a:tab pos="926465" algn="l"/>
                <a:tab pos="927100" algn="l"/>
                <a:tab pos="1679575" algn="l"/>
                <a:tab pos="2436495" algn="l"/>
                <a:tab pos="3757929" algn="l"/>
                <a:tab pos="4542155" algn="l"/>
                <a:tab pos="7131684" algn="l"/>
                <a:tab pos="9117965" algn="l"/>
              </a:tabLst>
            </a:pP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tingkat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5" dirty="0">
                <a:solidFill>
                  <a:srgbClr val="002060"/>
                </a:solidFill>
                <a:latin typeface="Arial"/>
                <a:cs typeface="Arial"/>
              </a:rPr>
              <a:t>produktivitas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2060"/>
                </a:solidFill>
                <a:latin typeface="Arial"/>
                <a:cs typeface="Arial"/>
              </a:rPr>
              <a:t>atau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prestasi</a:t>
            </a:r>
            <a:r>
              <a:rPr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</a:rPr>
              <a:t>kerja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2060"/>
                </a:solidFill>
                <a:latin typeface="Arial"/>
                <a:cs typeface="Arial"/>
              </a:rPr>
              <a:t>seharusnya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dijadikan</a:t>
            </a:r>
            <a:r>
              <a:rPr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30" dirty="0" err="1">
                <a:solidFill>
                  <a:srgbClr val="002060"/>
                </a:solidFill>
                <a:latin typeface="Arial"/>
                <a:cs typeface="Arial"/>
              </a:rPr>
              <a:t>bahan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60" dirty="0" err="1">
                <a:solidFill>
                  <a:srgbClr val="002060"/>
                </a:solidFill>
                <a:latin typeface="Arial"/>
                <a:cs typeface="Arial"/>
              </a:rPr>
              <a:t>pertimbangan</a:t>
            </a:r>
            <a:r>
              <a:rPr lang="en-US" spc="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 err="1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menentukan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besarnya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upah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2060"/>
                </a:solidFill>
                <a:latin typeface="Arial"/>
                <a:cs typeface="Arial"/>
              </a:rPr>
              <a:t>atau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gaji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002060"/>
                </a:solidFill>
                <a:latin typeface="Arial"/>
                <a:cs typeface="Arial"/>
              </a:rPr>
              <a:t>pekerja.</a:t>
            </a:r>
            <a:r>
              <a:rPr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Pertimbangan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ini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selain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5" dirty="0">
                <a:solidFill>
                  <a:srgbClr val="002060"/>
                </a:solidFill>
                <a:latin typeface="Arial"/>
                <a:cs typeface="Arial"/>
              </a:rPr>
              <a:t>untuk  </a:t>
            </a:r>
            <a:r>
              <a:rPr spc="55" dirty="0">
                <a:solidFill>
                  <a:srgbClr val="002060"/>
                </a:solidFill>
                <a:latin typeface="Arial"/>
                <a:cs typeface="Arial"/>
              </a:rPr>
              <a:t>memenuhi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aspek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keadilan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dirty="0">
                <a:solidFill>
                  <a:srgbClr val="002060"/>
                </a:solidFill>
                <a:latin typeface="Arial"/>
                <a:cs typeface="Arial"/>
              </a:rPr>
              <a:t>kewajaran,</a:t>
            </a:r>
            <a:r>
              <a:rPr spc="-3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juga</a:t>
            </a:r>
            <a:r>
              <a:rPr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0" dirty="0" err="1">
                <a:solidFill>
                  <a:srgbClr val="002060"/>
                </a:solidFill>
                <a:latin typeface="Arial"/>
                <a:cs typeface="Arial"/>
              </a:rPr>
              <a:t>akan</a:t>
            </a:r>
            <a:r>
              <a:rPr lang="en-US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60" dirty="0" err="1">
                <a:solidFill>
                  <a:srgbClr val="002060"/>
                </a:solidFill>
                <a:latin typeface="Arial"/>
                <a:cs typeface="Arial"/>
              </a:rPr>
              <a:t>mempengaruhi</a:t>
            </a:r>
            <a:r>
              <a:rPr lang="en-US" spc="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0" dirty="0" err="1">
                <a:solidFill>
                  <a:srgbClr val="002060"/>
                </a:solidFill>
                <a:latin typeface="Arial"/>
                <a:cs typeface="Arial"/>
              </a:rPr>
              <a:t>motivasi</a:t>
            </a:r>
            <a:r>
              <a:rPr lang="en-US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15" dirty="0" err="1">
                <a:solidFill>
                  <a:srgbClr val="002060"/>
                </a:solidFill>
                <a:latin typeface="Arial"/>
                <a:cs typeface="Arial"/>
              </a:rPr>
              <a:t>kerja</a:t>
            </a:r>
            <a:r>
              <a:rPr lang="en-US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lang="en-US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 err="1">
                <a:solidFill>
                  <a:srgbClr val="002060"/>
                </a:solidFill>
                <a:latin typeface="Arial"/>
                <a:cs typeface="Arial"/>
              </a:rPr>
              <a:t>bermuara</a:t>
            </a:r>
            <a:r>
              <a:rPr lang="en-US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002060"/>
                </a:solidFill>
                <a:latin typeface="Arial"/>
                <a:cs typeface="Arial"/>
              </a:rPr>
              <a:t>pada</a:t>
            </a:r>
            <a:r>
              <a:rPr lang="en-US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 err="1">
                <a:solidFill>
                  <a:srgbClr val="002060"/>
                </a:solidFill>
                <a:latin typeface="Arial"/>
                <a:cs typeface="Arial"/>
              </a:rPr>
              <a:t>kemampuan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002060"/>
                </a:solidFill>
                <a:latin typeface="Arial"/>
                <a:cs typeface="Arial"/>
              </a:rPr>
              <a:t>kompetitif </a:t>
            </a:r>
            <a:r>
              <a:rPr spc="75" dirty="0">
                <a:solidFill>
                  <a:srgbClr val="002060"/>
                </a:solidFill>
                <a:latin typeface="Arial"/>
                <a:cs typeface="Arial"/>
              </a:rPr>
              <a:t>bagi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para</a:t>
            </a:r>
            <a:r>
              <a:rPr spc="-3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pekerja;</a:t>
            </a:r>
            <a:endParaRPr dirty="0">
              <a:latin typeface="Arial"/>
              <a:cs typeface="Arial"/>
            </a:endParaRPr>
          </a:p>
          <a:p>
            <a:pPr marL="469900" lvl="1" indent="-457200">
              <a:lnSpc>
                <a:spcPct val="100000"/>
              </a:lnSpc>
              <a:spcBef>
                <a:spcPts val="70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2060"/>
                </a:solidFill>
                <a:latin typeface="Arial"/>
                <a:cs typeface="Arial"/>
              </a:rPr>
              <a:t>Biaya</a:t>
            </a:r>
            <a:r>
              <a:rPr sz="20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2060"/>
                </a:solidFill>
                <a:latin typeface="Arial"/>
                <a:cs typeface="Arial"/>
              </a:rPr>
              <a:t>Hidup;</a:t>
            </a:r>
            <a:endParaRPr sz="2000" dirty="0">
              <a:latin typeface="Arial"/>
              <a:cs typeface="Arial"/>
            </a:endParaRPr>
          </a:p>
          <a:p>
            <a:pPr marL="926465" marR="962025" lvl="2" indent="-457200">
              <a:lnSpc>
                <a:spcPts val="2180"/>
              </a:lnSpc>
              <a:spcBef>
                <a:spcPts val="58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faktor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ini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60" dirty="0">
                <a:solidFill>
                  <a:srgbClr val="002060"/>
                </a:solidFill>
                <a:latin typeface="Arial"/>
                <a:cs typeface="Arial"/>
              </a:rPr>
              <a:t>disebut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juga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tingkat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002060"/>
                </a:solidFill>
                <a:latin typeface="Arial"/>
                <a:cs typeface="Arial"/>
              </a:rPr>
              <a:t>kecukupan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75" dirty="0">
                <a:solidFill>
                  <a:srgbClr val="002060"/>
                </a:solidFill>
                <a:latin typeface="Arial"/>
                <a:cs typeface="Arial"/>
              </a:rPr>
              <a:t>gaji/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upah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yaitu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2060"/>
                </a:solidFill>
                <a:latin typeface="Arial"/>
                <a:cs typeface="Arial"/>
              </a:rPr>
              <a:t>harus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002060"/>
                </a:solidFill>
                <a:latin typeface="Arial"/>
                <a:cs typeface="Arial"/>
              </a:rPr>
              <a:t>memenuhi  </a:t>
            </a:r>
            <a:r>
              <a:rPr spc="45" dirty="0">
                <a:solidFill>
                  <a:srgbClr val="002060"/>
                </a:solidFill>
                <a:latin typeface="Arial"/>
                <a:cs typeface="Arial"/>
              </a:rPr>
              <a:t>kebutuhan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2060"/>
                </a:solidFill>
                <a:latin typeface="Arial"/>
                <a:cs typeface="Arial"/>
              </a:rPr>
              <a:t>dasar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(minimum)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para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pekerja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2060"/>
                </a:solidFill>
                <a:latin typeface="Arial"/>
                <a:cs typeface="Arial"/>
              </a:rPr>
              <a:t>manusia.</a:t>
            </a:r>
            <a:endParaRPr dirty="0">
              <a:latin typeface="Arial"/>
              <a:cs typeface="Arial"/>
            </a:endParaRPr>
          </a:p>
          <a:p>
            <a:pPr marL="469900" lvl="1" indent="-45720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20" dirty="0">
                <a:solidFill>
                  <a:srgbClr val="002060"/>
                </a:solidFill>
                <a:latin typeface="Arial"/>
                <a:cs typeface="Arial"/>
              </a:rPr>
              <a:t>Pemerintah;</a:t>
            </a:r>
            <a:endParaRPr sz="2000" dirty="0">
              <a:latin typeface="Arial"/>
              <a:cs typeface="Arial"/>
            </a:endParaRPr>
          </a:p>
          <a:p>
            <a:pPr marL="926465" marR="202565" lvl="2" indent="-457200">
              <a:lnSpc>
                <a:spcPct val="90500"/>
              </a:lnSpc>
              <a:spcBef>
                <a:spcPts val="555"/>
              </a:spcBef>
              <a:buAutoNum type="alphaLcPeriod"/>
              <a:tabLst>
                <a:tab pos="926465" algn="l"/>
                <a:tab pos="927100" algn="l"/>
                <a:tab pos="1722120" algn="l"/>
                <a:tab pos="3569970" algn="l"/>
              </a:tabLst>
            </a:pPr>
            <a:r>
              <a:rPr lang="en-GB" spc="4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pc="40" dirty="0" err="1">
                <a:solidFill>
                  <a:srgbClr val="002060"/>
                </a:solidFill>
                <a:latin typeface="Arial"/>
                <a:cs typeface="Arial"/>
              </a:rPr>
              <a:t>aktor</a:t>
            </a:r>
            <a:r>
              <a:rPr lang="en-US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 err="1">
                <a:solidFill>
                  <a:srgbClr val="002060"/>
                </a:solidFill>
                <a:latin typeface="Arial"/>
                <a:cs typeface="Arial"/>
              </a:rPr>
              <a:t>ini</a:t>
            </a:r>
            <a:r>
              <a:rPr lang="en-US" spc="4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35" dirty="0" err="1">
                <a:solidFill>
                  <a:srgbClr val="002060"/>
                </a:solidFill>
                <a:latin typeface="Arial"/>
                <a:cs typeface="Arial"/>
              </a:rPr>
              <a:t>merupakan</a:t>
            </a:r>
            <a:r>
              <a:rPr lang="en-US" spc="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5" dirty="0" err="1">
                <a:solidFill>
                  <a:srgbClr val="002060"/>
                </a:solidFill>
                <a:latin typeface="Arial"/>
                <a:cs typeface="Arial"/>
              </a:rPr>
              <a:t>usaha</a:t>
            </a:r>
            <a:r>
              <a:rPr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002060"/>
                </a:solidFill>
                <a:latin typeface="Arial"/>
                <a:cs typeface="Arial"/>
              </a:rPr>
              <a:t>pemerintah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pc="65" dirty="0">
                <a:solidFill>
                  <a:srgbClr val="002060"/>
                </a:solidFill>
                <a:latin typeface="Arial"/>
                <a:cs typeface="Arial"/>
              </a:rPr>
              <a:t>berhubungan dengan </a:t>
            </a:r>
            <a:r>
              <a:rPr spc="40" dirty="0" err="1">
                <a:solidFill>
                  <a:srgbClr val="002060"/>
                </a:solidFill>
                <a:latin typeface="Arial"/>
                <a:cs typeface="Arial"/>
              </a:rPr>
              <a:t>faktor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15" dirty="0" err="1">
                <a:solidFill>
                  <a:srgbClr val="002060"/>
                </a:solidFill>
                <a:latin typeface="Arial"/>
                <a:cs typeface="Arial"/>
              </a:rPr>
              <a:t>biaya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45" dirty="0">
                <a:solidFill>
                  <a:srgbClr val="002060"/>
                </a:solidFill>
                <a:latin typeface="Arial"/>
                <a:cs typeface="Arial"/>
              </a:rPr>
              <a:t>kehidupan, 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agar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pekerja </a:t>
            </a:r>
            <a:r>
              <a:rPr spc="65" dirty="0">
                <a:solidFill>
                  <a:srgbClr val="002060"/>
                </a:solidFill>
                <a:latin typeface="Arial"/>
                <a:cs typeface="Arial"/>
              </a:rPr>
              <a:t>memperoleh </a:t>
            </a:r>
            <a:r>
              <a:rPr spc="30" dirty="0">
                <a:solidFill>
                  <a:srgbClr val="002060"/>
                </a:solidFill>
                <a:latin typeface="Arial"/>
                <a:cs typeface="Arial"/>
              </a:rPr>
              <a:t>penghasilan yang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memungkinkan  </a:t>
            </a:r>
            <a:r>
              <a:rPr spc="90" dirty="0">
                <a:solidFill>
                  <a:srgbClr val="002060"/>
                </a:solidFill>
                <a:latin typeface="Arial"/>
                <a:cs typeface="Arial"/>
              </a:rPr>
              <a:t>hidup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2060"/>
                </a:solidFill>
                <a:latin typeface="Arial"/>
                <a:cs typeface="Arial"/>
              </a:rPr>
              <a:t>layak</a:t>
            </a:r>
            <a:r>
              <a:rPr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002060"/>
                </a:solidFill>
                <a:latin typeface="Arial"/>
                <a:cs typeface="Arial"/>
              </a:rPr>
              <a:t>sesuai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65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</a:rPr>
              <a:t>harkat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martabatnya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2060"/>
                </a:solidFill>
                <a:latin typeface="Arial"/>
                <a:cs typeface="Arial"/>
              </a:rPr>
              <a:t>manusia.</a:t>
            </a:r>
            <a:r>
              <a:rPr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Pemerintah 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juga 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menentukan </a:t>
            </a:r>
            <a:r>
              <a:rPr spc="35" dirty="0">
                <a:solidFill>
                  <a:srgbClr val="002060"/>
                </a:solidFill>
                <a:latin typeface="Arial"/>
                <a:cs typeface="Arial"/>
              </a:rPr>
              <a:t>Upah </a:t>
            </a:r>
            <a:r>
              <a:rPr spc="70" dirty="0">
                <a:solidFill>
                  <a:srgbClr val="002060"/>
                </a:solidFill>
                <a:latin typeface="Arial"/>
                <a:cs typeface="Arial"/>
              </a:rPr>
              <a:t>Minimum 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</a:rPr>
              <a:t>Regional </a:t>
            </a:r>
            <a:r>
              <a:rPr spc="25" dirty="0">
                <a:solidFill>
                  <a:srgbClr val="002060"/>
                </a:solidFill>
                <a:latin typeface="Arial"/>
                <a:cs typeface="Arial"/>
              </a:rPr>
              <a:t>sebagai 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</a:rPr>
              <a:t>standar </a:t>
            </a:r>
            <a:r>
              <a:rPr spc="75" dirty="0">
                <a:solidFill>
                  <a:srgbClr val="002060"/>
                </a:solidFill>
                <a:latin typeface="Arial"/>
                <a:cs typeface="Arial"/>
              </a:rPr>
              <a:t>gaji/ 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upah </a:t>
            </a:r>
            <a:r>
              <a:rPr spc="105" dirty="0">
                <a:solidFill>
                  <a:srgbClr val="002060"/>
                </a:solidFill>
                <a:latin typeface="Arial"/>
                <a:cs typeface="Arial"/>
              </a:rPr>
              <a:t>di </a:t>
            </a:r>
            <a:r>
              <a:rPr dirty="0">
                <a:solidFill>
                  <a:srgbClr val="002060"/>
                </a:solidFill>
                <a:latin typeface="Arial"/>
                <a:cs typeface="Arial"/>
              </a:rPr>
              <a:t>suatu 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tempat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tertentu.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DBCD51-5ECB-4F6C-8479-392A1C34059D}"/>
              </a:ext>
            </a:extLst>
          </p:cNvPr>
          <p:cNvSpPr/>
          <p:nvPr/>
        </p:nvSpPr>
        <p:spPr>
          <a:xfrm>
            <a:off x="802284" y="842328"/>
            <a:ext cx="6010415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PENGGAJIAN SDM</a:t>
            </a:r>
          </a:p>
        </p:txBody>
      </p:sp>
    </p:spTree>
    <p:extLst>
      <p:ext uri="{BB962C8B-B14F-4D97-AF65-F5344CB8AC3E}">
        <p14:creationId xmlns:p14="http://schemas.microsoft.com/office/powerpoint/2010/main" val="326529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80" y="1762251"/>
            <a:ext cx="8706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35" dirty="0">
                <a:solidFill>
                  <a:srgbClr val="002060"/>
                </a:solidFill>
                <a:latin typeface="Arial"/>
                <a:cs typeface="Arial"/>
              </a:rPr>
              <a:t>Keterpaduan</a:t>
            </a:r>
            <a:r>
              <a:rPr sz="22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20" dirty="0">
                <a:solidFill>
                  <a:srgbClr val="002060"/>
                </a:solidFill>
                <a:latin typeface="Arial"/>
                <a:cs typeface="Arial"/>
              </a:rPr>
              <a:t>aspek</a:t>
            </a:r>
            <a:r>
              <a:rPr sz="2200" b="1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2060"/>
                </a:solidFill>
                <a:latin typeface="Arial"/>
                <a:cs typeface="Arial"/>
              </a:rPr>
              <a:t>Tridharma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2060"/>
                </a:solidFill>
                <a:latin typeface="Arial"/>
                <a:cs typeface="Arial"/>
              </a:rPr>
              <a:t>Perguruan</a:t>
            </a:r>
            <a:r>
              <a:rPr sz="2200" b="1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35" dirty="0">
                <a:solidFill>
                  <a:srgbClr val="002060"/>
                </a:solidFill>
                <a:latin typeface="Arial"/>
                <a:cs typeface="Arial"/>
              </a:rPr>
              <a:t>Tinggi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3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2060"/>
                </a:solidFill>
                <a:latin typeface="Arial"/>
                <a:cs typeface="Arial"/>
              </a:rPr>
              <a:t>berbasis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400" y="1981860"/>
            <a:ext cx="3101340" cy="738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sz="2200" b="1" spc="20" dirty="0">
                <a:solidFill>
                  <a:srgbClr val="002060"/>
                </a:solidFill>
                <a:latin typeface="Arial"/>
                <a:cs typeface="Arial"/>
              </a:rPr>
              <a:t>kewirausahaan</a:t>
            </a:r>
            <a:endParaRPr sz="22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Empathy-Partisipatif,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892" y="2675127"/>
            <a:ext cx="9039225" cy="5194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marR="5080" indent="-228600">
              <a:lnSpc>
                <a:spcPct val="705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900" spc="-30" dirty="0">
                <a:solidFill>
                  <a:srgbClr val="002060"/>
                </a:solidFill>
                <a:latin typeface="Arial"/>
                <a:cs typeface="Arial"/>
              </a:rPr>
              <a:t>KKN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Tematik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Kewirausahaan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dikembangkan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untuk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meningkatkan 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kepekaan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Arial"/>
                <a:cs typeface="Arial"/>
              </a:rPr>
              <a:t>mahasiswa,</a:t>
            </a:r>
            <a:r>
              <a:rPr sz="19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dosen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masyarakat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terhadap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002060"/>
                </a:solidFill>
                <a:latin typeface="Arial"/>
                <a:cs typeface="Arial"/>
              </a:rPr>
              <a:t>berbagai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persoalan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404" y="3083407"/>
            <a:ext cx="83362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solidFill>
                  <a:srgbClr val="002060"/>
                </a:solidFill>
                <a:latin typeface="Arial"/>
                <a:cs typeface="Arial"/>
              </a:rPr>
              <a:t>berkembang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masyarakat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19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ditelaah</a:t>
            </a:r>
            <a:r>
              <a:rPr sz="19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dianalisis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secara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menyeluruh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680" y="3259578"/>
            <a:ext cx="8760460" cy="7048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295"/>
              </a:spcBef>
            </a:pP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sehingga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ditemukan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penyelesaian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002060"/>
                </a:solidFill>
                <a:latin typeface="Arial"/>
                <a:cs typeface="Arial"/>
              </a:rPr>
              <a:t>komprehensif,</a:t>
            </a:r>
            <a:r>
              <a:rPr sz="19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realistis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tepat.</a:t>
            </a:r>
            <a:endParaRPr sz="190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25" dirty="0">
                <a:solidFill>
                  <a:srgbClr val="002060"/>
                </a:solidFill>
                <a:latin typeface="Arial"/>
                <a:cs typeface="Arial"/>
              </a:rPr>
              <a:t>Interdisipliner,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0892" y="3909567"/>
            <a:ext cx="85896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900" spc="-30" dirty="0">
                <a:solidFill>
                  <a:srgbClr val="002060"/>
                </a:solidFill>
                <a:latin typeface="Arial"/>
                <a:cs typeface="Arial"/>
              </a:rPr>
              <a:t>KKN</a:t>
            </a:r>
            <a:r>
              <a:rPr sz="19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Tematik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Kewirausahaan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dilaksanakan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002060"/>
                </a:solidFill>
                <a:latin typeface="Arial"/>
                <a:cs typeface="Arial"/>
              </a:rPr>
              <a:t>oleh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mahasiswa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berasal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404" y="4110812"/>
            <a:ext cx="87864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solidFill>
                  <a:srgbClr val="002060"/>
                </a:solidFill>
                <a:latin typeface="Arial"/>
                <a:cs typeface="Arial"/>
              </a:rPr>
              <a:t>berbagai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002060"/>
                </a:solidFill>
                <a:latin typeface="Arial"/>
                <a:cs typeface="Arial"/>
              </a:rPr>
              <a:t>disiplin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002060"/>
                </a:solidFill>
                <a:latin typeface="Arial"/>
                <a:cs typeface="Arial"/>
              </a:rPr>
              <a:t>ilmu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lingkungan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universitas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pelaksanaannya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002060"/>
                </a:solidFill>
                <a:latin typeface="Arial"/>
                <a:cs typeface="Arial"/>
              </a:rPr>
              <a:t>dikoordinir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3680" y="4289944"/>
            <a:ext cx="7849870" cy="7042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295"/>
              </a:spcBef>
            </a:pPr>
            <a:r>
              <a:rPr sz="1900" spc="55" dirty="0">
                <a:solidFill>
                  <a:srgbClr val="002060"/>
                </a:solidFill>
                <a:latin typeface="Arial"/>
                <a:cs typeface="Arial"/>
              </a:rPr>
              <a:t>oleh </a:t>
            </a:r>
            <a:r>
              <a:rPr sz="1900" spc="30" dirty="0">
                <a:solidFill>
                  <a:srgbClr val="002060"/>
                </a:solidFill>
                <a:latin typeface="Arial"/>
                <a:cs typeface="Arial"/>
              </a:rPr>
              <a:t>Lembaga</a:t>
            </a:r>
            <a:r>
              <a:rPr sz="1900" spc="-1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002060"/>
                </a:solidFill>
                <a:latin typeface="Arial"/>
                <a:cs typeface="Arial"/>
              </a:rPr>
              <a:t>LPPM</a:t>
            </a:r>
            <a:endParaRPr sz="19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Komprehensif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dan Komplementatif </a:t>
            </a:r>
            <a:r>
              <a:rPr sz="2200" b="1" dirty="0">
                <a:solidFill>
                  <a:srgbClr val="002060"/>
                </a:solidFill>
                <a:latin typeface="Arial"/>
                <a:cs typeface="Arial"/>
              </a:rPr>
              <a:t>serta </a:t>
            </a:r>
            <a:r>
              <a:rPr sz="2200" b="1" spc="25" dirty="0">
                <a:solidFill>
                  <a:srgbClr val="002060"/>
                </a:solidFill>
                <a:latin typeface="Arial"/>
                <a:cs typeface="Arial"/>
              </a:rPr>
              <a:t>berfungsi</a:t>
            </a:r>
            <a:r>
              <a:rPr sz="2200" b="1" spc="-3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2060"/>
                </a:solidFill>
                <a:latin typeface="Arial"/>
                <a:cs typeface="Arial"/>
              </a:rPr>
              <a:t>luas,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0892" y="4948936"/>
            <a:ext cx="8912860" cy="5194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9235">
              <a:lnSpc>
                <a:spcPct val="70500"/>
              </a:lnSpc>
              <a:spcBef>
                <a:spcPts val="770"/>
              </a:spcBef>
              <a:buClr>
                <a:srgbClr val="002060"/>
              </a:buClr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dirty="0"/>
              <a:t>	</a:t>
            </a: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bersinergi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dalam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mensukseskan </a:t>
            </a:r>
            <a:r>
              <a:rPr sz="1900" spc="70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pemerintah; </a:t>
            </a:r>
            <a:r>
              <a:rPr sz="1900" spc="70" dirty="0">
                <a:solidFill>
                  <a:srgbClr val="002060"/>
                </a:solidFill>
                <a:latin typeface="Arial"/>
                <a:cs typeface="Arial"/>
              </a:rPr>
              <a:t>bagi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mahasiswa </a:t>
            </a: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dalam 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upaya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menyelaraskan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teori-teori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khususnya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tentang</a:t>
            </a:r>
            <a:r>
              <a:rPr sz="1900" spc="-3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kewirausahaan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sudah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9645" y="5357215"/>
            <a:ext cx="8428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didapatkan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002060"/>
                </a:solidFill>
                <a:latin typeface="Arial"/>
                <a:cs typeface="Arial"/>
              </a:rPr>
              <a:t>bangku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kuliah,</a:t>
            </a:r>
            <a:r>
              <a:rPr sz="19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serta</a:t>
            </a:r>
            <a:r>
              <a:rPr sz="19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berfungsi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002060"/>
                </a:solidFill>
                <a:latin typeface="Arial"/>
                <a:cs typeface="Arial"/>
              </a:rPr>
              <a:t>sarana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002060"/>
                </a:solidFill>
                <a:latin typeface="Arial"/>
                <a:cs typeface="Arial"/>
              </a:rPr>
              <a:t>bagi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mahasiswa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9886" y="5558459"/>
            <a:ext cx="86010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mengaktualisasikan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002060"/>
                </a:solidFill>
                <a:latin typeface="Arial"/>
                <a:cs typeface="Arial"/>
              </a:rPr>
              <a:t>diri</a:t>
            </a:r>
            <a:r>
              <a:rPr sz="19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secara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professional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002060"/>
                </a:solidFill>
                <a:latin typeface="Arial"/>
                <a:cs typeface="Arial"/>
              </a:rPr>
              <a:t>proporsional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19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002060"/>
                </a:solidFill>
                <a:latin typeface="Arial"/>
                <a:cs typeface="Arial"/>
              </a:rPr>
              <a:t>bidang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0127" y="5762599"/>
            <a:ext cx="17214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kewirausahaan;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8169061-D4E6-49B9-B60D-203DF7DF1797}"/>
              </a:ext>
            </a:extLst>
          </p:cNvPr>
          <p:cNvSpPr/>
          <p:nvPr/>
        </p:nvSpPr>
        <p:spPr>
          <a:xfrm>
            <a:off x="685800" y="858803"/>
            <a:ext cx="5181600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2.2 MANAJEMEN ORGANISASI</a:t>
            </a:r>
          </a:p>
        </p:txBody>
      </p:sp>
    </p:spTree>
    <p:extLst>
      <p:ext uri="{BB962C8B-B14F-4D97-AF65-F5344CB8AC3E}">
        <p14:creationId xmlns:p14="http://schemas.microsoft.com/office/powerpoint/2010/main" val="64354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656618" y="1584784"/>
            <a:ext cx="11094720" cy="26484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GB" sz="2800" b="1" dirty="0" err="1">
                <a:solidFill>
                  <a:srgbClr val="002F6C"/>
                </a:solidFill>
                <a:latin typeface="Arial"/>
                <a:cs typeface="Arial"/>
              </a:rPr>
              <a:t>Realistis-pragmatis</a:t>
            </a:r>
            <a:r>
              <a:rPr lang="en-GB" sz="2800" b="1" dirty="0">
                <a:solidFill>
                  <a:srgbClr val="002F6C"/>
                </a:solidFill>
                <a:latin typeface="Arial"/>
                <a:cs typeface="Arial"/>
              </a:rPr>
              <a:t>;</a:t>
            </a:r>
          </a:p>
          <a:p>
            <a:pPr marL="698500" marR="5080" lvl="1" indent="-229235">
              <a:lnSpc>
                <a:spcPct val="91200"/>
              </a:lnSpc>
              <a:spcBef>
                <a:spcPts val="470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GB" sz="2000" spc="55" dirty="0">
                <a:solidFill>
                  <a:srgbClr val="002F6C"/>
                </a:solidFill>
                <a:latin typeface="Arial"/>
                <a:cs typeface="Arial"/>
              </a:rPr>
              <a:t>Program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 err="1">
                <a:solidFill>
                  <a:srgbClr val="002F6C"/>
                </a:solidFill>
                <a:latin typeface="Arial"/>
                <a:cs typeface="Arial"/>
              </a:rPr>
              <a:t>kegiatan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25" dirty="0">
                <a:solidFill>
                  <a:srgbClr val="002F6C"/>
                </a:solidFill>
                <a:latin typeface="Arial"/>
                <a:cs typeface="Arial"/>
              </a:rPr>
              <a:t>KKN</a:t>
            </a:r>
            <a:r>
              <a:rPr lang="en-GB" sz="2000" spc="-6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5" dirty="0" err="1">
                <a:solidFill>
                  <a:srgbClr val="002F6C"/>
                </a:solidFill>
                <a:latin typeface="Arial"/>
                <a:cs typeface="Arial"/>
              </a:rPr>
              <a:t>Tematik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15" dirty="0" err="1">
                <a:solidFill>
                  <a:srgbClr val="002F6C"/>
                </a:solidFill>
                <a:latin typeface="Arial"/>
                <a:cs typeface="Arial"/>
              </a:rPr>
              <a:t>Kewirausahaan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lang="en-GB" sz="2000" spc="-3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15" dirty="0" err="1">
                <a:solidFill>
                  <a:srgbClr val="002F6C"/>
                </a:solidFill>
                <a:latin typeface="Arial"/>
                <a:cs typeface="Arial"/>
              </a:rPr>
              <a:t>direncanakan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pada</a:t>
            </a:r>
            <a:r>
              <a:rPr lang="en-GB" sz="2000" spc="-4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5" dirty="0" err="1">
                <a:solidFill>
                  <a:srgbClr val="002F6C"/>
                </a:solidFill>
                <a:latin typeface="Arial"/>
                <a:cs typeface="Arial"/>
              </a:rPr>
              <a:t>dasarnya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60" dirty="0" err="1">
                <a:solidFill>
                  <a:srgbClr val="002F6C"/>
                </a:solidFill>
                <a:latin typeface="Arial"/>
                <a:cs typeface="Arial"/>
              </a:rPr>
              <a:t>bertumpu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pada</a:t>
            </a:r>
            <a:r>
              <a:rPr lang="en-GB" sz="2000" spc="-3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permasalahan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dan </a:t>
            </a:r>
            <a:r>
              <a:rPr lang="en-GB" sz="2000" spc="30" dirty="0" err="1">
                <a:solidFill>
                  <a:srgbClr val="002F6C"/>
                </a:solidFill>
                <a:latin typeface="Arial"/>
                <a:cs typeface="Arial"/>
              </a:rPr>
              <a:t>kebutuhan</a:t>
            </a:r>
            <a:r>
              <a:rPr lang="en-GB" sz="2000" spc="3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5" dirty="0" err="1">
                <a:solidFill>
                  <a:srgbClr val="002F6C"/>
                </a:solidFill>
                <a:latin typeface="Arial"/>
                <a:cs typeface="Arial"/>
              </a:rPr>
              <a:t>nyata</a:t>
            </a:r>
            <a:r>
              <a:rPr lang="en-GB" sz="2000" spc="-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15" dirty="0" err="1">
                <a:solidFill>
                  <a:srgbClr val="002F6C"/>
                </a:solidFill>
                <a:latin typeface="Arial"/>
                <a:cs typeface="Arial"/>
              </a:rPr>
              <a:t>masyarakat</a:t>
            </a:r>
            <a:r>
              <a:rPr lang="en-GB" sz="2000" spc="-1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>
                <a:solidFill>
                  <a:srgbClr val="002F6C"/>
                </a:solidFill>
                <a:latin typeface="Arial"/>
                <a:cs typeface="Arial"/>
              </a:rPr>
              <a:t>yang </a:t>
            </a:r>
            <a:r>
              <a:rPr lang="en-GB" sz="2000" spc="15" dirty="0" err="1">
                <a:solidFill>
                  <a:srgbClr val="002F6C"/>
                </a:solidFill>
                <a:latin typeface="Arial"/>
                <a:cs typeface="Arial"/>
              </a:rPr>
              <a:t>ada</a:t>
            </a:r>
            <a:r>
              <a:rPr lang="en-GB" sz="2000" spc="1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85" dirty="0">
                <a:solidFill>
                  <a:srgbClr val="002F6C"/>
                </a:solidFill>
                <a:latin typeface="Arial"/>
                <a:cs typeface="Arial"/>
              </a:rPr>
              <a:t>di </a:t>
            </a:r>
            <a:r>
              <a:rPr lang="en-GB" sz="2000" spc="25" dirty="0" err="1">
                <a:solidFill>
                  <a:srgbClr val="002F6C"/>
                </a:solidFill>
                <a:latin typeface="Arial"/>
                <a:cs typeface="Arial"/>
              </a:rPr>
              <a:t>lapangan</a:t>
            </a:r>
            <a:r>
              <a:rPr lang="en-GB" sz="2000" spc="2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dan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dilaksanakan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20" dirty="0" err="1">
                <a:solidFill>
                  <a:srgbClr val="002F6C"/>
                </a:solidFill>
                <a:latin typeface="Arial"/>
                <a:cs typeface="Arial"/>
              </a:rPr>
              <a:t>sesuai</a:t>
            </a:r>
            <a:r>
              <a:rPr lang="en-GB" sz="2000" spc="-2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0" dirty="0" err="1">
                <a:solidFill>
                  <a:srgbClr val="002F6C"/>
                </a:solidFill>
                <a:latin typeface="Arial"/>
                <a:cs typeface="Arial"/>
              </a:rPr>
              <a:t>dengan</a:t>
            </a:r>
            <a:r>
              <a:rPr lang="en-GB" sz="2000" spc="5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daya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 err="1">
                <a:solidFill>
                  <a:srgbClr val="002F6C"/>
                </a:solidFill>
                <a:latin typeface="Arial"/>
                <a:cs typeface="Arial"/>
              </a:rPr>
              <a:t>dukung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, </a:t>
            </a:r>
            <a:r>
              <a:rPr lang="en-GB" sz="2000" spc="35" dirty="0" err="1">
                <a:solidFill>
                  <a:srgbClr val="002F6C"/>
                </a:solidFill>
                <a:latin typeface="Arial"/>
                <a:cs typeface="Arial"/>
              </a:rPr>
              <a:t>sumber</a:t>
            </a:r>
            <a:r>
              <a:rPr lang="en-GB" sz="2000" spc="35" dirty="0">
                <a:solidFill>
                  <a:srgbClr val="002F6C"/>
                </a:solidFill>
                <a:latin typeface="Arial"/>
                <a:cs typeface="Arial"/>
              </a:rPr>
              <a:t> 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daya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>
                <a:solidFill>
                  <a:srgbClr val="002F6C"/>
                </a:solidFill>
                <a:latin typeface="Arial"/>
                <a:cs typeface="Arial"/>
              </a:rPr>
              <a:t>yang</a:t>
            </a:r>
            <a:r>
              <a:rPr lang="en-GB" sz="2000" spc="-10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5" dirty="0" err="1">
                <a:solidFill>
                  <a:srgbClr val="002F6C"/>
                </a:solidFill>
                <a:latin typeface="Arial"/>
                <a:cs typeface="Arial"/>
              </a:rPr>
              <a:t>tersedia</a:t>
            </a:r>
            <a:endParaRPr lang="en-GB" sz="2000" dirty="0">
              <a:solidFill>
                <a:srgbClr val="002F6C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0665" algn="l"/>
                <a:tab pos="241300" algn="l"/>
              </a:tabLst>
            </a:pPr>
            <a:r>
              <a:rPr lang="en-GB" sz="2800" b="1" spc="30" dirty="0" err="1">
                <a:solidFill>
                  <a:srgbClr val="002F6C"/>
                </a:solidFill>
                <a:latin typeface="Arial"/>
                <a:cs typeface="Arial"/>
              </a:rPr>
              <a:t>Keterpaduan</a:t>
            </a:r>
            <a:r>
              <a:rPr lang="en-GB" sz="2800" b="1" spc="30" dirty="0">
                <a:solidFill>
                  <a:srgbClr val="002F6C"/>
                </a:solidFill>
                <a:latin typeface="Arial"/>
                <a:cs typeface="Arial"/>
              </a:rPr>
              <a:t>;</a:t>
            </a:r>
            <a:endParaRPr lang="en-GB" sz="2800" b="1" dirty="0">
              <a:solidFill>
                <a:srgbClr val="002F6C"/>
              </a:solidFill>
              <a:latin typeface="Arial"/>
              <a:cs typeface="Arial"/>
            </a:endParaRPr>
          </a:p>
          <a:p>
            <a:pPr marL="698500" marR="24765" lvl="1" indent="-229235">
              <a:lnSpc>
                <a:spcPts val="1700"/>
              </a:lnSpc>
              <a:spcBef>
                <a:spcPts val="640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GB" sz="2000" spc="-25" dirty="0">
                <a:solidFill>
                  <a:srgbClr val="002F6C"/>
                </a:solidFill>
                <a:latin typeface="Arial"/>
                <a:cs typeface="Arial"/>
              </a:rPr>
              <a:t>KKN </a:t>
            </a:r>
            <a:r>
              <a:rPr lang="en-GB" sz="2000" spc="-5" dirty="0" err="1">
                <a:solidFill>
                  <a:srgbClr val="002F6C"/>
                </a:solidFill>
                <a:latin typeface="Arial"/>
                <a:cs typeface="Arial"/>
              </a:rPr>
              <a:t>Tematik</a:t>
            </a:r>
            <a:r>
              <a:rPr lang="en-GB" sz="2000" spc="-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15" dirty="0" err="1">
                <a:solidFill>
                  <a:srgbClr val="002F6C"/>
                </a:solidFill>
                <a:latin typeface="Arial"/>
                <a:cs typeface="Arial"/>
              </a:rPr>
              <a:t>Kewirausahaan</a:t>
            </a:r>
            <a:r>
              <a:rPr lang="en-GB" sz="2000" spc="-1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dilaksanakan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-25" dirty="0" err="1">
                <a:solidFill>
                  <a:srgbClr val="002F6C"/>
                </a:solidFill>
                <a:latin typeface="Arial"/>
                <a:cs typeface="Arial"/>
              </a:rPr>
              <a:t>secara</a:t>
            </a:r>
            <a:r>
              <a:rPr lang="en-GB" sz="2000" spc="-2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 err="1">
                <a:solidFill>
                  <a:srgbClr val="002F6C"/>
                </a:solidFill>
                <a:latin typeface="Arial"/>
                <a:cs typeface="Arial"/>
              </a:rPr>
              <a:t>terpadu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, </a:t>
            </a:r>
            <a:r>
              <a:rPr lang="en-GB" sz="2000" spc="30" dirty="0" err="1">
                <a:solidFill>
                  <a:srgbClr val="002F6C"/>
                </a:solidFill>
                <a:latin typeface="Arial"/>
                <a:cs typeface="Arial"/>
              </a:rPr>
              <a:t>mencakup</a:t>
            </a:r>
            <a:r>
              <a:rPr lang="en-GB" sz="2000" spc="3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aspek</a:t>
            </a:r>
            <a:r>
              <a:rPr lang="en-GB" sz="2000" spc="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5" dirty="0" err="1">
                <a:solidFill>
                  <a:srgbClr val="002F6C"/>
                </a:solidFill>
                <a:latin typeface="Arial"/>
                <a:cs typeface="Arial"/>
              </a:rPr>
              <a:t>intelektual</a:t>
            </a:r>
            <a:r>
              <a:rPr lang="en-GB" sz="2000" spc="25" dirty="0">
                <a:solidFill>
                  <a:srgbClr val="002F6C"/>
                </a:solidFill>
                <a:latin typeface="Arial"/>
                <a:cs typeface="Arial"/>
              </a:rPr>
              <a:t>, </a:t>
            </a:r>
            <a:r>
              <a:rPr lang="en-GB" sz="2000" spc="15" dirty="0" err="1">
                <a:solidFill>
                  <a:srgbClr val="002F6C"/>
                </a:solidFill>
                <a:latin typeface="Arial"/>
                <a:cs typeface="Arial"/>
              </a:rPr>
              <a:t>sosial-ekonomi</a:t>
            </a:r>
            <a:r>
              <a:rPr lang="en-GB" sz="2000" spc="15" dirty="0">
                <a:solidFill>
                  <a:srgbClr val="002F6C"/>
                </a:solidFill>
                <a:latin typeface="Arial"/>
                <a:cs typeface="Arial"/>
              </a:rPr>
              <a:t>,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fisik</a:t>
            </a:r>
            <a:r>
              <a:rPr lang="en-GB" sz="2000" spc="-29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dan  </a:t>
            </a:r>
            <a:r>
              <a:rPr lang="en-GB" sz="2000" spc="15" dirty="0" err="1">
                <a:solidFill>
                  <a:srgbClr val="002F6C"/>
                </a:solidFill>
                <a:latin typeface="Arial"/>
                <a:cs typeface="Arial"/>
              </a:rPr>
              <a:t>manajerial</a:t>
            </a:r>
            <a:r>
              <a:rPr lang="en-GB" sz="2000" spc="-5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>
                <a:solidFill>
                  <a:srgbClr val="002F6C"/>
                </a:solidFill>
                <a:latin typeface="Arial"/>
                <a:cs typeface="Arial"/>
              </a:rPr>
              <a:t>agar</a:t>
            </a:r>
            <a:r>
              <a:rPr lang="en-GB" sz="2000" spc="-5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0" dirty="0" err="1">
                <a:solidFill>
                  <a:srgbClr val="002F6C"/>
                </a:solidFill>
                <a:latin typeface="Arial"/>
                <a:cs typeface="Arial"/>
              </a:rPr>
              <a:t>mampu</a:t>
            </a:r>
            <a:r>
              <a:rPr lang="en-GB" sz="2000" spc="-4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30" dirty="0" err="1">
                <a:solidFill>
                  <a:srgbClr val="002F6C"/>
                </a:solidFill>
                <a:latin typeface="Arial"/>
                <a:cs typeface="Arial"/>
              </a:rPr>
              <a:t>meningkatkan</a:t>
            </a:r>
            <a:r>
              <a:rPr lang="en-GB" sz="2000" spc="-5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5" dirty="0" err="1">
                <a:solidFill>
                  <a:srgbClr val="002F6C"/>
                </a:solidFill>
                <a:latin typeface="Arial"/>
                <a:cs typeface="Arial"/>
              </a:rPr>
              <a:t>aspek</a:t>
            </a:r>
            <a:r>
              <a:rPr lang="en-GB" sz="2000" spc="-4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30" dirty="0" err="1">
                <a:solidFill>
                  <a:srgbClr val="002F6C"/>
                </a:solidFill>
                <a:latin typeface="Arial"/>
                <a:cs typeface="Arial"/>
              </a:rPr>
              <a:t>pengetahuan</a:t>
            </a:r>
            <a:r>
              <a:rPr lang="en-GB" sz="2000" spc="30" dirty="0">
                <a:solidFill>
                  <a:srgbClr val="002F6C"/>
                </a:solidFill>
                <a:latin typeface="Arial"/>
                <a:cs typeface="Arial"/>
              </a:rPr>
              <a:t>,</a:t>
            </a:r>
            <a:r>
              <a:rPr lang="en-GB" sz="2000" spc="-100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5" dirty="0" err="1">
                <a:solidFill>
                  <a:srgbClr val="002F6C"/>
                </a:solidFill>
                <a:latin typeface="Arial"/>
                <a:cs typeface="Arial"/>
              </a:rPr>
              <a:t>kemampuan</a:t>
            </a:r>
            <a:r>
              <a:rPr lang="en-GB" sz="2000" spc="-5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40" dirty="0">
                <a:solidFill>
                  <a:srgbClr val="002F6C"/>
                </a:solidFill>
                <a:latin typeface="Arial"/>
                <a:cs typeface="Arial"/>
              </a:rPr>
              <a:t>dan</a:t>
            </a:r>
            <a:r>
              <a:rPr lang="en-GB" sz="2000" spc="-45" dirty="0">
                <a:solidFill>
                  <a:srgbClr val="002F6C"/>
                </a:solidFill>
                <a:latin typeface="Arial"/>
                <a:cs typeface="Arial"/>
              </a:rPr>
              <a:t> </a:t>
            </a:r>
            <a:r>
              <a:rPr lang="en-GB" sz="2000" spc="20" dirty="0" err="1">
                <a:solidFill>
                  <a:srgbClr val="002F6C"/>
                </a:solidFill>
                <a:latin typeface="Arial"/>
                <a:cs typeface="Arial"/>
              </a:rPr>
              <a:t>keterampilan</a:t>
            </a:r>
            <a:r>
              <a:rPr lang="en-GB" sz="2000" spc="20" dirty="0">
                <a:solidFill>
                  <a:srgbClr val="002F6C"/>
                </a:solidFill>
                <a:latin typeface="Arial"/>
                <a:cs typeface="Arial"/>
              </a:rPr>
              <a:t>.</a:t>
            </a:r>
            <a:endParaRPr lang="en-GB" sz="2000" dirty="0">
              <a:solidFill>
                <a:srgbClr val="002F6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15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914400" y="617483"/>
            <a:ext cx="9936480" cy="4813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20" dirty="0">
                <a:solidFill>
                  <a:srgbClr val="002060"/>
                </a:solidFill>
                <a:latin typeface="Arial"/>
                <a:cs typeface="Arial"/>
              </a:rPr>
              <a:t>Kebutuhan;</a:t>
            </a:r>
            <a:endParaRPr sz="2400" dirty="0">
              <a:latin typeface="Arial"/>
              <a:cs typeface="Arial"/>
            </a:endParaRPr>
          </a:p>
          <a:p>
            <a:pPr marL="698500" marR="43180" lvl="1" indent="-228600">
              <a:lnSpc>
                <a:spcPts val="2620"/>
              </a:lnSpc>
              <a:spcBef>
                <a:spcPts val="520"/>
              </a:spcBef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KKN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Tematik Kewirausahaan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dilaksanakan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berdasarkan</a:t>
            </a:r>
            <a:r>
              <a:rPr sz="2400" spc="-3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kebutuhan  baik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060"/>
                </a:solidFill>
                <a:latin typeface="Arial"/>
                <a:cs typeface="Arial"/>
              </a:rPr>
              <a:t>perorangan,</a:t>
            </a:r>
            <a:r>
              <a:rPr sz="24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lembaga-lembaga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masyarakat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pemerintah.</a:t>
            </a:r>
            <a:endParaRPr sz="24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30" dirty="0">
                <a:solidFill>
                  <a:srgbClr val="002060"/>
                </a:solidFill>
                <a:latin typeface="Arial"/>
                <a:cs typeface="Arial"/>
              </a:rPr>
              <a:t>Kemampuan</a:t>
            </a:r>
            <a:r>
              <a:rPr sz="2400" b="1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002060"/>
                </a:solidFill>
                <a:latin typeface="Arial"/>
                <a:cs typeface="Arial"/>
              </a:rPr>
              <a:t>sendiri;</a:t>
            </a:r>
            <a:endParaRPr sz="2400" dirty="0">
              <a:latin typeface="Arial"/>
              <a:cs typeface="Arial"/>
            </a:endParaRPr>
          </a:p>
          <a:p>
            <a:pPr marL="697865" marR="5080" lvl="1" indent="-228600">
              <a:lnSpc>
                <a:spcPct val="89200"/>
              </a:lnSpc>
              <a:spcBef>
                <a:spcPts val="530"/>
              </a:spcBef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KKN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Tematik Kewirausahaan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dilaksanakan </a:t>
            </a:r>
            <a:r>
              <a:rPr sz="2400" spc="80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400" spc="-3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060"/>
                </a:solidFill>
                <a:latin typeface="Arial"/>
                <a:cs typeface="Arial"/>
              </a:rPr>
              <a:t>mengutamakan  </a:t>
            </a: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penggalian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pengembangan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potensi </a:t>
            </a:r>
            <a:r>
              <a:rPr sz="2400" spc="45" dirty="0">
                <a:solidFill>
                  <a:srgbClr val="002060"/>
                </a:solidFill>
                <a:latin typeface="Arial"/>
                <a:cs typeface="Arial"/>
              </a:rPr>
              <a:t>lokal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serta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peningkatan  </a:t>
            </a:r>
            <a:r>
              <a:rPr sz="2400" spc="-15" dirty="0">
                <a:solidFill>
                  <a:srgbClr val="002060"/>
                </a:solidFill>
                <a:latin typeface="Arial"/>
                <a:cs typeface="Arial"/>
              </a:rPr>
              <a:t>swadaya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masyarakat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400" spc="95" dirty="0">
                <a:solidFill>
                  <a:srgbClr val="002060"/>
                </a:solidFill>
                <a:latin typeface="Arial"/>
                <a:cs typeface="Arial"/>
              </a:rPr>
              <a:t>bertumpu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pada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kekuatan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masyarakat  </a:t>
            </a:r>
            <a:r>
              <a:rPr sz="2400" spc="45" dirty="0">
                <a:solidFill>
                  <a:srgbClr val="002060"/>
                </a:solidFill>
                <a:latin typeface="Arial"/>
                <a:cs typeface="Arial"/>
              </a:rPr>
              <a:t>sendiri </a:t>
            </a:r>
            <a:r>
              <a:rPr sz="2400" i="1" spc="10" dirty="0">
                <a:solidFill>
                  <a:srgbClr val="002060"/>
                </a:solidFill>
                <a:latin typeface="Arial"/>
                <a:cs typeface="Arial"/>
              </a:rPr>
              <a:t>(self-reliant</a:t>
            </a:r>
            <a:r>
              <a:rPr sz="2400" i="1" spc="-1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50" dirty="0">
                <a:solidFill>
                  <a:srgbClr val="002060"/>
                </a:solidFill>
                <a:latin typeface="Arial"/>
                <a:cs typeface="Arial"/>
              </a:rPr>
              <a:t>development);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solidFill>
                  <a:srgbClr val="002060"/>
                </a:solidFill>
                <a:latin typeface="Arial"/>
                <a:cs typeface="Arial"/>
              </a:rPr>
              <a:t>Keberlanjutan;</a:t>
            </a:r>
            <a:endParaRPr sz="2400" dirty="0">
              <a:latin typeface="Arial"/>
              <a:cs typeface="Arial"/>
            </a:endParaRPr>
          </a:p>
          <a:p>
            <a:pPr marL="697865" marR="25400" lvl="1" indent="-228600">
              <a:lnSpc>
                <a:spcPct val="90300"/>
              </a:lnSpc>
              <a:spcBef>
                <a:spcPts val="495"/>
              </a:spcBef>
              <a:buChar char="•"/>
              <a:tabLst>
                <a:tab pos="698500" algn="l"/>
              </a:tabLst>
            </a:pP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KKN 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Tematik Kewirausahaan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dilaksanakan </a:t>
            </a:r>
            <a:r>
              <a:rPr sz="2400" spc="-30" dirty="0">
                <a:solidFill>
                  <a:srgbClr val="002060"/>
                </a:solidFill>
                <a:latin typeface="Arial"/>
                <a:cs typeface="Arial"/>
              </a:rPr>
              <a:t>secara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bertahap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dan 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berkelanjutan,</a:t>
            </a:r>
            <a:r>
              <a:rPr sz="2400" spc="-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artinya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program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kegiatan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telah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berhasil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bukan  </a:t>
            </a:r>
            <a:r>
              <a:rPr sz="2400" spc="30" dirty="0">
                <a:solidFill>
                  <a:srgbClr val="002060"/>
                </a:solidFill>
                <a:latin typeface="Arial"/>
                <a:cs typeface="Arial"/>
              </a:rPr>
              <a:t>akhir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dari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sebuah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kegiatan </a:t>
            </a: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tetapi </a:t>
            </a:r>
            <a:r>
              <a:rPr sz="2400" spc="50" dirty="0">
                <a:solidFill>
                  <a:srgbClr val="002060"/>
                </a:solidFill>
                <a:latin typeface="Arial"/>
                <a:cs typeface="Arial"/>
              </a:rPr>
              <a:t>merupakan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awal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untuk 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lebih  </a:t>
            </a:r>
            <a:r>
              <a:rPr sz="2400" spc="75" dirty="0">
                <a:solidFill>
                  <a:srgbClr val="002060"/>
                </a:solidFill>
                <a:latin typeface="Arial"/>
                <a:cs typeface="Arial"/>
              </a:rPr>
              <a:t>mengembangkan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lagi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ke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arah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40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lebih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baik.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0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6609" y="1542020"/>
            <a:ext cx="11329670" cy="3372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000" b="1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Didasarkan </a:t>
            </a:r>
            <a:r>
              <a:rPr sz="2000" b="1" i="1" spc="-15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self-reliant</a:t>
            </a:r>
            <a:r>
              <a:rPr sz="2000" b="1" i="1" spc="-24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 i="1" spc="-13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19"/>
              </a:spcBef>
            </a:pP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yaitu 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dilaksanakan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dengan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mengutamakan penggalian 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pengembangan potensi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lokal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serta  peningkatan swadaya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masyarakat </a:t>
            </a:r>
            <a:r>
              <a:rPr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bertumpu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pada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masyarakat sendiri, </a:t>
            </a:r>
            <a:r>
              <a:rPr sz="2000" spc="-7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namun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mengingat 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keterbatasan </a:t>
            </a:r>
            <a:r>
              <a:rPr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kemampuan permodalan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masyarakat 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dalam berwirausaha,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mahasiswa 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sz="2000" spc="-4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berperan 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menjadi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mediator </a:t>
            </a:r>
            <a:r>
              <a:rPr sz="2000" spc="-9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yan</a:t>
            </a:r>
            <a:r>
              <a:rPr lang="en-GB"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1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menjembatani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2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antara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masyarakat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dengan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pihak pemerintah 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dalam 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pemberian 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modal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bagi 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para </a:t>
            </a:r>
            <a:r>
              <a:rPr sz="2000" i="1" spc="-14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entrepreneur</a:t>
            </a:r>
            <a:r>
              <a:rPr sz="2000" spc="-14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pihak 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perusahaan 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melalui </a:t>
            </a:r>
            <a:r>
              <a:rPr sz="2000" i="1" spc="-1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Corporate </a:t>
            </a:r>
            <a:r>
              <a:rPr sz="2000" i="1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Social </a:t>
            </a:r>
            <a:r>
              <a:rPr sz="2000" i="1" spc="-1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Responsibility 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(CSR)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program-program</a:t>
            </a:r>
            <a:r>
              <a:rPr sz="2000" spc="-15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pembiayaan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permodalan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yang</a:t>
            </a:r>
            <a:r>
              <a:rPr sz="2000" spc="-15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dimiliki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lembaga</a:t>
            </a:r>
            <a:r>
              <a:rPr sz="2000" spc="-15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keuangan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seperti  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perbankan,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lembaga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keuangan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9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bukan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bank,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2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koperasi,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sebagainya.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FC6FF67-2F68-4A7D-BFC1-AD35C76BF5D1}"/>
              </a:ext>
            </a:extLst>
          </p:cNvPr>
          <p:cNvSpPr/>
          <p:nvPr/>
        </p:nvSpPr>
        <p:spPr>
          <a:xfrm>
            <a:off x="516609" y="725214"/>
            <a:ext cx="6010415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ASPEK PERMODALAN</a:t>
            </a:r>
          </a:p>
        </p:txBody>
      </p:sp>
    </p:spTree>
    <p:extLst>
      <p:ext uri="{BB962C8B-B14F-4D97-AF65-F5344CB8AC3E}">
        <p14:creationId xmlns:p14="http://schemas.microsoft.com/office/powerpoint/2010/main" val="190892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3335" y="1703803"/>
            <a:ext cx="10116820" cy="3426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002060"/>
                </a:solidFill>
                <a:latin typeface="Arial"/>
                <a:cs typeface="Arial"/>
              </a:rPr>
              <a:t>Bagi </a:t>
            </a:r>
            <a:r>
              <a:rPr sz="2800" b="1" spc="15" dirty="0">
                <a:solidFill>
                  <a:srgbClr val="002060"/>
                </a:solidFill>
                <a:latin typeface="Arial"/>
                <a:cs typeface="Arial"/>
              </a:rPr>
              <a:t>masyarakat </a:t>
            </a:r>
            <a:r>
              <a:rPr sz="2800" b="1" spc="5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800" b="1" spc="80" dirty="0">
                <a:solidFill>
                  <a:srgbClr val="002060"/>
                </a:solidFill>
                <a:latin typeface="Arial"/>
                <a:cs typeface="Arial"/>
              </a:rPr>
              <a:t>belum </a:t>
            </a:r>
            <a:r>
              <a:rPr sz="2800" b="1" spc="70" dirty="0" err="1">
                <a:solidFill>
                  <a:srgbClr val="002060"/>
                </a:solidFill>
                <a:latin typeface="Arial"/>
                <a:cs typeface="Arial"/>
              </a:rPr>
              <a:t>mengenal</a:t>
            </a:r>
            <a:r>
              <a:rPr sz="2800" b="1" spc="-5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ID" sz="2800" b="1" spc="-5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spc="10" dirty="0" err="1">
                <a:solidFill>
                  <a:srgbClr val="002060"/>
                </a:solidFill>
                <a:latin typeface="Arial"/>
                <a:cs typeface="Arial"/>
              </a:rPr>
              <a:t>wirausaha</a:t>
            </a:r>
            <a:r>
              <a:rPr sz="2800" b="1" spc="10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697865" marR="709930" indent="-228600">
              <a:lnSpc>
                <a:spcPct val="149200"/>
              </a:lnSpc>
              <a:spcBef>
                <a:spcPts val="615"/>
              </a:spcBef>
              <a:buChar char="•"/>
              <a:tabLst>
                <a:tab pos="698500" algn="l"/>
              </a:tabLst>
            </a:pPr>
            <a:r>
              <a:rPr lang="en-US" sz="2000" spc="40" dirty="0" err="1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2000" spc="40" dirty="0" err="1">
                <a:solidFill>
                  <a:srgbClr val="002060"/>
                </a:solidFill>
                <a:latin typeface="Arial"/>
                <a:cs typeface="Arial"/>
              </a:rPr>
              <a:t>ilakukan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 err="1">
                <a:solidFill>
                  <a:srgbClr val="002060"/>
                </a:solidFill>
                <a:latin typeface="Arial"/>
                <a:cs typeface="Arial"/>
              </a:rPr>
              <a:t>pemberdayaan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 err="1">
                <a:solidFill>
                  <a:srgbClr val="002060"/>
                </a:solidFill>
                <a:latin typeface="Arial"/>
                <a:cs typeface="Arial"/>
              </a:rPr>
              <a:t>ekonomi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 err="1">
                <a:solidFill>
                  <a:srgbClr val="002060"/>
                </a:solidFill>
                <a:latin typeface="Arial"/>
                <a:cs typeface="Arial"/>
              </a:rPr>
              <a:t>melalui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 err="1">
                <a:solidFill>
                  <a:srgbClr val="002060"/>
                </a:solidFill>
                <a:latin typeface="Arial"/>
                <a:cs typeface="Arial"/>
              </a:rPr>
              <a:t>penggalian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 err="1">
                <a:solidFill>
                  <a:srgbClr val="002060"/>
                </a:solidFill>
                <a:latin typeface="Arial"/>
                <a:cs typeface="Arial"/>
              </a:rPr>
              <a:t>potensi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  </a:t>
            </a:r>
            <a:r>
              <a:rPr sz="2000" spc="55" dirty="0" err="1">
                <a:solidFill>
                  <a:srgbClr val="002060"/>
                </a:solidFill>
                <a:latin typeface="Arial"/>
                <a:cs typeface="Arial"/>
              </a:rPr>
              <a:t>sumber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 err="1">
                <a:solidFill>
                  <a:srgbClr val="002060"/>
                </a:solidFill>
                <a:latin typeface="Arial"/>
                <a:cs typeface="Arial"/>
              </a:rPr>
              <a:t>daya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 err="1">
                <a:solidFill>
                  <a:srgbClr val="002060"/>
                </a:solidFill>
                <a:latin typeface="Arial"/>
                <a:cs typeface="Arial"/>
              </a:rPr>
              <a:t>lokal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4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 err="1">
                <a:solidFill>
                  <a:srgbClr val="002060"/>
                </a:solidFill>
                <a:latin typeface="Arial"/>
                <a:cs typeface="Arial"/>
              </a:rPr>
              <a:t>berwawasan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 err="1">
                <a:solidFill>
                  <a:srgbClr val="002060"/>
                </a:solidFill>
                <a:latin typeface="Arial"/>
                <a:cs typeface="Arial"/>
              </a:rPr>
              <a:t>lingkungan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698500" marR="5080" indent="-229235">
              <a:lnSpc>
                <a:spcPct val="149200"/>
              </a:lnSpc>
              <a:spcBef>
                <a:spcPts val="620"/>
              </a:spcBef>
              <a:buChar char="•"/>
              <a:tabLst>
                <a:tab pos="698500" algn="l"/>
              </a:tabLst>
            </a:pPr>
            <a:r>
              <a:rPr lang="en-US" sz="2000" spc="55" dirty="0" err="1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2000" spc="55" dirty="0" err="1">
                <a:solidFill>
                  <a:srgbClr val="002060"/>
                </a:solidFill>
                <a:latin typeface="Arial"/>
                <a:cs typeface="Arial"/>
              </a:rPr>
              <a:t>alam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rangka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peningkatan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kualitas </a:t>
            </a:r>
            <a:r>
              <a:rPr sz="2000" spc="110" dirty="0">
                <a:solidFill>
                  <a:srgbClr val="002060"/>
                </a:solidFill>
                <a:latin typeface="Arial"/>
                <a:cs typeface="Arial"/>
              </a:rPr>
              <a:t>hidup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masyarakat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dilakukan 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pengenalan</a:t>
            </a:r>
            <a:r>
              <a:rPr sz="20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penerapan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jenis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usaha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ekonomi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002060"/>
                </a:solidFill>
                <a:latin typeface="Arial"/>
                <a:cs typeface="Arial"/>
              </a:rPr>
              <a:t>produktif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berbasis 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potensi</a:t>
            </a:r>
            <a:r>
              <a:rPr sz="20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sumber</a:t>
            </a:r>
            <a:r>
              <a:rPr sz="20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daya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lokal</a:t>
            </a:r>
            <a:r>
              <a:rPr sz="20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melalui</a:t>
            </a:r>
            <a:r>
              <a:rPr sz="20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penerapan</a:t>
            </a:r>
            <a:r>
              <a:rPr sz="2000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002060"/>
                </a:solidFill>
                <a:latin typeface="Arial"/>
                <a:cs typeface="Arial"/>
              </a:rPr>
              <a:t>TTG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80" dirty="0" err="1">
                <a:solidFill>
                  <a:srgbClr val="002060"/>
                </a:solidFill>
                <a:latin typeface="Arial"/>
                <a:cs typeface="Arial"/>
              </a:rPr>
              <a:t>terpadu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 err="1">
                <a:solidFill>
                  <a:srgbClr val="002060"/>
                </a:solidFill>
                <a:latin typeface="Arial"/>
                <a:cs typeface="Arial"/>
              </a:rPr>
              <a:t>yakni</a:t>
            </a:r>
            <a:endParaRPr lang="en-US" sz="2000" dirty="0">
              <a:latin typeface="Arial"/>
              <a:cs typeface="Arial"/>
            </a:endParaRPr>
          </a:p>
          <a:p>
            <a:pPr marL="698500" marR="5080" indent="-229235">
              <a:lnSpc>
                <a:spcPct val="149200"/>
              </a:lnSpc>
              <a:spcBef>
                <a:spcPts val="620"/>
              </a:spcBef>
              <a:buChar char="•"/>
              <a:tabLst>
                <a:tab pos="698500" algn="l"/>
              </a:tabLst>
            </a:pPr>
            <a:r>
              <a:rPr lang="en-US" sz="2000" spc="70" dirty="0" err="1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2000" spc="70" dirty="0" err="1">
                <a:solidFill>
                  <a:srgbClr val="002060"/>
                </a:solidFill>
                <a:latin typeface="Arial"/>
                <a:cs typeface="Arial"/>
              </a:rPr>
              <a:t>eknologi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 err="1">
                <a:solidFill>
                  <a:srgbClr val="002060"/>
                </a:solidFill>
                <a:latin typeface="Arial"/>
                <a:cs typeface="Arial"/>
              </a:rPr>
              <a:t>sederhana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5" dirty="0" err="1">
                <a:solidFill>
                  <a:srgbClr val="002060"/>
                </a:solidFill>
                <a:latin typeface="Arial"/>
                <a:cs typeface="Arial"/>
              </a:rPr>
              <a:t>murah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 err="1">
                <a:solidFill>
                  <a:srgbClr val="002060"/>
                </a:solidFill>
                <a:latin typeface="Arial"/>
                <a:cs typeface="Arial"/>
              </a:rPr>
              <a:t>terdapat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002060"/>
                </a:solidFill>
                <a:latin typeface="Arial"/>
                <a:cs typeface="Arial"/>
              </a:rPr>
              <a:t>di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 err="1">
                <a:solidFill>
                  <a:srgbClr val="002060"/>
                </a:solidFill>
                <a:latin typeface="Arial"/>
                <a:cs typeface="Arial"/>
              </a:rPr>
              <a:t>sekitar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 err="1">
                <a:solidFill>
                  <a:srgbClr val="002060"/>
                </a:solidFill>
                <a:latin typeface="Arial"/>
                <a:cs typeface="Arial"/>
              </a:rPr>
              <a:t>masyarakat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40B9CC8-3801-4C06-BC4E-E532FA482960}"/>
              </a:ext>
            </a:extLst>
          </p:cNvPr>
          <p:cNvSpPr/>
          <p:nvPr/>
        </p:nvSpPr>
        <p:spPr>
          <a:xfrm>
            <a:off x="516610" y="886997"/>
            <a:ext cx="8474990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PENGGUNAAN TEKNOLOGI TEPATGUNA</a:t>
            </a:r>
          </a:p>
        </p:txBody>
      </p:sp>
    </p:spTree>
    <p:extLst>
      <p:ext uri="{BB962C8B-B14F-4D97-AF65-F5344CB8AC3E}">
        <p14:creationId xmlns:p14="http://schemas.microsoft.com/office/powerpoint/2010/main" val="401749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1608083"/>
            <a:ext cx="9732010" cy="37471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93980" indent="-635">
              <a:lnSpc>
                <a:spcPct val="130300"/>
              </a:lnSpc>
              <a:spcBef>
                <a:spcPts val="40"/>
              </a:spcBef>
            </a:pPr>
            <a:r>
              <a:rPr sz="2600" spc="25" dirty="0">
                <a:solidFill>
                  <a:srgbClr val="002060"/>
                </a:solidFill>
                <a:latin typeface="Arial"/>
                <a:cs typeface="Arial"/>
              </a:rPr>
              <a:t>Bagi </a:t>
            </a:r>
            <a:r>
              <a:rPr sz="2600" spc="-15" dirty="0">
                <a:solidFill>
                  <a:srgbClr val="002060"/>
                </a:solidFill>
                <a:latin typeface="Arial"/>
                <a:cs typeface="Arial"/>
              </a:rPr>
              <a:t>masyarakat </a:t>
            </a:r>
            <a:r>
              <a:rPr sz="2600" spc="4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600" spc="20" dirty="0">
                <a:solidFill>
                  <a:srgbClr val="002060"/>
                </a:solidFill>
                <a:latin typeface="Arial"/>
                <a:cs typeface="Arial"/>
              </a:rPr>
              <a:t>sudah </a:t>
            </a:r>
            <a:r>
              <a:rPr sz="2600" spc="65" dirty="0">
                <a:solidFill>
                  <a:srgbClr val="002060"/>
                </a:solidFill>
                <a:latin typeface="Arial"/>
                <a:cs typeface="Arial"/>
              </a:rPr>
              <a:t>terpapar </a:t>
            </a:r>
            <a:r>
              <a:rPr sz="2600" spc="80" dirty="0">
                <a:solidFill>
                  <a:srgbClr val="002060"/>
                </a:solidFill>
                <a:latin typeface="Arial"/>
                <a:cs typeface="Arial"/>
              </a:rPr>
              <a:t>dengan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wirausaha;  </a:t>
            </a:r>
            <a:r>
              <a:rPr sz="2600" spc="-5" dirty="0">
                <a:solidFill>
                  <a:srgbClr val="002060"/>
                </a:solidFill>
                <a:latin typeface="Arial"/>
                <a:cs typeface="Arial"/>
              </a:rPr>
              <a:t>Penguatan </a:t>
            </a:r>
            <a:r>
              <a:rPr sz="2600" spc="45" dirty="0">
                <a:solidFill>
                  <a:srgbClr val="002060"/>
                </a:solidFill>
                <a:latin typeface="Arial"/>
                <a:cs typeface="Arial"/>
              </a:rPr>
              <a:t>kelembagaan </a:t>
            </a:r>
            <a:r>
              <a:rPr sz="2600" spc="30" dirty="0">
                <a:solidFill>
                  <a:srgbClr val="002060"/>
                </a:solidFill>
                <a:latin typeface="Arial"/>
                <a:cs typeface="Arial"/>
              </a:rPr>
              <a:t>agar </a:t>
            </a:r>
            <a:r>
              <a:rPr sz="2600" spc="70" dirty="0">
                <a:solidFill>
                  <a:srgbClr val="002060"/>
                </a:solidFill>
                <a:latin typeface="Arial"/>
                <a:cs typeface="Arial"/>
              </a:rPr>
              <a:t>terjadi </a:t>
            </a:r>
            <a:r>
              <a:rPr sz="2600" spc="60" dirty="0">
                <a:solidFill>
                  <a:srgbClr val="002060"/>
                </a:solidFill>
                <a:latin typeface="Arial"/>
                <a:cs typeface="Arial"/>
              </a:rPr>
              <a:t>peningkatan </a:t>
            </a:r>
            <a:r>
              <a:rPr sz="2600" spc="70" dirty="0">
                <a:solidFill>
                  <a:srgbClr val="002060"/>
                </a:solidFill>
                <a:latin typeface="Arial"/>
                <a:cs typeface="Arial"/>
              </a:rPr>
              <a:t>produksi  </a:t>
            </a:r>
            <a:r>
              <a:rPr sz="2600" spc="75" dirty="0">
                <a:solidFill>
                  <a:srgbClr val="002060"/>
                </a:solidFill>
                <a:latin typeface="Arial"/>
                <a:cs typeface="Arial"/>
              </a:rPr>
              <a:t>maupun</a:t>
            </a:r>
            <a:r>
              <a:rPr sz="26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002060"/>
                </a:solidFill>
                <a:latin typeface="Arial"/>
                <a:cs typeface="Arial"/>
              </a:rPr>
              <a:t>kepercayaan</a:t>
            </a:r>
            <a:r>
              <a:rPr sz="26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002060"/>
                </a:solidFill>
                <a:latin typeface="Arial"/>
                <a:cs typeface="Arial"/>
              </a:rPr>
              <a:t>dari</a:t>
            </a:r>
            <a:r>
              <a:rPr sz="26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002060"/>
                </a:solidFill>
                <a:latin typeface="Arial"/>
                <a:cs typeface="Arial"/>
              </a:rPr>
              <a:t>konsumen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002060"/>
                </a:solidFill>
                <a:latin typeface="Arial"/>
                <a:cs typeface="Arial"/>
              </a:rPr>
              <a:t>melalui</a:t>
            </a:r>
            <a:r>
              <a:rPr sz="26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2060"/>
                </a:solidFill>
                <a:latin typeface="Arial"/>
                <a:cs typeface="Arial"/>
              </a:rPr>
              <a:t>legalisasi</a:t>
            </a:r>
            <a:r>
              <a:rPr sz="26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002060"/>
                </a:solidFill>
                <a:latin typeface="Arial"/>
                <a:cs typeface="Arial"/>
              </a:rPr>
              <a:t>lembaga  </a:t>
            </a:r>
            <a:r>
              <a:rPr sz="2600" spc="35" dirty="0">
                <a:solidFill>
                  <a:srgbClr val="002060"/>
                </a:solidFill>
                <a:latin typeface="Arial"/>
                <a:cs typeface="Arial"/>
              </a:rPr>
              <a:t>terkait,</a:t>
            </a:r>
            <a:r>
              <a:rPr sz="26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002060"/>
                </a:solidFill>
                <a:latin typeface="Arial"/>
                <a:cs typeface="Arial"/>
              </a:rPr>
              <a:t>seperti:</a:t>
            </a:r>
            <a:endParaRPr sz="2600" dirty="0">
              <a:latin typeface="Arial"/>
              <a:cs typeface="Arial"/>
            </a:endParaRPr>
          </a:p>
          <a:p>
            <a:pPr marL="13335" marR="5080" indent="-635" algn="just">
              <a:lnSpc>
                <a:spcPct val="129600"/>
              </a:lnSpc>
              <a:spcBef>
                <a:spcPts val="975"/>
              </a:spcBef>
            </a:pPr>
            <a:r>
              <a:rPr sz="2600" spc="-50" dirty="0">
                <a:solidFill>
                  <a:srgbClr val="002060"/>
                </a:solidFill>
                <a:latin typeface="Arial"/>
                <a:cs typeface="Arial"/>
              </a:rPr>
              <a:t>Paten,</a:t>
            </a:r>
            <a:r>
              <a:rPr sz="26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002060"/>
                </a:solidFill>
                <a:latin typeface="Arial"/>
                <a:cs typeface="Arial"/>
              </a:rPr>
              <a:t>HAKI,</a:t>
            </a:r>
            <a:r>
              <a:rPr sz="26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200" dirty="0">
                <a:solidFill>
                  <a:srgbClr val="002060"/>
                </a:solidFill>
                <a:latin typeface="Arial"/>
                <a:cs typeface="Arial"/>
              </a:rPr>
              <a:t>PIRT,</a:t>
            </a:r>
            <a:r>
              <a:rPr sz="26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BPOM</a:t>
            </a:r>
            <a:r>
              <a:rPr sz="2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002060"/>
                </a:solidFill>
                <a:latin typeface="Arial"/>
                <a:cs typeface="Arial"/>
              </a:rPr>
              <a:t>maupun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02060"/>
                </a:solidFill>
                <a:latin typeface="Arial"/>
                <a:cs typeface="Arial"/>
              </a:rPr>
              <a:t>sertifikasi</a:t>
            </a:r>
            <a:r>
              <a:rPr sz="2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002060"/>
                </a:solidFill>
                <a:latin typeface="Arial"/>
                <a:cs typeface="Arial"/>
              </a:rPr>
              <a:t>halal</a:t>
            </a:r>
            <a:r>
              <a:rPr sz="2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002060"/>
                </a:solidFill>
                <a:latin typeface="Arial"/>
                <a:cs typeface="Arial"/>
              </a:rPr>
              <a:t>dari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002060"/>
                </a:solidFill>
                <a:latin typeface="Arial"/>
                <a:cs typeface="Arial"/>
              </a:rPr>
              <a:t>MUI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002060"/>
                </a:solidFill>
                <a:latin typeface="Arial"/>
                <a:cs typeface="Arial"/>
              </a:rPr>
              <a:t>terkait  </a:t>
            </a:r>
            <a:r>
              <a:rPr sz="2600" spc="80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002060"/>
                </a:solidFill>
                <a:latin typeface="Arial"/>
                <a:cs typeface="Arial"/>
              </a:rPr>
              <a:t>produk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002060"/>
                </a:solidFill>
                <a:latin typeface="Arial"/>
                <a:cs typeface="Arial"/>
              </a:rPr>
              <a:t>dikonsumsi</a:t>
            </a:r>
            <a:r>
              <a:rPr sz="26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002060"/>
                </a:solidFill>
                <a:latin typeface="Arial"/>
                <a:cs typeface="Arial"/>
              </a:rPr>
              <a:t>langsung</a:t>
            </a:r>
            <a:r>
              <a:rPr sz="260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002060"/>
                </a:solidFill>
                <a:latin typeface="Arial"/>
                <a:cs typeface="Arial"/>
              </a:rPr>
              <a:t>maupun</a:t>
            </a:r>
            <a:r>
              <a:rPr sz="26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002060"/>
                </a:solidFill>
                <a:latin typeface="Arial"/>
                <a:cs typeface="Arial"/>
              </a:rPr>
              <a:t>dipakai</a:t>
            </a:r>
            <a:r>
              <a:rPr sz="26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002060"/>
                </a:solidFill>
                <a:latin typeface="Arial"/>
                <a:cs typeface="Arial"/>
              </a:rPr>
              <a:t>oleh  </a:t>
            </a:r>
            <a:r>
              <a:rPr sz="2600" spc="30" dirty="0">
                <a:solidFill>
                  <a:srgbClr val="002060"/>
                </a:solidFill>
                <a:latin typeface="Arial"/>
                <a:cs typeface="Arial"/>
              </a:rPr>
              <a:t>konsumen.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86780F9-800D-48E9-9C2A-12C35CBA3469}"/>
              </a:ext>
            </a:extLst>
          </p:cNvPr>
          <p:cNvSpPr/>
          <p:nvPr/>
        </p:nvSpPr>
        <p:spPr>
          <a:xfrm>
            <a:off x="516610" y="649014"/>
            <a:ext cx="8474990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PENGGUNAAN TEKNOLOGI TEPATGUNA</a:t>
            </a:r>
          </a:p>
        </p:txBody>
      </p:sp>
    </p:spTree>
    <p:extLst>
      <p:ext uri="{BB962C8B-B14F-4D97-AF65-F5344CB8AC3E}">
        <p14:creationId xmlns:p14="http://schemas.microsoft.com/office/powerpoint/2010/main" val="251749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Rangkuman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POAC (</a:t>
            </a:r>
            <a:r>
              <a:rPr lang="en-US" i="1" dirty="0"/>
              <a:t>Planning, Organizing, Actuating, Controlling</a:t>
            </a:r>
            <a:r>
              <a:rPr lang="en-US" dirty="0"/>
              <a:t>).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POAC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bonus,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kelembagaan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8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719" y="4559501"/>
            <a:ext cx="67249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" dirty="0"/>
              <a:t>TERIMA</a:t>
            </a:r>
            <a:r>
              <a:rPr lang="en-ID" sz="7200" spc="5" dirty="0"/>
              <a:t> </a:t>
            </a:r>
            <a:r>
              <a:rPr sz="7200" spc="5" dirty="0"/>
              <a:t>KASIH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5C99A72-797A-4F9B-B1A2-42E0DEB9D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GB" smtClean="0"/>
              <a:t>19</a:t>
            </a:fld>
            <a:endParaRPr lang="en-GB"/>
          </a:p>
        </p:txBody>
      </p:sp>
      <p:pic>
        <p:nvPicPr>
          <p:cNvPr id="4" name="Picture 4" descr="Gambar Peta Indonesia Png | Gambar, Peta, Png">
            <a:extLst>
              <a:ext uri="{FF2B5EF4-FFF2-40B4-BE49-F238E27FC236}">
                <a16:creationId xmlns="" xmlns:a16="http://schemas.microsoft.com/office/drawing/2014/main" id="{811515AD-56B6-42CC-9DD6-6BA00C71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2" y="1520518"/>
            <a:ext cx="6719435" cy="28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latihan, Guru, Kelas gambar png">
            <a:extLst>
              <a:ext uri="{FF2B5EF4-FFF2-40B4-BE49-F238E27FC236}">
                <a16:creationId xmlns:a16="http://schemas.microsoft.com/office/drawing/2014/main" xmlns="" id="{8FA10B3F-D7E9-4A95-82FB-94CFF4F8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08" y="3503766"/>
            <a:ext cx="5199092" cy="34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7662" y="3267844"/>
            <a:ext cx="548767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lvl="1" indent="-508634">
              <a:lnSpc>
                <a:spcPct val="100000"/>
              </a:lnSpc>
              <a:spcBef>
                <a:spcPts val="2065"/>
              </a:spcBef>
              <a:buAutoNum type="arabicPeriod"/>
              <a:tabLst>
                <a:tab pos="521334" algn="l"/>
              </a:tabLst>
            </a:pPr>
            <a:r>
              <a:rPr sz="2400" spc="10" dirty="0" err="1">
                <a:solidFill>
                  <a:srgbClr val="002060"/>
                </a:solidFill>
                <a:latin typeface="Arial"/>
                <a:cs typeface="Arial"/>
              </a:rPr>
              <a:t>Pengertian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060"/>
                </a:solidFill>
                <a:latin typeface="Arial"/>
                <a:cs typeface="Arial"/>
              </a:rPr>
              <a:t>Manajemen</a:t>
            </a:r>
            <a:r>
              <a:rPr sz="24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SDM;</a:t>
            </a:r>
            <a:endParaRPr sz="24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334" algn="l"/>
              </a:tabLst>
            </a:pP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Perencanaan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endParaRPr sz="2400" dirty="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334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Pengadaan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endParaRPr sz="2400" dirty="0">
              <a:latin typeface="Arial"/>
              <a:cs typeface="Arial"/>
            </a:endParaRPr>
          </a:p>
          <a:p>
            <a:pPr marL="521334" lvl="1" indent="-5092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970" algn="l"/>
                <a:tab pos="2515235" algn="l"/>
              </a:tabLst>
            </a:pP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Pembinaan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&amp;	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Pengembangan</a:t>
            </a:r>
            <a:r>
              <a:rPr sz="2400" spc="-1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endParaRPr sz="2400" dirty="0">
              <a:latin typeface="Arial"/>
              <a:cs typeface="Arial"/>
            </a:endParaRPr>
          </a:p>
          <a:p>
            <a:pPr marL="521334" lvl="1" indent="-50927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970" algn="l"/>
              </a:tabLst>
            </a:pP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Penggajian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7729" y="3267844"/>
            <a:ext cx="4270375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lvl="1" indent="-457200">
              <a:lnSpc>
                <a:spcPct val="100000"/>
              </a:lnSpc>
              <a:spcBef>
                <a:spcPts val="2065"/>
              </a:spcBef>
              <a:buFont typeface="+mj-lt"/>
              <a:buAutoNum type="arabicPeriod"/>
              <a:tabLst>
                <a:tab pos="591820" algn="l"/>
              </a:tabLst>
            </a:pPr>
            <a:r>
              <a:rPr sz="2400" spc="35" dirty="0" err="1">
                <a:solidFill>
                  <a:srgbClr val="002060"/>
                </a:solidFill>
                <a:latin typeface="Arial"/>
                <a:cs typeface="Arial"/>
              </a:rPr>
              <a:t>Aspek</a:t>
            </a:r>
            <a:r>
              <a:rPr sz="24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Hukum</a:t>
            </a:r>
            <a:endParaRPr sz="2400" dirty="0">
              <a:latin typeface="Arial"/>
              <a:cs typeface="Arial"/>
            </a:endParaRPr>
          </a:p>
          <a:p>
            <a:pPr marL="545466" lvl="1" indent="-457200">
              <a:lnSpc>
                <a:spcPct val="100000"/>
              </a:lnSpc>
              <a:spcBef>
                <a:spcPts val="720"/>
              </a:spcBef>
              <a:buFont typeface="+mj-lt"/>
              <a:buAutoNum type="arabicPeriod"/>
              <a:tabLst>
                <a:tab pos="597535" algn="l"/>
              </a:tabLst>
            </a:pPr>
            <a:r>
              <a:rPr sz="2400" spc="45" dirty="0" err="1">
                <a:solidFill>
                  <a:srgbClr val="002060"/>
                </a:solidFill>
                <a:latin typeface="Arial"/>
                <a:cs typeface="Arial"/>
              </a:rPr>
              <a:t>Manajemen</a:t>
            </a:r>
            <a:r>
              <a:rPr sz="24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0" dirty="0" err="1">
                <a:solidFill>
                  <a:srgbClr val="002060"/>
                </a:solidFill>
                <a:latin typeface="Arial"/>
                <a:cs typeface="Arial"/>
              </a:rPr>
              <a:t>organisasi</a:t>
            </a:r>
            <a:endParaRPr lang="en-US" sz="2400" spc="1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545466" lvl="1" indent="-457200">
              <a:lnSpc>
                <a:spcPct val="100000"/>
              </a:lnSpc>
              <a:spcBef>
                <a:spcPts val="720"/>
              </a:spcBef>
              <a:buFont typeface="+mj-lt"/>
              <a:buAutoNum type="arabicPeriod"/>
              <a:tabLst>
                <a:tab pos="597535" algn="l"/>
              </a:tabLst>
            </a:pPr>
            <a:r>
              <a:rPr sz="2400" spc="35" dirty="0" err="1">
                <a:solidFill>
                  <a:srgbClr val="002060"/>
                </a:solidFill>
                <a:latin typeface="Arial"/>
                <a:cs typeface="Arial"/>
              </a:rPr>
              <a:t>Aspek</a:t>
            </a:r>
            <a:r>
              <a:rPr sz="24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5" dirty="0" err="1">
                <a:solidFill>
                  <a:srgbClr val="002060"/>
                </a:solidFill>
                <a:latin typeface="Arial"/>
                <a:cs typeface="Arial"/>
              </a:rPr>
              <a:t>Permodalan</a:t>
            </a:r>
            <a:endParaRPr lang="en-US" sz="2400" dirty="0">
              <a:latin typeface="Arial"/>
              <a:cs typeface="Arial"/>
            </a:endParaRPr>
          </a:p>
          <a:p>
            <a:pPr marL="545466" lvl="1" indent="-457200">
              <a:lnSpc>
                <a:spcPct val="100000"/>
              </a:lnSpc>
              <a:spcBef>
                <a:spcPts val="720"/>
              </a:spcBef>
              <a:buFont typeface="+mj-lt"/>
              <a:buAutoNum type="arabicPeriod"/>
              <a:tabLst>
                <a:tab pos="597535" algn="l"/>
              </a:tabLst>
            </a:pPr>
            <a:r>
              <a:rPr sz="2400" spc="10" dirty="0" err="1">
                <a:solidFill>
                  <a:srgbClr val="002060"/>
                </a:solidFill>
                <a:latin typeface="Arial"/>
                <a:cs typeface="Arial"/>
              </a:rPr>
              <a:t>Penggunaan</a:t>
            </a:r>
            <a:r>
              <a:rPr sz="24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Teknologi  </a:t>
            </a:r>
            <a:r>
              <a:rPr sz="2400" spc="-15" dirty="0">
                <a:solidFill>
                  <a:srgbClr val="002060"/>
                </a:solidFill>
                <a:latin typeface="Arial"/>
                <a:cs typeface="Arial"/>
              </a:rPr>
              <a:t>Tepat</a:t>
            </a:r>
            <a:r>
              <a:rPr sz="24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2060"/>
                </a:solidFill>
                <a:latin typeface="Arial"/>
                <a:cs typeface="Arial"/>
              </a:rPr>
              <a:t>Guna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DAC6B1B9-BF7F-4DC8-BA46-06E0D1610767}"/>
              </a:ext>
            </a:extLst>
          </p:cNvPr>
          <p:cNvSpPr/>
          <p:nvPr/>
        </p:nvSpPr>
        <p:spPr>
          <a:xfrm>
            <a:off x="2843699" y="13716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TUJUAN PEMBELAJARAN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C3351F0-26CD-4A04-8D11-BC63DA062FC0}"/>
              </a:ext>
            </a:extLst>
          </p:cNvPr>
          <p:cNvSpPr/>
          <p:nvPr/>
        </p:nvSpPr>
        <p:spPr>
          <a:xfrm>
            <a:off x="1143000" y="2488974"/>
            <a:ext cx="4182491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PENGELOLAAN SDM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0FE7B699-0B75-4B40-97FD-EC00B043DA31}"/>
              </a:ext>
            </a:extLst>
          </p:cNvPr>
          <p:cNvSpPr/>
          <p:nvPr/>
        </p:nvSpPr>
        <p:spPr>
          <a:xfrm>
            <a:off x="7075613" y="2488974"/>
            <a:ext cx="4182491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PENGELOLAAN LEMBAGA</a:t>
            </a:r>
          </a:p>
        </p:txBody>
      </p:sp>
    </p:spTree>
    <p:extLst>
      <p:ext uri="{BB962C8B-B14F-4D97-AF65-F5344CB8AC3E}">
        <p14:creationId xmlns:p14="http://schemas.microsoft.com/office/powerpoint/2010/main" val="11561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 rotWithShape="1">
          <a:blip r:embed="rId2" cstate="print"/>
          <a:srcRect l="10301" r="10301"/>
          <a:stretch/>
        </p:blipFill>
        <p:spPr>
          <a:xfrm>
            <a:off x="1545020" y="126125"/>
            <a:ext cx="8655270" cy="62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2082" y="2212428"/>
            <a:ext cx="9347835" cy="333882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335" marR="127635">
              <a:lnSpc>
                <a:spcPct val="130500"/>
              </a:lnSpc>
              <a:spcBef>
                <a:spcPts val="160"/>
              </a:spcBef>
            </a:pPr>
            <a:r>
              <a:rPr sz="2200" b="1" spc="70" dirty="0">
                <a:solidFill>
                  <a:srgbClr val="002060"/>
                </a:solidFill>
                <a:latin typeface="Arial"/>
                <a:cs typeface="Arial"/>
              </a:rPr>
              <a:t>Manajemen </a:t>
            </a: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sumber </a:t>
            </a:r>
            <a:r>
              <a:rPr sz="2200" b="1" spc="40" dirty="0">
                <a:solidFill>
                  <a:srgbClr val="002060"/>
                </a:solidFill>
                <a:latin typeface="Arial"/>
                <a:cs typeface="Arial"/>
              </a:rPr>
              <a:t>daya </a:t>
            </a:r>
            <a:r>
              <a:rPr sz="2200" b="1" spc="-5" dirty="0">
                <a:solidFill>
                  <a:srgbClr val="002060"/>
                </a:solidFill>
                <a:latin typeface="Arial"/>
                <a:cs typeface="Arial"/>
              </a:rPr>
              <a:t>manusia </a:t>
            </a:r>
            <a:r>
              <a:rPr sz="2200" spc="40" dirty="0">
                <a:solidFill>
                  <a:srgbClr val="002060"/>
                </a:solidFill>
                <a:latin typeface="Arial"/>
                <a:cs typeface="Arial"/>
              </a:rPr>
              <a:t>merupakan </a:t>
            </a:r>
            <a:r>
              <a:rPr sz="2200" spc="55" dirty="0">
                <a:solidFill>
                  <a:srgbClr val="002060"/>
                </a:solidFill>
                <a:latin typeface="Arial"/>
                <a:cs typeface="Arial"/>
              </a:rPr>
              <a:t>bagian dari </a:t>
            </a:r>
            <a:r>
              <a:rPr sz="2200" spc="65" dirty="0">
                <a:solidFill>
                  <a:srgbClr val="002060"/>
                </a:solidFill>
                <a:latin typeface="Arial"/>
                <a:cs typeface="Arial"/>
              </a:rPr>
              <a:t>ilmu  </a:t>
            </a:r>
            <a:r>
              <a:rPr sz="2200" spc="35" dirty="0">
                <a:solidFill>
                  <a:srgbClr val="002060"/>
                </a:solidFill>
                <a:latin typeface="Arial"/>
                <a:cs typeface="Arial"/>
              </a:rPr>
              <a:t>manajemen</a:t>
            </a:r>
            <a:r>
              <a:rPr sz="22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2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memfokuskan</a:t>
            </a:r>
            <a:r>
              <a:rPr sz="22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perhatiannya</a:t>
            </a:r>
            <a:r>
              <a:rPr sz="22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002060"/>
                </a:solidFill>
                <a:latin typeface="Arial"/>
                <a:cs typeface="Arial"/>
              </a:rPr>
              <a:t>pada</a:t>
            </a:r>
            <a:r>
              <a:rPr sz="22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002060"/>
                </a:solidFill>
                <a:latin typeface="Arial"/>
                <a:cs typeface="Arial"/>
              </a:rPr>
              <a:t>pengaturan</a:t>
            </a:r>
            <a:r>
              <a:rPr sz="22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peranan 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sumber</a:t>
            </a:r>
            <a:r>
              <a:rPr sz="22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002060"/>
                </a:solidFill>
                <a:latin typeface="Arial"/>
                <a:cs typeface="Arial"/>
              </a:rPr>
              <a:t>daya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2060"/>
                </a:solidFill>
                <a:latin typeface="Arial"/>
                <a:cs typeface="Arial"/>
              </a:rPr>
              <a:t>manusia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22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002060"/>
                </a:solidFill>
                <a:latin typeface="Arial"/>
                <a:cs typeface="Arial"/>
              </a:rPr>
              <a:t>kegiatan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2060"/>
                </a:solidFill>
                <a:latin typeface="Arial"/>
                <a:cs typeface="Arial"/>
              </a:rPr>
              <a:t>suatu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002060"/>
                </a:solidFill>
                <a:latin typeface="Arial"/>
                <a:cs typeface="Arial"/>
              </a:rPr>
              <a:t>organisasi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12700" marR="5080" indent="635">
              <a:lnSpc>
                <a:spcPct val="128600"/>
              </a:lnSpc>
              <a:spcBef>
                <a:spcPts val="2055"/>
              </a:spcBef>
            </a:pPr>
            <a:r>
              <a:rPr sz="2200" b="1" spc="-70" dirty="0">
                <a:solidFill>
                  <a:srgbClr val="002060"/>
                </a:solidFill>
                <a:latin typeface="Arial"/>
                <a:cs typeface="Arial"/>
              </a:rPr>
              <a:t>Proses </a:t>
            </a:r>
            <a:r>
              <a:rPr sz="2200" b="1" spc="55" dirty="0">
                <a:solidFill>
                  <a:srgbClr val="002060"/>
                </a:solidFill>
                <a:latin typeface="Arial"/>
                <a:cs typeface="Arial"/>
              </a:rPr>
              <a:t>memperoleh,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melatih, </a:t>
            </a:r>
            <a:r>
              <a:rPr sz="2200" b="1" spc="40" dirty="0">
                <a:solidFill>
                  <a:srgbClr val="002060"/>
                </a:solidFill>
                <a:latin typeface="Arial"/>
                <a:cs typeface="Arial"/>
              </a:rPr>
              <a:t>menilai,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200" b="1" spc="60" dirty="0">
                <a:solidFill>
                  <a:srgbClr val="002060"/>
                </a:solidFill>
                <a:latin typeface="Arial"/>
                <a:cs typeface="Arial"/>
              </a:rPr>
              <a:t>memberikan </a:t>
            </a:r>
            <a:r>
              <a:rPr sz="2200" b="1" dirty="0">
                <a:solidFill>
                  <a:srgbClr val="002060"/>
                </a:solidFill>
                <a:latin typeface="Arial"/>
                <a:cs typeface="Arial"/>
              </a:rPr>
              <a:t>kompensasi 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kepada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Arial"/>
                <a:cs typeface="Arial"/>
              </a:rPr>
              <a:t>karyawan,</a:t>
            </a:r>
            <a:r>
              <a:rPr sz="2200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002060"/>
                </a:solidFill>
                <a:latin typeface="Arial"/>
                <a:cs typeface="Arial"/>
              </a:rPr>
              <a:t>memperhatikan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002060"/>
                </a:solidFill>
                <a:latin typeface="Arial"/>
                <a:cs typeface="Arial"/>
              </a:rPr>
              <a:t>hubungan</a:t>
            </a:r>
            <a:r>
              <a:rPr sz="22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2060"/>
                </a:solidFill>
                <a:latin typeface="Arial"/>
                <a:cs typeface="Arial"/>
              </a:rPr>
              <a:t>kerja,</a:t>
            </a:r>
            <a:r>
              <a:rPr sz="2200" spc="-1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Arial"/>
                <a:cs typeface="Arial"/>
              </a:rPr>
              <a:t>kesehatan,</a:t>
            </a:r>
            <a:r>
              <a:rPr sz="2200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002060"/>
                </a:solidFill>
                <a:latin typeface="Arial"/>
                <a:cs typeface="Arial"/>
              </a:rPr>
              <a:t>keamanan  </a:t>
            </a:r>
            <a:r>
              <a:rPr sz="2200" spc="55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200" spc="-15" dirty="0">
                <a:solidFill>
                  <a:srgbClr val="002060"/>
                </a:solidFill>
                <a:latin typeface="Arial"/>
                <a:cs typeface="Arial"/>
              </a:rPr>
              <a:t>masalah</a:t>
            </a:r>
            <a:r>
              <a:rPr sz="2200" spc="-1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002060"/>
                </a:solidFill>
                <a:latin typeface="Arial"/>
                <a:cs typeface="Arial"/>
              </a:rPr>
              <a:t>keadilan.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EC43DDD-5BDA-4C28-BE1E-EAB04E5BFAEC}"/>
              </a:ext>
            </a:extLst>
          </p:cNvPr>
          <p:cNvSpPr/>
          <p:nvPr/>
        </p:nvSpPr>
        <p:spPr>
          <a:xfrm>
            <a:off x="3677245" y="1221827"/>
            <a:ext cx="4182491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MANAJEMEN SDM</a:t>
            </a:r>
          </a:p>
        </p:txBody>
      </p:sp>
    </p:spTree>
    <p:extLst>
      <p:ext uri="{BB962C8B-B14F-4D97-AF65-F5344CB8AC3E}">
        <p14:creationId xmlns:p14="http://schemas.microsoft.com/office/powerpoint/2010/main" val="33521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97635" y="1897118"/>
            <a:ext cx="9396730" cy="31775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0665" marR="5080" indent="-228600">
              <a:lnSpc>
                <a:spcPct val="149500"/>
              </a:lnSpc>
              <a:spcBef>
                <a:spcPts val="1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Penyiapan</a:t>
            </a:r>
            <a:r>
              <a:rPr sz="22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200" b="1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pelaksanaan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2060"/>
                </a:solidFill>
                <a:latin typeface="Arial"/>
                <a:cs typeface="Arial"/>
              </a:rPr>
              <a:t>suatu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2060"/>
                </a:solidFill>
                <a:latin typeface="Arial"/>
                <a:cs typeface="Arial"/>
              </a:rPr>
              <a:t>rencana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35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2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20" dirty="0">
                <a:solidFill>
                  <a:srgbClr val="002060"/>
                </a:solidFill>
                <a:latin typeface="Arial"/>
                <a:cs typeface="Arial"/>
              </a:rPr>
              <a:t>terkoordinasi</a:t>
            </a:r>
            <a:r>
              <a:rPr sz="22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002060"/>
                </a:solidFill>
                <a:latin typeface="Arial"/>
                <a:cs typeface="Arial"/>
              </a:rPr>
              <a:t>untuk  menjamin </a:t>
            </a:r>
            <a:r>
              <a:rPr sz="2200" spc="35" dirty="0">
                <a:solidFill>
                  <a:srgbClr val="002060"/>
                </a:solidFill>
                <a:latin typeface="Arial"/>
                <a:cs typeface="Arial"/>
              </a:rPr>
              <a:t>bahwa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sumber </a:t>
            </a:r>
            <a:r>
              <a:rPr sz="2200" spc="10" dirty="0">
                <a:solidFill>
                  <a:srgbClr val="002060"/>
                </a:solidFill>
                <a:latin typeface="Arial"/>
                <a:cs typeface="Arial"/>
              </a:rPr>
              <a:t>daya </a:t>
            </a:r>
            <a:r>
              <a:rPr sz="2200" spc="5" dirty="0">
                <a:solidFill>
                  <a:srgbClr val="002060"/>
                </a:solidFill>
                <a:latin typeface="Arial"/>
                <a:cs typeface="Arial"/>
              </a:rPr>
              <a:t>manusia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200" spc="25" dirty="0">
                <a:solidFill>
                  <a:srgbClr val="002060"/>
                </a:solidFill>
                <a:latin typeface="Arial"/>
                <a:cs typeface="Arial"/>
              </a:rPr>
              <a:t>ada </a:t>
            </a:r>
            <a:r>
              <a:rPr sz="2200" spc="65" dirty="0">
                <a:solidFill>
                  <a:srgbClr val="002060"/>
                </a:solidFill>
                <a:latin typeface="Arial"/>
                <a:cs typeface="Arial"/>
              </a:rPr>
              <a:t>dapat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dimanfaatkan  </a:t>
            </a:r>
            <a:r>
              <a:rPr sz="2200" spc="70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200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2060"/>
                </a:solidFill>
                <a:latin typeface="Arial"/>
                <a:cs typeface="Arial"/>
              </a:rPr>
              <a:t>sebaik-baiknya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22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002060"/>
                </a:solidFill>
                <a:latin typeface="Arial"/>
                <a:cs typeface="Arial"/>
              </a:rPr>
              <a:t>mencapai</a:t>
            </a:r>
            <a:r>
              <a:rPr sz="22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002060"/>
                </a:solidFill>
                <a:latin typeface="Arial"/>
                <a:cs typeface="Arial"/>
              </a:rPr>
              <a:t>tujuan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2060"/>
                </a:solidFill>
                <a:latin typeface="Arial"/>
                <a:cs typeface="Arial"/>
              </a:rPr>
              <a:t>organisasi.</a:t>
            </a:r>
            <a:endParaRPr sz="2200" dirty="0">
              <a:latin typeface="Arial"/>
              <a:cs typeface="Arial"/>
            </a:endParaRPr>
          </a:p>
          <a:p>
            <a:pPr marL="240665" marR="75565" indent="-228600">
              <a:lnSpc>
                <a:spcPct val="149500"/>
              </a:lnSpc>
              <a:spcBef>
                <a:spcPts val="10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20" dirty="0">
                <a:solidFill>
                  <a:srgbClr val="002060"/>
                </a:solidFill>
                <a:latin typeface="Arial"/>
                <a:cs typeface="Arial"/>
              </a:rPr>
              <a:t>Strategi</a:t>
            </a:r>
            <a:r>
              <a:rPr sz="22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2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menerapkan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2060"/>
                </a:solidFill>
                <a:latin typeface="Arial"/>
                <a:cs typeface="Arial"/>
              </a:rPr>
              <a:t>fungsi-fungsi</a:t>
            </a:r>
            <a:r>
              <a:rPr sz="2200" b="1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manajemen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spc="30" dirty="0">
                <a:solidFill>
                  <a:srgbClr val="002060"/>
                </a:solidFill>
                <a:latin typeface="Arial"/>
                <a:cs typeface="Arial"/>
              </a:rPr>
              <a:t>yaitu</a:t>
            </a:r>
            <a:r>
              <a:rPr sz="22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b="1" i="1" spc="35" dirty="0">
                <a:solidFill>
                  <a:srgbClr val="002060"/>
                </a:solidFill>
                <a:latin typeface="Arial"/>
                <a:cs typeface="Arial"/>
              </a:rPr>
              <a:t>planning,  </a:t>
            </a:r>
            <a:r>
              <a:rPr sz="2200" b="1" i="1" spc="25" dirty="0">
                <a:solidFill>
                  <a:srgbClr val="002060"/>
                </a:solidFill>
                <a:latin typeface="Arial"/>
                <a:cs typeface="Arial"/>
              </a:rPr>
              <a:t>organizing, </a:t>
            </a:r>
            <a:r>
              <a:rPr sz="2200" b="1" i="1" spc="45" dirty="0">
                <a:solidFill>
                  <a:srgbClr val="002060"/>
                </a:solidFill>
                <a:latin typeface="Arial"/>
                <a:cs typeface="Arial"/>
              </a:rPr>
              <a:t>leading </a:t>
            </a:r>
            <a:r>
              <a:rPr sz="2200" b="1" spc="45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200" b="1" i="1" spc="15" dirty="0">
                <a:solidFill>
                  <a:srgbClr val="002060"/>
                </a:solidFill>
                <a:latin typeface="Arial"/>
                <a:cs typeface="Arial"/>
              </a:rPr>
              <a:t>controlling</a:t>
            </a:r>
            <a:r>
              <a:rPr sz="2200" b="1" spc="15" dirty="0">
                <a:solidFill>
                  <a:srgbClr val="002060"/>
                </a:solidFill>
                <a:latin typeface="Arial"/>
                <a:cs typeface="Arial"/>
              </a:rPr>
              <a:t>,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dalam </a:t>
            </a:r>
            <a:r>
              <a:rPr sz="2200" spc="25" dirty="0">
                <a:solidFill>
                  <a:srgbClr val="002060"/>
                </a:solidFill>
                <a:latin typeface="Arial"/>
                <a:cs typeface="Arial"/>
              </a:rPr>
              <a:t>setiap aktivitas/ </a:t>
            </a:r>
            <a:r>
              <a:rPr sz="2200" spc="35" dirty="0">
                <a:solidFill>
                  <a:srgbClr val="002060"/>
                </a:solidFill>
                <a:latin typeface="Arial"/>
                <a:cs typeface="Arial"/>
              </a:rPr>
              <a:t>fungsi  operasional </a:t>
            </a:r>
            <a:r>
              <a:rPr sz="2200" spc="45" dirty="0">
                <a:solidFill>
                  <a:srgbClr val="002060"/>
                </a:solidFill>
                <a:latin typeface="Arial"/>
                <a:cs typeface="Arial"/>
              </a:rPr>
              <a:t>sumber </a:t>
            </a:r>
            <a:r>
              <a:rPr sz="2200" spc="10" dirty="0">
                <a:solidFill>
                  <a:srgbClr val="002060"/>
                </a:solidFill>
                <a:latin typeface="Arial"/>
                <a:cs typeface="Arial"/>
              </a:rPr>
              <a:t>daya</a:t>
            </a:r>
            <a:r>
              <a:rPr sz="2200" spc="-2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Arial"/>
                <a:cs typeface="Arial"/>
              </a:rPr>
              <a:t>manusia.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4121F6F-DE71-45D1-8B11-D6637BF03252}"/>
              </a:ext>
            </a:extLst>
          </p:cNvPr>
          <p:cNvSpPr/>
          <p:nvPr/>
        </p:nvSpPr>
        <p:spPr>
          <a:xfrm>
            <a:off x="3708775" y="1086985"/>
            <a:ext cx="4182491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MANAJEMEN SDM</a:t>
            </a:r>
          </a:p>
        </p:txBody>
      </p:sp>
    </p:spTree>
    <p:extLst>
      <p:ext uri="{BB962C8B-B14F-4D97-AF65-F5344CB8AC3E}">
        <p14:creationId xmlns:p14="http://schemas.microsoft.com/office/powerpoint/2010/main" val="37429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990" y="1823737"/>
            <a:ext cx="10153015" cy="284257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665" marR="5080" indent="-228600" algn="just">
              <a:lnSpc>
                <a:spcPct val="902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114" dirty="0">
                <a:latin typeface="Arial" panose="020B0604020202020204" pitchFamily="34" charset="0"/>
                <a:cs typeface="Arial" panose="020B0604020202020204" pitchFamily="34" charset="0"/>
              </a:rPr>
              <a:t>SDM</a:t>
            </a:r>
            <a:r>
              <a:rPr lang="en-GB" sz="2400" spc="-5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25" dirty="0" err="1"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GB"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4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4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GB"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4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GB"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40" dirty="0" err="1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spc="-95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GB" sz="2400" spc="-110" dirty="0" err="1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GB"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60" dirty="0" err="1">
                <a:latin typeface="Arial" panose="020B0604020202020204" pitchFamily="34" charset="0"/>
                <a:cs typeface="Arial" panose="020B0604020202020204" pitchFamily="34" charset="0"/>
              </a:rPr>
              <a:t>ketenagakerjaan</a:t>
            </a:r>
            <a:r>
              <a:rPr lang="en-GB" sz="2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GB"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33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40" dirty="0" err="1"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50" dirty="0" err="1">
                <a:latin typeface="Arial" panose="020B0604020202020204" pitchFamily="34" charset="0"/>
                <a:cs typeface="Arial" panose="020B0604020202020204" pitchFamily="34" charset="0"/>
              </a:rPr>
              <a:t>kekuatan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7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spc="-170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r>
              <a:rPr lang="en-GB" sz="2400" spc="-17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400" spc="-135" dirty="0" err="1">
                <a:latin typeface="Arial" panose="020B0604020202020204" pitchFamily="34" charset="0"/>
                <a:cs typeface="Arial" panose="020B0604020202020204" pitchFamily="34" charset="0"/>
              </a:rPr>
              <a:t>kelemahan</a:t>
            </a:r>
            <a:r>
              <a:rPr lang="en-GB" sz="2400" spc="-13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spc="-130" dirty="0"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400" spc="-130" dirty="0" err="1">
                <a:latin typeface="Arial" panose="020B0604020202020204" pitchFamily="34" charset="0"/>
                <a:cs typeface="Arial" panose="020B0604020202020204" pitchFamily="34" charset="0"/>
              </a:rPr>
              <a:t>kesempatan</a:t>
            </a:r>
            <a:r>
              <a:rPr lang="en-GB"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5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spc="-155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r>
              <a:rPr lang="en-GB" sz="2400" spc="-155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400" spc="-95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GB" sz="2400" spc="-120" dirty="0" err="1"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en-GB" sz="2400" spc="-5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9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spc="-195" dirty="0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en-GB" sz="2400" spc="-1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029" marR="15240" indent="-227965" algn="just">
              <a:lnSpc>
                <a:spcPct val="9000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sz="2400" spc="-105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GB" sz="24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00" dirty="0">
                <a:latin typeface="Arial" panose="020B0604020202020204" pitchFamily="34" charset="0"/>
                <a:cs typeface="Arial" panose="020B0604020202020204" pitchFamily="34" charset="0"/>
              </a:rPr>
              <a:t>SWOT </a:t>
            </a:r>
            <a:r>
              <a:rPr lang="en-GB" sz="2400" spc="-105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GB" sz="24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00" dirty="0">
                <a:latin typeface="Arial" panose="020B0604020202020204" pitchFamily="34" charset="0"/>
                <a:cs typeface="Arial" panose="020B0604020202020204" pitchFamily="34" charset="0"/>
              </a:rPr>
              <a:t>SWOT </a:t>
            </a:r>
            <a:r>
              <a:rPr lang="en-GB" sz="2400" spc="-114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GB"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9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GB" sz="24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65" dirty="0" err="1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GB"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20" dirty="0" err="1">
                <a:latin typeface="Arial" panose="020B0604020202020204" pitchFamily="34" charset="0"/>
                <a:cs typeface="Arial" panose="020B0604020202020204" pitchFamily="34" charset="0"/>
              </a:rPr>
              <a:t>pencocokan</a:t>
            </a:r>
            <a:r>
              <a:rPr lang="en-GB" sz="2400" spc="-12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spc="-114" dirty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en-GB" sz="24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4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GB"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4" dirty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en-GB" sz="2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GB"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3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n-GB"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5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GB"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1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GB"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35" dirty="0" err="1">
                <a:latin typeface="Arial" panose="020B0604020202020204" pitchFamily="34" charset="0"/>
                <a:cs typeface="Arial" panose="020B0604020202020204" pitchFamily="34" charset="0"/>
              </a:rPr>
              <a:t>empat</a:t>
            </a:r>
            <a:r>
              <a:rPr lang="en-GB" sz="2400" spc="-13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spc="-155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GB" sz="2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70" dirty="0">
                <a:latin typeface="Arial" panose="020B0604020202020204" pitchFamily="34" charset="0"/>
                <a:cs typeface="Arial" panose="020B0604020202020204" pitchFamily="34" charset="0"/>
              </a:rPr>
              <a:t>strategi, </a:t>
            </a:r>
            <a:r>
              <a:rPr lang="en-GB" sz="2400" spc="-14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strategi </a:t>
            </a:r>
            <a:r>
              <a:rPr lang="en-GB" sz="2400" spc="-5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spc="-150" dirty="0" err="1">
                <a:latin typeface="Arial" panose="020B0604020202020204" pitchFamily="34" charset="0"/>
                <a:cs typeface="Arial" panose="020B0604020202020204" pitchFamily="34" charset="0"/>
              </a:rPr>
              <a:t>kekuatan-peluang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), strategi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  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spc="-140" dirty="0" err="1">
                <a:latin typeface="Arial" panose="020B0604020202020204" pitchFamily="34" charset="0"/>
                <a:cs typeface="Arial" panose="020B0604020202020204" pitchFamily="34" charset="0"/>
              </a:rPr>
              <a:t>kelemahan-peluang</a:t>
            </a:r>
            <a:r>
              <a:rPr lang="en-GB" sz="2400" spc="-14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strategi </a:t>
            </a:r>
            <a:r>
              <a:rPr lang="en-GB" sz="2400" spc="-17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GB" sz="2400" spc="-15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spc="-155" dirty="0" err="1">
                <a:latin typeface="Arial" panose="020B0604020202020204" pitchFamily="34" charset="0"/>
                <a:cs typeface="Arial" panose="020B0604020202020204" pitchFamily="34" charset="0"/>
              </a:rPr>
              <a:t>kekuatan-ancaman</a:t>
            </a:r>
            <a:r>
              <a:rPr lang="en-GB" sz="2400" spc="-155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400" spc="-95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GB" sz="2400" spc="-150" dirty="0">
                <a:latin typeface="Arial" panose="020B0604020202020204" pitchFamily="34" charset="0"/>
                <a:cs typeface="Arial" panose="020B0604020202020204" pitchFamily="34" charset="0"/>
              </a:rPr>
              <a:t>strategi  </a:t>
            </a:r>
            <a:r>
              <a:rPr lang="en-GB" sz="2400" spc="-85" dirty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GB" sz="2400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3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spc="-135" dirty="0" err="1">
                <a:latin typeface="Arial" panose="020B0604020202020204" pitchFamily="34" charset="0"/>
                <a:cs typeface="Arial" panose="020B0604020202020204" pitchFamily="34" charset="0"/>
              </a:rPr>
              <a:t>kelemahan-ancaman</a:t>
            </a:r>
            <a:r>
              <a:rPr lang="en-GB" sz="2400" spc="-13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1F57B7F-47E8-4176-B99C-943EDAF0C160}"/>
              </a:ext>
            </a:extLst>
          </p:cNvPr>
          <p:cNvSpPr/>
          <p:nvPr/>
        </p:nvSpPr>
        <p:spPr>
          <a:xfrm>
            <a:off x="554990" y="1087821"/>
            <a:ext cx="4182491" cy="568394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1.2 PERENCANAAN SDM</a:t>
            </a:r>
          </a:p>
        </p:txBody>
      </p:sp>
    </p:spTree>
    <p:extLst>
      <p:ext uri="{BB962C8B-B14F-4D97-AF65-F5344CB8AC3E}">
        <p14:creationId xmlns:p14="http://schemas.microsoft.com/office/powerpoint/2010/main" val="10455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284" y="1689987"/>
            <a:ext cx="9965690" cy="36607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90" dirty="0">
                <a:solidFill>
                  <a:srgbClr val="002060"/>
                </a:solidFill>
                <a:latin typeface="Arial"/>
                <a:cs typeface="Arial"/>
              </a:rPr>
              <a:t>Proses </a:t>
            </a:r>
            <a:r>
              <a:rPr sz="2800" b="1" spc="85" dirty="0">
                <a:solidFill>
                  <a:srgbClr val="002060"/>
                </a:solidFill>
                <a:latin typeface="Arial"/>
                <a:cs typeface="Arial"/>
              </a:rPr>
              <a:t>rekruitmen/ </a:t>
            </a:r>
            <a:r>
              <a:rPr sz="2800" b="1" spc="65" dirty="0">
                <a:solidFill>
                  <a:srgbClr val="002060"/>
                </a:solidFill>
                <a:latin typeface="Arial"/>
                <a:cs typeface="Arial"/>
              </a:rPr>
              <a:t>pengadaan </a:t>
            </a:r>
            <a:r>
              <a:rPr sz="2800" b="1" spc="85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r>
              <a:rPr sz="2800" b="1" spc="-3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469900" algn="l"/>
              </a:tabLst>
            </a:pPr>
            <a:r>
              <a:rPr sz="2800" spc="-60" dirty="0">
                <a:solidFill>
                  <a:srgbClr val="002060"/>
                </a:solidFill>
                <a:latin typeface="Arial"/>
                <a:cs typeface="Arial"/>
              </a:rPr>
              <a:t>a.	</a:t>
            </a:r>
            <a:r>
              <a:rPr sz="2800" spc="40" dirty="0">
                <a:solidFill>
                  <a:srgbClr val="002060"/>
                </a:solidFill>
                <a:latin typeface="Arial"/>
                <a:cs typeface="Arial"/>
              </a:rPr>
              <a:t>Sumber </a:t>
            </a:r>
            <a:r>
              <a:rPr sz="2800" spc="75" dirty="0">
                <a:solidFill>
                  <a:srgbClr val="002060"/>
                </a:solidFill>
                <a:latin typeface="Arial"/>
                <a:cs typeface="Arial"/>
              </a:rPr>
              <a:t>dari </a:t>
            </a:r>
            <a:r>
              <a:rPr sz="2800" spc="60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2800" spc="-3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002060"/>
                </a:solidFill>
                <a:latin typeface="Arial"/>
                <a:cs typeface="Arial"/>
              </a:rPr>
              <a:t>perusahaan,</a:t>
            </a:r>
            <a:endParaRPr sz="2800" dirty="0">
              <a:latin typeface="Arial"/>
              <a:cs typeface="Arial"/>
            </a:endParaRPr>
          </a:p>
          <a:p>
            <a:pPr marL="927100" marR="90170" indent="-457200">
              <a:lnSpc>
                <a:spcPct val="90400"/>
              </a:lnSpc>
              <a:spcBef>
                <a:spcPts val="509"/>
              </a:spcBef>
              <a:buAutoNum type="alphaLcPeriod"/>
              <a:tabLst>
                <a:tab pos="927100" algn="l"/>
                <a:tab pos="927735" algn="l"/>
              </a:tabLst>
            </a:pP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tiga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060"/>
                </a:solidFill>
                <a:latin typeface="Arial"/>
                <a:cs typeface="Arial"/>
              </a:rPr>
              <a:t>bentuk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mutasi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karyawan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yaitu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promosi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jabatan;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transfer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atau  rotasi </a:t>
            </a:r>
            <a:r>
              <a:rPr sz="2400" spc="25" dirty="0">
                <a:solidFill>
                  <a:srgbClr val="002060"/>
                </a:solidFill>
                <a:latin typeface="Arial"/>
                <a:cs typeface="Arial"/>
              </a:rPr>
              <a:t>pekerjaan,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dan demosi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jabatan 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atau </a:t>
            </a:r>
            <a:r>
              <a:rPr sz="2400" spc="60" dirty="0">
                <a:solidFill>
                  <a:srgbClr val="002060"/>
                </a:solidFill>
                <a:latin typeface="Arial"/>
                <a:cs typeface="Arial"/>
              </a:rPr>
              <a:t>penurunan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jabatan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karyawan.</a:t>
            </a:r>
            <a:endParaRPr sz="24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470534" algn="l"/>
              </a:tabLst>
            </a:pPr>
            <a:r>
              <a:rPr sz="2800" b="1" spc="25" dirty="0">
                <a:solidFill>
                  <a:srgbClr val="002060"/>
                </a:solidFill>
                <a:latin typeface="Arial"/>
                <a:cs typeface="Arial"/>
              </a:rPr>
              <a:t>Sumber </a:t>
            </a:r>
            <a:r>
              <a:rPr sz="2800" b="1" spc="55" dirty="0">
                <a:solidFill>
                  <a:srgbClr val="002060"/>
                </a:solidFill>
                <a:latin typeface="Arial"/>
                <a:cs typeface="Arial"/>
              </a:rPr>
              <a:t>dari </a:t>
            </a:r>
            <a:r>
              <a:rPr sz="2800" b="1" spc="25" dirty="0">
                <a:solidFill>
                  <a:srgbClr val="002060"/>
                </a:solidFill>
                <a:latin typeface="Arial"/>
                <a:cs typeface="Arial"/>
              </a:rPr>
              <a:t>luar</a:t>
            </a:r>
            <a:r>
              <a:rPr sz="2800" b="1" spc="-3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2060"/>
                </a:solidFill>
                <a:latin typeface="Arial"/>
                <a:cs typeface="Arial"/>
              </a:rPr>
              <a:t>perusahaan,</a:t>
            </a:r>
            <a:endParaRPr sz="2800" dirty="0">
              <a:latin typeface="Arial"/>
              <a:cs typeface="Arial"/>
            </a:endParaRPr>
          </a:p>
          <a:p>
            <a:pPr marL="926465" marR="5080" lvl="1" indent="-457200">
              <a:lnSpc>
                <a:spcPts val="2590"/>
              </a:lnSpc>
              <a:spcBef>
                <a:spcPts val="585"/>
              </a:spcBef>
              <a:buAutoNum type="alphaLcPeriod"/>
              <a:tabLst>
                <a:tab pos="927100" algn="l"/>
                <a:tab pos="927735" algn="l"/>
              </a:tabLst>
            </a:pPr>
            <a:r>
              <a:rPr sz="2400" spc="45" dirty="0">
                <a:solidFill>
                  <a:srgbClr val="002060"/>
                </a:solidFill>
                <a:latin typeface="Arial"/>
                <a:cs typeface="Arial"/>
              </a:rPr>
              <a:t>penarikan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karyawan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060"/>
                </a:solidFill>
                <a:latin typeface="Arial"/>
                <a:cs typeface="Arial"/>
              </a:rPr>
              <a:t>melalui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02060"/>
                </a:solidFill>
                <a:latin typeface="Arial"/>
                <a:cs typeface="Arial"/>
              </a:rPr>
              <a:t>iklan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media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2060"/>
                </a:solidFill>
                <a:latin typeface="Arial"/>
                <a:cs typeface="Arial"/>
              </a:rPr>
              <a:t>massa,</a:t>
            </a:r>
            <a:r>
              <a:rPr sz="24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lembaga  </a:t>
            </a:r>
            <a:r>
              <a:rPr sz="2400" spc="70" dirty="0">
                <a:solidFill>
                  <a:srgbClr val="002060"/>
                </a:solidFill>
                <a:latin typeface="Arial"/>
                <a:cs typeface="Arial"/>
              </a:rPr>
              <a:t>pendidikan,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depnaker,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lamaran kerja </a:t>
            </a:r>
            <a:r>
              <a:rPr sz="2400" spc="4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masuk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pada  </a:t>
            </a:r>
            <a:r>
              <a:rPr sz="2400" spc="15" dirty="0">
                <a:solidFill>
                  <a:srgbClr val="002060"/>
                </a:solidFill>
                <a:latin typeface="Arial"/>
                <a:cs typeface="Arial"/>
              </a:rPr>
              <a:t>perusahaan </a:t>
            </a:r>
            <a:r>
              <a:rPr sz="2400" spc="65" dirty="0">
                <a:solidFill>
                  <a:srgbClr val="002060"/>
                </a:solidFill>
                <a:latin typeface="Arial"/>
                <a:cs typeface="Arial"/>
              </a:rPr>
              <a:t>pada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waktu</a:t>
            </a:r>
            <a:r>
              <a:rPr sz="2400" spc="-2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sebelumnya;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0B99F7A2-D97B-4541-93B6-05CE5FCA915B}"/>
              </a:ext>
            </a:extLst>
          </p:cNvPr>
          <p:cNvSpPr/>
          <p:nvPr/>
        </p:nvSpPr>
        <p:spPr>
          <a:xfrm>
            <a:off x="597332" y="630994"/>
            <a:ext cx="6010415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PENGADAAN SDM</a:t>
            </a:r>
          </a:p>
        </p:txBody>
      </p:sp>
    </p:spTree>
    <p:extLst>
      <p:ext uri="{BB962C8B-B14F-4D97-AF65-F5344CB8AC3E}">
        <p14:creationId xmlns:p14="http://schemas.microsoft.com/office/powerpoint/2010/main" val="6320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482" y="1560144"/>
            <a:ext cx="10059035" cy="3814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15" dirty="0">
                <a:solidFill>
                  <a:srgbClr val="002060"/>
                </a:solidFill>
                <a:latin typeface="Arial"/>
                <a:cs typeface="Arial"/>
              </a:rPr>
              <a:t>Pelatihan,</a:t>
            </a:r>
            <a:endParaRPr sz="2000" dirty="0">
              <a:latin typeface="Arial"/>
              <a:cs typeface="Arial"/>
            </a:endParaRPr>
          </a:p>
          <a:p>
            <a:pPr marL="926465" marR="5080" lvl="1" indent="-457200" algn="just">
              <a:lnSpc>
                <a:spcPct val="90500"/>
              </a:lnSpc>
              <a:spcBef>
                <a:spcPts val="44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Mengembangkan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individu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bentuk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peningkatan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keterampilan, 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pengetahuan dan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sikap. 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Pelatihan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tidak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hanya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berguna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untuk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karyawan,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tapi 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juga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perusahaan. </a:t>
            </a:r>
            <a:r>
              <a:rPr sz="2000" spc="-35" dirty="0">
                <a:solidFill>
                  <a:srgbClr val="002060"/>
                </a:solidFill>
                <a:latin typeface="Arial"/>
                <a:cs typeface="Arial"/>
              </a:rPr>
              <a:t>Perusahaan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tidak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akan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berkembang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jika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karyawannya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tidak 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memiliki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keterampilan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minat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kerja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002060"/>
                </a:solidFill>
                <a:latin typeface="Arial"/>
                <a:cs typeface="Arial"/>
              </a:rPr>
              <a:t>tinggi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dapat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menggali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potensi 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karyawannya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mengembangkan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keterampilan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mereka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miliki.</a:t>
            </a:r>
            <a:endParaRPr sz="2000" dirty="0">
              <a:latin typeface="Arial"/>
              <a:cs typeface="Arial"/>
            </a:endParaRPr>
          </a:p>
          <a:p>
            <a:pPr marL="469900" lvl="1" indent="-457200" algn="just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25" dirty="0">
                <a:solidFill>
                  <a:srgbClr val="002060"/>
                </a:solidFill>
                <a:latin typeface="Arial"/>
                <a:cs typeface="Arial"/>
              </a:rPr>
              <a:t>Pendidikan,</a:t>
            </a:r>
            <a:endParaRPr sz="2000" dirty="0">
              <a:latin typeface="Arial"/>
              <a:cs typeface="Arial"/>
            </a:endParaRPr>
          </a:p>
          <a:p>
            <a:pPr marL="926465" marR="568325" lvl="2" indent="-457200" algn="just">
              <a:lnSpc>
                <a:spcPts val="2210"/>
              </a:lnSpc>
              <a:spcBef>
                <a:spcPts val="54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Meningkatkan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kemampuan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kerja,</a:t>
            </a:r>
            <a:r>
              <a:rPr sz="20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arti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pengembangan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bersifat 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formal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berkaitan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karir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mereka.</a:t>
            </a:r>
            <a:endParaRPr sz="2000" dirty="0">
              <a:latin typeface="Arial"/>
              <a:cs typeface="Arial"/>
            </a:endParaRPr>
          </a:p>
          <a:p>
            <a:pPr marL="469900" lvl="1" indent="-457200" algn="just">
              <a:lnSpc>
                <a:spcPct val="100000"/>
              </a:lnSpc>
              <a:spcBef>
                <a:spcPts val="65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sz="2000" b="1" spc="30" dirty="0">
                <a:solidFill>
                  <a:srgbClr val="002060"/>
                </a:solidFill>
                <a:latin typeface="Arial"/>
                <a:cs typeface="Arial"/>
              </a:rPr>
              <a:t>Rekruitmen</a:t>
            </a:r>
            <a:r>
              <a:rPr sz="20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002060"/>
                </a:solidFill>
                <a:latin typeface="Arial"/>
                <a:cs typeface="Arial"/>
              </a:rPr>
              <a:t>karyawan,</a:t>
            </a:r>
            <a:endParaRPr sz="2000" dirty="0">
              <a:latin typeface="Arial"/>
              <a:cs typeface="Arial"/>
            </a:endParaRPr>
          </a:p>
          <a:p>
            <a:pPr marL="926465" marR="165735" lvl="2" indent="-457200" algn="just">
              <a:lnSpc>
                <a:spcPts val="2110"/>
              </a:lnSpc>
              <a:spcBef>
                <a:spcPts val="600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Memperoleh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2060"/>
                </a:solidFill>
                <a:latin typeface="Arial"/>
                <a:cs typeface="Arial"/>
              </a:rPr>
              <a:t>SDM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sesuai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klasifikasi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kebutuhan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perusahaan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salah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satu 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alat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organisasi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pembaruan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4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pengembangan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4FCDD8A-4F1D-4498-857D-1A6E54704A91}"/>
              </a:ext>
            </a:extLst>
          </p:cNvPr>
          <p:cNvSpPr/>
          <p:nvPr/>
        </p:nvSpPr>
        <p:spPr>
          <a:xfrm>
            <a:off x="1828800" y="742528"/>
            <a:ext cx="8534400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PEMBINAAN DAN PENGEMBANGAN SDM</a:t>
            </a:r>
          </a:p>
        </p:txBody>
      </p:sp>
    </p:spTree>
    <p:extLst>
      <p:ext uri="{BB962C8B-B14F-4D97-AF65-F5344CB8AC3E}">
        <p14:creationId xmlns:p14="http://schemas.microsoft.com/office/powerpoint/2010/main" val="29269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7367" y="1934971"/>
            <a:ext cx="323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35" dirty="0">
                <a:solidFill>
                  <a:srgbClr val="002060"/>
                </a:solidFill>
                <a:latin typeface="Arial"/>
                <a:cs typeface="Arial"/>
              </a:rPr>
              <a:t>a.	</a:t>
            </a:r>
            <a:r>
              <a:rPr sz="2400" b="1" spc="10" dirty="0">
                <a:solidFill>
                  <a:srgbClr val="002060"/>
                </a:solidFill>
                <a:latin typeface="Arial"/>
                <a:cs typeface="Arial"/>
              </a:rPr>
              <a:t>Perubahan</a:t>
            </a:r>
            <a:r>
              <a:rPr sz="2400" b="1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Sistem,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567" y="2302764"/>
            <a:ext cx="782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a.	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Menyesuaikan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sistem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prosedur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organisasi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sebagai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jawaban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367" y="2499529"/>
            <a:ext cx="8405495" cy="10998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445"/>
              </a:spcBef>
            </a:pP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mengantisipasi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ancaman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peluang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faktor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2060"/>
                </a:solidFill>
                <a:latin typeface="Arial"/>
                <a:cs typeface="Arial"/>
              </a:rPr>
              <a:t>eksternal.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15"/>
              </a:spcBef>
              <a:buAutoNum type="alphaLcPeriod" startAt="2"/>
              <a:tabLst>
                <a:tab pos="469265" algn="l"/>
                <a:tab pos="469900" algn="l"/>
              </a:tabLst>
            </a:pPr>
            <a:r>
              <a:rPr sz="2400" b="1" spc="20" dirty="0">
                <a:solidFill>
                  <a:srgbClr val="002060"/>
                </a:solidFill>
                <a:latin typeface="Arial"/>
                <a:cs typeface="Arial"/>
              </a:rPr>
              <a:t>Kesempatan,</a:t>
            </a:r>
            <a:endParaRPr sz="24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Memberikan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kesempatan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pada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2060"/>
                </a:solidFill>
                <a:latin typeface="Arial"/>
                <a:cs typeface="Arial"/>
              </a:rPr>
              <a:t>menyalurkan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002060"/>
                </a:solidFill>
                <a:latin typeface="Arial"/>
                <a:cs typeface="Arial"/>
              </a:rPr>
              <a:t>ide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1513" y="3521964"/>
            <a:ext cx="7324090" cy="571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600"/>
              </a:spcBef>
            </a:pP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gagasannya.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Dengan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begitu,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akan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lebih 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berkontribusi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mengembangkan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perusahaan.</a:t>
            </a:r>
            <a:r>
              <a:rPr sz="20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Hal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ini</a:t>
            </a:r>
            <a:r>
              <a:rPr sz="20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juga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1513" y="4003547"/>
            <a:ext cx="7829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bisa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membuat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merasa</a:t>
            </a:r>
            <a:r>
              <a:rPr sz="20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lebih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dihargai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dapat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membuat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367" y="4205901"/>
            <a:ext cx="8651240" cy="1347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425"/>
              </a:spcBef>
            </a:pP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mereka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lebih</a:t>
            </a:r>
            <a:r>
              <a:rPr sz="20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berkembang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90"/>
              </a:spcBef>
              <a:buAutoNum type="alphaLcPeriod" startAt="3"/>
              <a:tabLst>
                <a:tab pos="469265" algn="l"/>
                <a:tab pos="469900" algn="l"/>
              </a:tabLst>
            </a:pPr>
            <a:r>
              <a:rPr sz="2400" b="1" spc="15" dirty="0">
                <a:solidFill>
                  <a:srgbClr val="002060"/>
                </a:solidFill>
                <a:latin typeface="Arial"/>
                <a:cs typeface="Arial"/>
              </a:rPr>
              <a:t>Penghargaan,</a:t>
            </a:r>
            <a:endParaRPr sz="2400" dirty="0">
              <a:latin typeface="Arial"/>
              <a:cs typeface="Arial"/>
            </a:endParaRPr>
          </a:p>
          <a:p>
            <a:pPr marL="927100" marR="5080" lvl="1" indent="-457200">
              <a:lnSpc>
                <a:spcPts val="1989"/>
              </a:lnSpc>
              <a:spcBef>
                <a:spcPts val="42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Penghargaan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terhadap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yang </a:t>
            </a: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berprestasi </a:t>
            </a:r>
            <a:r>
              <a:rPr sz="2000" spc="35" dirty="0">
                <a:solidFill>
                  <a:srgbClr val="002060"/>
                </a:solidFill>
                <a:latin typeface="Arial"/>
                <a:cs typeface="Arial"/>
              </a:rPr>
              <a:t>merupakan  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salah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satu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strategi</a:t>
            </a:r>
            <a:r>
              <a:rPr sz="20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2060"/>
                </a:solidFill>
                <a:latin typeface="Arial"/>
                <a:cs typeface="Arial"/>
              </a:rPr>
              <a:t>pengembangan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SDM.</a:t>
            </a:r>
            <a:r>
              <a:rPr sz="20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Dengan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begitu,</a:t>
            </a:r>
            <a:r>
              <a:rPr sz="20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karyawan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1767" y="5466588"/>
            <a:ext cx="7284084" cy="571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600"/>
              </a:spcBef>
            </a:pPr>
            <a:r>
              <a:rPr sz="2000" spc="25" dirty="0">
                <a:solidFill>
                  <a:srgbClr val="002060"/>
                </a:solidFill>
                <a:latin typeface="Arial"/>
                <a:cs typeface="Arial"/>
              </a:rPr>
              <a:t>lain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akan</a:t>
            </a:r>
            <a:r>
              <a:rPr sz="20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termotivasi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2060"/>
                </a:solidFill>
                <a:latin typeface="Arial"/>
                <a:cs typeface="Arial"/>
              </a:rPr>
              <a:t>untuk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menjadi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2060"/>
                </a:solidFill>
                <a:latin typeface="Arial"/>
                <a:cs typeface="Arial"/>
              </a:rPr>
              <a:t>lebih</a:t>
            </a:r>
            <a:r>
              <a:rPr sz="20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02060"/>
                </a:solidFill>
                <a:latin typeface="Arial"/>
                <a:cs typeface="Arial"/>
              </a:rPr>
              <a:t>baik,</a:t>
            </a:r>
            <a:r>
              <a:rPr sz="20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2060"/>
                </a:solidFill>
                <a:latin typeface="Arial"/>
                <a:cs typeface="Arial"/>
              </a:rPr>
              <a:t>dan</a:t>
            </a:r>
            <a:r>
              <a:rPr sz="20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02060"/>
                </a:solidFill>
                <a:latin typeface="Arial"/>
                <a:cs typeface="Arial"/>
              </a:rPr>
              <a:t>berdampak  </a:t>
            </a:r>
            <a:r>
              <a:rPr sz="2000" spc="15" dirty="0">
                <a:solidFill>
                  <a:srgbClr val="002060"/>
                </a:solidFill>
                <a:latin typeface="Arial"/>
                <a:cs typeface="Arial"/>
              </a:rPr>
              <a:t>besar </a:t>
            </a:r>
            <a:r>
              <a:rPr sz="2000" spc="40" dirty="0">
                <a:solidFill>
                  <a:srgbClr val="002060"/>
                </a:solidFill>
                <a:latin typeface="Arial"/>
                <a:cs typeface="Arial"/>
              </a:rPr>
              <a:t>dalam </a:t>
            </a:r>
            <a:r>
              <a:rPr sz="2000" spc="55" dirty="0">
                <a:solidFill>
                  <a:srgbClr val="002060"/>
                </a:solidFill>
                <a:latin typeface="Arial"/>
                <a:cs typeface="Arial"/>
              </a:rPr>
              <a:t>perkembangan</a:t>
            </a:r>
            <a:r>
              <a:rPr sz="2000" spc="-2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perusahaan.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0E878D4-A1A7-45D6-955A-7476882ECA79}"/>
              </a:ext>
            </a:extLst>
          </p:cNvPr>
          <p:cNvSpPr/>
          <p:nvPr/>
        </p:nvSpPr>
        <p:spPr>
          <a:xfrm>
            <a:off x="1828800" y="835946"/>
            <a:ext cx="8534400" cy="816806"/>
          </a:xfrm>
          <a:prstGeom prst="round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PEMBINAAN DAN PENGEMBANGAN SDM</a:t>
            </a:r>
          </a:p>
        </p:txBody>
      </p:sp>
    </p:spTree>
    <p:extLst>
      <p:ext uri="{BB962C8B-B14F-4D97-AF65-F5344CB8AC3E}">
        <p14:creationId xmlns:p14="http://schemas.microsoft.com/office/powerpoint/2010/main" val="7931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1090</Words>
  <Application>Microsoft Office PowerPoint</Application>
  <PresentationFormat>Custom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Rangkuman 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47</cp:revision>
  <dcterms:created xsi:type="dcterms:W3CDTF">2021-08-03T05:39:13Z</dcterms:created>
  <dcterms:modified xsi:type="dcterms:W3CDTF">2022-03-10T05:19:15Z</dcterms:modified>
</cp:coreProperties>
</file>