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0" r:id="rId4"/>
    <p:sldId id="266" r:id="rId5"/>
    <p:sldId id="264" r:id="rId6"/>
    <p:sldId id="267" r:id="rId7"/>
    <p:sldId id="268" r:id="rId8"/>
    <p:sldId id="269" r:id="rId9"/>
    <p:sldId id="270" r:id="rId10"/>
    <p:sldId id="27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6" name="Slide Number Placeholder 5">
            <a:extLst>
              <a:ext uri="{FF2B5EF4-FFF2-40B4-BE49-F238E27FC236}">
                <a16:creationId xmlns=""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6" name="Footer Placeholder 5">
            <a:extLst>
              <a:ext uri="{FF2B5EF4-FFF2-40B4-BE49-F238E27FC236}">
                <a16:creationId xmlns=""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6" name="Footer Placeholder 5">
            <a:extLst>
              <a:ext uri="{FF2B5EF4-FFF2-40B4-BE49-F238E27FC236}">
                <a16:creationId xmlns=""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5" name="Footer Placeholder 4">
            <a:extLst>
              <a:ext uri="{FF2B5EF4-FFF2-40B4-BE49-F238E27FC236}">
                <a16:creationId xmlns=""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5" name="Footer Placeholder 4">
            <a:extLst>
              <a:ext uri="{FF2B5EF4-FFF2-40B4-BE49-F238E27FC236}">
                <a16:creationId xmlns=""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6" name="Footer Placeholder 5">
            <a:extLst>
              <a:ext uri="{FF2B5EF4-FFF2-40B4-BE49-F238E27FC236}">
                <a16:creationId xmlns=""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8" name="Footer Placeholder 7">
            <a:extLst>
              <a:ext uri="{FF2B5EF4-FFF2-40B4-BE49-F238E27FC236}">
                <a16:creationId xmlns=""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4" name="Footer Placeholder 3">
            <a:extLst>
              <a:ext uri="{FF2B5EF4-FFF2-40B4-BE49-F238E27FC236}">
                <a16:creationId xmlns=""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3" name="Footer Placeholder 2">
            <a:extLst>
              <a:ext uri="{FF2B5EF4-FFF2-40B4-BE49-F238E27FC236}">
                <a16:creationId xmlns=""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6" name="Footer Placeholder 5">
            <a:extLst>
              <a:ext uri="{FF2B5EF4-FFF2-40B4-BE49-F238E27FC236}">
                <a16:creationId xmlns=""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6" name="Footer Placeholder 5">
            <a:extLst>
              <a:ext uri="{FF2B5EF4-FFF2-40B4-BE49-F238E27FC236}">
                <a16:creationId xmlns=""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4" name="Footer Placeholder 3">
            <a:extLst>
              <a:ext uri="{FF2B5EF4-FFF2-40B4-BE49-F238E27FC236}">
                <a16:creationId xmlns=""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4" name="Footer Placeholder 3">
            <a:extLst>
              <a:ext uri="{FF2B5EF4-FFF2-40B4-BE49-F238E27FC236}">
                <a16:creationId xmlns=""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5" name="Footer Placeholder 4">
            <a:extLst>
              <a:ext uri="{FF2B5EF4-FFF2-40B4-BE49-F238E27FC236}">
                <a16:creationId xmlns=""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6" name="Footer Placeholder 5">
            <a:extLst>
              <a:ext uri="{FF2B5EF4-FFF2-40B4-BE49-F238E27FC236}">
                <a16:creationId xmlns=""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8" name="Footer Placeholder 7">
            <a:extLst>
              <a:ext uri="{FF2B5EF4-FFF2-40B4-BE49-F238E27FC236}">
                <a16:creationId xmlns=""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4" name="Footer Placeholder 3">
            <a:extLst>
              <a:ext uri="{FF2B5EF4-FFF2-40B4-BE49-F238E27FC236}">
                <a16:creationId xmlns=""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3" name="Footer Placeholder 2">
            <a:extLst>
              <a:ext uri="{FF2B5EF4-FFF2-40B4-BE49-F238E27FC236}">
                <a16:creationId xmlns=""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3/11/2022</a:t>
            </a:fld>
            <a:endParaRPr lang="en-US"/>
          </a:p>
        </p:txBody>
      </p:sp>
      <p:sp>
        <p:nvSpPr>
          <p:cNvPr id="5" name="Footer Placeholder 4">
            <a:extLst>
              <a:ext uri="{FF2B5EF4-FFF2-40B4-BE49-F238E27FC236}">
                <a16:creationId xmlns=""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3/11/2022</a:t>
            </a:fld>
            <a:endParaRPr lang="en-US"/>
          </a:p>
        </p:txBody>
      </p:sp>
      <p:sp>
        <p:nvSpPr>
          <p:cNvPr id="5" name="Footer Placeholder 4">
            <a:extLst>
              <a:ext uri="{FF2B5EF4-FFF2-40B4-BE49-F238E27FC236}">
                <a16:creationId xmlns=""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458B7-B94B-4267-AC08-B2A0227BB11B}"/>
              </a:ext>
            </a:extLst>
          </p:cNvPr>
          <p:cNvSpPr>
            <a:spLocks noGrp="1"/>
          </p:cNvSpPr>
          <p:nvPr>
            <p:ph type="ctrTitle"/>
          </p:nvPr>
        </p:nvSpPr>
        <p:spPr>
          <a:xfrm>
            <a:off x="1524000" y="2297724"/>
            <a:ext cx="9144000" cy="1296648"/>
          </a:xfrm>
        </p:spPr>
        <p:txBody>
          <a:bodyPr>
            <a:noAutofit/>
          </a:bodyPr>
          <a:lstStyle/>
          <a:p>
            <a:r>
              <a:rPr lang="en-US" sz="3600" b="1" dirty="0" smtClean="0"/>
              <a:t>INA 052– MATERI-SESI 7</a:t>
            </a:r>
            <a:r>
              <a:rPr lang="en-US" sz="3600" b="1" dirty="0"/>
              <a:t/>
            </a:r>
            <a:br>
              <a:rPr lang="en-US" sz="3600" b="1" dirty="0"/>
            </a:br>
            <a:r>
              <a:rPr lang="en-US" sz="3600" b="1" dirty="0" smtClean="0"/>
              <a:t>STATISTIKA</a:t>
            </a:r>
            <a:endParaRPr lang="en-US" sz="3600" dirty="0"/>
          </a:p>
        </p:txBody>
      </p:sp>
      <p:sp>
        <p:nvSpPr>
          <p:cNvPr id="3" name="Subtitle 2">
            <a:extLst>
              <a:ext uri="{FF2B5EF4-FFF2-40B4-BE49-F238E27FC236}">
                <a16:creationId xmlns="" xmlns:a16="http://schemas.microsoft.com/office/drawing/2014/main" id="{9934DB9D-AE51-4AE5-88D5-80A446F64439}"/>
              </a:ext>
            </a:extLst>
          </p:cNvPr>
          <p:cNvSpPr>
            <a:spLocks noGrp="1"/>
          </p:cNvSpPr>
          <p:nvPr>
            <p:ph type="subTitle" idx="1"/>
          </p:nvPr>
        </p:nvSpPr>
        <p:spPr/>
        <p:txBody>
          <a:bodyPr>
            <a:normAutofit/>
          </a:bodyPr>
          <a:lstStyle/>
          <a:p>
            <a:endParaRPr lang="en-US" dirty="0" smtClean="0"/>
          </a:p>
          <a:p>
            <a:endParaRPr lang="en-US"/>
          </a:p>
          <a:p>
            <a:r>
              <a:rPr lang="en-US" smtClean="0"/>
              <a:t>ALI </a:t>
            </a:r>
            <a:r>
              <a:rPr lang="en-US" dirty="0" smtClean="0"/>
              <a:t>A. RACHMAN</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914400" lvl="2" indent="0">
              <a:buNone/>
            </a:pPr>
            <a:r>
              <a:rPr lang="id-ID" sz="2400" b="1" dirty="0"/>
              <a:t>Skala Rasio</a:t>
            </a:r>
            <a:endParaRPr lang="en-US" sz="2400" dirty="0"/>
          </a:p>
          <a:p>
            <a:pPr marL="0" indent="0">
              <a:buNone/>
            </a:pPr>
            <a:r>
              <a:rPr lang="en-US" sz="2400" dirty="0" smtClean="0"/>
              <a:t>                    </a:t>
            </a:r>
            <a:r>
              <a:rPr lang="id-ID" sz="2400" dirty="0" smtClean="0"/>
              <a:t>Level </a:t>
            </a:r>
            <a:r>
              <a:rPr lang="id-ID" sz="2400" dirty="0"/>
              <a:t>rasio pada dasarnya adalah level interval yang memiliki harga nol mutlak, artinya harga nol pada skala ini </a:t>
            </a:r>
            <a:r>
              <a:rPr lang="en-US" sz="2400" dirty="0" smtClean="0"/>
              <a:t>   </a:t>
            </a:r>
            <a:r>
              <a:rPr lang="id-ID" sz="2400" dirty="0" smtClean="0"/>
              <a:t>memang </a:t>
            </a:r>
            <a:r>
              <a:rPr lang="id-ID" sz="2400" dirty="0"/>
              <a:t>menunjukkan bahwa atribut yang diukur sama sekali tidak ada pada obyek yang bersangkutan</a:t>
            </a:r>
            <a:endParaRPr lang="en-US" sz="2400" dirty="0"/>
          </a:p>
          <a:p>
            <a:endParaRPr lang="en-US" sz="2400" dirty="0"/>
          </a:p>
        </p:txBody>
      </p:sp>
    </p:spTree>
    <p:extLst>
      <p:ext uri="{BB962C8B-B14F-4D97-AF65-F5344CB8AC3E}">
        <p14:creationId xmlns:p14="http://schemas.microsoft.com/office/powerpoint/2010/main" val="182885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5E4CA-8633-4543-9F14-18E240BE168A}"/>
              </a:ext>
            </a:extLst>
          </p:cNvPr>
          <p:cNvSpPr>
            <a:spLocks noGrp="1"/>
          </p:cNvSpPr>
          <p:nvPr>
            <p:ph type="title"/>
          </p:nvPr>
        </p:nvSpPr>
        <p:spPr>
          <a:xfrm>
            <a:off x="6822831" y="726830"/>
            <a:ext cx="4530969" cy="1066801"/>
          </a:xfrm>
        </p:spPr>
        <p:txBody>
          <a:bodyPr>
            <a:normAutofit/>
          </a:bodyPr>
          <a:lstStyle/>
          <a:p>
            <a:pPr algn="r"/>
            <a:r>
              <a:rPr lang="id-ID" sz="2800" b="1" dirty="0"/>
              <a:t>PROBABILITAS SAMPEL</a:t>
            </a:r>
            <a:r>
              <a:rPr lang="en-US" sz="2800" dirty="0"/>
              <a:t/>
            </a:r>
            <a:br>
              <a:rPr lang="en-US" sz="2800" dirty="0"/>
            </a:br>
            <a:endParaRPr lang="en-US" sz="2800" dirty="0"/>
          </a:p>
        </p:txBody>
      </p:sp>
      <p:sp>
        <p:nvSpPr>
          <p:cNvPr id="3" name="Content Placeholder 2">
            <a:extLst>
              <a:ext uri="{FF2B5EF4-FFF2-40B4-BE49-F238E27FC236}">
                <a16:creationId xmlns="" xmlns:a16="http://schemas.microsoft.com/office/drawing/2014/main" id="{B1185EF0-9732-46F3-9497-AB40F87E0E60}"/>
              </a:ext>
            </a:extLst>
          </p:cNvPr>
          <p:cNvSpPr>
            <a:spLocks noGrp="1"/>
          </p:cNvSpPr>
          <p:nvPr>
            <p:ph idx="4294967295"/>
          </p:nvPr>
        </p:nvSpPr>
        <p:spPr>
          <a:xfrm>
            <a:off x="838200" y="1825625"/>
            <a:ext cx="10515600" cy="4351338"/>
          </a:xfrm>
        </p:spPr>
        <p:txBody>
          <a:bodyPr>
            <a:normAutofit lnSpcReduction="10000"/>
          </a:bodyPr>
          <a:lstStyle/>
          <a:p>
            <a:r>
              <a:rPr lang="en-US" dirty="0" err="1"/>
              <a:t>Secara</a:t>
            </a:r>
            <a:r>
              <a:rPr lang="en-US" dirty="0"/>
              <a:t> </a:t>
            </a:r>
            <a:r>
              <a:rPr lang="en-US" dirty="0" err="1"/>
              <a:t>umum</a:t>
            </a:r>
            <a:r>
              <a:rPr lang="en-US" dirty="0"/>
              <a:t>, </a:t>
            </a:r>
            <a:r>
              <a:rPr lang="en-US" dirty="0" err="1"/>
              <a:t>teknik</a:t>
            </a:r>
            <a:r>
              <a:rPr lang="en-US" dirty="0"/>
              <a:t> </a:t>
            </a:r>
            <a:r>
              <a:rPr lang="en-US" i="1" dirty="0"/>
              <a:t>probability sampling </a:t>
            </a:r>
            <a:r>
              <a:rPr lang="en-US" dirty="0" err="1"/>
              <a:t>adalah</a:t>
            </a:r>
            <a:r>
              <a:rPr lang="en-US" dirty="0"/>
              <a:t> </a:t>
            </a:r>
            <a:r>
              <a:rPr lang="en-US" dirty="0" err="1"/>
              <a:t>teknik</a:t>
            </a:r>
            <a:r>
              <a:rPr lang="en-US" dirty="0"/>
              <a:t> </a:t>
            </a:r>
            <a:r>
              <a:rPr lang="en-US" dirty="0" err="1"/>
              <a:t>pengambilan</a:t>
            </a:r>
            <a:r>
              <a:rPr lang="en-US" dirty="0"/>
              <a:t> </a:t>
            </a:r>
            <a:r>
              <a:rPr lang="en-US" dirty="0" err="1"/>
              <a:t>sampel</a:t>
            </a:r>
            <a:r>
              <a:rPr lang="en-US" dirty="0"/>
              <a:t> yang paling </a:t>
            </a:r>
            <a:r>
              <a:rPr lang="en-US" dirty="0" err="1"/>
              <a:t>umum</a:t>
            </a:r>
            <a:r>
              <a:rPr lang="en-US" dirty="0"/>
              <a:t> </a:t>
            </a:r>
            <a:r>
              <a:rPr lang="en-US" dirty="0" err="1"/>
              <a:t>untuk</a:t>
            </a:r>
            <a:r>
              <a:rPr lang="en-US" dirty="0"/>
              <a:t> </a:t>
            </a:r>
            <a:r>
              <a:rPr lang="en-US" dirty="0" err="1"/>
              <a:t>studi</a:t>
            </a:r>
            <a:r>
              <a:rPr lang="en-US" dirty="0"/>
              <a:t> </a:t>
            </a:r>
            <a:r>
              <a:rPr lang="en-US" dirty="0" err="1"/>
              <a:t>opini</a:t>
            </a:r>
            <a:r>
              <a:rPr lang="en-US" dirty="0"/>
              <a:t> </a:t>
            </a:r>
            <a:r>
              <a:rPr lang="en-US" dirty="0" err="1"/>
              <a:t>publik</a:t>
            </a:r>
            <a:r>
              <a:rPr lang="en-US" dirty="0"/>
              <a:t>, </a:t>
            </a:r>
            <a:r>
              <a:rPr lang="en-US" i="1" dirty="0"/>
              <a:t>polling</a:t>
            </a:r>
            <a:r>
              <a:rPr lang="en-US" dirty="0"/>
              <a:t> </a:t>
            </a:r>
            <a:r>
              <a:rPr lang="en-US" dirty="0" err="1"/>
              <a:t>pemilu</a:t>
            </a:r>
            <a:r>
              <a:rPr lang="en-US" dirty="0"/>
              <a:t>, </a:t>
            </a:r>
            <a:r>
              <a:rPr lang="en-US" dirty="0" err="1"/>
              <a:t>dan</a:t>
            </a:r>
            <a:r>
              <a:rPr lang="en-US" dirty="0"/>
              <a:t> </a:t>
            </a:r>
            <a:r>
              <a:rPr lang="en-US" dirty="0" err="1"/>
              <a:t>studi</a:t>
            </a:r>
            <a:r>
              <a:rPr lang="en-US" dirty="0"/>
              <a:t> lain yang </a:t>
            </a:r>
            <a:r>
              <a:rPr lang="en-US" dirty="0" err="1"/>
              <a:t>hasilnya</a:t>
            </a:r>
            <a:r>
              <a:rPr lang="en-US" dirty="0"/>
              <a:t> </a:t>
            </a:r>
            <a:r>
              <a:rPr lang="en-US" dirty="0" err="1"/>
              <a:t>akan</a:t>
            </a:r>
            <a:r>
              <a:rPr lang="en-US" dirty="0"/>
              <a:t> </a:t>
            </a:r>
            <a:r>
              <a:rPr lang="en-US" dirty="0" err="1"/>
              <a:t>diterapkan</a:t>
            </a:r>
            <a:r>
              <a:rPr lang="en-US" dirty="0"/>
              <a:t> </a:t>
            </a:r>
            <a:r>
              <a:rPr lang="en-US" dirty="0" err="1"/>
              <a:t>pada</a:t>
            </a:r>
            <a:r>
              <a:rPr lang="en-US" dirty="0"/>
              <a:t> </a:t>
            </a:r>
            <a:r>
              <a:rPr lang="en-US" dirty="0" err="1"/>
              <a:t>populasi</a:t>
            </a:r>
            <a:r>
              <a:rPr lang="en-US" dirty="0"/>
              <a:t> yang </a:t>
            </a:r>
            <a:r>
              <a:rPr lang="en-US" dirty="0" err="1"/>
              <a:t>lebih</a:t>
            </a:r>
            <a:r>
              <a:rPr lang="en-US" dirty="0"/>
              <a:t> </a:t>
            </a:r>
            <a:r>
              <a:rPr lang="en-US" dirty="0" err="1"/>
              <a:t>luas</a:t>
            </a:r>
            <a:r>
              <a:rPr lang="en-US" dirty="0"/>
              <a:t>. </a:t>
            </a:r>
            <a:r>
              <a:rPr lang="en-US" dirty="0" err="1"/>
              <a:t>Oleh</a:t>
            </a:r>
            <a:r>
              <a:rPr lang="en-US" dirty="0"/>
              <a:t> </a:t>
            </a:r>
            <a:r>
              <a:rPr lang="en-US" dirty="0" err="1"/>
              <a:t>sebab</a:t>
            </a:r>
            <a:r>
              <a:rPr lang="en-US" dirty="0"/>
              <a:t> </a:t>
            </a:r>
            <a:r>
              <a:rPr lang="en-US" dirty="0" err="1"/>
              <a:t>itu</a:t>
            </a:r>
            <a:r>
              <a:rPr lang="en-US" dirty="0"/>
              <a:t>, </a:t>
            </a:r>
            <a:r>
              <a:rPr lang="en-US" dirty="0" err="1"/>
              <a:t>dalam</a:t>
            </a:r>
            <a:r>
              <a:rPr lang="en-US" dirty="0"/>
              <a:t> </a:t>
            </a:r>
            <a:r>
              <a:rPr lang="en-US" dirty="0" err="1"/>
              <a:t>hal</a:t>
            </a:r>
            <a:r>
              <a:rPr lang="en-US" dirty="0"/>
              <a:t> </a:t>
            </a:r>
            <a:r>
              <a:rPr lang="en-US" dirty="0" err="1"/>
              <a:t>ini</a:t>
            </a:r>
            <a:r>
              <a:rPr lang="en-US" dirty="0"/>
              <a:t> </a:t>
            </a:r>
            <a:r>
              <a:rPr lang="en-US" dirty="0" err="1"/>
              <a:t>harus</a:t>
            </a:r>
            <a:r>
              <a:rPr lang="en-US" dirty="0"/>
              <a:t> </a:t>
            </a:r>
            <a:r>
              <a:rPr lang="en-US" dirty="0" err="1"/>
              <a:t>memberi</a:t>
            </a:r>
            <a:r>
              <a:rPr lang="en-US" dirty="0"/>
              <a:t> </a:t>
            </a:r>
            <a:r>
              <a:rPr lang="en-US" dirty="0" err="1"/>
              <a:t>keterangan</a:t>
            </a:r>
            <a:r>
              <a:rPr lang="en-US" dirty="0"/>
              <a:t> </a:t>
            </a:r>
            <a:r>
              <a:rPr lang="en-US" dirty="0" err="1"/>
              <a:t>bahwa</a:t>
            </a:r>
            <a:r>
              <a:rPr lang="en-US" dirty="0"/>
              <a:t> </a:t>
            </a:r>
            <a:r>
              <a:rPr lang="en-US" dirty="0" err="1"/>
              <a:t>metode</a:t>
            </a:r>
            <a:r>
              <a:rPr lang="en-US" dirty="0"/>
              <a:t> </a:t>
            </a:r>
            <a:r>
              <a:rPr lang="en-US" dirty="0" err="1"/>
              <a:t>penelitian</a:t>
            </a:r>
            <a:r>
              <a:rPr lang="en-US" dirty="0"/>
              <a:t> yang </a:t>
            </a:r>
            <a:r>
              <a:rPr lang="en-US" dirty="0" err="1"/>
              <a:t>dilakukan</a:t>
            </a:r>
            <a:r>
              <a:rPr lang="en-US" dirty="0"/>
              <a:t> </a:t>
            </a:r>
            <a:r>
              <a:rPr lang="en-US" dirty="0" err="1"/>
              <a:t>harus</a:t>
            </a:r>
            <a:r>
              <a:rPr lang="en-US" dirty="0"/>
              <a:t> </a:t>
            </a:r>
            <a:r>
              <a:rPr lang="en-US" dirty="0" err="1"/>
              <a:t>mewakili</a:t>
            </a:r>
            <a:r>
              <a:rPr lang="en-US" dirty="0"/>
              <a:t> </a:t>
            </a:r>
            <a:r>
              <a:rPr lang="en-US" dirty="0" err="1"/>
              <a:t>populasi</a:t>
            </a:r>
            <a:r>
              <a:rPr lang="en-US" dirty="0"/>
              <a:t> yang </a:t>
            </a:r>
            <a:r>
              <a:rPr lang="en-US" dirty="0" err="1"/>
              <a:t>lebih</a:t>
            </a:r>
            <a:r>
              <a:rPr lang="en-US" dirty="0"/>
              <a:t> </a:t>
            </a:r>
            <a:r>
              <a:rPr lang="en-US" dirty="0" err="1"/>
              <a:t>luas</a:t>
            </a:r>
            <a:r>
              <a:rPr lang="en-US" dirty="0"/>
              <a:t>.</a:t>
            </a:r>
          </a:p>
          <a:p>
            <a:r>
              <a:rPr lang="en-US" i="1" dirty="0"/>
              <a:t>Probability sampling </a:t>
            </a:r>
            <a:r>
              <a:rPr lang="en-US" dirty="0" err="1"/>
              <a:t>juga</a:t>
            </a:r>
            <a:r>
              <a:rPr lang="en-US" dirty="0"/>
              <a:t> </a:t>
            </a:r>
            <a:r>
              <a:rPr lang="en-US" dirty="0" err="1"/>
              <a:t>bisa</a:t>
            </a:r>
            <a:r>
              <a:rPr lang="en-US" dirty="0"/>
              <a:t> </a:t>
            </a:r>
            <a:r>
              <a:rPr lang="en-US" dirty="0" err="1"/>
              <a:t>diartikan</a:t>
            </a:r>
            <a:r>
              <a:rPr lang="en-US" dirty="0"/>
              <a:t> </a:t>
            </a:r>
            <a:r>
              <a:rPr lang="en-US" dirty="0" err="1"/>
              <a:t>sebagai</a:t>
            </a:r>
            <a:r>
              <a:rPr lang="en-US" dirty="0"/>
              <a:t> </a:t>
            </a:r>
            <a:r>
              <a:rPr lang="en-US" dirty="0" err="1"/>
              <a:t>metode</a:t>
            </a:r>
            <a:r>
              <a:rPr lang="en-US" dirty="0"/>
              <a:t> </a:t>
            </a:r>
            <a:r>
              <a:rPr lang="en-US" dirty="0" err="1"/>
              <a:t>pengambilan</a:t>
            </a:r>
            <a:r>
              <a:rPr lang="en-US" dirty="0"/>
              <a:t> </a:t>
            </a:r>
            <a:r>
              <a:rPr lang="en-US" dirty="0" err="1"/>
              <a:t>sampel</a:t>
            </a:r>
            <a:r>
              <a:rPr lang="en-US" dirty="0"/>
              <a:t> yang </a:t>
            </a:r>
            <a:r>
              <a:rPr lang="en-US" dirty="0" err="1"/>
              <a:t>menggunakan</a:t>
            </a:r>
            <a:r>
              <a:rPr lang="en-US" dirty="0"/>
              <a:t> </a:t>
            </a:r>
            <a:r>
              <a:rPr lang="en-US" dirty="0" err="1"/>
              <a:t>beberapa</a:t>
            </a:r>
            <a:r>
              <a:rPr lang="en-US" dirty="0"/>
              <a:t> </a:t>
            </a:r>
            <a:r>
              <a:rPr lang="en-US" dirty="0" err="1"/>
              <a:t>bentuk</a:t>
            </a:r>
            <a:r>
              <a:rPr lang="en-US" dirty="0"/>
              <a:t> </a:t>
            </a:r>
            <a:r>
              <a:rPr lang="en-US" dirty="0" err="1"/>
              <a:t>pemilihan</a:t>
            </a:r>
            <a:r>
              <a:rPr lang="en-US" dirty="0"/>
              <a:t> </a:t>
            </a:r>
            <a:r>
              <a:rPr lang="en-US" dirty="0" err="1"/>
              <a:t>acak</a:t>
            </a:r>
            <a:r>
              <a:rPr lang="en-US" dirty="0"/>
              <a:t>. </a:t>
            </a:r>
            <a:r>
              <a:rPr lang="en-US" dirty="0" err="1"/>
              <a:t>Untuk</a:t>
            </a:r>
            <a:r>
              <a:rPr lang="en-US" dirty="0"/>
              <a:t> </a:t>
            </a:r>
            <a:r>
              <a:rPr lang="en-US" dirty="0" err="1"/>
              <a:t>dapat</a:t>
            </a:r>
            <a:r>
              <a:rPr lang="en-US" dirty="0"/>
              <a:t> </a:t>
            </a:r>
            <a:r>
              <a:rPr lang="en-US" dirty="0" err="1"/>
              <a:t>mendapatkan</a:t>
            </a:r>
            <a:r>
              <a:rPr lang="en-US" dirty="0"/>
              <a:t> </a:t>
            </a:r>
            <a:r>
              <a:rPr lang="en-US" dirty="0" err="1"/>
              <a:t>metode</a:t>
            </a:r>
            <a:r>
              <a:rPr lang="en-US" dirty="0"/>
              <a:t> </a:t>
            </a:r>
            <a:r>
              <a:rPr lang="en-US" dirty="0" err="1"/>
              <a:t>pemilihan</a:t>
            </a:r>
            <a:r>
              <a:rPr lang="en-US" dirty="0"/>
              <a:t> </a:t>
            </a:r>
            <a:r>
              <a:rPr lang="en-US" dirty="0" err="1"/>
              <a:t>acak</a:t>
            </a:r>
            <a:r>
              <a:rPr lang="en-US" dirty="0"/>
              <a:t>, </a:t>
            </a:r>
            <a:r>
              <a:rPr lang="en-US" dirty="0" err="1"/>
              <a:t>seorang</a:t>
            </a:r>
            <a:r>
              <a:rPr lang="en-US" dirty="0"/>
              <a:t> </a:t>
            </a:r>
            <a:r>
              <a:rPr lang="en-US" dirty="0" err="1"/>
              <a:t>peneliti</a:t>
            </a:r>
            <a:r>
              <a:rPr lang="en-US" dirty="0"/>
              <a:t> </a:t>
            </a:r>
            <a:r>
              <a:rPr lang="en-US" dirty="0" err="1"/>
              <a:t>harus</a:t>
            </a:r>
            <a:r>
              <a:rPr lang="en-US" dirty="0"/>
              <a:t> </a:t>
            </a:r>
            <a:r>
              <a:rPr lang="en-US" dirty="0" err="1"/>
              <a:t>menyiapkan</a:t>
            </a:r>
            <a:r>
              <a:rPr lang="en-US" dirty="0"/>
              <a:t> </a:t>
            </a:r>
            <a:r>
              <a:rPr lang="en-US" dirty="0" err="1"/>
              <a:t>beberapa</a:t>
            </a:r>
            <a:r>
              <a:rPr lang="en-US" dirty="0"/>
              <a:t> proses </a:t>
            </a:r>
            <a:r>
              <a:rPr lang="en-US" dirty="0" err="1"/>
              <a:t>atau</a:t>
            </a:r>
            <a:r>
              <a:rPr lang="en-US" dirty="0"/>
              <a:t> </a:t>
            </a:r>
            <a:r>
              <a:rPr lang="en-US" dirty="0" err="1"/>
              <a:t>prosedur</a:t>
            </a:r>
            <a:r>
              <a:rPr lang="en-US" dirty="0"/>
              <a:t> </a:t>
            </a:r>
            <a:r>
              <a:rPr lang="en-US" dirty="0" err="1"/>
              <a:t>untuk</a:t>
            </a:r>
            <a:r>
              <a:rPr lang="en-US" dirty="0"/>
              <a:t> </a:t>
            </a:r>
            <a:r>
              <a:rPr lang="en-US" dirty="0" err="1"/>
              <a:t>dapat</a:t>
            </a:r>
            <a:r>
              <a:rPr lang="en-US" dirty="0"/>
              <a:t> </a:t>
            </a:r>
            <a:r>
              <a:rPr lang="en-US" dirty="0" err="1"/>
              <a:t>memastikan</a:t>
            </a:r>
            <a:r>
              <a:rPr lang="en-US" dirty="0"/>
              <a:t> </a:t>
            </a:r>
            <a:r>
              <a:rPr lang="en-US" dirty="0" err="1"/>
              <a:t>bahwa</a:t>
            </a:r>
            <a:r>
              <a:rPr lang="en-US" dirty="0"/>
              <a:t> unit yang </a:t>
            </a:r>
            <a:r>
              <a:rPr lang="en-US" dirty="0" err="1"/>
              <a:t>berbeda</a:t>
            </a:r>
            <a:r>
              <a:rPr lang="en-US" dirty="0"/>
              <a:t> </a:t>
            </a:r>
            <a:r>
              <a:rPr lang="en-US" dirty="0" err="1"/>
              <a:t>ada</a:t>
            </a:r>
            <a:r>
              <a:rPr lang="en-US" dirty="0"/>
              <a:t> di </a:t>
            </a:r>
            <a:r>
              <a:rPr lang="en-US" dirty="0" err="1"/>
              <a:t>dalam</a:t>
            </a:r>
            <a:r>
              <a:rPr lang="en-US" dirty="0"/>
              <a:t> </a:t>
            </a:r>
            <a:r>
              <a:rPr lang="en-US" dirty="0" err="1"/>
              <a:t>populasi</a:t>
            </a:r>
            <a:r>
              <a:rPr lang="en-US" dirty="0"/>
              <a:t> </a:t>
            </a:r>
            <a:r>
              <a:rPr lang="en-US" dirty="0" err="1"/>
              <a:t>dan</a:t>
            </a:r>
            <a:r>
              <a:rPr lang="en-US" dirty="0"/>
              <a:t> </a:t>
            </a:r>
            <a:r>
              <a:rPr lang="en-US" dirty="0" err="1"/>
              <a:t>memiliki</a:t>
            </a:r>
            <a:r>
              <a:rPr lang="en-US" dirty="0"/>
              <a:t> </a:t>
            </a:r>
            <a:r>
              <a:rPr lang="en-US" dirty="0" err="1"/>
              <a:t>kemungkinan</a:t>
            </a:r>
            <a:r>
              <a:rPr lang="en-US" dirty="0"/>
              <a:t> yang </a:t>
            </a:r>
            <a:r>
              <a:rPr lang="en-US" dirty="0" err="1"/>
              <a:t>sama</a:t>
            </a:r>
            <a:r>
              <a:rPr lang="en-US" dirty="0"/>
              <a:t> </a:t>
            </a:r>
            <a:r>
              <a:rPr lang="en-US" dirty="0" err="1"/>
              <a:t>untuk</a:t>
            </a:r>
            <a:r>
              <a:rPr lang="en-US" dirty="0"/>
              <a:t> </a:t>
            </a:r>
            <a:r>
              <a:rPr lang="en-US" dirty="0" err="1"/>
              <a:t>dipilih</a:t>
            </a:r>
            <a:r>
              <a:rPr lang="en-US" dirty="0"/>
              <a:t>.</a:t>
            </a:r>
          </a:p>
          <a:p>
            <a:endParaRPr lang="en-US" dirty="0"/>
          </a:p>
        </p:txBody>
      </p:sp>
    </p:spTree>
    <p:extLst>
      <p:ext uri="{BB962C8B-B14F-4D97-AF65-F5344CB8AC3E}">
        <p14:creationId xmlns:p14="http://schemas.microsoft.com/office/powerpoint/2010/main" val="41411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4708" y="1887416"/>
            <a:ext cx="9648092" cy="3539430"/>
          </a:xfrm>
          <a:prstGeom prst="rect">
            <a:avLst/>
          </a:prstGeom>
        </p:spPr>
        <p:txBody>
          <a:bodyPr wrap="square">
            <a:spAutoFit/>
          </a:bodyPr>
          <a:lstStyle/>
          <a:p>
            <a:r>
              <a:rPr lang="en-US" sz="2800" dirty="0">
                <a:latin typeface="Arial" pitchFamily="34" charset="0"/>
                <a:cs typeface="Arial" pitchFamily="34" charset="0"/>
              </a:rPr>
              <a:t>yang </a:t>
            </a:r>
            <a:r>
              <a:rPr lang="en-US" sz="2800" dirty="0" err="1">
                <a:latin typeface="Arial" pitchFamily="34" charset="0"/>
                <a:cs typeface="Arial" pitchFamily="34" charset="0"/>
              </a:rPr>
              <a:t>termasuk</a:t>
            </a:r>
            <a:r>
              <a:rPr lang="en-US" sz="2800" dirty="0">
                <a:latin typeface="Arial" pitchFamily="34" charset="0"/>
                <a:cs typeface="Arial" pitchFamily="34" charset="0"/>
              </a:rPr>
              <a:t> </a:t>
            </a:r>
            <a:r>
              <a:rPr lang="en-US" sz="2800" dirty="0" err="1">
                <a:latin typeface="Arial" pitchFamily="34" charset="0"/>
                <a:cs typeface="Arial" pitchFamily="34" charset="0"/>
              </a:rPr>
              <a:t>ke</a:t>
            </a:r>
            <a:r>
              <a:rPr lang="en-US" sz="2800" dirty="0">
                <a:latin typeface="Arial" pitchFamily="34" charset="0"/>
                <a:cs typeface="Arial" pitchFamily="34" charset="0"/>
              </a:rPr>
              <a:t> </a:t>
            </a:r>
            <a:r>
              <a:rPr lang="en-US" sz="2800" dirty="0" err="1">
                <a:latin typeface="Arial" pitchFamily="34" charset="0"/>
                <a:cs typeface="Arial" pitchFamily="34" charset="0"/>
              </a:rPr>
              <a:t>dalam</a:t>
            </a:r>
            <a:r>
              <a:rPr lang="en-US" sz="2800" dirty="0">
                <a:latin typeface="Arial" pitchFamily="34" charset="0"/>
                <a:cs typeface="Arial" pitchFamily="34" charset="0"/>
              </a:rPr>
              <a:t> </a:t>
            </a:r>
            <a:r>
              <a:rPr lang="en-US" sz="2800" dirty="0" err="1">
                <a:latin typeface="Arial" pitchFamily="34" charset="0"/>
                <a:cs typeface="Arial" pitchFamily="34" charset="0"/>
              </a:rPr>
              <a:t>kelompok</a:t>
            </a:r>
            <a:r>
              <a:rPr lang="en-US" sz="2800" dirty="0">
                <a:latin typeface="Arial" pitchFamily="34" charset="0"/>
                <a:cs typeface="Arial" pitchFamily="34" charset="0"/>
              </a:rPr>
              <a:t> </a:t>
            </a:r>
            <a:r>
              <a:rPr lang="en-US" sz="2800" dirty="0" err="1">
                <a:latin typeface="Arial" pitchFamily="34" charset="0"/>
                <a:cs typeface="Arial" pitchFamily="34" charset="0"/>
              </a:rPr>
              <a:t>teknik</a:t>
            </a:r>
            <a:r>
              <a:rPr lang="en-US" sz="2800" dirty="0">
                <a:latin typeface="Arial" pitchFamily="34" charset="0"/>
                <a:cs typeface="Arial" pitchFamily="34" charset="0"/>
              </a:rPr>
              <a:t> </a:t>
            </a:r>
            <a:r>
              <a:rPr lang="en-US" sz="2800" dirty="0" err="1">
                <a:latin typeface="Arial" pitchFamily="34" charset="0"/>
                <a:cs typeface="Arial" pitchFamily="34" charset="0"/>
              </a:rPr>
              <a:t>sampel</a:t>
            </a:r>
            <a:r>
              <a:rPr lang="en-US" sz="2800" dirty="0">
                <a:latin typeface="Arial" pitchFamily="34" charset="0"/>
                <a:cs typeface="Arial" pitchFamily="34" charset="0"/>
              </a:rPr>
              <a:t> </a:t>
            </a:r>
            <a:r>
              <a:rPr lang="en-US" sz="2800" dirty="0" err="1">
                <a:latin typeface="Arial" pitchFamily="34" charset="0"/>
                <a:cs typeface="Arial" pitchFamily="34" charset="0"/>
              </a:rPr>
              <a:t>probabilitas</a:t>
            </a:r>
            <a:r>
              <a:rPr lang="en-US" sz="2800" dirty="0">
                <a:latin typeface="Arial" pitchFamily="34" charset="0"/>
                <a:cs typeface="Arial" pitchFamily="34" charset="0"/>
              </a:rPr>
              <a:t> </a:t>
            </a:r>
            <a:r>
              <a:rPr lang="en-US" sz="2800" dirty="0" err="1">
                <a:latin typeface="Arial" pitchFamily="34" charset="0"/>
                <a:cs typeface="Arial" pitchFamily="34" charset="0"/>
              </a:rPr>
              <a:t>antara</a:t>
            </a:r>
            <a:r>
              <a:rPr lang="en-US" sz="2800" dirty="0">
                <a:latin typeface="Arial" pitchFamily="34" charset="0"/>
                <a:cs typeface="Arial" pitchFamily="34" charset="0"/>
              </a:rPr>
              <a:t> lain </a:t>
            </a:r>
            <a:r>
              <a:rPr lang="en-US" sz="2800" dirty="0" err="1">
                <a:latin typeface="Arial" pitchFamily="34" charset="0"/>
                <a:cs typeface="Arial" pitchFamily="34" charset="0"/>
              </a:rPr>
              <a:t>adalah</a:t>
            </a:r>
            <a:r>
              <a:rPr lang="en-US" sz="2800" dirty="0" smtClean="0">
                <a:latin typeface="Arial" pitchFamily="34" charset="0"/>
                <a:cs typeface="Arial" pitchFamily="34" charset="0"/>
              </a:rPr>
              <a:t>:</a:t>
            </a:r>
          </a:p>
          <a:p>
            <a:endParaRPr lang="en-US" sz="2800" dirty="0">
              <a:latin typeface="Arial" pitchFamily="34" charset="0"/>
              <a:cs typeface="Arial" pitchFamily="34" charset="0"/>
            </a:endParaRPr>
          </a:p>
          <a:p>
            <a:r>
              <a:rPr lang="en-US" sz="2800" dirty="0">
                <a:latin typeface="Arial" pitchFamily="34" charset="0"/>
                <a:cs typeface="Arial" pitchFamily="34" charset="0"/>
              </a:rPr>
              <a:t>– </a:t>
            </a:r>
            <a:r>
              <a:rPr lang="en-US" sz="2800" i="1" dirty="0">
                <a:latin typeface="Arial" pitchFamily="34" charset="0"/>
                <a:cs typeface="Arial" pitchFamily="34" charset="0"/>
              </a:rPr>
              <a:t>simple random sampling,</a:t>
            </a:r>
            <a:endParaRPr lang="en-US" sz="2800" dirty="0">
              <a:latin typeface="Arial" pitchFamily="34" charset="0"/>
              <a:cs typeface="Arial" pitchFamily="34" charset="0"/>
            </a:endParaRPr>
          </a:p>
          <a:p>
            <a:r>
              <a:rPr lang="en-US" sz="2800" dirty="0">
                <a:latin typeface="Arial" pitchFamily="34" charset="0"/>
                <a:cs typeface="Arial" pitchFamily="34" charset="0"/>
              </a:rPr>
              <a:t>– </a:t>
            </a:r>
            <a:r>
              <a:rPr lang="en-US" sz="2800" i="1" dirty="0">
                <a:latin typeface="Arial" pitchFamily="34" charset="0"/>
                <a:cs typeface="Arial" pitchFamily="34" charset="0"/>
              </a:rPr>
              <a:t>stratified random sampling,</a:t>
            </a:r>
            <a:endParaRPr lang="en-US" sz="2800" dirty="0">
              <a:latin typeface="Arial" pitchFamily="34" charset="0"/>
              <a:cs typeface="Arial" pitchFamily="34" charset="0"/>
            </a:endParaRPr>
          </a:p>
          <a:p>
            <a:r>
              <a:rPr lang="en-US" sz="2800" dirty="0">
                <a:latin typeface="Arial" pitchFamily="34" charset="0"/>
                <a:cs typeface="Arial" pitchFamily="34" charset="0"/>
              </a:rPr>
              <a:t>– </a:t>
            </a:r>
            <a:r>
              <a:rPr lang="en-US" sz="2800" i="1" dirty="0">
                <a:latin typeface="Arial" pitchFamily="34" charset="0"/>
                <a:cs typeface="Arial" pitchFamily="34" charset="0"/>
              </a:rPr>
              <a:t>systematic sampling</a:t>
            </a:r>
            <a:endParaRPr lang="en-US" sz="2800" dirty="0">
              <a:latin typeface="Arial" pitchFamily="34" charset="0"/>
              <a:cs typeface="Arial" pitchFamily="34" charset="0"/>
            </a:endParaRPr>
          </a:p>
          <a:p>
            <a:r>
              <a:rPr lang="en-US" sz="2800" i="1" dirty="0">
                <a:latin typeface="Arial" pitchFamily="34" charset="0"/>
                <a:cs typeface="Arial" pitchFamily="34" charset="0"/>
              </a:rPr>
              <a:t>– multi-stage sampling,</a:t>
            </a:r>
            <a:r>
              <a:rPr lang="en-US" sz="2800" dirty="0">
                <a:latin typeface="Arial" pitchFamily="34" charset="0"/>
                <a:cs typeface="Arial" pitchFamily="34" charset="0"/>
              </a:rPr>
              <a:t> </a:t>
            </a:r>
            <a:r>
              <a:rPr lang="en-US" sz="2800" dirty="0" err="1">
                <a:latin typeface="Arial" pitchFamily="34" charset="0"/>
                <a:cs typeface="Arial" pitchFamily="34" charset="0"/>
              </a:rPr>
              <a:t>dan</a:t>
            </a:r>
            <a:endParaRPr lang="en-US" sz="2800" dirty="0">
              <a:latin typeface="Arial" pitchFamily="34" charset="0"/>
              <a:cs typeface="Arial" pitchFamily="34" charset="0"/>
            </a:endParaRPr>
          </a:p>
          <a:p>
            <a:r>
              <a:rPr lang="en-US" sz="2800" dirty="0">
                <a:latin typeface="Arial" pitchFamily="34" charset="0"/>
                <a:cs typeface="Arial" pitchFamily="34" charset="0"/>
              </a:rPr>
              <a:t>– area </a:t>
            </a:r>
            <a:r>
              <a:rPr lang="en-US" sz="2800" dirty="0" err="1">
                <a:latin typeface="Arial" pitchFamily="34" charset="0"/>
                <a:cs typeface="Arial" pitchFamily="34" charset="0"/>
              </a:rPr>
              <a:t>atau</a:t>
            </a:r>
            <a:r>
              <a:rPr lang="en-US" sz="2800" dirty="0">
                <a:latin typeface="Arial" pitchFamily="34" charset="0"/>
                <a:cs typeface="Arial" pitchFamily="34" charset="0"/>
              </a:rPr>
              <a:t> </a:t>
            </a:r>
            <a:r>
              <a:rPr lang="en-US" sz="2800" i="1" dirty="0">
                <a:latin typeface="Arial" pitchFamily="34" charset="0"/>
                <a:cs typeface="Arial" pitchFamily="34" charset="0"/>
              </a:rPr>
              <a:t>cluster sampling</a:t>
            </a:r>
            <a:r>
              <a:rPr lang="en-US" dirty="0"/>
              <a:t>.</a:t>
            </a:r>
          </a:p>
        </p:txBody>
      </p:sp>
    </p:spTree>
    <p:extLst>
      <p:ext uri="{BB962C8B-B14F-4D97-AF65-F5344CB8AC3E}">
        <p14:creationId xmlns:p14="http://schemas.microsoft.com/office/powerpoint/2010/main" val="51810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4309"/>
            <a:ext cx="9144000" cy="844060"/>
          </a:xfrm>
        </p:spPr>
        <p:txBody>
          <a:bodyPr>
            <a:normAutofit fontScale="90000"/>
          </a:bodyPr>
          <a:lstStyle/>
          <a:p>
            <a:pPr lvl="1" algn="ctr" rtl="0">
              <a:lnSpc>
                <a:spcPct val="90000"/>
              </a:lnSpc>
              <a:spcBef>
                <a:spcPct val="0"/>
              </a:spcBef>
            </a:pP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smtClean="0"/>
              <a:t/>
            </a:r>
            <a:br>
              <a:rPr lang="en-US" sz="2800" b="1" dirty="0" smtClean="0"/>
            </a:br>
            <a:r>
              <a:rPr lang="id-ID" sz="2000" b="1" dirty="0" smtClean="0"/>
              <a:t>Jenis </a:t>
            </a:r>
            <a:r>
              <a:rPr lang="id-ID" sz="2000" b="1" dirty="0"/>
              <a:t>Skala</a:t>
            </a:r>
            <a:r>
              <a:rPr lang="en-US" sz="2000" dirty="0"/>
              <a:t/>
            </a:r>
            <a:br>
              <a:rPr lang="en-US" sz="2000" dirty="0"/>
            </a:br>
            <a:endParaRPr lang="en-US" sz="2000" dirty="0"/>
          </a:p>
        </p:txBody>
      </p:sp>
      <p:sp>
        <p:nvSpPr>
          <p:cNvPr id="3" name="Subtitle 2"/>
          <p:cNvSpPr>
            <a:spLocks noGrp="1"/>
          </p:cNvSpPr>
          <p:nvPr>
            <p:ph type="subTitle" idx="1"/>
          </p:nvPr>
        </p:nvSpPr>
        <p:spPr>
          <a:xfrm>
            <a:off x="703385" y="2848708"/>
            <a:ext cx="10562492" cy="3528646"/>
          </a:xfrm>
        </p:spPr>
        <p:txBody>
          <a:bodyPr>
            <a:noAutofit/>
          </a:bodyPr>
          <a:lstStyle/>
          <a:p>
            <a:pPr lvl="2" algn="l"/>
            <a:r>
              <a:rPr lang="id-ID" sz="1600" b="1" dirty="0"/>
              <a:t>Skala Nominal</a:t>
            </a:r>
            <a:endParaRPr lang="en-US" sz="1600" dirty="0"/>
          </a:p>
          <a:p>
            <a:pPr lvl="2" algn="l"/>
            <a:r>
              <a:rPr lang="id-ID" sz="1600" dirty="0"/>
              <a:t>Skala nominal adalah pengelompokan, kategorisasi, identifikasi kejadian atau fenomena ke dalam kelas-kelas atau kategori sehingga yang masuk ke dalam satu kelas atau kategori adalah sama dalam hal atribut atau sifat. Kelas atau kategori tersebut hanya nama untuk membedakan suatu kejadian atau peristiwa dengan kejadian atau peristiwa lain</a:t>
            </a:r>
            <a:r>
              <a:rPr lang="id-ID" sz="1600" dirty="0" smtClean="0"/>
              <a:t>.</a:t>
            </a:r>
            <a:r>
              <a:rPr lang="id-ID" sz="1600" b="1" dirty="0"/>
              <a:t> </a:t>
            </a:r>
            <a:endParaRPr lang="en-US" sz="1600" b="1" dirty="0" smtClean="0"/>
          </a:p>
          <a:p>
            <a:pPr lvl="2" algn="l"/>
            <a:r>
              <a:rPr lang="id-ID" sz="1600" b="1" dirty="0" smtClean="0"/>
              <a:t>Skala </a:t>
            </a:r>
            <a:r>
              <a:rPr lang="id-ID" sz="1600" b="1" dirty="0"/>
              <a:t>Ordinal</a:t>
            </a:r>
            <a:endParaRPr lang="en-US" sz="1600" dirty="0"/>
          </a:p>
          <a:p>
            <a:pPr lvl="2" algn="l"/>
            <a:r>
              <a:rPr lang="en-US" sz="1600" dirty="0" smtClean="0"/>
              <a:t> </a:t>
            </a:r>
            <a:r>
              <a:rPr lang="id-ID" sz="1600" dirty="0" smtClean="0"/>
              <a:t>Suatu </a:t>
            </a:r>
            <a:r>
              <a:rPr lang="id-ID" sz="1600" dirty="0"/>
              <a:t>hasil pengukuran disebut berada pada level ordinal kalau angkanya berfungsi menunjukkan </a:t>
            </a:r>
            <a:r>
              <a:rPr lang="en-US" sz="1600" dirty="0" smtClean="0"/>
              <a:t>                 </a:t>
            </a:r>
            <a:r>
              <a:rPr lang="id-ID" sz="1600" dirty="0" smtClean="0"/>
              <a:t>adanya </a:t>
            </a:r>
            <a:r>
              <a:rPr lang="id-ID" sz="1600" dirty="0"/>
              <a:t>penjenjangan atau ranking. Perbedaan angka yang dimiliki obyek yang satu dari yang lain tidaklah menunjukkan adanya perbedaan kuantitatif melainkan perbedaan jenjang kualitatif </a:t>
            </a:r>
            <a:r>
              <a:rPr lang="id-ID" sz="1600" dirty="0" smtClean="0"/>
              <a:t>saja</a:t>
            </a:r>
            <a:r>
              <a:rPr lang="id-ID" sz="1600" b="1" dirty="0"/>
              <a:t> </a:t>
            </a:r>
            <a:endParaRPr lang="en-US" sz="1600" b="1" dirty="0" smtClean="0"/>
          </a:p>
          <a:p>
            <a:pPr lvl="2" algn="l"/>
            <a:r>
              <a:rPr lang="id-ID" sz="1600" b="1" dirty="0" smtClean="0"/>
              <a:t>Skala </a:t>
            </a:r>
            <a:r>
              <a:rPr lang="id-ID" sz="1600" b="1" dirty="0"/>
              <a:t>Interval</a:t>
            </a:r>
            <a:endParaRPr lang="en-US" sz="1600" dirty="0"/>
          </a:p>
          <a:p>
            <a:pPr lvl="2" algn="l"/>
            <a:r>
              <a:rPr lang="id-ID" sz="1600" dirty="0"/>
              <a:t>Hasil ukur berskala interval adalah hasil pengukuran ordinal yang memiliki jarak antar jenjang yang tetap (selalu sama). Jadi dalam deretan 2, 3, 4, 5, 6, 7 maka kita dapat mengatakan bahwa jarak 5 - 3 sama dengan jarak 7-5 atau 6 - 4. </a:t>
            </a:r>
            <a:endParaRPr lang="en-US" sz="1600" dirty="0" smtClean="0"/>
          </a:p>
          <a:p>
            <a:pPr lvl="2" algn="l"/>
            <a:r>
              <a:rPr lang="id-ID" sz="1600" b="1" dirty="0" smtClean="0"/>
              <a:t>Skala </a:t>
            </a:r>
            <a:r>
              <a:rPr lang="id-ID" sz="1600" b="1" dirty="0"/>
              <a:t>Rasio</a:t>
            </a:r>
            <a:endParaRPr lang="en-US" sz="1600" dirty="0"/>
          </a:p>
          <a:p>
            <a:pPr algn="l"/>
            <a:r>
              <a:rPr lang="id-ID" sz="1600" dirty="0"/>
              <a:t>Level rasio pada dasarnya adalah level interval yang memiliki harga nol mutlak, artinya harga nol pada skala ini memang menunjukkan bahwa atribut yang diukur sama sekali tidak ada pada obyek yang bersangkutan</a:t>
            </a:r>
            <a:endParaRPr lang="en-US" sz="1600" dirty="0" smtClean="0"/>
          </a:p>
          <a:p>
            <a:pPr algn="l"/>
            <a:endParaRPr lang="en-US" sz="1600" dirty="0"/>
          </a:p>
        </p:txBody>
      </p:sp>
    </p:spTree>
    <p:extLst>
      <p:ext uri="{BB962C8B-B14F-4D97-AF65-F5344CB8AC3E}">
        <p14:creationId xmlns:p14="http://schemas.microsoft.com/office/powerpoint/2010/main" val="137319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5753" y="1148863"/>
            <a:ext cx="9788769" cy="4862870"/>
          </a:xfrm>
          <a:prstGeom prst="rect">
            <a:avLst/>
          </a:prstGeom>
        </p:spPr>
        <p:txBody>
          <a:bodyPr wrap="square">
            <a:spAutoFit/>
          </a:bodyPr>
          <a:lstStyle/>
          <a:p>
            <a:r>
              <a:rPr lang="en-US" sz="2000" b="1" dirty="0" smtClean="0"/>
              <a:t>5 </a:t>
            </a:r>
            <a:r>
              <a:rPr lang="en-US" sz="2000" b="1" dirty="0" err="1" smtClean="0"/>
              <a:t>metode</a:t>
            </a:r>
            <a:r>
              <a:rPr lang="en-US" sz="2000" b="1" dirty="0" smtClean="0"/>
              <a:t> </a:t>
            </a:r>
            <a:r>
              <a:rPr lang="en-US" sz="2000" b="1" dirty="0"/>
              <a:t>yang </a:t>
            </a:r>
            <a:r>
              <a:rPr lang="en-US" sz="2000" b="1" dirty="0" err="1"/>
              <a:t>bisa</a:t>
            </a:r>
            <a:r>
              <a:rPr lang="en-US" sz="2000" b="1" dirty="0"/>
              <a:t> </a:t>
            </a:r>
            <a:r>
              <a:rPr lang="en-US" sz="2000" b="1" dirty="0" err="1"/>
              <a:t>digunakan</a:t>
            </a:r>
            <a:r>
              <a:rPr lang="en-US" sz="2000" b="1" dirty="0"/>
              <a:t> </a:t>
            </a:r>
            <a:r>
              <a:rPr lang="en-US" sz="2000" b="1" dirty="0" err="1"/>
              <a:t>untuk</a:t>
            </a:r>
            <a:r>
              <a:rPr lang="en-US" sz="2000" b="1" dirty="0"/>
              <a:t> </a:t>
            </a:r>
            <a:r>
              <a:rPr lang="en-US" sz="2000" b="1" dirty="0" err="1"/>
              <a:t>mengambil</a:t>
            </a:r>
            <a:r>
              <a:rPr lang="en-US" sz="2000" b="1" dirty="0"/>
              <a:t> </a:t>
            </a:r>
            <a:r>
              <a:rPr lang="en-US" sz="2000" b="1" dirty="0" err="1"/>
              <a:t>sampel</a:t>
            </a:r>
            <a:r>
              <a:rPr lang="en-US" sz="2000" b="1" dirty="0" smtClean="0"/>
              <a:t>.</a:t>
            </a:r>
          </a:p>
          <a:p>
            <a:endParaRPr lang="en-US" sz="2000" b="1" dirty="0"/>
          </a:p>
          <a:p>
            <a:r>
              <a:rPr lang="id-ID" dirty="0"/>
              <a:t>1. Pengambilan sampel acak sederhana (</a:t>
            </a:r>
            <a:r>
              <a:rPr lang="id-ID" b="1" i="1" dirty="0"/>
              <a:t>simple random sampling</a:t>
            </a:r>
            <a:r>
              <a:rPr lang="id-ID" dirty="0"/>
              <a:t>)</a:t>
            </a:r>
            <a:endParaRPr lang="en-US" b="1" dirty="0"/>
          </a:p>
          <a:p>
            <a:r>
              <a:rPr lang="en-US" dirty="0" err="1"/>
              <a:t>Pengambilan</a:t>
            </a:r>
            <a:r>
              <a:rPr lang="en-US" dirty="0"/>
              <a:t> </a:t>
            </a:r>
            <a:r>
              <a:rPr lang="en-US" dirty="0" err="1"/>
              <a:t>sampel</a:t>
            </a:r>
            <a:r>
              <a:rPr lang="en-US" dirty="0"/>
              <a:t> </a:t>
            </a:r>
            <a:r>
              <a:rPr lang="en-US" dirty="0" err="1"/>
              <a:t>acak</a:t>
            </a:r>
            <a:r>
              <a:rPr lang="en-US" dirty="0"/>
              <a:t> </a:t>
            </a:r>
            <a:r>
              <a:rPr lang="en-US" dirty="0" err="1"/>
              <a:t>sederhana</a:t>
            </a:r>
            <a:r>
              <a:rPr lang="en-US" dirty="0"/>
              <a:t> yang </a:t>
            </a:r>
            <a:r>
              <a:rPr lang="en-US" dirty="0" err="1"/>
              <a:t>termasuk</a:t>
            </a:r>
            <a:r>
              <a:rPr lang="en-US" dirty="0"/>
              <a:t> di </a:t>
            </a:r>
            <a:r>
              <a:rPr lang="en-US" dirty="0" err="1"/>
              <a:t>dalam</a:t>
            </a:r>
            <a:r>
              <a:rPr lang="en-US" dirty="0"/>
              <a:t> </a:t>
            </a:r>
            <a:r>
              <a:rPr lang="en-US" dirty="0" err="1"/>
              <a:t>teknik</a:t>
            </a:r>
            <a:r>
              <a:rPr lang="en-US" dirty="0"/>
              <a:t> </a:t>
            </a:r>
            <a:r>
              <a:rPr lang="en-US" i="1" dirty="0"/>
              <a:t>probability sampling </a:t>
            </a:r>
            <a:r>
              <a:rPr lang="en-US" dirty="0" err="1"/>
              <a:t>ini</a:t>
            </a:r>
            <a:r>
              <a:rPr lang="en-US" dirty="0"/>
              <a:t> </a:t>
            </a:r>
            <a:r>
              <a:rPr lang="en-US" dirty="0" err="1"/>
              <a:t>dianggap</a:t>
            </a:r>
            <a:r>
              <a:rPr lang="en-US" dirty="0"/>
              <a:t> </a:t>
            </a:r>
            <a:r>
              <a:rPr lang="en-US" dirty="0" err="1"/>
              <a:t>sebagai</a:t>
            </a:r>
            <a:r>
              <a:rPr lang="en-US" dirty="0"/>
              <a:t> </a:t>
            </a:r>
            <a:r>
              <a:rPr lang="en-US" dirty="0" err="1"/>
              <a:t>metode</a:t>
            </a:r>
            <a:r>
              <a:rPr lang="en-US" dirty="0"/>
              <a:t> </a:t>
            </a:r>
            <a:r>
              <a:rPr lang="en-US" dirty="0" err="1"/>
              <a:t>pengambilan</a:t>
            </a:r>
            <a:r>
              <a:rPr lang="en-US" dirty="0"/>
              <a:t> </a:t>
            </a:r>
            <a:r>
              <a:rPr lang="en-US" i="1" dirty="0"/>
              <a:t>probability sampling</a:t>
            </a:r>
            <a:r>
              <a:rPr lang="en-US" dirty="0"/>
              <a:t> yang paling </a:t>
            </a:r>
            <a:r>
              <a:rPr lang="en-US" dirty="0" err="1"/>
              <a:t>mudah</a:t>
            </a:r>
            <a:r>
              <a:rPr lang="en-US" dirty="0"/>
              <a:t>. </a:t>
            </a:r>
            <a:r>
              <a:rPr lang="en-US" dirty="0" err="1"/>
              <a:t>Untuk</a:t>
            </a:r>
            <a:r>
              <a:rPr lang="en-US" dirty="0"/>
              <a:t> </a:t>
            </a:r>
            <a:r>
              <a:rPr lang="en-US" dirty="0" err="1"/>
              <a:t>dapat</a:t>
            </a:r>
            <a:r>
              <a:rPr lang="en-US" dirty="0"/>
              <a:t> </a:t>
            </a:r>
            <a:r>
              <a:rPr lang="en-US" dirty="0" err="1"/>
              <a:t>melakukan</a:t>
            </a:r>
            <a:r>
              <a:rPr lang="en-US" dirty="0"/>
              <a:t> </a:t>
            </a:r>
            <a:r>
              <a:rPr lang="en-US" dirty="0" err="1"/>
              <a:t>metode</a:t>
            </a:r>
            <a:r>
              <a:rPr lang="en-US" dirty="0"/>
              <a:t> </a:t>
            </a:r>
            <a:r>
              <a:rPr lang="en-US" dirty="0" err="1"/>
              <a:t>ini</a:t>
            </a:r>
            <a:r>
              <a:rPr lang="en-US" dirty="0"/>
              <a:t>, yang </a:t>
            </a:r>
            <a:r>
              <a:rPr lang="en-US" dirty="0" err="1"/>
              <a:t>harus</a:t>
            </a:r>
            <a:r>
              <a:rPr lang="en-US" dirty="0"/>
              <a:t> </a:t>
            </a:r>
            <a:r>
              <a:rPr lang="en-US" dirty="0" err="1"/>
              <a:t>dilakukan</a:t>
            </a:r>
            <a:r>
              <a:rPr lang="en-US" dirty="0"/>
              <a:t> </a:t>
            </a:r>
            <a:r>
              <a:rPr lang="en-US" dirty="0" err="1"/>
              <a:t>peneliti</a:t>
            </a:r>
            <a:r>
              <a:rPr lang="en-US" dirty="0"/>
              <a:t> </a:t>
            </a:r>
            <a:r>
              <a:rPr lang="en-US" dirty="0" err="1"/>
              <a:t>adalah</a:t>
            </a:r>
            <a:r>
              <a:rPr lang="en-US" dirty="0"/>
              <a:t> </a:t>
            </a:r>
            <a:r>
              <a:rPr lang="en-US" dirty="0" err="1"/>
              <a:t>memastikan</a:t>
            </a:r>
            <a:r>
              <a:rPr lang="en-US" dirty="0"/>
              <a:t> </a:t>
            </a:r>
            <a:r>
              <a:rPr lang="en-US" dirty="0" err="1"/>
              <a:t>bahwa</a:t>
            </a:r>
            <a:r>
              <a:rPr lang="en-US" dirty="0"/>
              <a:t> </a:t>
            </a:r>
            <a:r>
              <a:rPr lang="en-US" dirty="0" err="1"/>
              <a:t>semua</a:t>
            </a:r>
            <a:r>
              <a:rPr lang="en-US" dirty="0"/>
              <a:t> </a:t>
            </a:r>
            <a:r>
              <a:rPr lang="en-US" dirty="0" err="1"/>
              <a:t>anggota</a:t>
            </a:r>
            <a:r>
              <a:rPr lang="en-US" dirty="0"/>
              <a:t> </a:t>
            </a:r>
            <a:r>
              <a:rPr lang="en-US" dirty="0" err="1"/>
              <a:t>populasi</a:t>
            </a:r>
            <a:r>
              <a:rPr lang="en-US" dirty="0"/>
              <a:t> </a:t>
            </a:r>
            <a:r>
              <a:rPr lang="en-US" dirty="0" err="1"/>
              <a:t>sudah</a:t>
            </a:r>
            <a:r>
              <a:rPr lang="en-US" dirty="0"/>
              <a:t> </a:t>
            </a:r>
            <a:r>
              <a:rPr lang="en-US" dirty="0" err="1"/>
              <a:t>dimasukkan</a:t>
            </a:r>
            <a:r>
              <a:rPr lang="en-US" dirty="0"/>
              <a:t> </a:t>
            </a:r>
            <a:r>
              <a:rPr lang="en-US" dirty="0" err="1"/>
              <a:t>ke</a:t>
            </a:r>
            <a:r>
              <a:rPr lang="en-US" dirty="0"/>
              <a:t> </a:t>
            </a:r>
            <a:r>
              <a:rPr lang="en-US" dirty="0" err="1"/>
              <a:t>dalam</a:t>
            </a:r>
            <a:r>
              <a:rPr lang="en-US" dirty="0"/>
              <a:t> </a:t>
            </a:r>
            <a:r>
              <a:rPr lang="en-US" dirty="0" err="1"/>
              <a:t>daftar</a:t>
            </a:r>
            <a:r>
              <a:rPr lang="en-US" dirty="0"/>
              <a:t> </a:t>
            </a:r>
            <a:r>
              <a:rPr lang="en-US" dirty="0" err="1"/>
              <a:t>induk</a:t>
            </a:r>
            <a:r>
              <a:rPr lang="en-US" dirty="0"/>
              <a:t> </a:t>
            </a:r>
            <a:r>
              <a:rPr lang="en-US" dirty="0" err="1"/>
              <a:t>dan</a:t>
            </a:r>
            <a:r>
              <a:rPr lang="en-US" dirty="0"/>
              <a:t> </a:t>
            </a:r>
            <a:r>
              <a:rPr lang="en-US" dirty="0" err="1"/>
              <a:t>subjeknya</a:t>
            </a:r>
            <a:r>
              <a:rPr lang="en-US" dirty="0"/>
              <a:t> </a:t>
            </a:r>
            <a:r>
              <a:rPr lang="en-US" dirty="0" err="1"/>
              <a:t>dipilih</a:t>
            </a:r>
            <a:r>
              <a:rPr lang="en-US" dirty="0"/>
              <a:t> </a:t>
            </a:r>
            <a:r>
              <a:rPr lang="en-US" dirty="0" err="1"/>
              <a:t>secara</a:t>
            </a:r>
            <a:r>
              <a:rPr lang="en-US" dirty="0"/>
              <a:t> </a:t>
            </a:r>
            <a:r>
              <a:rPr lang="en-US" dirty="0" err="1"/>
              <a:t>acak</a:t>
            </a:r>
            <a:r>
              <a:rPr lang="en-US" dirty="0"/>
              <a:t> </a:t>
            </a:r>
            <a:r>
              <a:rPr lang="en-US" dirty="0" err="1"/>
              <a:t>dari</a:t>
            </a:r>
            <a:r>
              <a:rPr lang="en-US" dirty="0"/>
              <a:t> </a:t>
            </a:r>
            <a:r>
              <a:rPr lang="en-US" dirty="0" err="1"/>
              <a:t>daftar</a:t>
            </a:r>
            <a:r>
              <a:rPr lang="en-US" dirty="0"/>
              <a:t> </a:t>
            </a:r>
            <a:r>
              <a:rPr lang="en-US" dirty="0" err="1"/>
              <a:t>induk</a:t>
            </a:r>
            <a:r>
              <a:rPr lang="en-US" dirty="0"/>
              <a:t> </a:t>
            </a:r>
            <a:r>
              <a:rPr lang="en-US" dirty="0" err="1"/>
              <a:t>tersebut</a:t>
            </a:r>
            <a:r>
              <a:rPr lang="en-US" dirty="0" smtClean="0"/>
              <a:t>.</a:t>
            </a:r>
            <a:r>
              <a:rPr lang="id-ID" dirty="0"/>
              <a:t> </a:t>
            </a:r>
            <a:endParaRPr lang="en-US" dirty="0" smtClean="0"/>
          </a:p>
          <a:p>
            <a:endParaRPr lang="en-US" dirty="0"/>
          </a:p>
          <a:p>
            <a:r>
              <a:rPr lang="en-US" dirty="0" smtClean="0"/>
              <a:t>2. </a:t>
            </a:r>
            <a:r>
              <a:rPr lang="id-ID" dirty="0" smtClean="0"/>
              <a:t>Pengambilan </a:t>
            </a:r>
            <a:r>
              <a:rPr lang="id-ID" dirty="0"/>
              <a:t>sampel acak bertingkat </a:t>
            </a:r>
            <a:r>
              <a:rPr lang="en-US" b="1" i="1" dirty="0" smtClean="0"/>
              <a:t>(</a:t>
            </a:r>
            <a:r>
              <a:rPr lang="id-ID" b="1" i="1" dirty="0" smtClean="0"/>
              <a:t>stratified </a:t>
            </a:r>
            <a:r>
              <a:rPr lang="id-ID" b="1" i="1" dirty="0"/>
              <a:t>random sampling</a:t>
            </a:r>
            <a:r>
              <a:rPr lang="id-ID" dirty="0"/>
              <a:t>)</a:t>
            </a:r>
            <a:endParaRPr lang="en-US" b="1" dirty="0"/>
          </a:p>
          <a:p>
            <a:r>
              <a:rPr lang="en-US" dirty="0" err="1"/>
              <a:t>Jenis</a:t>
            </a:r>
            <a:r>
              <a:rPr lang="en-US" dirty="0"/>
              <a:t> </a:t>
            </a:r>
            <a:r>
              <a:rPr lang="en-US" dirty="0" err="1"/>
              <a:t>pengambilan</a:t>
            </a:r>
            <a:r>
              <a:rPr lang="en-US" dirty="0"/>
              <a:t> </a:t>
            </a:r>
            <a:r>
              <a:rPr lang="en-US" dirty="0" err="1"/>
              <a:t>sampel</a:t>
            </a:r>
            <a:r>
              <a:rPr lang="en-US" dirty="0"/>
              <a:t> </a:t>
            </a:r>
            <a:r>
              <a:rPr lang="en-US" i="1" dirty="0"/>
              <a:t>probability sampling</a:t>
            </a:r>
            <a:r>
              <a:rPr lang="en-US" dirty="0"/>
              <a:t> yang </a:t>
            </a:r>
            <a:r>
              <a:rPr lang="en-US" dirty="0" err="1"/>
              <a:t>kedua</a:t>
            </a:r>
            <a:r>
              <a:rPr lang="en-US" dirty="0"/>
              <a:t> </a:t>
            </a:r>
            <a:r>
              <a:rPr lang="en-US" dirty="0" err="1"/>
              <a:t>adalah</a:t>
            </a:r>
            <a:r>
              <a:rPr lang="en-US" dirty="0"/>
              <a:t> </a:t>
            </a:r>
            <a:r>
              <a:rPr lang="en-US" dirty="0" err="1"/>
              <a:t>pengambilan</a:t>
            </a:r>
            <a:r>
              <a:rPr lang="en-US" dirty="0"/>
              <a:t> </a:t>
            </a:r>
            <a:r>
              <a:rPr lang="en-US" dirty="0" err="1"/>
              <a:t>sampel</a:t>
            </a:r>
            <a:r>
              <a:rPr lang="en-US" dirty="0"/>
              <a:t> </a:t>
            </a:r>
            <a:r>
              <a:rPr lang="en-US" dirty="0" err="1"/>
              <a:t>acak</a:t>
            </a:r>
            <a:r>
              <a:rPr lang="en-US" dirty="0"/>
              <a:t> </a:t>
            </a:r>
            <a:r>
              <a:rPr lang="en-US" dirty="0" err="1"/>
              <a:t>bertingkat</a:t>
            </a:r>
            <a:r>
              <a:rPr lang="en-US" dirty="0"/>
              <a:t> </a:t>
            </a:r>
            <a:r>
              <a:rPr lang="en-US" dirty="0" err="1"/>
              <a:t>atau</a:t>
            </a:r>
            <a:r>
              <a:rPr lang="en-US" dirty="0"/>
              <a:t> yang </a:t>
            </a:r>
            <a:r>
              <a:rPr lang="en-US" dirty="0" err="1"/>
              <a:t>disebut</a:t>
            </a:r>
            <a:r>
              <a:rPr lang="en-US" dirty="0"/>
              <a:t> </a:t>
            </a:r>
            <a:r>
              <a:rPr lang="en-US" dirty="0" err="1"/>
              <a:t>sampel</a:t>
            </a:r>
            <a:r>
              <a:rPr lang="en-US" dirty="0"/>
              <a:t> </a:t>
            </a:r>
            <a:r>
              <a:rPr lang="en-US" dirty="0" err="1"/>
              <a:t>acak</a:t>
            </a:r>
            <a:r>
              <a:rPr lang="en-US" dirty="0"/>
              <a:t> </a:t>
            </a:r>
            <a:r>
              <a:rPr lang="en-US" dirty="0" err="1"/>
              <a:t>proporsional</a:t>
            </a:r>
            <a:r>
              <a:rPr lang="en-US" dirty="0"/>
              <a:t>. </a:t>
            </a:r>
            <a:r>
              <a:rPr lang="en-US" dirty="0" err="1"/>
              <a:t>Pengambilan</a:t>
            </a:r>
            <a:r>
              <a:rPr lang="en-US" dirty="0"/>
              <a:t> </a:t>
            </a:r>
            <a:r>
              <a:rPr lang="en-US" dirty="0" err="1"/>
              <a:t>sampel</a:t>
            </a:r>
            <a:r>
              <a:rPr lang="en-US" dirty="0"/>
              <a:t> </a:t>
            </a:r>
            <a:r>
              <a:rPr lang="en-US" dirty="0" err="1"/>
              <a:t>dengan</a:t>
            </a:r>
            <a:r>
              <a:rPr lang="en-US" dirty="0"/>
              <a:t> </a:t>
            </a:r>
            <a:r>
              <a:rPr lang="en-US" dirty="0" err="1"/>
              <a:t>metode</a:t>
            </a:r>
            <a:r>
              <a:rPr lang="en-US" dirty="0"/>
              <a:t> </a:t>
            </a:r>
            <a:r>
              <a:rPr lang="en-US" dirty="0" err="1"/>
              <a:t>ini</a:t>
            </a:r>
            <a:r>
              <a:rPr lang="en-US" dirty="0"/>
              <a:t> </a:t>
            </a:r>
            <a:r>
              <a:rPr lang="en-US" dirty="0" err="1"/>
              <a:t>subjek</a:t>
            </a:r>
            <a:r>
              <a:rPr lang="en-US" dirty="0"/>
              <a:t> </a:t>
            </a:r>
            <a:r>
              <a:rPr lang="en-US" dirty="0" err="1"/>
              <a:t>awalnya</a:t>
            </a:r>
            <a:r>
              <a:rPr lang="en-US" dirty="0"/>
              <a:t> </a:t>
            </a:r>
            <a:r>
              <a:rPr lang="en-US" dirty="0" err="1"/>
              <a:t>dikelompokkan</a:t>
            </a:r>
            <a:r>
              <a:rPr lang="en-US" dirty="0"/>
              <a:t> </a:t>
            </a:r>
            <a:r>
              <a:rPr lang="en-US" dirty="0" err="1"/>
              <a:t>ke</a:t>
            </a:r>
            <a:r>
              <a:rPr lang="en-US" dirty="0"/>
              <a:t> </a:t>
            </a:r>
            <a:r>
              <a:rPr lang="en-US" dirty="0" err="1"/>
              <a:t>dalam</a:t>
            </a:r>
            <a:r>
              <a:rPr lang="en-US" dirty="0"/>
              <a:t> </a:t>
            </a:r>
            <a:r>
              <a:rPr lang="en-US" dirty="0" err="1"/>
              <a:t>klasifikasi</a:t>
            </a:r>
            <a:r>
              <a:rPr lang="en-US" dirty="0"/>
              <a:t> yang </a:t>
            </a:r>
            <a:r>
              <a:rPr lang="en-US" dirty="0" err="1"/>
              <a:t>berbeda</a:t>
            </a:r>
            <a:r>
              <a:rPr lang="en-US" dirty="0"/>
              <a:t>, </a:t>
            </a:r>
            <a:r>
              <a:rPr lang="en-US" dirty="0" err="1"/>
              <a:t>misalnya</a:t>
            </a:r>
            <a:r>
              <a:rPr lang="en-US" dirty="0"/>
              <a:t> </a:t>
            </a:r>
            <a:r>
              <a:rPr lang="en-US" dirty="0" err="1"/>
              <a:t>berdasarkan</a:t>
            </a:r>
            <a:r>
              <a:rPr lang="en-US" dirty="0"/>
              <a:t> </a:t>
            </a:r>
            <a:r>
              <a:rPr lang="en-US" dirty="0" err="1"/>
              <a:t>jenis</a:t>
            </a:r>
            <a:r>
              <a:rPr lang="en-US" dirty="0"/>
              <a:t> </a:t>
            </a:r>
            <a:r>
              <a:rPr lang="en-US" dirty="0" err="1"/>
              <a:t>kelamin</a:t>
            </a:r>
            <a:r>
              <a:rPr lang="en-US" dirty="0"/>
              <a:t>, </a:t>
            </a:r>
            <a:r>
              <a:rPr lang="en-US" dirty="0" err="1"/>
              <a:t>tingkat</a:t>
            </a:r>
            <a:r>
              <a:rPr lang="en-US" dirty="0"/>
              <a:t> </a:t>
            </a:r>
            <a:r>
              <a:rPr lang="en-US" dirty="0" err="1"/>
              <a:t>pendidikan</a:t>
            </a:r>
            <a:r>
              <a:rPr lang="en-US" dirty="0"/>
              <a:t>, </a:t>
            </a:r>
            <a:r>
              <a:rPr lang="en-US" dirty="0" err="1"/>
              <a:t>atau</a:t>
            </a:r>
            <a:r>
              <a:rPr lang="en-US" dirty="0"/>
              <a:t> status </a:t>
            </a:r>
            <a:r>
              <a:rPr lang="en-US" dirty="0" err="1"/>
              <a:t>sosial</a:t>
            </a:r>
            <a:r>
              <a:rPr lang="en-US" dirty="0"/>
              <a:t> </a:t>
            </a:r>
            <a:r>
              <a:rPr lang="en-US" dirty="0" err="1"/>
              <a:t>ekonominya</a:t>
            </a:r>
            <a:r>
              <a:rPr lang="en-US" dirty="0" smtClean="0"/>
              <a:t>.</a:t>
            </a:r>
            <a:r>
              <a:rPr lang="id-ID" dirty="0"/>
              <a:t> </a:t>
            </a:r>
            <a:endParaRPr lang="en-US" dirty="0" smtClean="0"/>
          </a:p>
          <a:p>
            <a:r>
              <a:rPr lang="en-US" dirty="0" smtClean="0"/>
              <a:t>3. </a:t>
            </a:r>
            <a:r>
              <a:rPr lang="id-ID" dirty="0" smtClean="0"/>
              <a:t>Pengambilan </a:t>
            </a:r>
            <a:r>
              <a:rPr lang="id-ID" dirty="0"/>
              <a:t>sampel acak klaster atau area (</a:t>
            </a:r>
            <a:r>
              <a:rPr lang="id-ID" b="1" i="1" dirty="0"/>
              <a:t>cluster/random sampling</a:t>
            </a:r>
            <a:r>
              <a:rPr lang="id-ID" dirty="0"/>
              <a:t>)</a:t>
            </a:r>
            <a:endParaRPr lang="en-US" b="1" dirty="0"/>
          </a:p>
          <a:p>
            <a:r>
              <a:rPr lang="id-ID" dirty="0"/>
              <a:t>Metode selanjutnya adalah pengambilan sampel acak klaster atau area yang dilakukan jika ukuran populasi terlalu besar untuk melakukan pengambilan sampel acak sederhana. </a:t>
            </a:r>
            <a:endParaRPr lang="en-US" dirty="0"/>
          </a:p>
          <a:p>
            <a:endParaRPr lang="en-US" dirty="0"/>
          </a:p>
        </p:txBody>
      </p:sp>
    </p:spTree>
    <p:extLst>
      <p:ext uri="{BB962C8B-B14F-4D97-AF65-F5344CB8AC3E}">
        <p14:creationId xmlns:p14="http://schemas.microsoft.com/office/powerpoint/2010/main" val="19729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3323" y="457200"/>
            <a:ext cx="9296400" cy="4247317"/>
          </a:xfrm>
          <a:prstGeom prst="rect">
            <a:avLst/>
          </a:prstGeom>
        </p:spPr>
        <p:txBody>
          <a:bodyPr wrap="square">
            <a:spAutoFit/>
          </a:bodyPr>
          <a:lstStyle/>
          <a:p>
            <a:r>
              <a:rPr lang="id-ID" dirty="0"/>
              <a:t>4. Pengambilan sampel sistematis (</a:t>
            </a:r>
            <a:r>
              <a:rPr lang="id-ID" b="1" i="1" dirty="0"/>
              <a:t>systematic sampling</a:t>
            </a:r>
            <a:r>
              <a:rPr lang="id-ID" dirty="0"/>
              <a:t>)</a:t>
            </a:r>
            <a:endParaRPr lang="en-US" b="1" dirty="0"/>
          </a:p>
          <a:p>
            <a:r>
              <a:rPr lang="en-US" dirty="0" err="1"/>
              <a:t>Teknik</a:t>
            </a:r>
            <a:r>
              <a:rPr lang="en-US" dirty="0"/>
              <a:t> </a:t>
            </a:r>
            <a:r>
              <a:rPr lang="en-US" i="1" dirty="0"/>
              <a:t>probability sampling</a:t>
            </a:r>
            <a:r>
              <a:rPr lang="en-US" dirty="0"/>
              <a:t> </a:t>
            </a:r>
            <a:r>
              <a:rPr lang="en-US" dirty="0" err="1"/>
              <a:t>selanjutnya</a:t>
            </a:r>
            <a:r>
              <a:rPr lang="en-US" dirty="0"/>
              <a:t> </a:t>
            </a:r>
            <a:r>
              <a:rPr lang="en-US" dirty="0" err="1"/>
              <a:t>adalah</a:t>
            </a:r>
            <a:r>
              <a:rPr lang="en-US" dirty="0"/>
              <a:t> </a:t>
            </a:r>
            <a:r>
              <a:rPr lang="en-US" dirty="0" err="1"/>
              <a:t>pengambilan</a:t>
            </a:r>
            <a:r>
              <a:rPr lang="en-US" dirty="0"/>
              <a:t> </a:t>
            </a:r>
            <a:r>
              <a:rPr lang="en-US" dirty="0" err="1"/>
              <a:t>sampel</a:t>
            </a:r>
            <a:r>
              <a:rPr lang="en-US" dirty="0"/>
              <a:t> </a:t>
            </a:r>
            <a:r>
              <a:rPr lang="en-US" dirty="0" err="1"/>
              <a:t>sistematis</a:t>
            </a:r>
            <a:r>
              <a:rPr lang="en-US" dirty="0"/>
              <a:t>. </a:t>
            </a:r>
            <a:r>
              <a:rPr lang="en-US" dirty="0" err="1"/>
              <a:t>Pengambilan</a:t>
            </a:r>
            <a:r>
              <a:rPr lang="en-US" dirty="0"/>
              <a:t> </a:t>
            </a:r>
            <a:r>
              <a:rPr lang="en-US" dirty="0" err="1"/>
              <a:t>sampel</a:t>
            </a:r>
            <a:r>
              <a:rPr lang="en-US" dirty="0"/>
              <a:t> </a:t>
            </a:r>
            <a:r>
              <a:rPr lang="en-US" dirty="0" err="1"/>
              <a:t>acak</a:t>
            </a:r>
            <a:r>
              <a:rPr lang="en-US" dirty="0"/>
              <a:t> </a:t>
            </a:r>
            <a:r>
              <a:rPr lang="en-US" dirty="0" err="1"/>
              <a:t>sistematis</a:t>
            </a:r>
            <a:r>
              <a:rPr lang="en-US" dirty="0"/>
              <a:t> </a:t>
            </a:r>
            <a:r>
              <a:rPr lang="en-US" dirty="0" err="1"/>
              <a:t>ini</a:t>
            </a:r>
            <a:r>
              <a:rPr lang="en-US" dirty="0"/>
              <a:t> </a:t>
            </a:r>
            <a:r>
              <a:rPr lang="en-US" dirty="0" err="1"/>
              <a:t>sering</a:t>
            </a:r>
            <a:r>
              <a:rPr lang="en-US" dirty="0"/>
              <a:t> </a:t>
            </a:r>
            <a:r>
              <a:rPr lang="en-US" dirty="0" err="1"/>
              <a:t>dibandingkan</a:t>
            </a:r>
            <a:r>
              <a:rPr lang="en-US" dirty="0"/>
              <a:t> </a:t>
            </a:r>
            <a:r>
              <a:rPr lang="en-US" dirty="0" err="1"/>
              <a:t>dengan</a:t>
            </a:r>
            <a:r>
              <a:rPr lang="en-US" dirty="0"/>
              <a:t> </a:t>
            </a:r>
            <a:r>
              <a:rPr lang="en-US" dirty="0" err="1"/>
              <a:t>perkembangan</a:t>
            </a:r>
            <a:r>
              <a:rPr lang="en-US" dirty="0"/>
              <a:t> </a:t>
            </a:r>
            <a:r>
              <a:rPr lang="en-US" dirty="0" err="1"/>
              <a:t>aritmatika</a:t>
            </a:r>
            <a:r>
              <a:rPr lang="en-US" dirty="0"/>
              <a:t> di </a:t>
            </a:r>
            <a:r>
              <a:rPr lang="en-US" dirty="0" err="1"/>
              <a:t>mana</a:t>
            </a:r>
            <a:r>
              <a:rPr lang="en-US" dirty="0"/>
              <a:t> </a:t>
            </a:r>
            <a:r>
              <a:rPr lang="en-US" dirty="0" err="1"/>
              <a:t>perbedaan</a:t>
            </a:r>
            <a:r>
              <a:rPr lang="en-US" dirty="0"/>
              <a:t> </a:t>
            </a:r>
            <a:r>
              <a:rPr lang="en-US" dirty="0" err="1"/>
              <a:t>antara</a:t>
            </a:r>
            <a:r>
              <a:rPr lang="en-US" dirty="0"/>
              <a:t> </a:t>
            </a:r>
            <a:r>
              <a:rPr lang="en-US" dirty="0" err="1"/>
              <a:t>dua</a:t>
            </a:r>
            <a:r>
              <a:rPr lang="en-US" dirty="0"/>
              <a:t> </a:t>
            </a:r>
            <a:r>
              <a:rPr lang="en-US" dirty="0" err="1"/>
              <a:t>angka</a:t>
            </a:r>
            <a:r>
              <a:rPr lang="en-US" dirty="0"/>
              <a:t> </a:t>
            </a:r>
            <a:r>
              <a:rPr lang="en-US" dirty="0" err="1"/>
              <a:t>berurutan</a:t>
            </a:r>
            <a:r>
              <a:rPr lang="en-US" dirty="0"/>
              <a:t> </a:t>
            </a:r>
            <a:r>
              <a:rPr lang="en-US" dirty="0" err="1"/>
              <a:t>dengan</a:t>
            </a:r>
            <a:r>
              <a:rPr lang="en-US" dirty="0"/>
              <a:t> </a:t>
            </a:r>
            <a:r>
              <a:rPr lang="en-US" dirty="0" err="1"/>
              <a:t>memiliki</a:t>
            </a:r>
            <a:r>
              <a:rPr lang="en-US" dirty="0"/>
              <a:t> </a:t>
            </a:r>
            <a:r>
              <a:rPr lang="en-US" dirty="0" err="1"/>
              <a:t>nilai</a:t>
            </a:r>
            <a:r>
              <a:rPr lang="en-US" dirty="0"/>
              <a:t> yang </a:t>
            </a:r>
            <a:r>
              <a:rPr lang="en-US" dirty="0" err="1"/>
              <a:t>sama</a:t>
            </a:r>
            <a:r>
              <a:rPr lang="en-US" dirty="0"/>
              <a:t>. </a:t>
            </a:r>
            <a:r>
              <a:rPr lang="en-US" dirty="0" err="1"/>
              <a:t>Misalnya</a:t>
            </a:r>
            <a:r>
              <a:rPr lang="en-US" dirty="0"/>
              <a:t>, </a:t>
            </a:r>
            <a:r>
              <a:rPr lang="en-US" dirty="0" err="1"/>
              <a:t>seorang</a:t>
            </a:r>
            <a:r>
              <a:rPr lang="en-US" dirty="0"/>
              <a:t> </a:t>
            </a:r>
            <a:r>
              <a:rPr lang="en-US" dirty="0" err="1"/>
              <a:t>peneliti</a:t>
            </a:r>
            <a:r>
              <a:rPr lang="en-US" dirty="0"/>
              <a:t> </a:t>
            </a:r>
            <a:r>
              <a:rPr lang="en-US" dirty="0" err="1"/>
              <a:t>akan</a:t>
            </a:r>
            <a:r>
              <a:rPr lang="en-US" dirty="0"/>
              <a:t> </a:t>
            </a:r>
            <a:r>
              <a:rPr lang="en-US" dirty="0" err="1"/>
              <a:t>meneliti</a:t>
            </a:r>
            <a:r>
              <a:rPr lang="en-US" dirty="0"/>
              <a:t> </a:t>
            </a:r>
            <a:r>
              <a:rPr lang="en-US" dirty="0" err="1"/>
              <a:t>sebuah</a:t>
            </a:r>
            <a:r>
              <a:rPr lang="en-US" dirty="0"/>
              <a:t> </a:t>
            </a:r>
            <a:r>
              <a:rPr lang="en-US" dirty="0" err="1"/>
              <a:t>klinik</a:t>
            </a:r>
            <a:r>
              <a:rPr lang="en-US" dirty="0"/>
              <a:t> yang </a:t>
            </a:r>
            <a:r>
              <a:rPr lang="en-US" dirty="0" err="1"/>
              <a:t>memiliki</a:t>
            </a:r>
            <a:r>
              <a:rPr lang="en-US" dirty="0"/>
              <a:t> 100 </a:t>
            </a:r>
            <a:r>
              <a:rPr lang="en-US" dirty="0" err="1" smtClean="0"/>
              <a:t>pasien</a:t>
            </a:r>
            <a:r>
              <a:rPr lang="en-US" dirty="0" smtClean="0"/>
              <a:t>. </a:t>
            </a:r>
            <a:r>
              <a:rPr lang="en-US" dirty="0" err="1" smtClean="0"/>
              <a:t>Misalkan</a:t>
            </a:r>
            <a:r>
              <a:rPr lang="en-US" dirty="0" smtClean="0"/>
              <a:t> </a:t>
            </a:r>
            <a:r>
              <a:rPr lang="en-US" dirty="0" err="1"/>
              <a:t>selanjutnya</a:t>
            </a:r>
            <a:r>
              <a:rPr lang="en-US" dirty="0"/>
              <a:t> </a:t>
            </a:r>
            <a:r>
              <a:rPr lang="en-US" dirty="0" err="1"/>
              <a:t>memilih</a:t>
            </a:r>
            <a:r>
              <a:rPr lang="en-US" dirty="0"/>
              <a:t> 6, </a:t>
            </a:r>
            <a:r>
              <a:rPr lang="en-US" dirty="0" err="1"/>
              <a:t>kemudian</a:t>
            </a:r>
            <a:r>
              <a:rPr lang="en-US" dirty="0"/>
              <a:t> </a:t>
            </a:r>
            <a:r>
              <a:rPr lang="en-US" dirty="0" err="1"/>
              <a:t>dari</a:t>
            </a:r>
            <a:r>
              <a:rPr lang="en-US" dirty="0"/>
              <a:t> proses </a:t>
            </a:r>
            <a:r>
              <a:rPr lang="en-US" dirty="0" err="1"/>
              <a:t>sebelumnya</a:t>
            </a:r>
            <a:r>
              <a:rPr lang="en-US" dirty="0"/>
              <a:t> </a:t>
            </a:r>
            <a:r>
              <a:rPr lang="en-US" dirty="0" err="1"/>
              <a:t>maka</a:t>
            </a:r>
            <a:r>
              <a:rPr lang="en-US" dirty="0"/>
              <a:t> </a:t>
            </a:r>
            <a:r>
              <a:rPr lang="en-US" dirty="0" err="1"/>
              <a:t>subjek</a:t>
            </a:r>
            <a:r>
              <a:rPr lang="en-US" dirty="0"/>
              <a:t> </a:t>
            </a:r>
            <a:r>
              <a:rPr lang="en-US" dirty="0" err="1"/>
              <a:t>penelitian</a:t>
            </a:r>
            <a:r>
              <a:rPr lang="en-US" dirty="0"/>
              <a:t> yang </a:t>
            </a:r>
            <a:r>
              <a:rPr lang="en-US" dirty="0" err="1"/>
              <a:t>didapatkan</a:t>
            </a:r>
            <a:r>
              <a:rPr lang="en-US" dirty="0"/>
              <a:t> </a:t>
            </a:r>
            <a:r>
              <a:rPr lang="en-US" dirty="0" err="1"/>
              <a:t>adalah</a:t>
            </a:r>
            <a:r>
              <a:rPr lang="en-US" dirty="0"/>
              <a:t> </a:t>
            </a:r>
            <a:r>
              <a:rPr lang="en-US" dirty="0" err="1"/>
              <a:t>pasien</a:t>
            </a:r>
            <a:r>
              <a:rPr lang="en-US" dirty="0"/>
              <a:t> 4, 10, 16, 22, 28, </a:t>
            </a:r>
            <a:r>
              <a:rPr lang="en-US" dirty="0" err="1"/>
              <a:t>dan</a:t>
            </a:r>
            <a:r>
              <a:rPr lang="en-US" dirty="0"/>
              <a:t> </a:t>
            </a:r>
            <a:r>
              <a:rPr lang="en-US" dirty="0" err="1"/>
              <a:t>seterusnya</a:t>
            </a:r>
            <a:r>
              <a:rPr lang="en-US" dirty="0"/>
              <a:t>. </a:t>
            </a:r>
            <a:r>
              <a:rPr lang="en-US" dirty="0" err="1"/>
              <a:t>Dengan</a:t>
            </a:r>
            <a:r>
              <a:rPr lang="en-US" dirty="0"/>
              <a:t> </a:t>
            </a:r>
            <a:r>
              <a:rPr lang="en-US" dirty="0" err="1"/>
              <a:t>menggunakan</a:t>
            </a:r>
            <a:r>
              <a:rPr lang="en-US" dirty="0"/>
              <a:t> </a:t>
            </a:r>
            <a:r>
              <a:rPr lang="en-US" dirty="0" err="1"/>
              <a:t>teknik</a:t>
            </a:r>
            <a:r>
              <a:rPr lang="en-US" dirty="0"/>
              <a:t> </a:t>
            </a:r>
            <a:r>
              <a:rPr lang="en-US" dirty="0" err="1"/>
              <a:t>sampel</a:t>
            </a:r>
            <a:r>
              <a:rPr lang="en-US" dirty="0"/>
              <a:t> </a:t>
            </a:r>
            <a:r>
              <a:rPr lang="en-US" dirty="0" err="1"/>
              <a:t>acak</a:t>
            </a:r>
            <a:r>
              <a:rPr lang="en-US" dirty="0"/>
              <a:t> </a:t>
            </a:r>
            <a:r>
              <a:rPr lang="en-US" dirty="0" err="1"/>
              <a:t>sistematis</a:t>
            </a:r>
            <a:r>
              <a:rPr lang="en-US" dirty="0"/>
              <a:t>, </a:t>
            </a:r>
            <a:r>
              <a:rPr lang="en-US" dirty="0" err="1"/>
              <a:t>subjek</a:t>
            </a:r>
            <a:r>
              <a:rPr lang="en-US" dirty="0"/>
              <a:t> yang </a:t>
            </a:r>
            <a:r>
              <a:rPr lang="en-US" dirty="0" err="1"/>
              <a:t>dipilih</a:t>
            </a:r>
            <a:r>
              <a:rPr lang="en-US" dirty="0"/>
              <a:t> </a:t>
            </a:r>
            <a:r>
              <a:rPr lang="en-US" dirty="0" err="1"/>
              <a:t>menjadi</a:t>
            </a:r>
            <a:r>
              <a:rPr lang="en-US" dirty="0"/>
              <a:t> </a:t>
            </a:r>
            <a:r>
              <a:rPr lang="en-US" dirty="0" err="1"/>
              <a:t>bagian</a:t>
            </a:r>
            <a:r>
              <a:rPr lang="en-US" dirty="0"/>
              <a:t> </a:t>
            </a:r>
            <a:r>
              <a:rPr lang="en-US" dirty="0" err="1"/>
              <a:t>dari</a:t>
            </a:r>
            <a:r>
              <a:rPr lang="en-US" dirty="0"/>
              <a:t> </a:t>
            </a:r>
            <a:r>
              <a:rPr lang="en-US" dirty="0" err="1"/>
              <a:t>sampel</a:t>
            </a:r>
            <a:r>
              <a:rPr lang="en-US" dirty="0"/>
              <a:t> </a:t>
            </a:r>
            <a:r>
              <a:rPr lang="en-US" dirty="0" err="1"/>
              <a:t>menggunakan</a:t>
            </a:r>
            <a:r>
              <a:rPr lang="en-US" dirty="0"/>
              <a:t> interval </a:t>
            </a:r>
            <a:r>
              <a:rPr lang="en-US" dirty="0" err="1"/>
              <a:t>tetap</a:t>
            </a:r>
            <a:r>
              <a:rPr lang="en-US" dirty="0"/>
              <a:t>.</a:t>
            </a:r>
          </a:p>
          <a:p>
            <a:endParaRPr lang="en-US" dirty="0" smtClean="0"/>
          </a:p>
          <a:p>
            <a:endParaRPr lang="en-US" dirty="0"/>
          </a:p>
          <a:p>
            <a:r>
              <a:rPr lang="id-ID" dirty="0" smtClean="0"/>
              <a:t>5</a:t>
            </a:r>
            <a:r>
              <a:rPr lang="id-ID" dirty="0"/>
              <a:t>. Pengambilan sampel multi-tahap (</a:t>
            </a:r>
            <a:r>
              <a:rPr lang="id-ID" b="1" i="1" dirty="0"/>
              <a:t>multi-stage sampling</a:t>
            </a:r>
            <a:r>
              <a:rPr lang="id-ID" dirty="0"/>
              <a:t>)</a:t>
            </a:r>
            <a:endParaRPr lang="en-US" b="1" dirty="0"/>
          </a:p>
          <a:p>
            <a:r>
              <a:rPr lang="en-US" dirty="0" err="1"/>
              <a:t>Teknik</a:t>
            </a:r>
            <a:r>
              <a:rPr lang="en-US" dirty="0"/>
              <a:t> </a:t>
            </a:r>
            <a:r>
              <a:rPr lang="en-US" dirty="0" err="1"/>
              <a:t>terakhir</a:t>
            </a:r>
            <a:r>
              <a:rPr lang="en-US" dirty="0"/>
              <a:t> </a:t>
            </a:r>
            <a:r>
              <a:rPr lang="en-US" dirty="0" err="1"/>
              <a:t>adalah</a:t>
            </a:r>
            <a:r>
              <a:rPr lang="en-US" dirty="0"/>
              <a:t> </a:t>
            </a:r>
            <a:r>
              <a:rPr lang="en-US" dirty="0" err="1"/>
              <a:t>pengambilan</a:t>
            </a:r>
            <a:r>
              <a:rPr lang="en-US" dirty="0"/>
              <a:t> </a:t>
            </a:r>
            <a:r>
              <a:rPr lang="en-US" dirty="0" err="1"/>
              <a:t>sampel</a:t>
            </a:r>
            <a:r>
              <a:rPr lang="en-US" dirty="0"/>
              <a:t> multi-</a:t>
            </a:r>
            <a:r>
              <a:rPr lang="en-US" dirty="0" err="1"/>
              <a:t>tahap</a:t>
            </a:r>
            <a:r>
              <a:rPr lang="en-US" dirty="0"/>
              <a:t>. </a:t>
            </a:r>
            <a:r>
              <a:rPr lang="en-US" dirty="0" err="1"/>
              <a:t>Pengambilan</a:t>
            </a:r>
            <a:r>
              <a:rPr lang="en-US" dirty="0"/>
              <a:t> </a:t>
            </a:r>
            <a:r>
              <a:rPr lang="en-US" i="1" dirty="0"/>
              <a:t>probability sampling</a:t>
            </a:r>
            <a:r>
              <a:rPr lang="en-US" dirty="0"/>
              <a:t> </a:t>
            </a:r>
            <a:r>
              <a:rPr lang="en-US" dirty="0" err="1"/>
              <a:t>dengan</a:t>
            </a:r>
            <a:r>
              <a:rPr lang="en-US" dirty="0"/>
              <a:t> </a:t>
            </a:r>
            <a:r>
              <a:rPr lang="en-US" dirty="0" err="1"/>
              <a:t>sampel</a:t>
            </a:r>
            <a:r>
              <a:rPr lang="en-US" dirty="0"/>
              <a:t> multi-</a:t>
            </a:r>
            <a:r>
              <a:rPr lang="en-US" dirty="0" err="1"/>
              <a:t>tahap</a:t>
            </a:r>
            <a:r>
              <a:rPr lang="en-US" dirty="0"/>
              <a:t> </a:t>
            </a:r>
            <a:r>
              <a:rPr lang="en-US" dirty="0" err="1"/>
              <a:t>ini</a:t>
            </a:r>
            <a:r>
              <a:rPr lang="en-US" dirty="0"/>
              <a:t> </a:t>
            </a:r>
            <a:r>
              <a:rPr lang="en-US" dirty="0" err="1"/>
              <a:t>adalah</a:t>
            </a:r>
            <a:r>
              <a:rPr lang="en-US" dirty="0"/>
              <a:t> </a:t>
            </a:r>
            <a:r>
              <a:rPr lang="en-US" dirty="0" err="1"/>
              <a:t>metode</a:t>
            </a:r>
            <a:r>
              <a:rPr lang="en-US" dirty="0"/>
              <a:t> </a:t>
            </a:r>
            <a:r>
              <a:rPr lang="en-US" dirty="0" err="1"/>
              <a:t>pengambilan</a:t>
            </a:r>
            <a:r>
              <a:rPr lang="en-US" dirty="0"/>
              <a:t> </a:t>
            </a:r>
            <a:r>
              <a:rPr lang="en-US" dirty="0" err="1"/>
              <a:t>sampel</a:t>
            </a:r>
            <a:r>
              <a:rPr lang="en-US" dirty="0"/>
              <a:t> yang </a:t>
            </a:r>
            <a:r>
              <a:rPr lang="en-US" dirty="0" err="1"/>
              <a:t>jauh</a:t>
            </a:r>
            <a:r>
              <a:rPr lang="en-US" dirty="0"/>
              <a:t> </a:t>
            </a:r>
            <a:r>
              <a:rPr lang="en-US" dirty="0" err="1"/>
              <a:t>lebih</a:t>
            </a:r>
            <a:r>
              <a:rPr lang="en-US" dirty="0"/>
              <a:t> </a:t>
            </a:r>
            <a:r>
              <a:rPr lang="en-US" dirty="0" err="1"/>
              <a:t>kompleks</a:t>
            </a:r>
            <a:r>
              <a:rPr lang="en-US" dirty="0"/>
              <a:t> </a:t>
            </a:r>
            <a:r>
              <a:rPr lang="en-US" dirty="0" err="1"/>
              <a:t>daripada</a:t>
            </a:r>
            <a:r>
              <a:rPr lang="en-US" dirty="0"/>
              <a:t> </a:t>
            </a:r>
            <a:r>
              <a:rPr lang="en-US" dirty="0" err="1"/>
              <a:t>variasi</a:t>
            </a:r>
            <a:r>
              <a:rPr lang="en-US" dirty="0"/>
              <a:t> </a:t>
            </a:r>
            <a:r>
              <a:rPr lang="en-US" dirty="0" err="1"/>
              <a:t>sederhana</a:t>
            </a:r>
            <a:r>
              <a:rPr lang="en-US" dirty="0"/>
              <a:t> </a:t>
            </a:r>
            <a:r>
              <a:rPr lang="en-US" dirty="0" err="1"/>
              <a:t>ini</a:t>
            </a:r>
            <a:r>
              <a:rPr lang="en-US" dirty="0"/>
              <a:t>. </a:t>
            </a:r>
            <a:r>
              <a:rPr lang="en-US" dirty="0" err="1"/>
              <a:t>Biasanya</a:t>
            </a:r>
            <a:r>
              <a:rPr lang="en-US" dirty="0"/>
              <a:t>, </a:t>
            </a:r>
            <a:r>
              <a:rPr lang="en-US" dirty="0" err="1"/>
              <a:t>penelitian</a:t>
            </a:r>
            <a:r>
              <a:rPr lang="en-US" dirty="0"/>
              <a:t> </a:t>
            </a:r>
            <a:r>
              <a:rPr lang="en-US" dirty="0" err="1"/>
              <a:t>sosial</a:t>
            </a:r>
            <a:r>
              <a:rPr lang="en-US" dirty="0"/>
              <a:t> </a:t>
            </a:r>
            <a:r>
              <a:rPr lang="en-US" dirty="0" err="1"/>
              <a:t>terapan</a:t>
            </a:r>
            <a:r>
              <a:rPr lang="en-US" dirty="0"/>
              <a:t> </a:t>
            </a:r>
            <a:r>
              <a:rPr lang="en-US" dirty="0" err="1"/>
              <a:t>adalah</a:t>
            </a:r>
            <a:r>
              <a:rPr lang="en-US" dirty="0"/>
              <a:t> </a:t>
            </a:r>
            <a:r>
              <a:rPr lang="en-US" dirty="0" err="1"/>
              <a:t>penelitian</a:t>
            </a:r>
            <a:r>
              <a:rPr lang="en-US" dirty="0"/>
              <a:t> yang paling </a:t>
            </a:r>
            <a:r>
              <a:rPr lang="en-US" dirty="0" err="1"/>
              <a:t>nyata</a:t>
            </a:r>
            <a:r>
              <a:rPr lang="en-US" dirty="0"/>
              <a:t> </a:t>
            </a:r>
            <a:r>
              <a:rPr lang="en-US" dirty="0" err="1"/>
              <a:t>menggunakan</a:t>
            </a:r>
            <a:r>
              <a:rPr lang="en-US" dirty="0"/>
              <a:t> </a:t>
            </a:r>
            <a:r>
              <a:rPr lang="en-US" dirty="0" err="1"/>
              <a:t>pengambilan</a:t>
            </a:r>
            <a:r>
              <a:rPr lang="en-US" dirty="0"/>
              <a:t> </a:t>
            </a:r>
            <a:r>
              <a:rPr lang="en-US" dirty="0" err="1"/>
              <a:t>sampel</a:t>
            </a:r>
            <a:r>
              <a:rPr lang="en-US" dirty="0"/>
              <a:t> multi-</a:t>
            </a:r>
            <a:r>
              <a:rPr lang="en-US" dirty="0" err="1"/>
              <a:t>tahap</a:t>
            </a:r>
            <a:r>
              <a:rPr lang="en-US" dirty="0"/>
              <a:t>.</a:t>
            </a:r>
          </a:p>
        </p:txBody>
      </p:sp>
    </p:spTree>
    <p:extLst>
      <p:ext uri="{BB962C8B-B14F-4D97-AF65-F5344CB8AC3E}">
        <p14:creationId xmlns:p14="http://schemas.microsoft.com/office/powerpoint/2010/main" val="403443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709" y="656492"/>
            <a:ext cx="11113476" cy="6617196"/>
          </a:xfrm>
          <a:prstGeom prst="rect">
            <a:avLst/>
          </a:prstGeom>
        </p:spPr>
        <p:txBody>
          <a:bodyPr wrap="square">
            <a:spAutoFit/>
          </a:bodyPr>
          <a:lstStyle/>
          <a:p>
            <a:r>
              <a:rPr lang="id-ID" sz="2800" b="1" dirty="0"/>
              <a:t>Pengertian Distribusi </a:t>
            </a:r>
            <a:r>
              <a:rPr lang="id-ID" sz="2800" b="1" dirty="0" smtClean="0"/>
              <a:t>Normal</a:t>
            </a:r>
            <a:endParaRPr lang="en-US" sz="2800" b="1" dirty="0" smtClean="0"/>
          </a:p>
          <a:p>
            <a:r>
              <a:rPr lang="id-ID" dirty="0" smtClean="0"/>
              <a:t>Distribusi </a:t>
            </a:r>
            <a:r>
              <a:rPr lang="id-ID" dirty="0"/>
              <a:t>normal merupakan salah satu jenis distribusi dengan variabel acak yang kontinu. Pada distribusi normal terdapat kurva/grafik yang digambarkan menyerupai bentuk lonceng. Distribusi normal dapat disebut juga sebagai distribusi Gauss. Persamaan yang terdapat dalam distribusi normal salah satunya yaitu terkait fungsi </a:t>
            </a:r>
            <a:r>
              <a:rPr lang="id-ID" dirty="0" smtClean="0"/>
              <a:t>densitas</a:t>
            </a:r>
            <a:endParaRPr lang="en-US" dirty="0" smtClean="0"/>
          </a:p>
          <a:p>
            <a:r>
              <a:rPr lang="en-US" dirty="0"/>
              <a:t>RUMUS DISTRIBUSI NORMAL</a:t>
            </a:r>
          </a:p>
          <a:p>
            <a:endParaRPr lang="en-US" dirty="0" smtClean="0"/>
          </a:p>
          <a:p>
            <a:endParaRPr lang="en-US" dirty="0"/>
          </a:p>
          <a:p>
            <a:endParaRPr lang="en-US" dirty="0" smtClean="0"/>
          </a:p>
          <a:p>
            <a:endParaRPr lang="en-US" dirty="0"/>
          </a:p>
          <a:p>
            <a:endParaRPr lang="en-US" dirty="0" smtClean="0"/>
          </a:p>
          <a:p>
            <a:r>
              <a:rPr lang="en-US" b="1" dirty="0" err="1"/>
              <a:t>Keterangan</a:t>
            </a:r>
            <a:r>
              <a:rPr lang="en-US" b="1" dirty="0"/>
              <a:t>:</a:t>
            </a:r>
            <a:endParaRPr lang="en-US" dirty="0"/>
          </a:p>
          <a:p>
            <a:pPr lvl="0"/>
            <a:r>
              <a:rPr lang="id-ID" dirty="0"/>
              <a:t>π : konstanta dengan nilai 3,14159. . .</a:t>
            </a:r>
            <a:endParaRPr lang="en-US" dirty="0"/>
          </a:p>
          <a:p>
            <a:pPr lvl="0"/>
            <a:r>
              <a:rPr lang="id-ID" dirty="0"/>
              <a:t>e  : bilangan eksponensial dengan nilai 2,7183 . . .</a:t>
            </a:r>
            <a:endParaRPr lang="en-US" dirty="0"/>
          </a:p>
          <a:p>
            <a:pPr lvl="0"/>
            <a:r>
              <a:rPr lang="id-ID" dirty="0"/>
              <a:t>µ  : rata-rata (mean) dari data</a:t>
            </a:r>
            <a:endParaRPr lang="en-US" dirty="0"/>
          </a:p>
          <a:p>
            <a:pPr lvl="0"/>
            <a:r>
              <a:rPr lang="id-ID" dirty="0"/>
              <a:t>σ  : simpangan baku data berdistribusi normal</a:t>
            </a:r>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a:p>
        </p:txBody>
      </p:sp>
      <p:pic>
        <p:nvPicPr>
          <p:cNvPr id="6" name="Picture 5" descr="Rumus Distribusi Normal"/>
          <p:cNvPicPr/>
          <p:nvPr/>
        </p:nvPicPr>
        <p:blipFill>
          <a:blip r:embed="rId2">
            <a:extLst>
              <a:ext uri="{28A0092B-C50C-407E-A947-70E740481C1C}">
                <a14:useLocalDpi xmlns:a14="http://schemas.microsoft.com/office/drawing/2010/main" val="0"/>
              </a:ext>
            </a:extLst>
          </a:blip>
          <a:srcRect/>
          <a:stretch>
            <a:fillRect/>
          </a:stretch>
        </p:blipFill>
        <p:spPr bwMode="auto">
          <a:xfrm>
            <a:off x="1101969" y="2661139"/>
            <a:ext cx="3036277" cy="1002494"/>
          </a:xfrm>
          <a:prstGeom prst="rect">
            <a:avLst/>
          </a:prstGeom>
          <a:noFill/>
          <a:ln>
            <a:noFill/>
          </a:ln>
        </p:spPr>
      </p:pic>
    </p:spTree>
    <p:extLst>
      <p:ext uri="{BB962C8B-B14F-4D97-AF65-F5344CB8AC3E}">
        <p14:creationId xmlns:p14="http://schemas.microsoft.com/office/powerpoint/2010/main" val="288572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2677" y="668215"/>
            <a:ext cx="10374923" cy="3046988"/>
          </a:xfrm>
          <a:prstGeom prst="rect">
            <a:avLst/>
          </a:prstGeom>
        </p:spPr>
        <p:txBody>
          <a:bodyPr wrap="square">
            <a:spAutoFit/>
          </a:bodyPr>
          <a:lstStyle/>
          <a:p>
            <a:r>
              <a:rPr lang="en-US" sz="2400" dirty="0" err="1"/>
              <a:t>Bagaimana</a:t>
            </a:r>
            <a:r>
              <a:rPr lang="en-US" sz="2400" dirty="0"/>
              <a:t> </a:t>
            </a:r>
            <a:r>
              <a:rPr lang="en-US" sz="2400" dirty="0" err="1"/>
              <a:t>cara</a:t>
            </a:r>
            <a:r>
              <a:rPr lang="en-US" sz="2400" dirty="0"/>
              <a:t> </a:t>
            </a:r>
            <a:r>
              <a:rPr lang="en-US" sz="2400" dirty="0" err="1"/>
              <a:t>untuk</a:t>
            </a:r>
            <a:r>
              <a:rPr lang="en-US" sz="2400" dirty="0"/>
              <a:t> </a:t>
            </a:r>
            <a:r>
              <a:rPr lang="en-US" sz="2400" dirty="0" err="1"/>
              <a:t>menghitung</a:t>
            </a:r>
            <a:r>
              <a:rPr lang="en-US" sz="2400" dirty="0"/>
              <a:t> </a:t>
            </a:r>
            <a:r>
              <a:rPr lang="en-US" sz="2400" dirty="0" err="1"/>
              <a:t>nilai</a:t>
            </a:r>
            <a:r>
              <a:rPr lang="en-US" sz="2400" dirty="0"/>
              <a:t> z? </a:t>
            </a:r>
            <a:r>
              <a:rPr lang="en-US" sz="2400" dirty="0" err="1"/>
              <a:t>Nilai</a:t>
            </a:r>
            <a:r>
              <a:rPr lang="en-US" sz="2400" dirty="0"/>
              <a:t> z </a:t>
            </a:r>
            <a:r>
              <a:rPr lang="en-US" sz="2400" dirty="0" err="1"/>
              <a:t>dapat</a:t>
            </a:r>
            <a:r>
              <a:rPr lang="en-US" sz="2400" dirty="0"/>
              <a:t> </a:t>
            </a:r>
            <a:r>
              <a:rPr lang="en-US" sz="2400" dirty="0" err="1"/>
              <a:t>dihitung</a:t>
            </a:r>
            <a:r>
              <a:rPr lang="en-US" sz="2400" dirty="0"/>
              <a:t> </a:t>
            </a:r>
            <a:r>
              <a:rPr lang="en-US" sz="2400" dirty="0" err="1"/>
              <a:t>dengan</a:t>
            </a:r>
            <a:r>
              <a:rPr lang="en-US" sz="2400" dirty="0"/>
              <a:t> </a:t>
            </a:r>
            <a:r>
              <a:rPr lang="en-US" sz="2400" dirty="0" err="1"/>
              <a:t>rumus</a:t>
            </a:r>
            <a:r>
              <a:rPr lang="en-US" sz="2400" dirty="0"/>
              <a:t> </a:t>
            </a:r>
            <a:r>
              <a:rPr lang="en-US" sz="2400" dirty="0" err="1"/>
              <a:t>berikut</a:t>
            </a:r>
            <a:r>
              <a:rPr lang="en-US" sz="2400" dirty="0"/>
              <a:t>.</a:t>
            </a:r>
          </a:p>
          <a:p>
            <a:r>
              <a:rPr lang="en-US" sz="2400" b="1" dirty="0"/>
              <a:t>z = (x – µ)/σ</a:t>
            </a:r>
            <a:endParaRPr lang="en-US" sz="2400" dirty="0"/>
          </a:p>
          <a:p>
            <a:r>
              <a:rPr lang="en-US" sz="2400" b="1" dirty="0" err="1"/>
              <a:t>Keterangan</a:t>
            </a:r>
            <a:r>
              <a:rPr lang="en-US" sz="2400" b="1" dirty="0"/>
              <a:t>:</a:t>
            </a:r>
            <a:endParaRPr lang="en-US" sz="2400" dirty="0"/>
          </a:p>
          <a:p>
            <a:pPr lvl="0"/>
            <a:r>
              <a:rPr lang="id-ID" sz="2400" dirty="0"/>
              <a:t>µ  : rata-rata (mean) dari data</a:t>
            </a:r>
            <a:endParaRPr lang="en-US" sz="2400" dirty="0"/>
          </a:p>
          <a:p>
            <a:pPr lvl="0"/>
            <a:r>
              <a:rPr lang="id-ID" sz="2400" dirty="0"/>
              <a:t>σ  : simpangan baku data berdistribusi normal</a:t>
            </a:r>
            <a:endParaRPr lang="en-US" sz="2400" dirty="0"/>
          </a:p>
          <a:p>
            <a:r>
              <a:rPr lang="id-ID" sz="2400" b="1" dirty="0"/>
              <a:t> </a:t>
            </a:r>
            <a:r>
              <a:rPr lang="en-US" sz="2400" dirty="0" err="1"/>
              <a:t>Pada</a:t>
            </a:r>
            <a:r>
              <a:rPr lang="en-US" sz="2400" dirty="0"/>
              <a:t> </a:t>
            </a:r>
            <a:r>
              <a:rPr lang="en-US" sz="2400" dirty="0" err="1"/>
              <a:t>bagian</a:t>
            </a:r>
            <a:r>
              <a:rPr lang="en-US" sz="2400" dirty="0"/>
              <a:t> </a:t>
            </a:r>
            <a:r>
              <a:rPr lang="en-US" sz="2400" dirty="0" err="1"/>
              <a:t>sebelumnya</a:t>
            </a:r>
            <a:r>
              <a:rPr lang="en-US" sz="2400" dirty="0"/>
              <a:t> </a:t>
            </a:r>
            <a:r>
              <a:rPr lang="en-US" sz="2400" dirty="0" err="1"/>
              <a:t>dijelaskan</a:t>
            </a:r>
            <a:r>
              <a:rPr lang="en-US" sz="2400" dirty="0"/>
              <a:t> </a:t>
            </a:r>
            <a:r>
              <a:rPr lang="en-US" sz="2400" dirty="0" err="1"/>
              <a:t>bahwa</a:t>
            </a:r>
            <a:r>
              <a:rPr lang="en-US" sz="2400" dirty="0"/>
              <a:t> data yang </a:t>
            </a:r>
            <a:r>
              <a:rPr lang="en-US" sz="2400" dirty="0" err="1"/>
              <a:t>berdistribusi</a:t>
            </a:r>
            <a:r>
              <a:rPr lang="en-US" sz="2400" dirty="0"/>
              <a:t> normal </a:t>
            </a:r>
            <a:r>
              <a:rPr lang="en-US" sz="2400" dirty="0" err="1"/>
              <a:t>memiliki</a:t>
            </a:r>
            <a:r>
              <a:rPr lang="en-US" sz="2400" dirty="0"/>
              <a:t> </a:t>
            </a:r>
            <a:r>
              <a:rPr lang="en-US" sz="2400" dirty="0" err="1"/>
              <a:t>kurva</a:t>
            </a:r>
            <a:r>
              <a:rPr lang="en-US" sz="2400" dirty="0"/>
              <a:t> yang </a:t>
            </a:r>
            <a:r>
              <a:rPr lang="en-US" sz="2400" dirty="0" err="1"/>
              <a:t>berbentuk</a:t>
            </a:r>
            <a:r>
              <a:rPr lang="en-US" sz="2400" dirty="0"/>
              <a:t> </a:t>
            </a:r>
            <a:r>
              <a:rPr lang="en-US" sz="2400" dirty="0" err="1"/>
              <a:t>menyerupai</a:t>
            </a:r>
            <a:r>
              <a:rPr lang="en-US" sz="2400" dirty="0"/>
              <a:t> </a:t>
            </a:r>
            <a:r>
              <a:rPr lang="en-US" sz="2400" dirty="0" err="1"/>
              <a:t>lonceng</a:t>
            </a:r>
            <a:r>
              <a:rPr lang="en-US" sz="2400" dirty="0"/>
              <a:t>.</a:t>
            </a:r>
          </a:p>
        </p:txBody>
      </p:sp>
    </p:spTree>
    <p:extLst>
      <p:ext uri="{BB962C8B-B14F-4D97-AF65-F5344CB8AC3E}">
        <p14:creationId xmlns:p14="http://schemas.microsoft.com/office/powerpoint/2010/main" val="151879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939" y="339969"/>
            <a:ext cx="10644554" cy="7417415"/>
          </a:xfrm>
          <a:prstGeom prst="rect">
            <a:avLst/>
          </a:prstGeom>
        </p:spPr>
        <p:txBody>
          <a:bodyPr wrap="square">
            <a:spAutoFit/>
          </a:bodyPr>
          <a:lstStyle/>
          <a:p>
            <a:endParaRPr lang="en-US" sz="2000" b="1" dirty="0" smtClean="0"/>
          </a:p>
          <a:p>
            <a:endParaRPr lang="en-US" sz="2000" b="1"/>
          </a:p>
          <a:p>
            <a:r>
              <a:rPr lang="en-US" sz="2000" b="1" smtClean="0"/>
              <a:t>Bentuk</a:t>
            </a:r>
            <a:r>
              <a:rPr lang="en-US" sz="2000" b="1" dirty="0" smtClean="0"/>
              <a:t> </a:t>
            </a:r>
            <a:r>
              <a:rPr lang="en-US" sz="2000" b="1" dirty="0" err="1"/>
              <a:t>kurva</a:t>
            </a:r>
            <a:r>
              <a:rPr lang="en-US" sz="2000" b="1" dirty="0"/>
              <a:t> </a:t>
            </a:r>
            <a:r>
              <a:rPr lang="en-US" sz="2000" b="1" dirty="0" err="1"/>
              <a:t>dari</a:t>
            </a:r>
            <a:r>
              <a:rPr lang="en-US" sz="2000" b="1" dirty="0"/>
              <a:t> data </a:t>
            </a:r>
            <a:r>
              <a:rPr lang="en-US" sz="2000" b="1" dirty="0" err="1"/>
              <a:t>berdistribusi</a:t>
            </a:r>
            <a:r>
              <a:rPr lang="en-US" sz="2000" b="1" dirty="0"/>
              <a:t> normal </a:t>
            </a:r>
            <a:r>
              <a:rPr lang="en-US" sz="2000" b="1" dirty="0" err="1"/>
              <a:t>yaitu</a:t>
            </a:r>
            <a:r>
              <a:rPr lang="en-US" sz="2000" b="1" dirty="0"/>
              <a:t> </a:t>
            </a:r>
            <a:r>
              <a:rPr lang="en-US" sz="2000" b="1" dirty="0" err="1"/>
              <a:t>sebagai</a:t>
            </a:r>
            <a:r>
              <a:rPr lang="en-US" sz="2000" b="1" dirty="0"/>
              <a:t> </a:t>
            </a:r>
            <a:r>
              <a:rPr lang="en-US" sz="2000" b="1" dirty="0" err="1"/>
              <a:t>berikut</a:t>
            </a:r>
            <a:r>
              <a:rPr lang="en-US" sz="2000" b="1" dirty="0" smtClean="0"/>
              <a:t>.</a:t>
            </a:r>
          </a:p>
          <a:p>
            <a:endParaRPr lang="en-US" sz="2000" b="1"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3" name="Picture 2" descr="Kurva Distribusi Normal"/>
          <p:cNvPicPr/>
          <p:nvPr/>
        </p:nvPicPr>
        <p:blipFill>
          <a:blip r:embed="rId2">
            <a:extLst>
              <a:ext uri="{28A0092B-C50C-407E-A947-70E740481C1C}">
                <a14:useLocalDpi xmlns:a14="http://schemas.microsoft.com/office/drawing/2010/main" val="0"/>
              </a:ext>
            </a:extLst>
          </a:blip>
          <a:srcRect/>
          <a:stretch>
            <a:fillRect/>
          </a:stretch>
        </p:blipFill>
        <p:spPr bwMode="auto">
          <a:xfrm>
            <a:off x="1817077" y="2227385"/>
            <a:ext cx="4407877" cy="1865507"/>
          </a:xfrm>
          <a:prstGeom prst="rect">
            <a:avLst/>
          </a:prstGeom>
          <a:noFill/>
          <a:ln>
            <a:noFill/>
          </a:ln>
        </p:spPr>
      </p:pic>
    </p:spTree>
    <p:extLst>
      <p:ext uri="{BB962C8B-B14F-4D97-AF65-F5344CB8AC3E}">
        <p14:creationId xmlns:p14="http://schemas.microsoft.com/office/powerpoint/2010/main" val="2425037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383</Words>
  <Application>Microsoft Office PowerPoint</Application>
  <PresentationFormat>Custom</PresentationFormat>
  <Paragraphs>89</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INA 052– MATERI-SESI 7 STATISTIKA</vt:lpstr>
      <vt:lpstr>PROBABILITAS SAMPEL </vt:lpstr>
      <vt:lpstr>PowerPoint Presentation</vt:lpstr>
      <vt:lpstr>    Jenis Skala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Ali A Rachman</cp:lastModifiedBy>
  <cp:revision>27</cp:revision>
  <dcterms:created xsi:type="dcterms:W3CDTF">2021-08-03T05:39:13Z</dcterms:created>
  <dcterms:modified xsi:type="dcterms:W3CDTF">2022-03-11T07:34:54Z</dcterms:modified>
</cp:coreProperties>
</file>