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375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76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77" r:id="rId41"/>
    <p:sldId id="378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296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9D24-CB4D-4522-AD3F-2389F43B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Prentice Hall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05E-AB99-463B-A5AC-CC9A6DD1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F3585-E5D2-45F2-95BB-09B01640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DD393-CC89-40C0-84F3-20F4E869B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01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7C132-EB02-4CC2-BFE3-94A2114D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Prentice Hall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38B94-C7DD-4C7E-895B-7F6927A2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CF976-6869-42CE-AEE4-453AB583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B4B16-0ABD-4B46-8663-78282178EC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40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10058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2400" y="4114800"/>
            <a:ext cx="10058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01A6-78C4-43BE-B80E-53ED9078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Prentice Hall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E93F-0AA6-4D39-ADC0-0A336D3C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FEEE5-7FC5-4F05-B2B8-871DEBA4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D90D4-F598-48B4-AEF9-E1DDA8D0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396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ID" sz="3600" b="1" dirty="0"/>
              <a:t>SIC030</a:t>
            </a:r>
            <a:r>
              <a:rPr lang="en-US" sz="3600" b="1" dirty="0"/>
              <a:t> - PPT - SESI </a:t>
            </a:r>
            <a:r>
              <a:rPr lang="en-US" sz="3600" b="1" dirty="0" err="1"/>
              <a:t>ke</a:t>
            </a:r>
            <a:r>
              <a:rPr lang="en-US" sz="3600" b="1" dirty="0"/>
              <a:t> 6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Perdagangan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D" sz="9600" dirty="0"/>
              <a:t>Company-Centric B2B and E-Procurement</a:t>
            </a:r>
            <a:endParaRPr lang="en-US" sz="4500" dirty="0"/>
          </a:p>
          <a:p>
            <a:endParaRPr lang="en-US" dirty="0"/>
          </a:p>
          <a:p>
            <a:r>
              <a:rPr lang="fi-FI" sz="3800" dirty="0"/>
              <a:t>M HANIF JUSUF ST MKOM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1403F0F2-5EFD-467D-8F10-2CC984E4891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F9A6-B1A4-483C-AAC8-BF055EA66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B2C81667-DA94-4672-9BC9-47575C9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General Motors’ </a:t>
            </a:r>
            <a:br>
              <a:rPr lang="en-US" altLang="en-US"/>
            </a:br>
            <a:r>
              <a:rPr lang="en-US" altLang="en-US"/>
              <a:t>B2B Initiatives </a:t>
            </a:r>
            <a:r>
              <a:rPr lang="en-US" altLang="en-US" sz="3600"/>
              <a:t>(cont.)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F5FDF9B3-B75C-4012-A90F-B1936D59B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What can we learn…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/>
              <a:t>Involvement of a large company in three EC activities:</a:t>
            </a:r>
          </a:p>
          <a:p>
            <a:pPr marL="1371600" lvl="2" indent="-4572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connecting with dealers and suppliers through an extranet</a:t>
            </a:r>
          </a:p>
          <a:p>
            <a:pPr marL="1371600" lvl="2" indent="-4572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electronically auctioning used equipment to customers</a:t>
            </a:r>
          </a:p>
          <a:p>
            <a:pPr marL="1371600" lvl="2" indent="-4572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conducting purchasing via electronic bidding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572EDFB1-097A-470C-AA16-9DB0269D0A6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3E61-FA62-433F-88FD-74A099604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0D8E4FA8-3B56-45F1-9F1B-D7C55ABA7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General Motors’ </a:t>
            </a:r>
            <a:br>
              <a:rPr lang="en-US" altLang="en-US"/>
            </a:br>
            <a:r>
              <a:rPr lang="en-US" altLang="en-US"/>
              <a:t>B2B Initiatives </a:t>
            </a:r>
            <a:r>
              <a:rPr lang="en-US" altLang="en-US" sz="3600"/>
              <a:t>(cont.)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408E5D4C-3839-47CD-B723-62B45F83B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B2B transactions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Company can be a seller, offering goods or services to many corporate buyers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Company can be a buyer, seeking goods or services from many corporate sellers (suppliers)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 company can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employ auctions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use electronic catalogs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use other market mechanisms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D24EF521-0E8E-411C-9B77-0C865B03742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765A-E392-4105-82EB-A2823C00F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EC6FDEEE-8C67-4209-8793-C0606B5EB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9EC5439-709E-4671-B409-00D1753B7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Basic B2B concepts</a:t>
            </a:r>
          </a:p>
          <a:p>
            <a:pPr lvl="1">
              <a:buFontTx/>
              <a:buNone/>
            </a:pPr>
            <a:r>
              <a:rPr lang="en-US" altLang="en-US" i="1"/>
              <a:t>	Business-to-business e-commerce (B2B EC):</a:t>
            </a:r>
            <a:r>
              <a:rPr lang="en-US" altLang="en-US" b="1"/>
              <a:t> </a:t>
            </a:r>
            <a:r>
              <a:rPr lang="en-US" altLang="en-US"/>
              <a:t>Transactions between businesses conducted electronically over the Internet, extranets, intranets, or private networks; also known as </a:t>
            </a:r>
            <a:r>
              <a:rPr lang="en-US" altLang="en-US" i="1"/>
              <a:t>eB2B </a:t>
            </a:r>
            <a:r>
              <a:rPr lang="en-US" altLang="en-US"/>
              <a:t>(</a:t>
            </a:r>
            <a:r>
              <a:rPr lang="en-US" altLang="en-US" i="1"/>
              <a:t>electronic B2B</a:t>
            </a:r>
            <a:r>
              <a:rPr lang="en-US" altLang="en-US"/>
              <a:t>) or just </a:t>
            </a:r>
            <a:r>
              <a:rPr lang="en-US" altLang="en-US" i="1"/>
              <a:t>B2B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6B2014C2-2100-426A-B448-DF27D9F866E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489B5-8F88-4107-AB29-F6643D178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D836231-19B9-446C-9BBC-35E4AB800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pic>
        <p:nvPicPr>
          <p:cNvPr id="21509" name="Picture 3">
            <a:extLst>
              <a:ext uri="{FF2B5EF4-FFF2-40B4-BE49-F238E27FC236}">
                <a16:creationId xmlns:a16="http://schemas.microsoft.com/office/drawing/2014/main" id="{55DF4B4B-D6FC-4E64-B138-D9B348C412D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t="3703" r="2284"/>
          <a:stretch>
            <a:fillRect/>
          </a:stretch>
        </p:blipFill>
        <p:spPr>
          <a:xfrm>
            <a:off x="3351213" y="1522413"/>
            <a:ext cx="6019800" cy="46720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576BA8DF-86A8-42A4-ADEA-E95453B068E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98C25-7488-458E-99AF-CD87F8219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8614ADC0-74C0-44C6-89D8-A1E2F1923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F1326BE-7344-45F7-9114-B69733C96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B2B characteristics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Parties to the transaction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i="1"/>
              <a:t>	Online intermediary:</a:t>
            </a:r>
            <a:r>
              <a:rPr lang="en-US" altLang="en-US"/>
              <a:t> An online third party that brokers a transaction online between a buyer and a seller; can be virtual or click-and-mortar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06AEDD56-1528-467E-A38D-30D61234AC4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8C199-EA8B-49BC-B74C-926A75660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C49B3F1-F292-49C1-B574-905F630FB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D140465E-3D87-499B-B341-EC41B3413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Types of transactions</a:t>
            </a:r>
          </a:p>
          <a:p>
            <a:pPr lvl="2"/>
            <a:r>
              <a:rPr lang="en-US" altLang="en-US" i="1"/>
              <a:t>Spot buying:</a:t>
            </a:r>
            <a:r>
              <a:rPr lang="en-US" altLang="en-US"/>
              <a:t> The purchase of goods and services as they are needed, usually at prevailing market prices</a:t>
            </a:r>
            <a:endParaRPr lang="en-US" altLang="en-US" i="1"/>
          </a:p>
          <a:p>
            <a:pPr lvl="2"/>
            <a:r>
              <a:rPr lang="en-US" altLang="en-US" i="1"/>
              <a:t>Strategic sourcing</a:t>
            </a:r>
            <a:r>
              <a:rPr lang="en-US" altLang="en-US"/>
              <a:t>: Purchases involving long-term contracts that are usually based on private negotiations between sellers and buyers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37FCF5EC-4252-4366-BDC3-A83F846702D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CB0-A60E-4817-B356-5E98B07A0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F677252-4308-49BC-8E23-99CB3A2C8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B2B Characteristics </a:t>
            </a:r>
            <a:r>
              <a:rPr lang="en-US" altLang="en-US" sz="3600"/>
              <a:t>(cont.)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43E0B6D-3348-412F-8C97-EF2D840D0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389063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Types of materials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Direct materials:</a:t>
            </a:r>
            <a:r>
              <a:rPr lang="en-US" altLang="en-US" b="1"/>
              <a:t> Materials used in the production of a product (e.g., steel in a car or paper in a book)</a:t>
            </a:r>
            <a:endParaRPr lang="en-US" altLang="en-US" b="1" i="1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Indirect materials:</a:t>
            </a:r>
            <a:r>
              <a:rPr lang="en-US" altLang="en-US" b="1"/>
              <a:t> Materials used to support production (e.g., office supplies or light bulbs)</a:t>
            </a:r>
            <a:endParaRPr lang="en-US" altLang="en-US" b="1" i="1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MROs (maintenance, repairs, and operations):</a:t>
            </a:r>
            <a:r>
              <a:rPr lang="en-US" altLang="en-US" b="1"/>
              <a:t> Indirect materials used in activities that support production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C080E60E-269F-4809-8EA1-92544C1E667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ED04-4696-43F6-BA48-7B19D891A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6BCE345C-D570-4D82-A984-7CC5422C9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5D8A254B-438D-44D6-889B-6684D2C2A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Direction of trade	</a:t>
            </a:r>
          </a:p>
          <a:p>
            <a:pPr lvl="2"/>
            <a:r>
              <a:rPr lang="en-US" altLang="en-US" i="1"/>
              <a:t>Vertical marketplaces:</a:t>
            </a:r>
            <a:r>
              <a:rPr lang="en-US" altLang="en-US"/>
              <a:t> Markets that deal with one industry or industry segment (e.g., steel, chemicals)</a:t>
            </a:r>
            <a:endParaRPr lang="en-US" altLang="en-US" i="1"/>
          </a:p>
          <a:p>
            <a:pPr lvl="2"/>
            <a:r>
              <a:rPr lang="en-US" altLang="en-US" i="1"/>
              <a:t>Horizontal marketplaces:</a:t>
            </a:r>
            <a:r>
              <a:rPr lang="en-US" altLang="en-US"/>
              <a:t> Markets that concentrate on a service, material, or a product that is used in all types of industries (e.g., office supplies, PCs)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DDBCF34C-0E6C-4854-8211-A1E049D83D9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E610-A8B1-4354-AA61-F32BC8C1B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7C567ED-F104-4832-870C-F171D0C8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7F3E6539-D5CA-48D7-8D48-7DA0AC418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3434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Basic B2B transaction types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Sell-side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One seller to many buyers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Buy-side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One buyer from many sellers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Exchanges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Many sellers to many buyers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Collaborative commerce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Communication and sharing of information, design, and planning among business partners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68FF21BD-EC11-48E7-9256-882EE1F490D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CF05-4B52-4657-81F9-1E1239CC9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42A8AA15-F6B3-48E7-8B59-2D8C48D6F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pic>
        <p:nvPicPr>
          <p:cNvPr id="27653" name="Picture 3">
            <a:extLst>
              <a:ext uri="{FF2B5EF4-FFF2-40B4-BE49-F238E27FC236}">
                <a16:creationId xmlns:a16="http://schemas.microsoft.com/office/drawing/2014/main" id="{4B96B484-C374-465E-83F2-C69426B0E42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t="3703" r="4956" b="1852"/>
          <a:stretch>
            <a:fillRect/>
          </a:stretch>
        </p:blipFill>
        <p:spPr>
          <a:xfrm>
            <a:off x="3751263" y="1462088"/>
            <a:ext cx="5181600" cy="4894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08678704-2538-4CD0-81FA-78A863D5937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9B14-81EC-4F62-AE7C-3A66E07B8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867073C-2893-4328-BCEF-B4367ED12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C7EB840-E1FB-4EBD-BA6C-54E8C9827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/>
              <a:t>Describe the B2B field.</a:t>
            </a:r>
          </a:p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/>
              <a:t>Describe the major types of B2B models.</a:t>
            </a:r>
          </a:p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/>
              <a:t>Discuss the characteristics of the sell-side marketplace, including auctions.</a:t>
            </a:r>
          </a:p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/>
              <a:t>Describe the sell-side intermediary models.</a:t>
            </a:r>
          </a:p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/>
              <a:t>Describe the characteristics of the buy-side marketplace and e-procurement.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4FD0BC10-927E-4A45-9024-AF98F742F24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D590-E479-4C4D-96AF-B74B919A9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90BDC2E-F2C8-41D0-BDB4-0DA501924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C7E46428-F4E1-42DF-8D32-FB0D4D58A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One-to-many and many-to-one: company-centric transactions</a:t>
            </a:r>
            <a:endParaRPr lang="en-US" altLang="en-US" b="1" i="1"/>
          </a:p>
          <a:p>
            <a:pPr lvl="2"/>
            <a:r>
              <a:rPr lang="en-US" altLang="en-US" i="1"/>
              <a:t>Company-centric EC:</a:t>
            </a:r>
            <a:r>
              <a:rPr lang="en-US" altLang="en-US"/>
              <a:t> E-commerce that focuses on a single company’s buying needs (many-to-one, or buy-side) or selling needs (one-to-many, or sell-side)</a:t>
            </a:r>
          </a:p>
          <a:p>
            <a:pPr lvl="2"/>
            <a:r>
              <a:rPr lang="en-US" altLang="en-US" i="1"/>
              <a:t>Private e-marketplaces:</a:t>
            </a:r>
            <a:r>
              <a:rPr lang="en-US" altLang="en-US"/>
              <a:t> Markets in which the individual sell-side or buy side company has complete control over participation in the selling or buying transaction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2F8D34E0-0C9A-48A5-BF53-B2C69B4C20F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2E8C-5B96-4B40-80A7-892E693EA6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2067DA1C-9A12-43F6-A143-194267266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7E6BDF6D-630E-4FB8-A24D-8D74F8A69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Many-to-many: exchanges</a:t>
            </a:r>
          </a:p>
          <a:p>
            <a:pPr lvl="2"/>
            <a:r>
              <a:rPr lang="en-US" altLang="en-US" i="1"/>
              <a:t>Exchanges (trading communities or trading exchanges):</a:t>
            </a:r>
            <a:r>
              <a:rPr lang="en-US" altLang="en-US"/>
              <a:t> Many-to-many e-marketplaces, usually owned and run by a third party or a consortium, in which many buyers and many sellers meet electronically to trade with each other; also called </a:t>
            </a:r>
            <a:r>
              <a:rPr lang="en-US" altLang="en-US" i="1"/>
              <a:t>trading communities </a:t>
            </a:r>
            <a:r>
              <a:rPr lang="en-US" altLang="en-US"/>
              <a:t>or </a:t>
            </a:r>
            <a:r>
              <a:rPr lang="en-US" altLang="en-US" i="1"/>
              <a:t>trading exchanges</a:t>
            </a:r>
          </a:p>
          <a:p>
            <a:pPr lvl="2"/>
            <a:r>
              <a:rPr lang="en-US" altLang="en-US" i="1"/>
              <a:t>Public e-marketplaces: Third-party exchanges that are open to all interested parties (sellers and buyers)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65C8D2A4-D860-4069-B922-78DCC1E71DE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4403F-8344-467C-B030-7539387F9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280F44BF-B87C-46F2-8F1A-C593E273D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25EE9B7C-EC6D-42FE-9DAE-7050EB521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Collaborative commerce</a:t>
            </a:r>
          </a:p>
          <a:p>
            <a:pPr lvl="2"/>
            <a:r>
              <a:rPr lang="en-US" altLang="en-US"/>
              <a:t>Communication, design, planning, and information sharing among business partners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B394CBC1-5589-4627-8CB7-401E4D6D579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F050-60B1-441C-93BE-96C5C2CE5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725FC96-7FA3-40F0-AB6C-32F2461B6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C56814F8-FAAE-428D-805B-FB899CEC8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Supply chain relationships in B2B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Supply chain process consists of a number of interrelated subprocesses and roles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acquisition of materials from suppliers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processing of a product or service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packaging it and moving it to distributors and retailers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purchase of a product by the end consumer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566BE9C5-C829-4CCF-9958-47B94473770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BEB5-3FD6-4987-949D-19608093F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0103277D-0C18-4590-B4E8-D4C3762EA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DFCD346A-F8F6-451B-886A-253B4A310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B2B private e-marketplace provides a company with high supply chain power and high capabilities for online interactions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Joining a public e-marketplace provides a business with high buying and selling capabilities, but will result in low supply chain power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Companies that choose an intermediary to do their buying and selling will be low on both supply chain power and buying/selling capabilities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3A1BCB0A-26C7-4456-92E6-0F62EC08C35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F327D-1630-467B-94EE-0779AE7A7A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215D3B3E-C865-4BDE-A205-49EB5B51A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18B546D1-A54A-4BAB-B289-73CB174BD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Virtual services industries in B2B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Travel services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Real estate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Financial services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Online stock trading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Online financing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Other online services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47AF6F99-18E6-4657-81E3-B7C90846E37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E1AFE-650C-4036-ABD8-CAE665408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9D1B4D3-6E1D-4196-A495-D898851A4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Concepts, Characteristics, and Models of B2B EC (cont.)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E2DAD385-9065-4FB0-83B2-E615E0FA9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Benefits of B2B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Eliminates paper and reduces administrative costs.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Expedites cycle time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Lowers search costs and time for buyers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Increases productivity of employees dealing with buying and/or selling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 Reduces errors and improves quality of services.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Reduces inventory levels and costs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Increases production flexibility, permitting just-in-time delivery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Facilitates mass customization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Increases opportunities for collaboration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7F7C907D-39F5-4D7B-BE3F-F268419D0C2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3F54-66FF-43A6-813C-0FD69D62C1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B36BB4-8F2E-43DE-80AF-976CB9640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One-to-Many: </a:t>
            </a:r>
            <a:br>
              <a:rPr lang="en-US" altLang="en-US"/>
            </a:br>
            <a:r>
              <a:rPr lang="en-US" altLang="en-US"/>
              <a:t>Sell-Side Marketplaces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95507FD2-67EA-46E9-904C-7A3A56973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33400" indent="-533400"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Sell-side e-marketplace:</a:t>
            </a:r>
            <a:r>
              <a:rPr lang="en-US" altLang="en-US" sz="2400" b="1"/>
              <a:t> </a:t>
            </a:r>
            <a:r>
              <a:rPr lang="en-US" altLang="en-US" sz="2400"/>
              <a:t>A Web-based marketplace in which one company sells to many business buyers from e-catalogs or auctions, frequently over an extranet</a:t>
            </a:r>
          </a:p>
          <a:p>
            <a:pPr marL="533400" indent="-533400"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Three major direct sales methods:</a:t>
            </a:r>
          </a:p>
          <a:p>
            <a:pPr marL="914400" lvl="1" indent="-4572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selling from </a:t>
            </a:r>
            <a:r>
              <a:rPr lang="en-US" altLang="en-US" b="1" i="1"/>
              <a:t>electronic catalogs</a:t>
            </a:r>
          </a:p>
          <a:p>
            <a:pPr marL="914400" lvl="1" indent="-4572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selling via </a:t>
            </a:r>
            <a:r>
              <a:rPr lang="en-US" altLang="en-US" b="1" i="1"/>
              <a:t>forward auctions </a:t>
            </a:r>
          </a:p>
          <a:p>
            <a:pPr marL="914400" lvl="1" indent="-457200">
              <a:buClr>
                <a:srgbClr val="FFFF66"/>
              </a:buClr>
              <a:buFontTx/>
              <a:buAutoNum type="arabicPeriod"/>
            </a:pPr>
            <a:r>
              <a:rPr lang="en-US" altLang="en-US" b="1" i="1"/>
              <a:t>one-to-one </a:t>
            </a:r>
            <a:r>
              <a:rPr lang="en-US" altLang="en-US" b="1"/>
              <a:t>selling</a:t>
            </a:r>
          </a:p>
          <a:p>
            <a:pPr marL="533400" indent="-533400">
              <a:buFont typeface="Calibri Light" panose="020F0302020204030204" pitchFamily="34" charset="0"/>
              <a:buAutoNum type="arabicPeriod"/>
            </a:pPr>
            <a:endParaRPr lang="en-US" altLang="en-US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797111BD-5A68-4DD9-B585-6F12E551E92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83CE-D7C2-46BC-90D5-02FE7AC45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0152FB2F-56FC-4A80-9D0B-A0F7CDF5D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One-to-Many: </a:t>
            </a:r>
            <a:br>
              <a:rPr lang="en-US" altLang="en-US"/>
            </a:br>
            <a:r>
              <a:rPr lang="en-US" altLang="en-US"/>
              <a:t>Sell-Side Marketplaces (cont.)</a:t>
            </a:r>
          </a:p>
        </p:txBody>
      </p:sp>
      <p:pic>
        <p:nvPicPr>
          <p:cNvPr id="36869" name="Picture 3">
            <a:extLst>
              <a:ext uri="{FF2B5EF4-FFF2-40B4-BE49-F238E27FC236}">
                <a16:creationId xmlns:a16="http://schemas.microsoft.com/office/drawing/2014/main" id="{23BFEA44-CD5D-46FA-B23E-38896644F9E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5556" r="2467" b="3703"/>
          <a:stretch>
            <a:fillRect/>
          </a:stretch>
        </p:blipFill>
        <p:spPr>
          <a:xfrm>
            <a:off x="3086100" y="1549400"/>
            <a:ext cx="6096000" cy="4267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E6813A19-7C29-46D6-8512-C3F1925ECEF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EFAF-4919-421D-BB42-CDD7BE9E0C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E35D49B-BE52-4A59-9220-F26C21181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One-to-Many: </a:t>
            </a:r>
            <a:br>
              <a:rPr lang="en-US" altLang="en-US"/>
            </a:br>
            <a:r>
              <a:rPr lang="en-US" altLang="en-US"/>
              <a:t>Sell-Side Marketplaces </a:t>
            </a:r>
            <a:r>
              <a:rPr lang="en-US" altLang="en-US" sz="3600"/>
              <a:t>(cont.)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A047E053-DFA9-497E-9504-75102EB71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B2B sellers</a:t>
            </a:r>
          </a:p>
          <a:p>
            <a:pPr lvl="1">
              <a:buFontTx/>
              <a:buNone/>
            </a:pPr>
            <a:r>
              <a:rPr lang="en-US" altLang="en-US"/>
              <a:t>	click-and-mortar manufacturers or intermediaries, usually distributors or wholesalers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Customer service</a:t>
            </a:r>
          </a:p>
          <a:p>
            <a:pPr lvl="1">
              <a:buFontTx/>
              <a:buNone/>
            </a:pPr>
            <a:r>
              <a:rPr lang="en-US" altLang="en-US"/>
              <a:t>	online sellers can provide sophisticated customer services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443E3C36-3A28-46FC-9F47-6BED2B5C25C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03AA-2DB0-4D68-BD52-AADC5590B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3D3BC7CE-D638-4970-A100-02287EFEB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 </a:t>
            </a:r>
            <a:r>
              <a:rPr lang="en-US" altLang="en-US" sz="3600"/>
              <a:t>(cont.)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81249480-4129-4F00-A93A-64DDC8469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6"/>
            </a:pPr>
            <a:r>
              <a:rPr lang="en-US" altLang="en-US"/>
              <a:t>Explain how reverse auctions work in B2B.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6"/>
            </a:pPr>
            <a:r>
              <a:rPr lang="en-US" altLang="en-US"/>
              <a:t>Describe B2B aggregation and group purchasing models.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6"/>
            </a:pPr>
            <a:r>
              <a:rPr lang="en-US" altLang="en-US"/>
              <a:t>Describe infrastructure and standards requirements for B2B.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6"/>
            </a:pPr>
            <a:r>
              <a:rPr lang="en-US" altLang="en-US"/>
              <a:t>Describe Web EDI, XML, and Web services.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9C82D6D9-6F10-4F24-8E1C-8C1A0F3750C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7B255-A42A-46A8-B3B4-3E5B8BD800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57911BB-F551-4837-A904-B6AF1D6B0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Example: BigBoxx</a:t>
            </a:r>
            <a:endParaRPr lang="en-US" altLang="en-US" sz="3600"/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88F794C8-643C-4BCD-93E6-55A0BF0D2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0" y="1428750"/>
            <a:ext cx="7543800" cy="44196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Direct sales from catalogs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Bigboxx.com (</a:t>
            </a:r>
            <a:r>
              <a:rPr lang="en-US" altLang="en-US" b="1" i="1"/>
              <a:t>bigboxx.com</a:t>
            </a:r>
            <a:r>
              <a:rPr lang="en-US" altLang="en-US" b="1"/>
              <a:t>), based in Hong Kong, is a B2B retailer of office supplies </a:t>
            </a:r>
          </a:p>
          <a:p>
            <a:pPr lvl="2"/>
            <a:r>
              <a:rPr lang="en-US" altLang="en-US"/>
              <a:t>no physical stores and sells products through its online catalog </a:t>
            </a:r>
          </a:p>
          <a:p>
            <a:pPr lvl="2"/>
            <a:r>
              <a:rPr lang="en-US" altLang="en-US"/>
              <a:t>three types of customers: </a:t>
            </a:r>
          </a:p>
          <a:p>
            <a:pPr lvl="3"/>
            <a:r>
              <a:rPr lang="en-US" altLang="en-US" sz="1600"/>
              <a:t>large corporate clients</a:t>
            </a:r>
          </a:p>
          <a:p>
            <a:pPr lvl="3"/>
            <a:r>
              <a:rPr lang="en-US" altLang="en-US" sz="1600"/>
              <a:t>medium-sized corporate clients</a:t>
            </a:r>
          </a:p>
          <a:p>
            <a:pPr lvl="3"/>
            <a:r>
              <a:rPr lang="en-US" altLang="en-US" sz="1600"/>
              <a:t>small office/home offices (SOHO)</a:t>
            </a:r>
          </a:p>
          <a:p>
            <a:pPr lvl="2"/>
            <a:r>
              <a:rPr lang="en-US" altLang="en-US"/>
              <a:t>offers more than 10,000 items from 300 suppliers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82029C9D-0D49-4B95-972B-E3CC1651782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03F5-EA2C-4715-AAE0-D2AD62F8CA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7DF6530-BB8D-4B9D-BCC2-68F0FFE24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Example: BigBoxx </a:t>
            </a:r>
            <a:r>
              <a:rPr lang="en-US" altLang="en-US" sz="3600"/>
              <a:t>(cont.)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CA870F75-959A-41F3-BFEB-CD9B3A243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company’s portal is attractive and easy to use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Has a tutorial that instructs users on how to use the Web site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Once registered, the user can start shopping using the online shopping cart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Users can look for items by browsing through the online catalog or by searching the site with a search engine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1CEE61D5-B0B3-4EF8-98A9-1139CFC392F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AD80-F17D-4A36-A99C-F703048B4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AD3E53CC-998E-4B56-BD8B-61A394283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Example: BigBoxx </a:t>
            </a:r>
            <a:r>
              <a:rPr lang="en-US" altLang="en-US" sz="3600"/>
              <a:t>(cont.)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7FC271B7-8210-403A-9F17-3DF551723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Users can pay by cash or by check (upon delivery), via automatic bank drafts, by credit card, or by purchasing card.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Users will soon be able to pay through Internet-based direct debit, by electronic bill presentation and payment, or by Internet banking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7FF3-FBAB-4155-840C-814CA282B4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2004</a:t>
            </a:r>
          </a:p>
        </p:txBody>
      </p:sp>
      <p:sp>
        <p:nvSpPr>
          <p:cNvPr id="41987" name="Slide Number Placeholder 6">
            <a:extLst>
              <a:ext uri="{FF2B5EF4-FFF2-40B4-BE49-F238E27FC236}">
                <a16:creationId xmlns:a16="http://schemas.microsoft.com/office/drawing/2014/main" id="{179F2B28-2715-4958-8B81-A213C1DA5B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E516AF4-9164-4D1B-859C-B12C7F4822D2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BA17BA5E-5A1B-4379-9426-D9FF53643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BigBoxx </a:t>
            </a:r>
            <a:r>
              <a:rPr lang="en-US" altLang="en-US" sz="3600"/>
              <a:t>(cont.)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FA13F57A-7D2C-41B4-A120-349AD68557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67000" y="2362200"/>
            <a:ext cx="3695700" cy="3505200"/>
          </a:xfrm>
        </p:spPr>
        <p:txBody>
          <a:bodyPr/>
          <a:lstStyle/>
          <a:p>
            <a:pPr lvl="1"/>
            <a:r>
              <a:rPr lang="en-US" altLang="en-US"/>
              <a:t>Using its own trucks and warehouses, Bigboxx.com makes deliveries within 24 hours or even on the same day</a:t>
            </a:r>
          </a:p>
          <a:p>
            <a:pPr lvl="1"/>
            <a:r>
              <a:rPr lang="en-US" altLang="en-US"/>
              <a:t>Delivery is scheduled online </a:t>
            </a:r>
          </a:p>
        </p:txBody>
      </p:sp>
      <p:pic>
        <p:nvPicPr>
          <p:cNvPr id="41990" name="Picture 7">
            <a:extLst>
              <a:ext uri="{FF2B5EF4-FFF2-40B4-BE49-F238E27FC236}">
                <a16:creationId xmlns:a16="http://schemas.microsoft.com/office/drawing/2014/main" id="{F8C24A67-2D04-4CB5-9B29-26161A33CF71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0" y="3124200"/>
            <a:ext cx="2133600" cy="21336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89911424-B317-48FB-B5FB-4178256E7A5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A230-7299-42E0-8DB8-224D815A1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E6B16497-3EF9-4A15-8538-472D411E6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Example: BigBoxx </a:t>
            </a:r>
            <a:r>
              <a:rPr lang="en-US" altLang="en-US" sz="3600"/>
              <a:t>(cont.)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7100A5EE-B1E8-468B-917B-CBCBF4A34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 b="1"/>
              <a:t>Value-added services for customers </a:t>
            </a:r>
          </a:p>
          <a:p>
            <a:pPr lvl="2"/>
            <a:r>
              <a:rPr lang="en-US" altLang="en-US" sz="1600"/>
              <a:t>check item availability in real time</a:t>
            </a:r>
          </a:p>
          <a:p>
            <a:pPr lvl="2"/>
            <a:r>
              <a:rPr lang="en-US" altLang="en-US" sz="1600"/>
              <a:t>track the status of each item in an order</a:t>
            </a:r>
          </a:p>
          <a:p>
            <a:pPr lvl="2"/>
            <a:r>
              <a:rPr lang="en-US" altLang="en-US" sz="1600"/>
              <a:t> promotions and suggested items based on customers’ user profiles</a:t>
            </a:r>
          </a:p>
          <a:p>
            <a:pPr lvl="2"/>
            <a:r>
              <a:rPr lang="en-US" altLang="en-US" sz="1600"/>
              <a:t>customized prices </a:t>
            </a:r>
          </a:p>
          <a:p>
            <a:pPr lvl="2"/>
            <a:r>
              <a:rPr lang="en-US" altLang="en-US" sz="1600"/>
              <a:t>control and central-approval features</a:t>
            </a:r>
          </a:p>
          <a:p>
            <a:pPr lvl="2"/>
            <a:r>
              <a:rPr lang="en-US" altLang="en-US" sz="1600"/>
              <a:t>automatic activation at desired time intervals of standing orders for repeat purchasing</a:t>
            </a:r>
          </a:p>
          <a:p>
            <a:pPr lvl="2"/>
            <a:r>
              <a:rPr lang="en-US" altLang="en-US" sz="1600"/>
              <a:t>a large number of Excel reports and data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1C3C94F0-7F5F-4684-9DDD-0A44316D00D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AEC6E-F8F5-47E7-987D-22AB5523D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0B0B1327-73FF-448E-83BC-7119F6B0C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One-to-Many: </a:t>
            </a:r>
            <a:br>
              <a:rPr lang="en-US" altLang="en-US"/>
            </a:br>
            <a:r>
              <a:rPr lang="en-US" altLang="en-US"/>
              <a:t>Sell-Side Marketplaces </a:t>
            </a:r>
            <a:r>
              <a:rPr lang="en-US" altLang="en-US" sz="3600"/>
              <a:t>(cont.)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488F195F-C645-4EB0-AEE0-767CB1D71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Configuration and customization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customize products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get price quotes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submit orders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9F3F41F9-E7D7-43CB-972A-1F95E640700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BF80-C466-4F79-BFC7-59FC812A2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26881DC1-F654-4F51-A63F-7AC2B55ED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One-to-Many: </a:t>
            </a:r>
            <a:br>
              <a:rPr lang="en-US" altLang="en-US"/>
            </a:br>
            <a:r>
              <a:rPr lang="en-US" altLang="en-US"/>
              <a:t>Sell-Side Marketplaces </a:t>
            </a:r>
            <a:r>
              <a:rPr lang="en-US" altLang="en-US" sz="3600"/>
              <a:t>(cont.)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CC2EB5DA-74B2-45B6-B132-55A9CA3F4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Major benefits of direct sales are: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Lower order-processing costs and less paperwork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 faster ordering cycle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Fewer errors in ordering and product configuration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Lower search costs of products for buyers 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Lower search costs of finding buyers for sellers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Sellers can advertise and communicate online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Lower logistics costs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Ability to offer different catalogs and prices to different customers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408F0-5056-4E80-8D07-62EDE9A62F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2004</a:t>
            </a:r>
          </a:p>
        </p:txBody>
      </p:sp>
      <p:sp>
        <p:nvSpPr>
          <p:cNvPr id="46083" name="Slide Number Placeholder 6">
            <a:extLst>
              <a:ext uri="{FF2B5EF4-FFF2-40B4-BE49-F238E27FC236}">
                <a16:creationId xmlns:a16="http://schemas.microsoft.com/office/drawing/2014/main" id="{CCDFBB0D-C840-4EFD-9CF5-F18F4E6B8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6769217-5E39-4302-AAD0-C4B4FA4036AF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F7F14151-B37A-4632-9CC1-BA475D524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Selling via Auctions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2BC18D77-CB82-4362-90BF-BD4A7A3A702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0800" y="2362200"/>
            <a:ext cx="3695700" cy="3581400"/>
          </a:xfrm>
        </p:spPr>
        <p:txBody>
          <a:bodyPr/>
          <a:lstStyle/>
          <a:p>
            <a:r>
              <a:rPr lang="en-US" altLang="en-US"/>
              <a:t>Using auctions on the sell side</a:t>
            </a:r>
          </a:p>
          <a:p>
            <a:pPr lvl="1"/>
            <a:r>
              <a:rPr lang="en-US" altLang="en-US"/>
              <a:t>Revenue generation</a:t>
            </a:r>
          </a:p>
          <a:p>
            <a:pPr lvl="1"/>
            <a:r>
              <a:rPr lang="en-US" altLang="en-US"/>
              <a:t>Cost savings</a:t>
            </a:r>
          </a:p>
          <a:p>
            <a:pPr lvl="1"/>
            <a:r>
              <a:rPr lang="en-US" altLang="en-US"/>
              <a:t>Increased page views</a:t>
            </a:r>
          </a:p>
          <a:p>
            <a:pPr lvl="1"/>
            <a:r>
              <a:rPr lang="en-US" altLang="en-US"/>
              <a:t>Member acquisition and retention</a:t>
            </a:r>
          </a:p>
        </p:txBody>
      </p:sp>
      <p:pic>
        <p:nvPicPr>
          <p:cNvPr id="46086" name="Picture 7">
            <a:extLst>
              <a:ext uri="{FF2B5EF4-FFF2-40B4-BE49-F238E27FC236}">
                <a16:creationId xmlns:a16="http://schemas.microsoft.com/office/drawing/2014/main" id="{0C8A8D4B-08B8-4A9A-A3A6-F59AE3F26479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971800"/>
            <a:ext cx="1905000" cy="1905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FE9F2C46-500A-4326-BCE8-ECE78888E36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FBCF-9DCE-4617-8645-4B72AFCE4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1D6088AC-B025-4F94-BCDA-A95C5452F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Selling via Auctions </a:t>
            </a:r>
            <a:r>
              <a:rPr lang="en-US" altLang="en-US" sz="3600"/>
              <a:t>(cont.)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70198E46-3EED-440D-91D5-298F48B93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Selling from the company’s own site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The company will have to pay for infrastructure and operate and maintain the auction site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If then company already has an electronic marketplace for selling from e-catalogs, the additional cost may not be too high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60ABEB2C-A314-4737-8B4D-3A590C31A46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AEFA-35B2-4DD0-A273-4B3801A7EC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203825A-B798-449E-8016-3C5DB4CAA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Selling via Auctions </a:t>
            </a:r>
            <a:r>
              <a:rPr lang="en-US" altLang="en-US" sz="3600"/>
              <a:t>(cont.)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CBADE951-AAEE-4DB0-8D29-13FD2622A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Using intermediaries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An intermediary may conduct private auctions for a seller, either from the intermediary’s or the seller’s site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 company may choose to conduct auctions in a public marketplace, using a third-party hosting company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F8DCCCDF-C145-4201-8CC8-2F69525D683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607F-81DF-4415-BC39-7D06F2E5E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5CBDE39C-7D09-4166-B6E5-D752DFA01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General Motors’ </a:t>
            </a:r>
            <a:br>
              <a:rPr lang="en-US" altLang="en-US"/>
            </a:br>
            <a:r>
              <a:rPr lang="en-US" altLang="en-US"/>
              <a:t>B2B Initiatives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B2498F0B-E1AD-4D94-8B3B-13B964A6A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The Problem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Because the automotive industry is very competitive, GM is always looking for ways to improve its effectiveness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GM expects to custom-build the majority of its cars by 2005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The company hopes to use the system to save billions of dollars by reducing its inventory of finished cars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B30A69A4-12DC-4073-9A86-0EBEF771968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DECC4-0733-4337-836F-97F23948F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009B96D7-B059-4F12-85D7-AA5D14174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Using Intermediaries in Auctions </a:t>
            </a:r>
            <a:r>
              <a:rPr lang="en-US" altLang="en-US" sz="3600"/>
              <a:t>(cont.)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07552976-DCDD-408F-AC1C-B19480358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Benefits of using intermediaries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no additional resources are required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auction set up to show the branding (company name) of the merchant rather than the intermediary’s name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intermediary does the work of:</a:t>
            </a:r>
          </a:p>
          <a:p>
            <a:pPr lvl="3"/>
            <a:r>
              <a:rPr lang="en-US" altLang="en-US"/>
              <a:t>controlling data on Web traffic, page views, and member registration</a:t>
            </a:r>
          </a:p>
          <a:p>
            <a:pPr lvl="3"/>
            <a:r>
              <a:rPr lang="en-US" altLang="en-US"/>
              <a:t>setting all the auction parameters (transaction fee structure, user interface, and reports)</a:t>
            </a:r>
          </a:p>
          <a:p>
            <a:pPr lvl="3"/>
            <a:r>
              <a:rPr lang="en-US" altLang="en-US"/>
              <a:t>integrating the information flow and logistics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86E24BCF-7D05-41EB-BA3F-491F80B15BD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BF25-7C1B-4451-8773-3D1E82C865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60348ED4-7F9A-4B78-AB34-5FC1F45C9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Sell-Side Cases</a:t>
            </a:r>
            <a:endParaRPr lang="en-US" altLang="en-US" sz="3600"/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AF076D8C-1ADA-460D-9AE5-923751ABD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Direct sales: Cisco Systems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World’s leading producer of routers, switches, and network interconnection services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Cisco’s portal began with technical support for customers and developed into one of the world’s largest direct sales EC sites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C5A12927-3A48-403A-81BA-F048DDC160B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4018-9744-46A8-999B-6BC71A756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22923632-8F3A-4887-A1AD-B52CC168A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Sell-Side Cases </a:t>
            </a:r>
            <a:r>
              <a:rPr lang="en-US" altLang="en-US" sz="3600"/>
              <a:t>(cont.)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921D01B9-199F-40DC-9803-674CF646E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Customer service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Applications offered:</a:t>
            </a:r>
          </a:p>
          <a:p>
            <a:pPr lvl="3">
              <a:lnSpc>
                <a:spcPct val="80000"/>
              </a:lnSpc>
            </a:pPr>
            <a:r>
              <a:rPr lang="en-US" altLang="en-US"/>
              <a:t>software downloads</a:t>
            </a:r>
          </a:p>
          <a:p>
            <a:pPr lvl="3">
              <a:lnSpc>
                <a:spcPct val="80000"/>
              </a:lnSpc>
            </a:pPr>
            <a:r>
              <a:rPr lang="en-US" altLang="en-US"/>
              <a:t>defect tracking</a:t>
            </a:r>
          </a:p>
          <a:p>
            <a:pPr lvl="3">
              <a:lnSpc>
                <a:spcPct val="80000"/>
              </a:lnSpc>
            </a:pPr>
            <a:r>
              <a:rPr lang="en-US" altLang="en-US"/>
              <a:t>technical advice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85% of customer service inquiries and 95% of software updates are delivered online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Online ordering by customers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Provides online pricing and configuration tools to customers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 98% are now placed through Cisco Connection Online (CCO)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Order status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>
            <a:extLst>
              <a:ext uri="{FF2B5EF4-FFF2-40B4-BE49-F238E27FC236}">
                <a16:creationId xmlns:a16="http://schemas.microsoft.com/office/drawing/2014/main" id="{6C1F7FA5-1DBC-48A9-951E-22C7C8D39E8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80D96-F6E0-40A2-8ECE-B6FBB51D2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DA21450-B0EC-4FCF-89B4-670DDE1B4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Sell-Side Cases </a:t>
            </a:r>
            <a:r>
              <a:rPr lang="en-US" altLang="en-US" sz="3600"/>
              <a:t>(cont.)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AF64A868-30A0-4006-8A24-5C3319669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Benefits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Reduced operating costs for order taking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Enhanced technical support and customer service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Reduced technical support staff cost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Reduced software distribution costs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Faster service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E877C3F1-614D-466F-8074-6D17F1008C5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370C-66AE-4080-BFD8-4D6A80125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EC62C8DB-9185-40B3-A1D2-9727DBBEB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Sell-Side Cases </a:t>
            </a:r>
            <a:r>
              <a:rPr lang="en-US" altLang="en-US" sz="3600"/>
              <a:t>(cont.)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5E775746-057C-479D-887B-B3DEABAC4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Sales through an intermediary: Marshall Industries </a:t>
            </a:r>
            <a:r>
              <a:rPr lang="en-US" altLang="en-US" b="1"/>
              <a:t>(now Avnet.com)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large distributor of electronics components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known for its innovative use of information technologies and the Web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5B33A6D7-0B5C-486C-A656-D257034C645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67D3-20F8-462C-995D-3BDA33E2C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FFD6449-8827-43DF-9552-A0121F80D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Sell-Side Cases </a:t>
            </a:r>
            <a:r>
              <a:rPr lang="en-US" altLang="en-US" sz="3600"/>
              <a:t>(cont.)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FFC2A1F4-A6E4-4BB2-8CDD-57EDF3A6B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 b="1"/>
              <a:t>Marshall Industries EC initiatives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 b="1"/>
              <a:t>MarshallNet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600"/>
              <a:t>	intranet that supports salespeople in the field via wireless devices and portable PCs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 b="1"/>
              <a:t>Marshall on the Internet (portal)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600"/>
              <a:t>	B2B portal for customers that offers information, ordering, and tracking capabilities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 b="1"/>
              <a:t>Strategic European Internet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600"/>
              <a:t>	strategic partner in Europe that offers MarshallNet in 17</a:t>
            </a:r>
            <a:r>
              <a:rPr lang="en-US" altLang="en-US"/>
              <a:t> languages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651D2509-C8C4-4DB2-BE13-F9D059A89B2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9472-45A5-4603-BC87-5725F8C32F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8CE3FD4A-AAA1-433C-A6D9-5224A7672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Sell-Side Cases </a:t>
            </a:r>
            <a:r>
              <a:rPr lang="en-US" altLang="en-US" sz="3600"/>
              <a:t>(cont.)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041CD095-8BD1-4AE6-B148-AFF39CCBB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Marshal Industries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Electronic Design Center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online configuration tool; provides technical specifications; offers simulation capabilities for making virtual components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PartnerNet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customized Web pages for major customers and suppliers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NetSeminar Education and News Portal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online training tool; brings suppliers and customers together for live interactions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82A0BF96-C54A-426B-971E-6EA9D16ABED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05AF-F935-46EB-81AC-F5C7D9025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E1123BF9-AAEA-40B8-9F83-83E94C8C5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Sell-Side Cases </a:t>
            </a:r>
            <a:r>
              <a:rPr lang="en-US" altLang="en-US" sz="3600"/>
              <a:t>(cont.)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AEA3C50F-BC45-4040-A744-D793D8FCA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B2B intermediary: Boeing’s parts marketplace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World’s largest maker of airplanes for commercial and military customers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Major goal of Boeing’s intermediary parts market, called PART is supporting customers’ maintenance needs as a customer service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ECD8B97F-AD20-41AC-9D6E-A48030E24CF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6657-164A-4C1C-9E7C-C2FBBAFBEA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54DBA0B8-13F4-4D41-A5F4-7A14371E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Sell-Side Cases </a:t>
            </a:r>
            <a:r>
              <a:rPr lang="en-US" altLang="en-US" sz="3600"/>
              <a:t>(cont.)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D84A2AE3-AB75-4924-AF5E-ED36E33C0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Online strategy is to provide a single point of online access through which airlines (buyers) and the maintenance and parts providers (suppliers) can access data about the parts they need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Began using traditional EDI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8A9517ED-A6AB-40BC-A813-771A7C10BFF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299C-77B6-4096-B48E-5F2EEB7F0B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0D07D681-6256-466A-86EC-630B10A5B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Sell-Side Cases </a:t>
            </a:r>
            <a:r>
              <a:rPr lang="en-US" altLang="en-US" sz="3600"/>
              <a:t>(cont.)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60B44F52-F9C5-411E-B838-35D3DA51B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1996, Boeing introduced its PART page on the Internet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Customers around the world could</a:t>
            </a:r>
          </a:p>
          <a:p>
            <a:pPr lvl="2"/>
            <a:r>
              <a:rPr lang="en-US" altLang="en-US"/>
              <a:t>check parts availability and pricing</a:t>
            </a:r>
          </a:p>
          <a:p>
            <a:pPr lvl="2"/>
            <a:r>
              <a:rPr lang="en-US" altLang="en-US"/>
              <a:t>order parts</a:t>
            </a:r>
          </a:p>
          <a:p>
            <a:pPr lvl="2"/>
            <a:r>
              <a:rPr lang="en-US" altLang="en-US"/>
              <a:t>track order status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Less than a year later, about 50 percent of Boeing’s customers used PART for parts orders and customer service inquiries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D51AEEFA-A854-4AE6-A988-AA2DEA187F3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5823-C921-45A6-A06D-2CA0317828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A17AFB99-A334-43CE-B086-D2B057791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General Motors’ </a:t>
            </a:r>
            <a:br>
              <a:rPr lang="en-US" altLang="en-US"/>
            </a:br>
            <a:r>
              <a:rPr lang="en-US" altLang="en-US"/>
              <a:t>B2B Initiatives </a:t>
            </a:r>
            <a:r>
              <a:rPr lang="en-US" altLang="en-US" sz="3600"/>
              <a:t>(cont.)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1AC7B8A3-3A08-4861-A017-2560EA171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GM sells custom-designed cars online through its dealers’ sites avoiding channel conflict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This collaboration requires sharing information with dealers and suppliers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Operational problems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disposing of manufacturing machines that are no longer sufficiently productive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procurement of commodity products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5F6200D0-0BFF-4C71-BD6C-EB2DFAE1CEF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9460-636C-44C6-8A23-E05755CA3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F4CDA957-A8EB-408C-9DEB-67D0BD23B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Sell-Side Cases </a:t>
            </a:r>
            <a:r>
              <a:rPr lang="en-US" altLang="en-US" sz="3600"/>
              <a:t>(cont.)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04059DE0-8795-4257-AD83-8A588F6A5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Boeing OnLine Data (BOLD) enables mechanics and technicians at the airport to access the technical manuals they need for repairs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These manuals are now available in digital form, and mechanics and technicians can access them via wireline or wireless devices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6CA51F85-1D87-49A0-8AD0-13126C6B86F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94C5-4D68-4584-9271-A2D91A4CFA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60D515EC-7F8E-467B-B31A-966AFDCBA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/>
              <a:t>One-from-Many: Buy-Side Marketplaces and E-Procurement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C44A7F4E-F629-467A-B30F-FA0B98671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Buy-side e-marketplace:</a:t>
            </a:r>
            <a:r>
              <a:rPr lang="en-US" altLang="en-US" b="1"/>
              <a:t> </a:t>
            </a:r>
            <a:r>
              <a:rPr lang="en-US" altLang="en-US"/>
              <a:t>A corporate-based acquisition site that uses reverse auctions, negotiations, group purchasing, or any other e-procurement method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BE5FA270-EA01-4083-BFD3-15E31E526F6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F4A9E-6A2B-46EF-AAFD-CC24BB8D3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F9370140-03EC-4631-B0BC-15EC241BA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86106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One-from-Many: Buy-Side </a:t>
            </a:r>
            <a:br>
              <a:rPr lang="en-US" altLang="en-US" sz="3600"/>
            </a:br>
            <a:r>
              <a:rPr lang="en-US" altLang="en-US" sz="3600"/>
              <a:t>Marketplaces and E-Procurement </a:t>
            </a:r>
            <a:r>
              <a:rPr lang="en-US" altLang="en-US" sz="3200"/>
              <a:t>(cont.)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BF5FB307-AA37-46FF-822B-09B793D12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Procurement methods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Buy from manufacturers, wholesalers, or retailers from their catalogs, and possibly by negotiation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Buy from the catalog of an intermediary that aggregates sellers’ catalogs or buy at industrial malls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Buy from an internal buyer’s catalog in which company-approved vendors’ catalogs, including agreed upon prices, are aggregated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0E999ADC-08FB-4082-85C9-A2C60E09977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C556-1564-4C81-8582-6BB13F73BF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FE12CEEB-0827-4108-A986-73E2FF219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1"/>
            <a:ext cx="83058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One-from-Many: Buy-Side Marketplaces and E-Procurement </a:t>
            </a:r>
            <a:r>
              <a:rPr lang="en-US" altLang="en-US" sz="3200"/>
              <a:t>(cont.)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FE3F67EF-213D-4056-A6B8-C63065A32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2027238"/>
            <a:ext cx="7886700" cy="4495800"/>
          </a:xfrm>
        </p:spPr>
        <p:txBody>
          <a:bodyPr/>
          <a:lstStyle/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Conduct bidding or tendering (a reverse auction) in a system where suppliers compete against each other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Buy at private or public auction sites in which the organization participates as one of the buyers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Join a group-purchasing system that aggregates participants’ demand, creating a large volume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Collaborate with suppliers to share information about sales and inventory, so as to reduce inventory and stock-outs and enhance just-in-time delivery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EF87E461-09FF-4608-A986-A696E9D12E4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5F4F-E4A3-4F1B-AAF2-025FD766E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18DAAA54-C263-403F-BA3B-7FBDA9C81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1"/>
            <a:ext cx="83820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One-from-Many: Buy-Side Marketplaces and E-Procurement </a:t>
            </a:r>
            <a:r>
              <a:rPr lang="en-US" altLang="en-US" sz="3200"/>
              <a:t>(cont.)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A7EE8AF6-C431-43A5-AAF3-17F41E336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844675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Inefficiencies in traditional procurement management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i="1"/>
              <a:t>Procurement management:</a:t>
            </a:r>
            <a:r>
              <a:rPr lang="en-US" altLang="en-US" b="1"/>
              <a:t> </a:t>
            </a:r>
            <a:r>
              <a:rPr lang="en-US" altLang="en-US"/>
              <a:t>The coordination of all the activities relating to purchasing goods and services needed to accomplish the mission of an organization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i="1"/>
              <a:t>Maverick buying:</a:t>
            </a:r>
            <a:r>
              <a:rPr lang="en-US" altLang="en-US" b="1"/>
              <a:t> </a:t>
            </a:r>
            <a:r>
              <a:rPr lang="en-US" altLang="en-US"/>
              <a:t>Unplanned purchases of items needed quickly, often at non-pre-negotiated, higher prices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9D0769F7-CA0E-4368-AD7F-571D5FD0C0B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1622-76EB-41C9-B6B1-318ECC3D0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CE8E3952-BBFC-430E-ADAC-1E7B747D2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84582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One-from-Many: Buy-Side </a:t>
            </a:r>
            <a:br>
              <a:rPr lang="en-US" altLang="en-US" sz="3600"/>
            </a:br>
            <a:r>
              <a:rPr lang="en-US" altLang="en-US" sz="3600"/>
              <a:t>Marketplaces and E-Procurement </a:t>
            </a:r>
            <a:r>
              <a:rPr lang="en-US" altLang="en-US" sz="3200"/>
              <a:t>(cont.)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B3EF2A97-0D38-4327-81D0-E3A1B5039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e-procurement:</a:t>
            </a:r>
            <a:r>
              <a:rPr lang="en-US" altLang="en-US" b="1"/>
              <a:t> </a:t>
            </a:r>
            <a:r>
              <a:rPr lang="en-US" altLang="en-US"/>
              <a:t>The electronic acquisition of goods and services for organizations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75CFD071-8FF9-47DC-88D0-AA27C9F4AD8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7D6F-8B8D-4A69-9F71-E7ADF81F6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55CF1B5F-667B-47D3-B645-2ED1680BF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8610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Benefits of E-Procurement</a:t>
            </a:r>
            <a:endParaRPr lang="en-US" altLang="en-US" sz="3600"/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8C149654-4D04-4F82-8A2D-754EE200A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Benefits of e-procurement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Increasing the productivity of purchasing agents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Lowering purchase prices through product standardization and consolidation of purchases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Improving information flow and management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>
            <a:extLst>
              <a:ext uri="{FF2B5EF4-FFF2-40B4-BE49-F238E27FC236}">
                <a16:creationId xmlns:a16="http://schemas.microsoft.com/office/drawing/2014/main" id="{C3093027-F86D-498E-8A71-1AE106C313F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4AD3F-0E0A-462D-97E5-881BC7651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C41E832C-5690-42EC-A635-2D202ADEF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1"/>
            <a:ext cx="8610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Benefits of E-Procurement </a:t>
            </a:r>
            <a:r>
              <a:rPr lang="en-US" altLang="en-US" sz="3600"/>
              <a:t>(cont.)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CAC6C287-326E-4EDE-AA07-0EB132467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Minimizing the purchases made from noncontract vendors. Improving the payment process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Establishing efficient, collaborative supplier relations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Ensuring delivery on time, every time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Reducing the skill requirements and training needs of purchasing agents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Reducing the number of suppliers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Streamlining the purchasing process, making it simple and fast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>
            <a:extLst>
              <a:ext uri="{FF2B5EF4-FFF2-40B4-BE49-F238E27FC236}">
                <a16:creationId xmlns:a16="http://schemas.microsoft.com/office/drawing/2014/main" id="{34FBCDD8-533C-4E77-B72C-21E791AA237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D5A7-F84F-4692-AE86-BDD20B1D3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9149D044-21BA-433F-A7D4-EF405740F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1"/>
            <a:ext cx="83058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Benefits of E-Procurement </a:t>
            </a:r>
            <a:r>
              <a:rPr lang="en-US" altLang="en-US" sz="3600"/>
              <a:t>(cont.)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AC2A3CA9-5EA1-4B9E-9423-E0B9DEC76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Reducing the administrative processing cost per order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Improved sourcing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Integrating the procurement process with budgetary control in an efficient and effective way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Minimizing human errors in the buying or shipping process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Monitoring and regulating buying behavior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>
            <a:extLst>
              <a:ext uri="{FF2B5EF4-FFF2-40B4-BE49-F238E27FC236}">
                <a16:creationId xmlns:a16="http://schemas.microsoft.com/office/drawing/2014/main" id="{53E15914-9E07-464E-9C14-ADA419EB775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6966-642D-4117-A3DD-76F4312683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C31554B9-5AE4-4BBF-9477-79901CC78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86106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One-from-Many: Buy-Side </a:t>
            </a:r>
            <a:br>
              <a:rPr lang="en-US" altLang="en-US" sz="3600"/>
            </a:br>
            <a:r>
              <a:rPr lang="en-US" altLang="en-US" sz="3600"/>
              <a:t>Marketplaces and E-Procurement </a:t>
            </a:r>
            <a:r>
              <a:rPr lang="en-US" altLang="en-US" sz="3200"/>
              <a:t>(cont.)</a:t>
            </a:r>
          </a:p>
        </p:txBody>
      </p:sp>
      <p:pic>
        <p:nvPicPr>
          <p:cNvPr id="68613" name="Picture 3">
            <a:extLst>
              <a:ext uri="{FF2B5EF4-FFF2-40B4-BE49-F238E27FC236}">
                <a16:creationId xmlns:a16="http://schemas.microsoft.com/office/drawing/2014/main" id="{E64553BB-3561-43F7-9E74-E35A217C069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" t="6903" r="4041" b="2316"/>
          <a:stretch>
            <a:fillRect/>
          </a:stretch>
        </p:blipFill>
        <p:spPr>
          <a:xfrm>
            <a:off x="2405063" y="2406650"/>
            <a:ext cx="8178800" cy="35179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DB1329E3-C885-49CF-AC19-530CD156E56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6B4D-692B-4731-9301-5B771F8AF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9624FCF-1BBE-4DDF-A75F-2F6E52553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General Motors’ </a:t>
            </a:r>
            <a:br>
              <a:rPr lang="en-US" altLang="en-US"/>
            </a:br>
            <a:r>
              <a:rPr lang="en-US" altLang="en-US"/>
              <a:t>B2B Initiatives </a:t>
            </a:r>
            <a:r>
              <a:rPr lang="en-US" altLang="en-US" sz="3600"/>
              <a:t>(cont.)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46739666-DC12-4A08-B340-9BFE28718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Solution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GM established an extranet infrastructure called </a:t>
            </a:r>
            <a:r>
              <a:rPr lang="en-US" altLang="en-US" i="1"/>
              <a:t>ANX </a:t>
            </a:r>
            <a:r>
              <a:rPr lang="en-US" altLang="en-US"/>
              <a:t>(Automotive Network eXchange)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ANX has evolved into the consortium exchange </a:t>
            </a:r>
            <a:r>
              <a:rPr lang="en-US" altLang="en-US" i="1"/>
              <a:t>covisint.com</a:t>
            </a:r>
            <a:r>
              <a:rPr lang="en-US" altLang="en-US"/>
              <a:t> supported by other automakers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>
            <a:extLst>
              <a:ext uri="{FF2B5EF4-FFF2-40B4-BE49-F238E27FC236}">
                <a16:creationId xmlns:a16="http://schemas.microsoft.com/office/drawing/2014/main" id="{68F2C915-AED6-4AB6-8A9B-99C01CFA573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EDE81-206A-4D59-9851-F090C7482B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F6560741-77CE-4F3F-8C0B-5D6708B04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1"/>
            <a:ext cx="83058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One-from-Many: Buy-Side Marketplaces and E-Procurement </a:t>
            </a:r>
            <a:r>
              <a:rPr lang="en-US" altLang="en-US" sz="3200"/>
              <a:t>(cont.)</a:t>
            </a:r>
          </a:p>
        </p:txBody>
      </p:sp>
      <p:pic>
        <p:nvPicPr>
          <p:cNvPr id="69637" name="Picture 3">
            <a:extLst>
              <a:ext uri="{FF2B5EF4-FFF2-40B4-BE49-F238E27FC236}">
                <a16:creationId xmlns:a16="http://schemas.microsoft.com/office/drawing/2014/main" id="{F10EBD51-7C44-467C-A7D4-9D3A549A156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/>
          <a:stretch>
            <a:fillRect/>
          </a:stretch>
        </p:blipFill>
        <p:spPr>
          <a:xfrm>
            <a:off x="4668839" y="1484314"/>
            <a:ext cx="3690937" cy="48720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>
            <a:extLst>
              <a:ext uri="{FF2B5EF4-FFF2-40B4-BE49-F238E27FC236}">
                <a16:creationId xmlns:a16="http://schemas.microsoft.com/office/drawing/2014/main" id="{379A26DA-95B2-4573-B5A7-BDD410C00C5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8AA4-A0A0-451F-ACDF-4EFEE11CA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5323B054-69FE-4308-AD5F-E1ED97467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1"/>
            <a:ext cx="8610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Implementing E-Procurement</a:t>
            </a:r>
            <a:endParaRPr lang="en-US" altLang="en-US" sz="3600"/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43E64501-948D-45A2-9966-57BDEB25D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Implementing e-procurement—major e-procurement implementation issues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Fitting e-procurement into the company EC strategy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Reviewing and changing the procurement process itself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Providing interfaces between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/>
              <a:t>	e-procurement with integrated enterprisewide information systems such as ERP or supply chain management (SCM)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>
            <a:extLst>
              <a:ext uri="{FF2B5EF4-FFF2-40B4-BE49-F238E27FC236}">
                <a16:creationId xmlns:a16="http://schemas.microsoft.com/office/drawing/2014/main" id="{60120931-262B-4A1D-A39F-55BC403E7F4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4C0D-CE5F-4044-8A88-AD8F95838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C26E1B8A-9293-45E3-AB2A-E700D97C0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8610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Implementing E-Procurement </a:t>
            </a:r>
            <a:r>
              <a:rPr lang="en-US" altLang="en-US" sz="3600"/>
              <a:t>(cont.)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4BDCCE0E-1B80-4BE4-A44F-2DA55325E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Coordinating the buyer’s information system with that of the sellers; sellers have many potential buyers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Consolidating the number of regular suppliers to a minimum and assuring integration with their information systems, and if possible with their business processes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>
            <a:extLst>
              <a:ext uri="{FF2B5EF4-FFF2-40B4-BE49-F238E27FC236}">
                <a16:creationId xmlns:a16="http://schemas.microsoft.com/office/drawing/2014/main" id="{470DB803-AB4C-478F-AB49-DCC2764455A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1AF7-48B5-4CC5-A646-8BDE06AB93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3E35CEA8-1471-4485-ABB0-31CEE5F7F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04801"/>
            <a:ext cx="8610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Buy-Side E-Marketplaces: Reverse Auctions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914F341A-8CA5-4450-AA59-015231751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One of the major methods of e-procurement is through reverse auctions (</a:t>
            </a:r>
            <a:r>
              <a:rPr lang="en-US" altLang="en-US" sz="2400" i="1"/>
              <a:t>tendering </a:t>
            </a:r>
            <a:r>
              <a:rPr lang="en-US" altLang="en-US" sz="2400"/>
              <a:t>or </a:t>
            </a:r>
            <a:r>
              <a:rPr lang="en-US" altLang="en-US" sz="2400" i="1"/>
              <a:t>bidding model)</a:t>
            </a:r>
            <a:endParaRPr lang="en-US" altLang="en-US" sz="2400"/>
          </a:p>
          <a:p>
            <a:pPr lvl="1">
              <a:buFontTx/>
              <a:buNone/>
            </a:pPr>
            <a:r>
              <a:rPr lang="en-US" altLang="en-US" i="1"/>
              <a:t>	</a:t>
            </a:r>
            <a:r>
              <a:rPr lang="en-US" altLang="en-US" b="1" i="1"/>
              <a:t>request for quote (RFQ):</a:t>
            </a:r>
            <a:r>
              <a:rPr lang="en-US" altLang="en-US" b="1"/>
              <a:t> The “invitation” to participate in a tendering (bidding) system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The reverse auction method is the most common model for large MRO purchases as it provides considerable savings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>
            <a:extLst>
              <a:ext uri="{FF2B5EF4-FFF2-40B4-BE49-F238E27FC236}">
                <a16:creationId xmlns:a16="http://schemas.microsoft.com/office/drawing/2014/main" id="{FF41B412-8062-4A18-9ACF-A37EE35F23F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494F-4823-483C-A8D0-A6A9FB961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30801DF2-C3EE-4499-ABF4-A9503AF7A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8610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Reverse Auctions </a:t>
            </a:r>
            <a:r>
              <a:rPr lang="en-US" altLang="en-US" sz="3600"/>
              <a:t>(cont.)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A3DD9034-BF54-4FEE-9B99-ECA11AF4B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Conducting reverse auctions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Thousands of companies use the reverse auction model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They may be administered from a company’s Web site or from an intermediary’s site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bidding process may last a day or more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Bidders may bid only once, but bidders can usually view the lowest bid and rebid several times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>
            <a:extLst>
              <a:ext uri="{FF2B5EF4-FFF2-40B4-BE49-F238E27FC236}">
                <a16:creationId xmlns:a16="http://schemas.microsoft.com/office/drawing/2014/main" id="{413DC7C2-50D1-4323-99AA-83C7963EA25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F68B-AB09-40F7-A3DF-118E95E03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DC8F244B-1253-461A-890D-1DF8CAC51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/>
              <a:t>Reverse Auctions</a:t>
            </a:r>
            <a:br>
              <a:rPr lang="en-US" altLang="en-US" sz="3600"/>
            </a:br>
            <a:r>
              <a:rPr lang="en-US" altLang="en-US" sz="3600"/>
              <a:t>A Pioneer: General Electric’s TPN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2689664F-0732-4400-821C-D172DC92B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Procurement revolution at GE—Trading Process Network (TPN) Post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With this online system, the sourcing department received the requisitions electronically from its internal customers and sent off a bid package to suppliers around the world via the Internet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system automatically pulled the correct drawings and attached them to the electronic requisition forms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>
            <a:extLst>
              <a:ext uri="{FF2B5EF4-FFF2-40B4-BE49-F238E27FC236}">
                <a16:creationId xmlns:a16="http://schemas.microsoft.com/office/drawing/2014/main" id="{D55D5E24-FC64-4AEC-B300-08D3997D795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A145-0C18-495C-9AA7-30A673DC9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02F0C65A-5233-438D-892E-DB9D7B748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1"/>
            <a:ext cx="86868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 Reverse Auctions</a:t>
            </a:r>
            <a:br>
              <a:rPr lang="en-US" altLang="en-US" sz="3600"/>
            </a:br>
            <a:r>
              <a:rPr lang="en-US" altLang="en-US" sz="3600"/>
              <a:t>A Pioneer: General Electric’s TPN</a:t>
            </a:r>
            <a:r>
              <a:rPr lang="en-US" altLang="en-US"/>
              <a:t> </a:t>
            </a:r>
            <a:r>
              <a:rPr lang="en-US" altLang="en-US" sz="3200"/>
              <a:t>(cont.)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5932D8A9-C769-4DDC-B981-28128EE99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860550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Benefits of TPN	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labor involved in the procurement process declined by 30%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cut by 50% staff involved in the procurement process and redeployed those workers into other jobs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reduced the number of days to complete a contract by half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invoices were automatically reconciled with purchase orders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procurement departments around the world were able to share information about their best suppliers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>
            <a:extLst>
              <a:ext uri="{FF2B5EF4-FFF2-40B4-BE49-F238E27FC236}">
                <a16:creationId xmlns:a16="http://schemas.microsoft.com/office/drawing/2014/main" id="{A4D8B03A-1E07-4030-A6E8-0909E544B02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3AD91-C325-4AC8-A43B-6BD542187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29E27144-9165-4221-9313-9AAED930F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Reverse Auction: </a:t>
            </a:r>
            <a:br>
              <a:rPr lang="en-US" altLang="en-US"/>
            </a:br>
            <a:r>
              <a:rPr lang="en-US" altLang="en-US"/>
              <a:t>The Process</a:t>
            </a:r>
            <a:endParaRPr lang="en-US" altLang="en-US" sz="3600"/>
          </a:p>
        </p:txBody>
      </p:sp>
      <p:pic>
        <p:nvPicPr>
          <p:cNvPr id="76805" name="Picture 3">
            <a:extLst>
              <a:ext uri="{FF2B5EF4-FFF2-40B4-BE49-F238E27FC236}">
                <a16:creationId xmlns:a16="http://schemas.microsoft.com/office/drawing/2014/main" id="{D66FBE9A-B3D8-4C3A-93F7-3764C06BDC9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" t="1852" r="3781" b="3703"/>
          <a:stretch>
            <a:fillRect/>
          </a:stretch>
        </p:blipFill>
        <p:spPr>
          <a:xfrm>
            <a:off x="3962400" y="1482725"/>
            <a:ext cx="5334000" cy="4857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>
            <a:extLst>
              <a:ext uri="{FF2B5EF4-FFF2-40B4-BE49-F238E27FC236}">
                <a16:creationId xmlns:a16="http://schemas.microsoft.com/office/drawing/2014/main" id="{AE89EAB2-7C56-435A-A963-AA7277366CC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8A9F-D7DC-4624-A1BB-7467C5538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68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347D860-8480-44D2-882F-F1BC30223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84582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Reverse Auctions</a:t>
            </a:r>
            <a:br>
              <a:rPr lang="en-US" altLang="en-US" sz="3600"/>
            </a:br>
            <a:r>
              <a:rPr lang="en-US" altLang="en-US" sz="3600"/>
              <a:t> A Pioneer: General Electric’s TPN </a:t>
            </a:r>
            <a:r>
              <a:rPr lang="en-US" altLang="en-US" sz="3200"/>
              <a:t>(cont.)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B1C0E1F1-8796-486D-882D-AC5D1F919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0" y="1860550"/>
            <a:ext cx="7543800" cy="4114800"/>
          </a:xfrm>
        </p:spPr>
        <p:txBody>
          <a:bodyPr/>
          <a:lstStyle/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GXS Express Marketplaces is an expanded system that makes it a public posting place for other buyers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Suppliers gain instant access to global buyers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Dramatically improve the productivity of their bidding and sales activities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Increased sales volume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Expanded market reach and ability to find new buyers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Lower administration costs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Shorter requisition cycle time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Improved sales staff productivity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Streamlined bidding process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>
            <a:extLst>
              <a:ext uri="{FF2B5EF4-FFF2-40B4-BE49-F238E27FC236}">
                <a16:creationId xmlns:a16="http://schemas.microsoft.com/office/drawing/2014/main" id="{2F92E98B-C6AD-49E1-80CF-C052AB877FD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DE7A-4299-411D-9DB3-4E34BEC76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427472A7-5F48-4547-9D2B-9414A42AD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Other E-Procurement Methods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585B0D0A-660B-4BFC-944B-2EBF62E2B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2743200"/>
            <a:ext cx="7543800" cy="26670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Internal marketplace:</a:t>
            </a:r>
            <a:r>
              <a:rPr lang="en-US" altLang="en-US" b="1"/>
              <a:t> </a:t>
            </a:r>
            <a:r>
              <a:rPr lang="en-US" altLang="en-US"/>
              <a:t>The aggregated catalogs of all approved suppliers combined into a single </a:t>
            </a:r>
            <a:r>
              <a:rPr lang="en-US" altLang="en-US" i="1"/>
              <a:t>internal </a:t>
            </a:r>
            <a:r>
              <a:rPr lang="en-US" altLang="en-US"/>
              <a:t>electronic catalog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7C604110-2F5C-4228-9A41-4E9A8538BE6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80D5-BF3A-4A84-BE12-88C9BF009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1AB231E-A636-4A99-A64B-51F5B1677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General Motors’ </a:t>
            </a:r>
            <a:br>
              <a:rPr lang="en-US" altLang="en-US"/>
            </a:br>
            <a:r>
              <a:rPr lang="en-US" altLang="en-US"/>
              <a:t>B2B Initiatives </a:t>
            </a:r>
            <a:r>
              <a:rPr lang="en-US" altLang="en-US" sz="3600"/>
              <a:t>(cont.)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4660591-6AF2-4529-A4C3-5E355CB7F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Capital assets problem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GM implemented its own electronic market from which </a:t>
            </a:r>
            <a:r>
              <a:rPr lang="en-US" altLang="en-US" i="1"/>
              <a:t>forward auctions </a:t>
            </a:r>
            <a:r>
              <a:rPr lang="en-US" altLang="en-US"/>
              <a:t>are conducted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Resource procurement problem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GM automated the bidding process using </a:t>
            </a:r>
            <a:r>
              <a:rPr lang="en-US" altLang="en-US" i="1"/>
              <a:t>reverse auctions </a:t>
            </a:r>
            <a:r>
              <a:rPr lang="en-US" altLang="en-US"/>
              <a:t>on its e-procurement site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>
            <a:extLst>
              <a:ext uri="{FF2B5EF4-FFF2-40B4-BE49-F238E27FC236}">
                <a16:creationId xmlns:a16="http://schemas.microsoft.com/office/drawing/2014/main" id="{0D393132-66D6-44C2-AAE5-215A6D99D04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B56C-0999-4903-8F26-42DE6125C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F20BDC5D-8AC4-4F7D-9C03-49BB96FDE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Internal Marketplace </a:t>
            </a:r>
            <a:r>
              <a:rPr lang="en-US" altLang="en-US" sz="3600"/>
              <a:t>(cont.)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32BEF1A8-29DA-4189-B221-5E2231F51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Benefits of internal marketplaces</a:t>
            </a:r>
          </a:p>
          <a:p>
            <a:pPr lvl="2"/>
            <a:r>
              <a:rPr lang="en-US" altLang="en-US"/>
              <a:t>corporate buyers quickly find what they want, check availability and delivery times, and  complete an electronic requisition form</a:t>
            </a:r>
          </a:p>
          <a:p>
            <a:pPr lvl="2"/>
            <a:r>
              <a:rPr lang="en-US" altLang="en-US"/>
              <a:t>reduce number of regular suppliers</a:t>
            </a:r>
          </a:p>
          <a:p>
            <a:pPr lvl="2"/>
            <a:r>
              <a:rPr lang="en-US" altLang="en-US"/>
              <a:t>easy financial controls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>
            <a:extLst>
              <a:ext uri="{FF2B5EF4-FFF2-40B4-BE49-F238E27FC236}">
                <a16:creationId xmlns:a16="http://schemas.microsoft.com/office/drawing/2014/main" id="{4F07193B-0C4C-4AE8-A2EC-9F551448007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B1294-CA4F-4CCE-83BB-14388DF1B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F68A2C7B-D77B-4E0A-ABBD-AB226483F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Internal Marketplace: Desktop Purchasing</a:t>
            </a:r>
            <a:endParaRPr lang="en-US" altLang="en-US" sz="3600"/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FB82F642-486A-4964-9E6F-6CB54BFFF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Desktop purchasing:</a:t>
            </a:r>
            <a:r>
              <a:rPr lang="en-US" altLang="en-US" sz="2400" b="1"/>
              <a:t> </a:t>
            </a:r>
            <a:r>
              <a:rPr lang="en-US" altLang="en-US" sz="2400"/>
              <a:t>Direct purchasing from internal marketplaces without the approval of supervisors and without intervention of a procurement department 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Desktop purchasing systems: </a:t>
            </a:r>
            <a:r>
              <a:rPr lang="en-US" altLang="en-US" sz="2400"/>
              <a:t>Software that automates and supports purchasing operations for nonpurchasing professionals and casual end users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>
            <a:extLst>
              <a:ext uri="{FF2B5EF4-FFF2-40B4-BE49-F238E27FC236}">
                <a16:creationId xmlns:a16="http://schemas.microsoft.com/office/drawing/2014/main" id="{7711A99C-F354-4D8C-994D-7ED45029D86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DB19-E1ED-4B90-BE9A-D42D20995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D8E599BD-27CF-4736-9156-9442AA93E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pic>
        <p:nvPicPr>
          <p:cNvPr id="81925" name="Picture 3">
            <a:extLst>
              <a:ext uri="{FF2B5EF4-FFF2-40B4-BE49-F238E27FC236}">
                <a16:creationId xmlns:a16="http://schemas.microsoft.com/office/drawing/2014/main" id="{068C36C2-E710-4658-9B9B-01C382E0B08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" t="3703" r="1382" b="3703"/>
          <a:stretch>
            <a:fillRect/>
          </a:stretch>
        </p:blipFill>
        <p:spPr>
          <a:xfrm>
            <a:off x="3278188" y="1466851"/>
            <a:ext cx="5791200" cy="45958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>
            <a:extLst>
              <a:ext uri="{FF2B5EF4-FFF2-40B4-BE49-F238E27FC236}">
                <a16:creationId xmlns:a16="http://schemas.microsoft.com/office/drawing/2014/main" id="{CCADC56F-ADA6-403D-9D4E-82199FE5ECD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3CA2-1A5E-4065-A571-08BCF336A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A216F191-A128-4894-B603-DC1142499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7B6751D6-6BC7-4F75-A2FC-B5EE3A897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Industrial malls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Distributors that aggregate products from hundreds or thousands of suppliers in one place</a:t>
            </a:r>
          </a:p>
          <a:p>
            <a:pPr lvl="2">
              <a:lnSpc>
                <a:spcPct val="90000"/>
              </a:lnSpc>
            </a:pPr>
            <a:r>
              <a:rPr lang="en-US" altLang="en-US" i="1"/>
              <a:t>Horizontal—c</a:t>
            </a:r>
            <a:r>
              <a:rPr lang="en-US" altLang="en-US"/>
              <a:t>arrying MRO (nonproduction) materials for use in a variety of industries</a:t>
            </a:r>
          </a:p>
          <a:p>
            <a:pPr lvl="2">
              <a:lnSpc>
                <a:spcPct val="90000"/>
              </a:lnSpc>
            </a:pPr>
            <a:r>
              <a:rPr lang="en-US" altLang="en-US" i="1"/>
              <a:t>Vertical</a:t>
            </a:r>
            <a:r>
              <a:rPr lang="en-US" altLang="en-US"/>
              <a:t>—carrying products used by one industry but at various segments of the supply chain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>
            <a:extLst>
              <a:ext uri="{FF2B5EF4-FFF2-40B4-BE49-F238E27FC236}">
                <a16:creationId xmlns:a16="http://schemas.microsoft.com/office/drawing/2014/main" id="{C05C6687-1D7F-4D9D-B68D-2684D3D60ED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09B5-FAE4-4972-9EE9-391393D1F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74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20295916-51C0-4500-AEDD-D038A175B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BE1D099A-46DA-441C-A364-1112A792E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E-auctions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sellers are increasingly motivated to sell surpluses and even regular products via auctions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e-auctions provide an opportunity to buyers to find inexpensive or unique items fairly quickly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>
            <a:extLst>
              <a:ext uri="{FF2B5EF4-FFF2-40B4-BE49-F238E27FC236}">
                <a16:creationId xmlns:a16="http://schemas.microsoft.com/office/drawing/2014/main" id="{129030C9-CADF-47FA-9652-F17A7326ADD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7FD9-BE8D-4B39-96E0-C421852EB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75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360D2079-2CBD-4551-BB5C-82261DE94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E3CB61DC-F138-4E3F-9759-5773EB78A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Group purchasing:</a:t>
            </a:r>
            <a:r>
              <a:rPr lang="en-US" altLang="en-US" b="1"/>
              <a:t> </a:t>
            </a:r>
            <a:r>
              <a:rPr lang="en-US" altLang="en-US"/>
              <a:t>The aggregation of orders from several buyers into volume purchases so that better prices can be negotiated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>
            <a:extLst>
              <a:ext uri="{FF2B5EF4-FFF2-40B4-BE49-F238E27FC236}">
                <a16:creationId xmlns:a16="http://schemas.microsoft.com/office/drawing/2014/main" id="{7721145A-B9EE-4B5E-9596-2597B401039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BD28-5A18-40CA-91DD-D60109416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81010C4F-09C7-444D-BC8C-8A52B17AD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8209D83-F0B7-4A04-B9E9-2FB91DA9C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Internal aggregation—companywide orders are aggregated using the Web and replenished automatically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External aggregation—provide SMEs with better prices, selection, and services by aggregating demand online and then either negotiating with suppliers or conducting reverse auctions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>
            <a:extLst>
              <a:ext uri="{FF2B5EF4-FFF2-40B4-BE49-F238E27FC236}">
                <a16:creationId xmlns:a16="http://schemas.microsoft.com/office/drawing/2014/main" id="{69A5127A-5D55-4AB0-B135-9453D69B3B0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9546-0CA5-4C9C-95F2-3478E675A1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77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B5407573-72C4-4B6D-A972-EE323A212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pic>
        <p:nvPicPr>
          <p:cNvPr id="87045" name="Picture 3">
            <a:extLst>
              <a:ext uri="{FF2B5EF4-FFF2-40B4-BE49-F238E27FC236}">
                <a16:creationId xmlns:a16="http://schemas.microsoft.com/office/drawing/2014/main" id="{87D8CB77-7164-47E3-9A40-7FD5138E70E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t="5556" r="2925" b="1852"/>
          <a:stretch>
            <a:fillRect/>
          </a:stretch>
        </p:blipFill>
        <p:spPr>
          <a:xfrm>
            <a:off x="3825876" y="1433513"/>
            <a:ext cx="5356225" cy="4868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>
            <a:extLst>
              <a:ext uri="{FF2B5EF4-FFF2-40B4-BE49-F238E27FC236}">
                <a16:creationId xmlns:a16="http://schemas.microsoft.com/office/drawing/2014/main" id="{CDA0F26D-1CD8-4A33-837C-6A482DB5D97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21E5-F27E-4763-9029-CBC104384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78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9567CE37-F9C3-45D1-8C49-0B6975BC7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D001475D-F0B9-4410-B396-B081091D7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Purchasing direct goods</a:t>
            </a:r>
          </a:p>
          <a:p>
            <a:pPr lvl="1">
              <a:buFontTx/>
              <a:buNone/>
            </a:pPr>
            <a:r>
              <a:rPr lang="en-US" altLang="en-US"/>
              <a:t>	E-purchasing direct goods allows buyers  to:</a:t>
            </a:r>
          </a:p>
          <a:p>
            <a:pPr lvl="2"/>
            <a:r>
              <a:rPr lang="en-US" altLang="en-US"/>
              <a:t>get them faster</a:t>
            </a:r>
          </a:p>
          <a:p>
            <a:pPr lvl="2"/>
            <a:r>
              <a:rPr lang="en-US" altLang="en-US"/>
              <a:t>reduce the unit cost</a:t>
            </a:r>
          </a:p>
          <a:p>
            <a:pPr lvl="2"/>
            <a:r>
              <a:rPr lang="en-US" altLang="en-US"/>
              <a:t>reduce inventories</a:t>
            </a:r>
          </a:p>
          <a:p>
            <a:pPr lvl="2"/>
            <a:r>
              <a:rPr lang="en-US" altLang="en-US"/>
              <a:t>avoid shortages of materials</a:t>
            </a:r>
          </a:p>
          <a:p>
            <a:pPr lvl="2"/>
            <a:r>
              <a:rPr lang="en-US" altLang="en-US"/>
              <a:t>expedite their own production processes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>
            <a:extLst>
              <a:ext uri="{FF2B5EF4-FFF2-40B4-BE49-F238E27FC236}">
                <a16:creationId xmlns:a16="http://schemas.microsoft.com/office/drawing/2014/main" id="{709CB59A-4604-4BBE-84A4-B857F78B019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98F8-47BF-463F-9072-8096C682A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79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73F4D2AC-652F-40D5-B320-B1FEA4404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8F84E252-563E-4D96-8984-2FE3EE8CE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Electronic bartering</a:t>
            </a:r>
          </a:p>
          <a:p>
            <a:pPr lvl="1">
              <a:buFontTx/>
              <a:buNone/>
            </a:pPr>
            <a:r>
              <a:rPr lang="en-US" altLang="en-US" i="1"/>
              <a:t>	Bartering exchange:</a:t>
            </a:r>
            <a:r>
              <a:rPr lang="en-US" altLang="en-US" b="1"/>
              <a:t> </a:t>
            </a:r>
            <a:r>
              <a:rPr lang="en-US" altLang="en-US"/>
              <a:t>An intermediary that links parties in a barter; a company submits its surplus to the exchange and receives points of credit, which can be used to buy the items that the company needs from other exchange participants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8522F34C-9526-4C21-A56A-C2CE9785647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73494-2CA2-45AC-8B4D-9AD0B5225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F71D0F6E-52D6-446D-8AAC-208A5779A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General Motors’ </a:t>
            </a:r>
            <a:br>
              <a:rPr lang="en-US" altLang="en-US"/>
            </a:br>
            <a:r>
              <a:rPr lang="en-US" altLang="en-US"/>
              <a:t>B2B Initiatives </a:t>
            </a:r>
            <a:r>
              <a:rPr lang="en-US" altLang="en-US" sz="3600"/>
              <a:t>(cont.)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4BA49E19-6F35-465D-B4D7-41931515C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Results	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Within just 89 minutes after the first </a:t>
            </a:r>
            <a:r>
              <a:rPr lang="en-US" altLang="en-US" i="1"/>
              <a:t>forward auction </a:t>
            </a:r>
            <a:r>
              <a:rPr lang="en-US" altLang="en-US"/>
              <a:t>opened, eight stamping presses were sold for $1.8 million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Off-line method, a similar item would have sold for less than half of its online price, and the process would have taken 4 to 6 weeks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>
            <a:extLst>
              <a:ext uri="{FF2B5EF4-FFF2-40B4-BE49-F238E27FC236}">
                <a16:creationId xmlns:a16="http://schemas.microsoft.com/office/drawing/2014/main" id="{36E1B86A-87ED-43C3-ADA5-6BCE691D87D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E8F1-F454-4E0D-A852-68F0D0EB2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80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9E2BFBB6-E52A-4697-B328-DA4BCA88F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Infrastructure for B2B</a:t>
            </a:r>
            <a:endParaRPr lang="en-US" altLang="en-US" sz="3600"/>
          </a:p>
        </p:txBody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B15C2BEF-F10C-4F88-9223-374609882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Major infrastructures needed for B2B marketplaces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Telecommunications networks and protocols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Server(s) for hosting the databases and the applications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Software for various activities for executing the sell-side activities, buy-side activities, PRM, and building a storefront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Security for hardware and software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>
            <a:extLst>
              <a:ext uri="{FF2B5EF4-FFF2-40B4-BE49-F238E27FC236}">
                <a16:creationId xmlns:a16="http://schemas.microsoft.com/office/drawing/2014/main" id="{52E6EE1D-42DD-4564-9995-83E5BF34D4E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94BC-0DF3-461E-B1D2-7A32C9224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81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F36BC0A9-E49D-406C-A9C7-E13C30D39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26DA3822-6CD8-4EFD-A04E-DAB6D6206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Electronic data interchange (EDI):</a:t>
            </a:r>
            <a:r>
              <a:rPr lang="en-US" altLang="en-US" b="1"/>
              <a:t> </a:t>
            </a:r>
            <a:r>
              <a:rPr lang="en-US" altLang="en-US"/>
              <a:t>The electronic transfer of specially formatted standard business documents, such as bills, orders, and confirmations sent between business partners</a:t>
            </a:r>
            <a:endParaRPr lang="en-US" altLang="en-US" i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>
            <a:extLst>
              <a:ext uri="{FF2B5EF4-FFF2-40B4-BE49-F238E27FC236}">
                <a16:creationId xmlns:a16="http://schemas.microsoft.com/office/drawing/2014/main" id="{CA86A796-90E9-41AF-A959-81FCA14139F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71F8-8636-44E7-98BB-3E98C3753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82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F7476B27-B9CD-48D7-8C13-61E056E80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92165" name="Rectangle 3">
            <a:extLst>
              <a:ext uri="{FF2B5EF4-FFF2-40B4-BE49-F238E27FC236}">
                <a16:creationId xmlns:a16="http://schemas.microsoft.com/office/drawing/2014/main" id="{2E73E1C0-62F1-42B0-BB50-723946DD6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Value-added networks (VANs):</a:t>
            </a:r>
            <a:r>
              <a:rPr lang="en-US" altLang="en-US" b="1"/>
              <a:t> </a:t>
            </a:r>
            <a:r>
              <a:rPr lang="en-US" altLang="en-US"/>
              <a:t>Private, third-party managed networks that add communications services and security to existing common carriers; used to implement traditional EDI systems</a:t>
            </a:r>
            <a:endParaRPr lang="en-US" altLang="en-US" i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30D1-34F6-4454-AB9D-E711672039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2004</a:t>
            </a:r>
          </a:p>
        </p:txBody>
      </p:sp>
      <p:sp>
        <p:nvSpPr>
          <p:cNvPr id="93187" name="Slide Number Placeholder 6">
            <a:extLst>
              <a:ext uri="{FF2B5EF4-FFF2-40B4-BE49-F238E27FC236}">
                <a16:creationId xmlns:a16="http://schemas.microsoft.com/office/drawing/2014/main" id="{91217EF1-57EA-47E7-B2D8-3814ECA07A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A2C4025-5EBF-4641-A0DC-2E3EEA549E06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5538F5D3-0D72-4196-A2DB-FE608A9D9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Other E-Procurement </a:t>
            </a:r>
            <a:br>
              <a:rPr lang="en-US" altLang="en-US" sz="4000"/>
            </a:br>
            <a:r>
              <a:rPr lang="en-US" altLang="en-US" sz="4000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29F23232-9AD7-4713-A2A4-995F686771A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i="1"/>
              <a:t>Internet-based (Web) EDI:</a:t>
            </a:r>
            <a:r>
              <a:rPr lang="en-US" altLang="en-US" b="1"/>
              <a:t> </a:t>
            </a:r>
            <a:r>
              <a:rPr lang="en-US" altLang="en-US"/>
              <a:t>EDI that runs on the Internet and is widely accessible to most companies, including SMEs</a:t>
            </a:r>
          </a:p>
        </p:txBody>
      </p:sp>
      <p:sp>
        <p:nvSpPr>
          <p:cNvPr id="93190" name="WordArt 7">
            <a:extLst>
              <a:ext uri="{FF2B5EF4-FFF2-40B4-BE49-F238E27FC236}">
                <a16:creationId xmlns:a16="http://schemas.microsoft.com/office/drawing/2014/main" id="{179B47C4-22AA-4428-AB67-4DC78568231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191000" y="2057400"/>
            <a:ext cx="4648200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D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Web-based</a:t>
            </a:r>
          </a:p>
          <a:p>
            <a:pPr algn="ctr"/>
            <a:r>
              <a:rPr lang="en-ID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EDI Services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>
            <a:extLst>
              <a:ext uri="{FF2B5EF4-FFF2-40B4-BE49-F238E27FC236}">
                <a16:creationId xmlns:a16="http://schemas.microsoft.com/office/drawing/2014/main" id="{F03122AA-C135-4D89-B716-87016ECAAA7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10CE-7866-4D59-8FF7-1C85919378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84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E37E2A20-60A1-48D4-931C-799898B7E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CBDDD369-CD73-4C7D-9D38-D352BA67E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Integration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Integration with existing internal infrastructure and applications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EC applications of any kind need to be connected to the existing internal information systems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Integration with business partners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EC can be integrated more easily with internal systems than with external ones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>
            <a:extLst>
              <a:ext uri="{FF2B5EF4-FFF2-40B4-BE49-F238E27FC236}">
                <a16:creationId xmlns:a16="http://schemas.microsoft.com/office/drawing/2014/main" id="{0637B4D2-9B95-40C4-A886-A3B9CDA7730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DE2A-17D2-42DE-8312-EFB8A9A9E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85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B990DAE3-FCC6-4DC1-9FC8-7BCD00037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95237" name="Rectangle 3">
            <a:extLst>
              <a:ext uri="{FF2B5EF4-FFF2-40B4-BE49-F238E27FC236}">
                <a16:creationId xmlns:a16="http://schemas.microsoft.com/office/drawing/2014/main" id="{46BDE663-18C3-4242-A7F2-4A23D816A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role of standards and XML in B2B integration</a:t>
            </a:r>
          </a:p>
          <a:p>
            <a:pPr lvl="1">
              <a:buFontTx/>
              <a:buNone/>
            </a:pPr>
            <a:r>
              <a:rPr lang="en-US" altLang="en-US" i="1"/>
              <a:t>	XML (eXtensible Markup Language):</a:t>
            </a:r>
            <a:r>
              <a:rPr lang="en-US" altLang="en-US" b="1"/>
              <a:t> </a:t>
            </a:r>
            <a:r>
              <a:rPr lang="en-US" altLang="en-US"/>
              <a:t>Standard (and its variants) used to improve compatibility between the disparate systems of business partners by defining the meaning of data in business documents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>
            <a:extLst>
              <a:ext uri="{FF2B5EF4-FFF2-40B4-BE49-F238E27FC236}">
                <a16:creationId xmlns:a16="http://schemas.microsoft.com/office/drawing/2014/main" id="{DA131A9F-CA46-4A7D-882E-4FC1459E030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6C3F-2FB3-4256-8782-7B53DEAAFF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86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17604E2A-8B0C-411B-AA8C-3639E0690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96261" name="Rectangle 3">
            <a:extLst>
              <a:ext uri="{FF2B5EF4-FFF2-40B4-BE49-F238E27FC236}">
                <a16:creationId xmlns:a16="http://schemas.microsoft.com/office/drawing/2014/main" id="{071437E1-08D0-4C45-B38A-FF41EF0FC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/>
              <a:t>XML can overcome EDI barriers for three reasons:</a:t>
            </a:r>
          </a:p>
          <a:p>
            <a:pPr marL="1371600" lvl="2" indent="-4572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XML is a flexible language, therefore it expands the rigid ranges of EDI</a:t>
            </a:r>
          </a:p>
          <a:p>
            <a:pPr marL="1371600" lvl="2" indent="-4572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Message content can be easily read and understood by people using standard browsers</a:t>
            </a:r>
          </a:p>
          <a:p>
            <a:pPr marL="1371600" lvl="2" indent="-4572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XML-based technologies require less-specialized skills</a:t>
            </a:r>
          </a:p>
          <a:p>
            <a:pPr marL="1371600" lvl="2" indent="-457200"/>
            <a:endParaRPr lang="en-US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>
            <a:extLst>
              <a:ext uri="{FF2B5EF4-FFF2-40B4-BE49-F238E27FC236}">
                <a16:creationId xmlns:a16="http://schemas.microsoft.com/office/drawing/2014/main" id="{02E49BB8-5879-441E-9243-FF8B830E500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C2A6-5541-4EAB-A6D7-70E6C1036F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87</a:t>
            </a:fld>
            <a:endParaRPr lang="en-US" altLang="en-US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C4B0D507-3651-4707-8FAB-F8F577697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Other E-Procurement </a:t>
            </a:r>
            <a:br>
              <a:rPr lang="en-US" altLang="en-US"/>
            </a:br>
            <a:r>
              <a:rPr lang="en-US" altLang="en-US"/>
              <a:t>Methods </a:t>
            </a:r>
            <a:r>
              <a:rPr lang="en-US" altLang="en-US" sz="3600"/>
              <a:t>(cont.)</a:t>
            </a:r>
          </a:p>
        </p:txBody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4BC55D95-23B8-4FF7-BE06-E8714A232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Web services:</a:t>
            </a:r>
            <a:r>
              <a:rPr lang="en-US" altLang="en-US" b="1"/>
              <a:t> </a:t>
            </a:r>
            <a:r>
              <a:rPr lang="en-US" altLang="en-US"/>
              <a:t>An architecture enabling assembly of distributed applications from software services and tying them together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>
            <a:extLst>
              <a:ext uri="{FF2B5EF4-FFF2-40B4-BE49-F238E27FC236}">
                <a16:creationId xmlns:a16="http://schemas.microsoft.com/office/drawing/2014/main" id="{1D2A8602-F990-4D1E-BD59-F0D8651B92F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054A-FAC1-4CA0-BFE4-9B22E5F3A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88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FA30952E-8E63-4429-9739-9F9E31F59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</a:t>
            </a:r>
          </a:p>
        </p:txBody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55C7D4FA-66C1-4946-9C8D-A592963D6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Can we justify the cost of B2B applications?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Which vendor(s) should we select?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Which B2B model(s) should we use?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Should we restructure our procurement system?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>
            <a:extLst>
              <a:ext uri="{FF2B5EF4-FFF2-40B4-BE49-F238E27FC236}">
                <a16:creationId xmlns:a16="http://schemas.microsoft.com/office/drawing/2014/main" id="{62B14FF6-31B0-4A16-8A2E-8D1418A6136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8156-28FC-4B1E-96CC-D0052E0CA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89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14FEF118-6DD4-49C2-A5C6-B25D1A0F8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 </a:t>
            </a:r>
            <a:r>
              <a:rPr lang="en-US" altLang="en-US" sz="3600"/>
              <a:t>(cont.)</a:t>
            </a:r>
          </a:p>
        </p:txBody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0D6ACF17-21AD-486E-8B7E-7053BC1D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What restructuring will be required for the shift to e-procurement?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What integration would be useful?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What are the ethical issues in B2B?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Will there be </a:t>
            </a:r>
            <a:r>
              <a:rPr lang="en-US" altLang="en-US" i="1"/>
              <a:t>massive </a:t>
            </a:r>
            <a:r>
              <a:rPr lang="en-US" altLang="en-US"/>
              <a:t>disintermediation?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A35A7E49-3208-4818-8B1C-91913F6EDA2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D86D-5E42-4742-9DEF-8783CEB6F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8E15D04-457A-44D5-B762-DE3873D79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General Motors’ </a:t>
            </a:r>
            <a:br>
              <a:rPr lang="en-US" altLang="en-US"/>
            </a:br>
            <a:r>
              <a:rPr lang="en-US" altLang="en-US"/>
              <a:t>B2B Initiatives </a:t>
            </a:r>
            <a:r>
              <a:rPr lang="en-US" altLang="en-US" sz="3600"/>
              <a:t>(cont.)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75C1A315-3FD7-4A31-867A-8C27856EC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Online </a:t>
            </a:r>
            <a:r>
              <a:rPr lang="en-US" altLang="en-US" i="1"/>
              <a:t>reverse auction</a:t>
            </a:r>
            <a:r>
              <a:rPr lang="en-US" altLang="en-US"/>
              <a:t> prices are significantly lower than the prices the company had been paying for the same items previously negotiated by manual tendering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Administrative costs per order have been reduced by 40%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Most GM dealers and thousands of GM’s suppliers are connected on a common extranet platform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>
            <a:extLst>
              <a:ext uri="{FF2B5EF4-FFF2-40B4-BE49-F238E27FC236}">
                <a16:creationId xmlns:a16="http://schemas.microsoft.com/office/drawing/2014/main" id="{4A7AEF7C-89E8-4AA8-98C2-9F35B196849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32714-2D72-4D6D-B2E8-8CFDA3BD6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90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A9C47BC3-AF34-462E-B3BF-9783018F4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0F9D0431-1C24-4F4A-9906-08C84CB76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The B2B field: EC activities between businesses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The major B2B models: sell-side; buy-side; trade exchanges; collaborative commerce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The characteristics of sell-side marketplaces: online direct sale by one seller to many buyers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>
            <a:extLst>
              <a:ext uri="{FF2B5EF4-FFF2-40B4-BE49-F238E27FC236}">
                <a16:creationId xmlns:a16="http://schemas.microsoft.com/office/drawing/2014/main" id="{D90A883B-7548-4838-931B-BE6DC15C671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B382-E975-45AA-9129-03CBDE5F59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91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23625DCE-8FFF-444F-9FD4-58FDD66B5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 </a:t>
            </a:r>
            <a:r>
              <a:rPr lang="en-US" altLang="en-US" sz="3600"/>
              <a:t>(cont.)</a:t>
            </a:r>
          </a:p>
        </p:txBody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96D0C739-6F3F-47F8-B56D-13DA6BCBE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Sell-side intermediaries: provide value-added services to manufacturers and business customers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The characteristics of buy-side marketplaces and e-procurement: expedite purchasing, save on item and administrative costs, and gain better control over the purchasing process.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>
            <a:extLst>
              <a:ext uri="{FF2B5EF4-FFF2-40B4-BE49-F238E27FC236}">
                <a16:creationId xmlns:a16="http://schemas.microsoft.com/office/drawing/2014/main" id="{B806C180-1AC8-4BD0-8648-CD4BBA996C6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85DD-A079-4121-A22E-344FF8CA6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92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897C1BB7-B2E8-43E1-B803-8CE88E6D5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 sz="4800"/>
              <a:t>Summary </a:t>
            </a:r>
            <a:r>
              <a:rPr lang="en-US" altLang="en-US"/>
              <a:t>(cont.)</a:t>
            </a:r>
          </a:p>
        </p:txBody>
      </p:sp>
      <p:sp>
        <p:nvSpPr>
          <p:cNvPr id="102405" name="Rectangle 3">
            <a:extLst>
              <a:ext uri="{FF2B5EF4-FFF2-40B4-BE49-F238E27FC236}">
                <a16:creationId xmlns:a16="http://schemas.microsoft.com/office/drawing/2014/main" id="{15BCA8D4-96E7-4585-9EFC-6FEE29158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6"/>
            </a:pPr>
            <a:r>
              <a:rPr lang="en-US" altLang="en-US"/>
              <a:t>B2B reverse auctions: tendering system used by buyers to collect bids electronically from suppliers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6"/>
            </a:pPr>
            <a:r>
              <a:rPr lang="en-US" altLang="en-US"/>
              <a:t>B2B aggregation and group purchasing: increasing the exposure and the bargaining power of companies can be done by aggregating either the buyers or the sellers.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>
            <a:extLst>
              <a:ext uri="{FF2B5EF4-FFF2-40B4-BE49-F238E27FC236}">
                <a16:creationId xmlns:a16="http://schemas.microsoft.com/office/drawing/2014/main" id="{A4DBA0C5-C069-49C5-878B-27E9B696C1F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C067-C665-4E26-AD1B-E789C843A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BC85D3-1F17-434E-98D1-9727C6E96B63}" type="slidenum">
              <a:rPr lang="en-US" altLang="id-ID" smtClean="0"/>
              <a:pPr>
                <a:defRPr/>
              </a:pPr>
              <a:t>93</a:t>
            </a:fld>
            <a:endParaRPr lang="en-US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1FFC2B64-F446-4650-9652-880AC0A1C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 sz="4800"/>
              <a:t>Summary </a:t>
            </a:r>
            <a:r>
              <a:rPr lang="en-US" altLang="en-US"/>
              <a:t>(cont.)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B0D35BEE-C6BF-4ED8-BB90-95CD73614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8"/>
            </a:pPr>
            <a:r>
              <a:rPr lang="en-US" altLang="en-US"/>
              <a:t>Infrastructure and standards in B2B: networks and protocols, multiple servers, application software, and security. 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8"/>
            </a:pPr>
            <a:r>
              <a:rPr lang="en-US" altLang="en-US"/>
              <a:t>Web-based EDI, XML, and Web services: connectivity of B2B is facilitated by Web services.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396218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4545</Words>
  <Application>Microsoft Office PowerPoint</Application>
  <PresentationFormat>Widescreen</PresentationFormat>
  <Paragraphs>623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Arial</vt:lpstr>
      <vt:lpstr>Arial Black</vt:lpstr>
      <vt:lpstr>Calibri</vt:lpstr>
      <vt:lpstr>Calibri Light</vt:lpstr>
      <vt:lpstr>Cambria</vt:lpstr>
      <vt:lpstr>Wingdings</vt:lpstr>
      <vt:lpstr>Office Theme</vt:lpstr>
      <vt:lpstr>Custom Design</vt:lpstr>
      <vt:lpstr>SIC030 - PPT - SESI ke 6 Sistem Perdagangan Elektronik</vt:lpstr>
      <vt:lpstr>Learning Objectives</vt:lpstr>
      <vt:lpstr>Learning Objectives (cont.)</vt:lpstr>
      <vt:lpstr>General Motors’  B2B Initiatives</vt:lpstr>
      <vt:lpstr>General Motors’  B2B Initiatives (cont.)</vt:lpstr>
      <vt:lpstr>General Motors’  B2B Initiatives (cont.)</vt:lpstr>
      <vt:lpstr>General Motors’  B2B Initiatives (cont.)</vt:lpstr>
      <vt:lpstr>General Motors’  B2B Initiatives (cont.)</vt:lpstr>
      <vt:lpstr>General Motors’  B2B Initiatives (cont.)</vt:lpstr>
      <vt:lpstr>General Motors’  B2B Initiatives (cont.)</vt:lpstr>
      <vt:lpstr>General Motors’  B2B Initiatives (cont.)</vt:lpstr>
      <vt:lpstr>Concepts, Characteristics, and Models of B2B EC </vt:lpstr>
      <vt:lpstr>Concepts, Characteristics, and Models of B2B EC (cont.)</vt:lpstr>
      <vt:lpstr>Concepts, Characteristics, and Models of B2B EC (cont.)</vt:lpstr>
      <vt:lpstr>Concepts, Characteristics, and Models of B2B EC (cont.)</vt:lpstr>
      <vt:lpstr>B2B Characteristics (cont.)</vt:lpstr>
      <vt:lpstr>Concepts, Characteristics, and Models of B2B EC (cont.)</vt:lpstr>
      <vt:lpstr>Concepts, Characteristics, and Models of B2B EC (cont.)</vt:lpstr>
      <vt:lpstr>Concepts, Characteristics, and Models of B2B EC (cont.)</vt:lpstr>
      <vt:lpstr>Concepts, Characteristics, and Models of B2B EC (cont.)</vt:lpstr>
      <vt:lpstr>Concepts, Characteristics, and Models of B2B EC (cont.)</vt:lpstr>
      <vt:lpstr>Concepts, Characteristics, and Models of B2B EC (cont.)</vt:lpstr>
      <vt:lpstr>Concepts, Characteristics, and Models of B2B EC (cont.)</vt:lpstr>
      <vt:lpstr>Concepts, Characteristics, and Models of B2B EC (cont.)</vt:lpstr>
      <vt:lpstr>Concepts, Characteristics, and Models of B2B EC (cont.)</vt:lpstr>
      <vt:lpstr>Concepts, Characteristics, and Models of B2B EC (cont.)</vt:lpstr>
      <vt:lpstr>One-to-Many:  Sell-Side Marketplaces</vt:lpstr>
      <vt:lpstr>One-to-Many:  Sell-Side Marketplaces (cont.)</vt:lpstr>
      <vt:lpstr>One-to-Many:  Sell-Side Marketplaces (cont.)</vt:lpstr>
      <vt:lpstr>Example: BigBoxx</vt:lpstr>
      <vt:lpstr>Example: BigBoxx (cont.)</vt:lpstr>
      <vt:lpstr>Example: BigBoxx (cont.)</vt:lpstr>
      <vt:lpstr>Example: BigBoxx (cont.)</vt:lpstr>
      <vt:lpstr>Example: BigBoxx (cont.)</vt:lpstr>
      <vt:lpstr>One-to-Many:  Sell-Side Marketplaces (cont.)</vt:lpstr>
      <vt:lpstr>One-to-Many:  Sell-Side Marketplaces (cont.)</vt:lpstr>
      <vt:lpstr>Selling via Auctions</vt:lpstr>
      <vt:lpstr>Selling via Auctions (cont.)</vt:lpstr>
      <vt:lpstr>Selling via Auctions (cont.)</vt:lpstr>
      <vt:lpstr>Using Intermediaries in Auctions (cont.)</vt:lpstr>
      <vt:lpstr>Sell-Side Cases</vt:lpstr>
      <vt:lpstr>Sell-Side Cases (cont.)</vt:lpstr>
      <vt:lpstr>Sell-Side Cases (cont.)</vt:lpstr>
      <vt:lpstr>Sell-Side Cases (cont.)</vt:lpstr>
      <vt:lpstr>Sell-Side Cases (cont.)</vt:lpstr>
      <vt:lpstr>Sell-Side Cases (cont.)</vt:lpstr>
      <vt:lpstr>Sell-Side Cases (cont.)</vt:lpstr>
      <vt:lpstr>Sell-Side Cases (cont.)</vt:lpstr>
      <vt:lpstr>Sell-Side Cases (cont.)</vt:lpstr>
      <vt:lpstr>Sell-Side Cases (cont.)</vt:lpstr>
      <vt:lpstr>One-from-Many: Buy-Side Marketplaces and E-Procurement</vt:lpstr>
      <vt:lpstr>One-from-Many: Buy-Side  Marketplaces and E-Procurement (cont.)</vt:lpstr>
      <vt:lpstr>One-from-Many: Buy-Side Marketplaces and E-Procurement (cont.)</vt:lpstr>
      <vt:lpstr>One-from-Many: Buy-Side Marketplaces and E-Procurement (cont.)</vt:lpstr>
      <vt:lpstr>One-from-Many: Buy-Side  Marketplaces and E-Procurement (cont.)</vt:lpstr>
      <vt:lpstr>Benefits of E-Procurement</vt:lpstr>
      <vt:lpstr>Benefits of E-Procurement (cont.)</vt:lpstr>
      <vt:lpstr>Benefits of E-Procurement (cont.)</vt:lpstr>
      <vt:lpstr>One-from-Many: Buy-Side  Marketplaces and E-Procurement (cont.)</vt:lpstr>
      <vt:lpstr>One-from-Many: Buy-Side Marketplaces and E-Procurement (cont.)</vt:lpstr>
      <vt:lpstr>Implementing E-Procurement</vt:lpstr>
      <vt:lpstr>Implementing E-Procurement (cont.)</vt:lpstr>
      <vt:lpstr>Buy-Side E-Marketplaces: Reverse Auctions</vt:lpstr>
      <vt:lpstr>Reverse Auctions (cont.)</vt:lpstr>
      <vt:lpstr>Reverse Auctions A Pioneer: General Electric’s TPN</vt:lpstr>
      <vt:lpstr> Reverse Auctions A Pioneer: General Electric’s TPN (cont.)</vt:lpstr>
      <vt:lpstr>Reverse Auction:  The Process</vt:lpstr>
      <vt:lpstr>Reverse Auctions  A Pioneer: General Electric’s TPN (cont.)</vt:lpstr>
      <vt:lpstr>Other E-Procurement Methods</vt:lpstr>
      <vt:lpstr>Internal Marketplace (cont.)</vt:lpstr>
      <vt:lpstr>Internal Marketplace: Desktop Purchasing</vt:lpstr>
      <vt:lpstr>Other E-Procurement  Methods (cont.)</vt:lpstr>
      <vt:lpstr>Other E-Procurement  Methods (cont.)</vt:lpstr>
      <vt:lpstr>Other E-Procurement  Methods (cont.)</vt:lpstr>
      <vt:lpstr>Other E-Procurement  Methods (cont.)</vt:lpstr>
      <vt:lpstr>Other E-Procurement  Methods (cont.)</vt:lpstr>
      <vt:lpstr>Other E-Procurement  Methods (cont.)</vt:lpstr>
      <vt:lpstr>Other E-Procurement  Methods (cont.)</vt:lpstr>
      <vt:lpstr>Other E-Procurement  Methods (cont.)</vt:lpstr>
      <vt:lpstr>Infrastructure for B2B</vt:lpstr>
      <vt:lpstr>Other E-Procurement  Methods (cont.)</vt:lpstr>
      <vt:lpstr>Other E-Procurement  Methods (cont.)</vt:lpstr>
      <vt:lpstr>Other E-Procurement  Methods (cont.)</vt:lpstr>
      <vt:lpstr>Other E-Procurement  Methods (cont.)</vt:lpstr>
      <vt:lpstr>Other E-Procurement  Methods (cont.)</vt:lpstr>
      <vt:lpstr>Other E-Procurement  Methods (cont.)</vt:lpstr>
      <vt:lpstr>Other E-Procurement  Methods (cont.)</vt:lpstr>
      <vt:lpstr>Managerial Issues</vt:lpstr>
      <vt:lpstr>Managerial Issues (cont.)</vt:lpstr>
      <vt:lpstr>Summary</vt:lpstr>
      <vt:lpstr>Summary (cont.)</vt:lpstr>
      <vt:lpstr>Summary (cont.)</vt:lpstr>
      <vt:lpstr>Summary (cont.)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30</cp:revision>
  <dcterms:created xsi:type="dcterms:W3CDTF">2021-08-03T05:39:13Z</dcterms:created>
  <dcterms:modified xsi:type="dcterms:W3CDTF">2022-03-04T14:23:55Z</dcterms:modified>
</cp:coreProperties>
</file>