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81" d="100"/>
          <a:sy n="81" d="100"/>
        </p:scale>
        <p:origin x="24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4/25/2022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4/25/2022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4/25/2022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4/25/2022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423042" cy="1051546"/>
          </a:xfrm>
        </p:spPr>
        <p:txBody>
          <a:bodyPr>
            <a:noAutofit/>
          </a:bodyPr>
          <a:lstStyle/>
          <a:p>
            <a:r>
              <a:rPr lang="id-ID" sz="3600" b="1" dirty="0"/>
              <a:t>Komputer &amp; Masyarakat</a:t>
            </a:r>
            <a:endParaRPr lang="en-US" sz="3600" b="1"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a:bodyPr>
          <a:lstStyle/>
          <a:p>
            <a:endParaRPr lang="id-ID" dirty="0"/>
          </a:p>
          <a:p>
            <a:r>
              <a:rPr lang="id-ID" dirty="0"/>
              <a:t>Sesi 6</a:t>
            </a:r>
          </a:p>
          <a:p>
            <a:r>
              <a:rPr lang="it-IT" dirty="0"/>
              <a:t>Konsep Bisnis di era tekonologi Informasi</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BAD7-9834-3CDF-8946-608860F008D3}"/>
              </a:ext>
            </a:extLst>
          </p:cNvPr>
          <p:cNvSpPr>
            <a:spLocks noGrp="1"/>
          </p:cNvSpPr>
          <p:nvPr>
            <p:ph type="title"/>
          </p:nvPr>
        </p:nvSpPr>
        <p:spPr/>
        <p:txBody>
          <a:bodyPr/>
          <a:lstStyle/>
          <a:p>
            <a:r>
              <a:rPr lang="id-ID" dirty="0"/>
              <a:t>Karakteristik Perusahaan startup</a:t>
            </a:r>
          </a:p>
        </p:txBody>
      </p:sp>
      <p:sp>
        <p:nvSpPr>
          <p:cNvPr id="3" name="Content Placeholder 2">
            <a:extLst>
              <a:ext uri="{FF2B5EF4-FFF2-40B4-BE49-F238E27FC236}">
                <a16:creationId xmlns:a16="http://schemas.microsoft.com/office/drawing/2014/main" id="{F245D1B8-B332-DD7F-2AAB-BB403433C660}"/>
              </a:ext>
            </a:extLst>
          </p:cNvPr>
          <p:cNvSpPr>
            <a:spLocks noGrp="1"/>
          </p:cNvSpPr>
          <p:nvPr>
            <p:ph idx="1"/>
          </p:nvPr>
        </p:nvSpPr>
        <p:spPr/>
        <p:txBody>
          <a:bodyPr>
            <a:normAutofit fontScale="92500" lnSpcReduction="20000"/>
          </a:bodyPr>
          <a:lstStyle/>
          <a:p>
            <a:pPr marL="0" indent="0">
              <a:buNone/>
            </a:pPr>
            <a:r>
              <a:rPr lang="id-ID" dirty="0"/>
              <a:t>Beberapa karakteristik yang dimiliki tersebut antara lain: </a:t>
            </a:r>
          </a:p>
          <a:p>
            <a:pPr marL="514350" indent="-514350">
              <a:buAutoNum type="arabicPeriod"/>
            </a:pPr>
            <a:r>
              <a:rPr lang="id-ID" dirty="0"/>
              <a:t>Tujuan Menolong orang / membantu orang ; </a:t>
            </a:r>
          </a:p>
          <a:p>
            <a:pPr marL="514350" indent="-514350">
              <a:buAutoNum type="arabicPeriod"/>
            </a:pPr>
            <a:r>
              <a:rPr lang="id-ID" dirty="0"/>
              <a:t>Perusahaan memiliki pendapatan kurang dari $ 100.000 per tahunnya ; </a:t>
            </a:r>
          </a:p>
          <a:p>
            <a:pPr marL="514350" indent="-514350">
              <a:buAutoNum type="arabicPeriod"/>
            </a:pPr>
            <a:r>
              <a:rPr lang="id-ID" dirty="0"/>
              <a:t>Usia perusahaan kurang dari 3 tahun </a:t>
            </a:r>
          </a:p>
          <a:p>
            <a:pPr marL="514350" indent="-514350">
              <a:buAutoNum type="arabicPeriod"/>
            </a:pPr>
            <a:r>
              <a:rPr lang="id-ID" dirty="0"/>
              <a:t>Jumlah pegawai yang ada kurang dari 20 orang </a:t>
            </a:r>
          </a:p>
          <a:p>
            <a:pPr marL="514350" indent="-514350">
              <a:buAutoNum type="arabicPeriod"/>
            </a:pPr>
            <a:r>
              <a:rPr lang="id-ID" dirty="0"/>
              <a:t>Perusahaan masih dalam tahap berkembang </a:t>
            </a:r>
          </a:p>
          <a:p>
            <a:pPr marL="514350" indent="-514350">
              <a:buAutoNum type="arabicPeriod"/>
            </a:pPr>
            <a:r>
              <a:rPr lang="id-ID" dirty="0"/>
              <a:t>Umumnya perusahaan beroperasi melalui website </a:t>
            </a:r>
          </a:p>
          <a:p>
            <a:pPr marL="514350" indent="-514350">
              <a:buAutoNum type="arabicPeriod"/>
            </a:pPr>
            <a:r>
              <a:rPr lang="id-ID" dirty="0"/>
              <a:t>Perusahaan beroperasi dalam bidang teknologi </a:t>
            </a:r>
          </a:p>
          <a:p>
            <a:pPr marL="514350" indent="-514350">
              <a:buAutoNum type="arabicPeriod"/>
            </a:pPr>
            <a:r>
              <a:rPr lang="id-ID" dirty="0"/>
              <a:t>Produk yang dihasilkan berupa aplikasi berbentuk digital Beberapa karekteristik di atas memang terlihat lebih cenderung tertuju pada perusahaan yang bergerak dalam bidang web dan teknologi.</a:t>
            </a:r>
          </a:p>
        </p:txBody>
      </p:sp>
    </p:spTree>
    <p:extLst>
      <p:ext uri="{BB962C8B-B14F-4D97-AF65-F5344CB8AC3E}">
        <p14:creationId xmlns:p14="http://schemas.microsoft.com/office/powerpoint/2010/main" val="160694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769D-9D22-797B-EB9F-1365410EB48C}"/>
              </a:ext>
            </a:extLst>
          </p:cNvPr>
          <p:cNvSpPr>
            <a:spLocks noGrp="1"/>
          </p:cNvSpPr>
          <p:nvPr>
            <p:ph type="title"/>
          </p:nvPr>
        </p:nvSpPr>
        <p:spPr/>
        <p:txBody>
          <a:bodyPr/>
          <a:lstStyle/>
          <a:p>
            <a:r>
              <a:rPr lang="id-ID" dirty="0"/>
              <a:t>Perkembangan Start Up</a:t>
            </a:r>
          </a:p>
        </p:txBody>
      </p:sp>
      <p:sp>
        <p:nvSpPr>
          <p:cNvPr id="3" name="Content Placeholder 2">
            <a:extLst>
              <a:ext uri="{FF2B5EF4-FFF2-40B4-BE49-F238E27FC236}">
                <a16:creationId xmlns:a16="http://schemas.microsoft.com/office/drawing/2014/main" id="{96A20BC8-A889-30ED-7EB1-F82FF579A232}"/>
              </a:ext>
            </a:extLst>
          </p:cNvPr>
          <p:cNvSpPr>
            <a:spLocks noGrp="1"/>
          </p:cNvSpPr>
          <p:nvPr>
            <p:ph idx="1"/>
          </p:nvPr>
        </p:nvSpPr>
        <p:spPr/>
        <p:txBody>
          <a:bodyPr/>
          <a:lstStyle/>
          <a:p>
            <a:r>
              <a:rPr lang="id-ID" dirty="0"/>
              <a:t>Dengan banyaknya pengguna internet yang ada, cukup menjadikan peluang baginpara pendiri startup dalam mengembangkan bisnis mereka. Dengan begitu, mereka bisa memperoleh keuntungan yang cukup besar.</a:t>
            </a:r>
          </a:p>
          <a:p>
            <a:r>
              <a:rPr lang="id-ID" dirty="0"/>
              <a:t>Para pendiri startup sendiri tentunya akan berusaha dalam memberikan kemudahan layanan bagi setiap pengguna internet. </a:t>
            </a:r>
            <a:r>
              <a:rPr lang="sv-SE" dirty="0"/>
              <a:t>Hal ini termasuk dalam pelayanan yang bersifat jasa atau</a:t>
            </a:r>
            <a:r>
              <a:rPr lang="id-ID" dirty="0"/>
              <a:t> </a:t>
            </a:r>
            <a:r>
              <a:rPr lang="sv-SE" dirty="0"/>
              <a:t>pelayanan dalam menjual produk.</a:t>
            </a:r>
            <a:endParaRPr lang="id-ID" dirty="0"/>
          </a:p>
          <a:p>
            <a:endParaRPr lang="id-ID" dirty="0"/>
          </a:p>
        </p:txBody>
      </p:sp>
    </p:spTree>
    <p:extLst>
      <p:ext uri="{BB962C8B-B14F-4D97-AF65-F5344CB8AC3E}">
        <p14:creationId xmlns:p14="http://schemas.microsoft.com/office/powerpoint/2010/main" val="429032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2FD9-D9FA-9D28-1911-7B3081E0461A}"/>
              </a:ext>
            </a:extLst>
          </p:cNvPr>
          <p:cNvSpPr>
            <a:spLocks noGrp="1"/>
          </p:cNvSpPr>
          <p:nvPr>
            <p:ph type="title"/>
          </p:nvPr>
        </p:nvSpPr>
        <p:spPr/>
        <p:txBody>
          <a:bodyPr/>
          <a:lstStyle/>
          <a:p>
            <a:r>
              <a:rPr lang="id-ID" dirty="0"/>
              <a:t>Perkembangan Start Up(2)</a:t>
            </a:r>
          </a:p>
        </p:txBody>
      </p:sp>
      <p:sp>
        <p:nvSpPr>
          <p:cNvPr id="3" name="Content Placeholder 2">
            <a:extLst>
              <a:ext uri="{FF2B5EF4-FFF2-40B4-BE49-F238E27FC236}">
                <a16:creationId xmlns:a16="http://schemas.microsoft.com/office/drawing/2014/main" id="{679322A7-23D4-D96F-CBC2-160D10F5AE7D}"/>
              </a:ext>
            </a:extLst>
          </p:cNvPr>
          <p:cNvSpPr>
            <a:spLocks noGrp="1"/>
          </p:cNvSpPr>
          <p:nvPr>
            <p:ph idx="1"/>
          </p:nvPr>
        </p:nvSpPr>
        <p:spPr/>
        <p:txBody>
          <a:bodyPr/>
          <a:lstStyle/>
          <a:p>
            <a:r>
              <a:rPr lang="id-ID" dirty="0"/>
              <a:t>Adapun beberapa jenis startup dengan perkembangannya yang cukup pesat yakni:</a:t>
            </a:r>
          </a:p>
          <a:p>
            <a:pPr marL="514350" indent="-514350">
              <a:buAutoNum type="arabicPeriod"/>
            </a:pPr>
            <a:r>
              <a:rPr lang="id-ID" dirty="0"/>
              <a:t>Startup game</a:t>
            </a:r>
          </a:p>
          <a:p>
            <a:pPr marL="514350" indent="-514350">
              <a:buAutoNum type="arabicPeriod"/>
            </a:pPr>
            <a:r>
              <a:rPr lang="id-ID" dirty="0"/>
              <a:t>Startup edukasi</a:t>
            </a:r>
          </a:p>
          <a:p>
            <a:pPr marL="514350" indent="-514350">
              <a:buAutoNum type="arabicPeriod"/>
            </a:pPr>
            <a:r>
              <a:rPr lang="id-ID" dirty="0"/>
              <a:t>Startup perdagangan atau e-commerce</a:t>
            </a:r>
          </a:p>
        </p:txBody>
      </p:sp>
    </p:spTree>
    <p:extLst>
      <p:ext uri="{BB962C8B-B14F-4D97-AF65-F5344CB8AC3E}">
        <p14:creationId xmlns:p14="http://schemas.microsoft.com/office/powerpoint/2010/main" val="424326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9363-CB15-509A-F71C-0CF632A06C07}"/>
              </a:ext>
            </a:extLst>
          </p:cNvPr>
          <p:cNvSpPr>
            <a:spLocks noGrp="1"/>
          </p:cNvSpPr>
          <p:nvPr>
            <p:ph type="title"/>
          </p:nvPr>
        </p:nvSpPr>
        <p:spPr/>
        <p:txBody>
          <a:bodyPr/>
          <a:lstStyle/>
          <a:p>
            <a:r>
              <a:rPr lang="en-US" dirty="0"/>
              <a:t>Istilah </a:t>
            </a:r>
            <a:r>
              <a:rPr lang="en-US" dirty="0" err="1"/>
              <a:t>Penting</a:t>
            </a:r>
            <a:r>
              <a:rPr lang="en-US" dirty="0"/>
              <a:t> </a:t>
            </a:r>
            <a:r>
              <a:rPr lang="en-US" dirty="0" err="1"/>
              <a:t>dalam</a:t>
            </a:r>
            <a:r>
              <a:rPr lang="en-US" dirty="0"/>
              <a:t> Start up:</a:t>
            </a:r>
            <a:endParaRPr lang="id-ID" dirty="0"/>
          </a:p>
        </p:txBody>
      </p:sp>
      <p:sp>
        <p:nvSpPr>
          <p:cNvPr id="3" name="Content Placeholder 2">
            <a:extLst>
              <a:ext uri="{FF2B5EF4-FFF2-40B4-BE49-F238E27FC236}">
                <a16:creationId xmlns:a16="http://schemas.microsoft.com/office/drawing/2014/main" id="{6EC16A78-5662-DE9D-58EF-A22CBE066DE0}"/>
              </a:ext>
            </a:extLst>
          </p:cNvPr>
          <p:cNvSpPr>
            <a:spLocks noGrp="1"/>
          </p:cNvSpPr>
          <p:nvPr>
            <p:ph idx="1"/>
          </p:nvPr>
        </p:nvSpPr>
        <p:spPr/>
        <p:txBody>
          <a:bodyPr>
            <a:normAutofit fontScale="92500" lnSpcReduction="10000"/>
          </a:bodyPr>
          <a:lstStyle/>
          <a:p>
            <a:pPr algn="l"/>
            <a:r>
              <a:rPr lang="id-ID" dirty="0"/>
              <a:t>Co-working Space -- Co-working space merupakan ruang perkantoran untuk para pekerja mandiri dan startup.</a:t>
            </a:r>
          </a:p>
          <a:p>
            <a:pPr algn="l"/>
            <a:r>
              <a:rPr lang="id-ID" dirty="0"/>
              <a:t>Inkubator merupakan program yang memfasilitasi startup baru untuk berkembang.</a:t>
            </a:r>
          </a:p>
          <a:p>
            <a:pPr algn="l"/>
            <a:r>
              <a:rPr lang="id-ID" dirty="0"/>
              <a:t>Akselerator--Fungsi dari akselerator sendiri pada dasarnya mirip dengan fungsi inkubator. Bedanya akselerator berfokus dengan perusahaan startup yang siap untuk berkembang. Sedangkan akselator ini akan membantu startup tersebut untuk mempertinggi pertumbuhan bisnisnya.</a:t>
            </a:r>
          </a:p>
          <a:p>
            <a:pPr algn="l"/>
            <a:r>
              <a:rPr lang="id-ID" dirty="0"/>
              <a:t>Venture capitalist adalah istilah dalam dunia startup untuk investor yang melakukan investasi pada sebuah venture capital, di mana investasinya diberikan untuk startup yang potensial.</a:t>
            </a:r>
          </a:p>
          <a:p>
            <a:pPr algn="l"/>
            <a:endParaRPr lang="id-ID" dirty="0"/>
          </a:p>
        </p:txBody>
      </p:sp>
    </p:spTree>
    <p:extLst>
      <p:ext uri="{BB962C8B-B14F-4D97-AF65-F5344CB8AC3E}">
        <p14:creationId xmlns:p14="http://schemas.microsoft.com/office/powerpoint/2010/main" val="162589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F680-8EC8-5609-35F1-7046C490EC05}"/>
              </a:ext>
            </a:extLst>
          </p:cNvPr>
          <p:cNvSpPr>
            <a:spLocks noGrp="1"/>
          </p:cNvSpPr>
          <p:nvPr>
            <p:ph type="title"/>
          </p:nvPr>
        </p:nvSpPr>
        <p:spPr/>
        <p:txBody>
          <a:bodyPr/>
          <a:lstStyle/>
          <a:p>
            <a:r>
              <a:rPr lang="en-US" dirty="0"/>
              <a:t>Istilah </a:t>
            </a:r>
            <a:r>
              <a:rPr lang="en-US" dirty="0" err="1"/>
              <a:t>Penting</a:t>
            </a:r>
            <a:r>
              <a:rPr lang="en-US" dirty="0"/>
              <a:t> </a:t>
            </a:r>
            <a:r>
              <a:rPr lang="en-US" dirty="0" err="1"/>
              <a:t>dalam</a:t>
            </a:r>
            <a:r>
              <a:rPr lang="en-US" dirty="0"/>
              <a:t> Start up</a:t>
            </a:r>
            <a:r>
              <a:rPr lang="id-ID" dirty="0"/>
              <a:t> :</a:t>
            </a:r>
            <a:r>
              <a:rPr lang="id-ID" dirty="0">
                <a:sym typeface="Wingdings" panose="05000000000000000000" pitchFamily="2" charset="2"/>
              </a:rPr>
              <a:t>(2)</a:t>
            </a:r>
            <a:endParaRPr lang="id-ID" dirty="0"/>
          </a:p>
        </p:txBody>
      </p:sp>
      <p:sp>
        <p:nvSpPr>
          <p:cNvPr id="3" name="Content Placeholder 2">
            <a:extLst>
              <a:ext uri="{FF2B5EF4-FFF2-40B4-BE49-F238E27FC236}">
                <a16:creationId xmlns:a16="http://schemas.microsoft.com/office/drawing/2014/main" id="{7D00569C-58A5-2A89-CAF7-E2A4161FCAD9}"/>
              </a:ext>
            </a:extLst>
          </p:cNvPr>
          <p:cNvSpPr>
            <a:spLocks noGrp="1"/>
          </p:cNvSpPr>
          <p:nvPr>
            <p:ph idx="1"/>
          </p:nvPr>
        </p:nvSpPr>
        <p:spPr/>
        <p:txBody>
          <a:bodyPr>
            <a:normAutofit fontScale="92500" lnSpcReduction="20000"/>
          </a:bodyPr>
          <a:lstStyle/>
          <a:p>
            <a:r>
              <a:rPr lang="sv-SE" dirty="0"/>
              <a:t>Venture Capital atau VC adalah perusahaan investasi yang</a:t>
            </a:r>
            <a:r>
              <a:rPr lang="id-ID" dirty="0"/>
              <a:t> </a:t>
            </a:r>
            <a:r>
              <a:rPr lang="sv-SE" dirty="0"/>
              <a:t>mendapatkan dan mengumpulkan pendanaan dari para konglomerat</a:t>
            </a:r>
            <a:r>
              <a:rPr lang="id-ID" dirty="0"/>
              <a:t> </a:t>
            </a:r>
            <a:r>
              <a:rPr lang="sv-SE" dirty="0"/>
              <a:t>dan institusi dengan maksud untuk memberikan penyertaan modal</a:t>
            </a:r>
            <a:r>
              <a:rPr lang="id-ID" dirty="0"/>
              <a:t> </a:t>
            </a:r>
            <a:r>
              <a:rPr lang="sv-SE" dirty="0"/>
              <a:t>kepada startup.</a:t>
            </a:r>
            <a:endParaRPr lang="id-ID" dirty="0"/>
          </a:p>
          <a:p>
            <a:r>
              <a:rPr lang="id-ID" dirty="0"/>
              <a:t>Angel investor adalah orang pribadi yang berinvestasi pada sebuah startup dengan menggunakan uangnya sendiri. Umumnya, seorang angel investor akan menganggap dana tersebut merupakan hutangmatau kepemilikan saham.</a:t>
            </a:r>
          </a:p>
          <a:p>
            <a:r>
              <a:rPr lang="id-ID" dirty="0"/>
              <a:t>Seed yang berarti biji dalam bahasa Indonesia ini memang sesuai dengan namanya, seed funding merupakan keadaan di mana startup untuk pertama kalinya mendapatkan pendaaan tahap awal. Biasanya, besaran dana yang didapatkan berkisar Rp 500 juta sampai Rp 1,5 miliar.</a:t>
            </a:r>
          </a:p>
          <a:p>
            <a:r>
              <a:rPr lang="id-ID" dirty="0"/>
              <a:t>Valuasi adalah nilai ekonomi dari sebuah startup yang ditentukan atas persetujuan founder dan investor.</a:t>
            </a:r>
          </a:p>
          <a:p>
            <a:endParaRPr lang="id-ID" dirty="0"/>
          </a:p>
        </p:txBody>
      </p:sp>
    </p:spTree>
    <p:extLst>
      <p:ext uri="{BB962C8B-B14F-4D97-AF65-F5344CB8AC3E}">
        <p14:creationId xmlns:p14="http://schemas.microsoft.com/office/powerpoint/2010/main" val="27249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940D-98AC-B3F3-13A8-8E8268BEF771}"/>
              </a:ext>
            </a:extLst>
          </p:cNvPr>
          <p:cNvSpPr>
            <a:spLocks noGrp="1"/>
          </p:cNvSpPr>
          <p:nvPr>
            <p:ph type="title"/>
          </p:nvPr>
        </p:nvSpPr>
        <p:spPr>
          <a:xfrm>
            <a:off x="838200" y="317623"/>
            <a:ext cx="10515600" cy="1325563"/>
          </a:xfrm>
        </p:spPr>
        <p:txBody>
          <a:bodyPr/>
          <a:lstStyle/>
          <a:p>
            <a:r>
              <a:rPr lang="en-US" dirty="0"/>
              <a:t>Istilah </a:t>
            </a:r>
            <a:r>
              <a:rPr lang="en-US" dirty="0" err="1"/>
              <a:t>Penting</a:t>
            </a:r>
            <a:r>
              <a:rPr lang="en-US" dirty="0"/>
              <a:t> </a:t>
            </a:r>
            <a:r>
              <a:rPr lang="en-US" dirty="0" err="1"/>
              <a:t>dalam</a:t>
            </a:r>
            <a:r>
              <a:rPr lang="en-US" dirty="0"/>
              <a:t> Start up:</a:t>
            </a:r>
            <a:r>
              <a:rPr lang="id-ID" dirty="0"/>
              <a:t>(3)</a:t>
            </a:r>
          </a:p>
        </p:txBody>
      </p:sp>
      <p:sp>
        <p:nvSpPr>
          <p:cNvPr id="3" name="Content Placeholder 2">
            <a:extLst>
              <a:ext uri="{FF2B5EF4-FFF2-40B4-BE49-F238E27FC236}">
                <a16:creationId xmlns:a16="http://schemas.microsoft.com/office/drawing/2014/main" id="{C1500D11-1D36-A2BC-81F9-F4ABF3390320}"/>
              </a:ext>
            </a:extLst>
          </p:cNvPr>
          <p:cNvSpPr>
            <a:spLocks noGrp="1"/>
          </p:cNvSpPr>
          <p:nvPr>
            <p:ph idx="1"/>
          </p:nvPr>
        </p:nvSpPr>
        <p:spPr/>
        <p:txBody>
          <a:bodyPr>
            <a:normAutofit fontScale="92500" lnSpcReduction="20000"/>
          </a:bodyPr>
          <a:lstStyle/>
          <a:p>
            <a:r>
              <a:rPr lang="id-ID" dirty="0"/>
              <a:t>Unicorn adalah sebutan untuk startup yang mempunyai nilai valuasi mencapai lebih dari 1 miliar dolar Amerika Serikat. Istilah ini diambil dari kuda mitologi Unicorn yang status keberadaannya terbilang sangat langka atau hampir mustahil.</a:t>
            </a:r>
          </a:p>
          <a:p>
            <a:r>
              <a:rPr lang="id-ID" dirty="0"/>
              <a:t>Decacorn adalah sebutan untuk startup yang mempunyai nilai valuasi mencapai lebih dari 10 miliar dolar AS. Istilah ini dibuat setelah munculnya berbagai startup yang sukses menjadi unicorn, sehingga terciptalah sebutan untuk startup di tingkat atasnya.</a:t>
            </a:r>
          </a:p>
          <a:p>
            <a:r>
              <a:rPr lang="id-ID" dirty="0"/>
              <a:t>Hectocorn adalah sebutan untuk perusahaan rintisan atau startup yang mempunyai nilai valuasi mencapai lebih dari USD 100 miliar. Contoh: Apple, Facebook, Google, dan Microsoft. </a:t>
            </a:r>
          </a:p>
          <a:p>
            <a:r>
              <a:rPr lang="id-ID" dirty="0"/>
              <a:t>Bootsraping-- Merupakan suatu keadaan ketika startup tersebut kekurangan modal sehingga pebisnis tersebut mendanai startupnya sendiri.</a:t>
            </a:r>
          </a:p>
        </p:txBody>
      </p:sp>
    </p:spTree>
    <p:extLst>
      <p:ext uri="{BB962C8B-B14F-4D97-AF65-F5344CB8AC3E}">
        <p14:creationId xmlns:p14="http://schemas.microsoft.com/office/powerpoint/2010/main" val="36544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A87E-7EA9-273F-005F-CFB801CE367D}"/>
              </a:ext>
            </a:extLst>
          </p:cNvPr>
          <p:cNvSpPr>
            <a:spLocks noGrp="1"/>
          </p:cNvSpPr>
          <p:nvPr>
            <p:ph type="title"/>
          </p:nvPr>
        </p:nvSpPr>
        <p:spPr/>
        <p:txBody>
          <a:bodyPr/>
          <a:lstStyle/>
          <a:p>
            <a:r>
              <a:rPr lang="en-US" dirty="0"/>
              <a:t>Istilah </a:t>
            </a:r>
            <a:r>
              <a:rPr lang="en-US" dirty="0" err="1"/>
              <a:t>Penting</a:t>
            </a:r>
            <a:r>
              <a:rPr lang="en-US" dirty="0"/>
              <a:t> </a:t>
            </a:r>
            <a:r>
              <a:rPr lang="en-US" dirty="0" err="1"/>
              <a:t>dalam</a:t>
            </a:r>
            <a:r>
              <a:rPr lang="en-US" dirty="0"/>
              <a:t> Start up:(</a:t>
            </a:r>
            <a:r>
              <a:rPr lang="id-ID" dirty="0"/>
              <a:t>4</a:t>
            </a:r>
            <a:r>
              <a:rPr lang="en-US" dirty="0"/>
              <a:t>)</a:t>
            </a:r>
            <a:endParaRPr lang="id-ID" dirty="0"/>
          </a:p>
        </p:txBody>
      </p:sp>
      <p:sp>
        <p:nvSpPr>
          <p:cNvPr id="3" name="Content Placeholder 2">
            <a:extLst>
              <a:ext uri="{FF2B5EF4-FFF2-40B4-BE49-F238E27FC236}">
                <a16:creationId xmlns:a16="http://schemas.microsoft.com/office/drawing/2014/main" id="{05FDB687-4A9A-8760-6FDD-833B8625ECEE}"/>
              </a:ext>
            </a:extLst>
          </p:cNvPr>
          <p:cNvSpPr>
            <a:spLocks noGrp="1"/>
          </p:cNvSpPr>
          <p:nvPr>
            <p:ph idx="1"/>
          </p:nvPr>
        </p:nvSpPr>
        <p:spPr/>
        <p:txBody>
          <a:bodyPr>
            <a:normAutofit fontScale="77500" lnSpcReduction="20000"/>
          </a:bodyPr>
          <a:lstStyle/>
          <a:p>
            <a:r>
              <a:rPr lang="id-ID" dirty="0"/>
              <a:t>Pivot adalah istilah untuk startup yang mengubah rencana bisnisnya karena ide bisnis yang dijalankan kurang baik atau tidak diterima oleh pasar. Namun, perubahan yang dilakukan masih sesuai dengan ide dan tujuan awal startup itu diciptakan.</a:t>
            </a:r>
          </a:p>
          <a:p>
            <a:r>
              <a:rPr lang="id-ID" dirty="0"/>
              <a:t>Exit ada dua pengertian. Pertama, exit yang buruk, yakni jika startup berakhir gagal dan akan tutup. Kedua, exit yang baik, yakni jika startup sudah siap merge dan akuisisi dengan perusahaan lain atau meluncur ke pasar saham.</a:t>
            </a:r>
          </a:p>
          <a:p>
            <a:r>
              <a:rPr lang="id-ID" dirty="0"/>
              <a:t>Versi Beta-</a:t>
            </a:r>
            <a:r>
              <a:rPr lang="id-ID" sz="1800" b="0" i="0" u="none" strike="noStrike" baseline="0" dirty="0">
                <a:latin typeface="Arial" panose="020B0604020202020204" pitchFamily="34" charset="0"/>
              </a:rPr>
              <a:t>-</a:t>
            </a:r>
            <a:r>
              <a:rPr lang="id-ID" dirty="0"/>
              <a:t>Biasanya, startup akan merilis software, aplikasi, atau website yang versi beta terlebih dahulu. Ini bertujuan untuk pengenalan dan meminta respons dari konsumen, karena produk baru yang diluncurkan masih untuk eksperimen, sebelum versi final yang sebenarnya akhirnya disahkan.</a:t>
            </a:r>
          </a:p>
          <a:p>
            <a:r>
              <a:rPr lang="id-ID" dirty="0"/>
              <a:t>Merge merupakan istilah ketika dua startup menggabungkan dirinya menjadi satu dimana biasanya dalam hal ini salah satu startup dibeli asetnya. Sedangkan Acquistion ialah pengambilan alih semua otoritas perusaahan dengan membeli seluruh aset suatu startup.</a:t>
            </a:r>
          </a:p>
          <a:p>
            <a:r>
              <a:rPr lang="id-ID" dirty="0"/>
              <a:t>dsb</a:t>
            </a:r>
          </a:p>
        </p:txBody>
      </p:sp>
    </p:spTree>
    <p:extLst>
      <p:ext uri="{BB962C8B-B14F-4D97-AF65-F5344CB8AC3E}">
        <p14:creationId xmlns:p14="http://schemas.microsoft.com/office/powerpoint/2010/main" val="231738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2804-28B5-6F6B-0929-C2E33DDA66B4}"/>
              </a:ext>
            </a:extLst>
          </p:cNvPr>
          <p:cNvSpPr>
            <a:spLocks noGrp="1"/>
          </p:cNvSpPr>
          <p:nvPr>
            <p:ph type="title"/>
          </p:nvPr>
        </p:nvSpPr>
        <p:spPr/>
        <p:txBody>
          <a:bodyPr>
            <a:normAutofit/>
          </a:bodyPr>
          <a:lstStyle/>
          <a:p>
            <a:r>
              <a:rPr lang="id-ID" sz="3600" dirty="0"/>
              <a:t>Beberapa istilah yang menunjang struktur organisasi</a:t>
            </a:r>
            <a:br>
              <a:rPr lang="id-ID" sz="3600" dirty="0"/>
            </a:br>
            <a:r>
              <a:rPr lang="id-ID" sz="3600" dirty="0"/>
              <a:t>pendirian startup, seperti :</a:t>
            </a:r>
          </a:p>
        </p:txBody>
      </p:sp>
      <p:sp>
        <p:nvSpPr>
          <p:cNvPr id="3" name="Content Placeholder 2">
            <a:extLst>
              <a:ext uri="{FF2B5EF4-FFF2-40B4-BE49-F238E27FC236}">
                <a16:creationId xmlns:a16="http://schemas.microsoft.com/office/drawing/2014/main" id="{F9E902D3-8AD2-025F-7C74-24271855AF8A}"/>
              </a:ext>
            </a:extLst>
          </p:cNvPr>
          <p:cNvSpPr>
            <a:spLocks noGrp="1"/>
          </p:cNvSpPr>
          <p:nvPr>
            <p:ph idx="1"/>
          </p:nvPr>
        </p:nvSpPr>
        <p:spPr/>
        <p:txBody>
          <a:bodyPr>
            <a:normAutofit fontScale="62500" lnSpcReduction="20000"/>
          </a:bodyPr>
          <a:lstStyle/>
          <a:p>
            <a:r>
              <a:rPr lang="id-ID" dirty="0"/>
              <a:t>Pengertian Founder adalah suatu posisi jabatan bagi orang pertama atau beberapa orang yang mencetuskan ide atau mendirikan sebuah perusahaan.</a:t>
            </a:r>
          </a:p>
          <a:p>
            <a:r>
              <a:rPr lang="id-ID" dirty="0"/>
              <a:t>Co-Founder adalah seseorang atau beberapa orang atau pihak yang membantu pendiri usaha (founder) dalam mendirikan perusahaan. Baik dari berbagi ide,saran, kritik, hingga sumber daya untuk tujuan usaha yang terbaik.</a:t>
            </a:r>
          </a:p>
          <a:p>
            <a:r>
              <a:rPr lang="id-ID" dirty="0"/>
              <a:t>Owner adalah pihak atau seseorang yang mempunyai hal eksklusif untuk menggunakan, memiliki, mengambil manfaat, menikmati, mentransfer, menyampaikan, dan membuat properti atau aset. Jika di dalam bahasa Indonesia maka arti Owner adalah pemilik.</a:t>
            </a:r>
          </a:p>
          <a:p>
            <a:r>
              <a:rPr lang="id-ID" dirty="0"/>
              <a:t>Chief Executive Officer atau disingkat CEO adalah eksekutif dengan posisi jabatan tertinggi dalam sebuah perusahaan. Artinya CEO merupakan orang yang bertanggung jawab termasuk dalam membuat keputusan, mengelola sumber daya dan/atau operasi perusahaan.</a:t>
            </a:r>
          </a:p>
          <a:p>
            <a:r>
              <a:rPr lang="id-ID" dirty="0"/>
              <a:t>Chief Technology officer (CTO) adalah eksekutif yang bertanggung jawab atas kebutuhan teknologi organisasi serta penelitian dan pengembangannya. Juga dikenal dengan sebutan chief technical officer, posisi ini bertugas meneliti kebutuhan jangka pendek dan jangka panjang dari sebuah perusahaan atau organisasi.</a:t>
            </a:r>
          </a:p>
          <a:p>
            <a:r>
              <a:rPr lang="id-ID" dirty="0"/>
              <a:t>Chief Operating Officer disingkat COO adalah tangan kanan untuk CEO perusahaan. Atau bisa dikatakan “pembantu yang sangat terpercaya” CEO.</a:t>
            </a:r>
          </a:p>
          <a:p>
            <a:r>
              <a:rPr lang="id-ID"/>
              <a:t>dsb</a:t>
            </a:r>
            <a:endParaRPr lang="id-ID" dirty="0"/>
          </a:p>
          <a:p>
            <a:endParaRPr lang="id-ID" dirty="0"/>
          </a:p>
        </p:txBody>
      </p:sp>
    </p:spTree>
    <p:extLst>
      <p:ext uri="{BB962C8B-B14F-4D97-AF65-F5344CB8AC3E}">
        <p14:creationId xmlns:p14="http://schemas.microsoft.com/office/powerpoint/2010/main" val="250165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Konsep</a:t>
            </a:r>
            <a:r>
              <a:rPr lang="en-US" dirty="0"/>
              <a:t> </a:t>
            </a:r>
            <a:r>
              <a:rPr lang="en-US" dirty="0" err="1"/>
              <a:t>Bisnis</a:t>
            </a:r>
            <a:r>
              <a:rPr lang="en-US" dirty="0"/>
              <a:t> </a:t>
            </a:r>
            <a:r>
              <a:rPr lang="en-US" dirty="0" err="1"/>
              <a:t>Bidang</a:t>
            </a:r>
            <a:r>
              <a:rPr lang="en-US" dirty="0"/>
              <a:t> IT</a:t>
            </a:r>
            <a:endParaRPr lang="id-ID" dirty="0"/>
          </a:p>
        </p:txBody>
      </p:sp>
      <p:sp>
        <p:nvSpPr>
          <p:cNvPr id="3" name="Content Placeholder 2"/>
          <p:cNvSpPr>
            <a:spLocks noGrp="1"/>
          </p:cNvSpPr>
          <p:nvPr>
            <p:ph idx="1"/>
          </p:nvPr>
        </p:nvSpPr>
        <p:spPr/>
        <p:txBody>
          <a:bodyPr/>
          <a:lstStyle/>
          <a:p>
            <a:pPr marL="0" indent="0">
              <a:buNone/>
            </a:pPr>
            <a:r>
              <a:rPr lang="id-ID" dirty="0"/>
              <a:t>Konvensional -------- berbasis digital</a:t>
            </a:r>
          </a:p>
          <a:p>
            <a:pPr marL="0" indent="0">
              <a:buNone/>
            </a:pPr>
            <a:endParaRPr lang="id-ID" dirty="0"/>
          </a:p>
          <a:p>
            <a:pPr marL="0" indent="0">
              <a:buNone/>
            </a:pPr>
            <a:r>
              <a:rPr lang="id-ID" dirty="0"/>
              <a:t>Pembayaran digital juga sering disebut dompet digital dapat dilakukan dengan menggunakan penyedia jasa Perusahaan teknologi finansial (fintech), Bank, bahkan perusahaan telekomunikasi beberapa penyidia dana dompet digital seperti Dana, OVO, GoPay, Fintech, Link dan lain-lain.</a:t>
            </a:r>
          </a:p>
        </p:txBody>
      </p:sp>
    </p:spTree>
    <p:extLst>
      <p:ext uri="{BB962C8B-B14F-4D97-AF65-F5344CB8AC3E}">
        <p14:creationId xmlns:p14="http://schemas.microsoft.com/office/powerpoint/2010/main" val="13246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A180-FF91-E919-2238-72723A2EF1C2}"/>
              </a:ext>
            </a:extLst>
          </p:cNvPr>
          <p:cNvSpPr>
            <a:spLocks noGrp="1"/>
          </p:cNvSpPr>
          <p:nvPr>
            <p:ph type="title"/>
          </p:nvPr>
        </p:nvSpPr>
        <p:spPr/>
        <p:txBody>
          <a:bodyPr/>
          <a:lstStyle/>
          <a:p>
            <a:endParaRPr lang="id-ID"/>
          </a:p>
        </p:txBody>
      </p:sp>
      <p:pic>
        <p:nvPicPr>
          <p:cNvPr id="5" name="Content Placeholder 4">
            <a:extLst>
              <a:ext uri="{FF2B5EF4-FFF2-40B4-BE49-F238E27FC236}">
                <a16:creationId xmlns:a16="http://schemas.microsoft.com/office/drawing/2014/main" id="{3E530A33-36AF-0AA0-5EB0-63850DDF0462}"/>
              </a:ext>
            </a:extLst>
          </p:cNvPr>
          <p:cNvPicPr>
            <a:picLocks noGrp="1" noChangeAspect="1"/>
          </p:cNvPicPr>
          <p:nvPr>
            <p:ph idx="1"/>
          </p:nvPr>
        </p:nvPicPr>
        <p:blipFill>
          <a:blip r:embed="rId2"/>
          <a:stretch>
            <a:fillRect/>
          </a:stretch>
        </p:blipFill>
        <p:spPr>
          <a:xfrm>
            <a:off x="838200" y="365125"/>
            <a:ext cx="10515600" cy="6492875"/>
          </a:xfrm>
        </p:spPr>
      </p:pic>
    </p:spTree>
    <p:extLst>
      <p:ext uri="{BB962C8B-B14F-4D97-AF65-F5344CB8AC3E}">
        <p14:creationId xmlns:p14="http://schemas.microsoft.com/office/powerpoint/2010/main" val="394252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A515-2CCD-F9FF-8971-7A6D1A51EB16}"/>
              </a:ext>
            </a:extLst>
          </p:cNvPr>
          <p:cNvSpPr>
            <a:spLocks noGrp="1"/>
          </p:cNvSpPr>
          <p:nvPr>
            <p:ph type="title"/>
          </p:nvPr>
        </p:nvSpPr>
        <p:spPr/>
        <p:txBody>
          <a:bodyPr>
            <a:normAutofit/>
          </a:bodyPr>
          <a:lstStyle/>
          <a:p>
            <a:r>
              <a:rPr lang="id-ID" sz="4000" dirty="0"/>
              <a:t>B. Beberapa Penerapan Konsep Bisnis Bidang IT</a:t>
            </a:r>
          </a:p>
        </p:txBody>
      </p:sp>
      <p:sp>
        <p:nvSpPr>
          <p:cNvPr id="3" name="Content Placeholder 2">
            <a:extLst>
              <a:ext uri="{FF2B5EF4-FFF2-40B4-BE49-F238E27FC236}">
                <a16:creationId xmlns:a16="http://schemas.microsoft.com/office/drawing/2014/main" id="{483C4FC1-429E-17B4-A057-8A96D3E24341}"/>
              </a:ext>
            </a:extLst>
          </p:cNvPr>
          <p:cNvSpPr>
            <a:spLocks noGrp="1"/>
          </p:cNvSpPr>
          <p:nvPr>
            <p:ph idx="1"/>
          </p:nvPr>
        </p:nvSpPr>
        <p:spPr/>
        <p:txBody>
          <a:bodyPr>
            <a:normAutofit fontScale="85000" lnSpcReduction="10000"/>
          </a:bodyPr>
          <a:lstStyle/>
          <a:p>
            <a:pPr marL="0" indent="0">
              <a:buNone/>
            </a:pPr>
            <a:r>
              <a:rPr lang="id-ID" dirty="0"/>
              <a:t>- E-commerce, dibagi menjadi enam golongan, yaitu:</a:t>
            </a:r>
          </a:p>
          <a:p>
            <a:r>
              <a:rPr lang="id-ID" dirty="0"/>
              <a:t>Business to business (B2B) — Jenis di mana sebuah perusahaan menjual produk atau jasa kepada perusahaan lainnya. Dalam model ecommerce ini, biasanya pembeli memesan barang dalam jumlah besar. Contohnya adalah sebuah perusahaan yang membeli perlengkapan kantor dari sebuah produsen.</a:t>
            </a:r>
          </a:p>
          <a:p>
            <a:r>
              <a:rPr lang="id-ID" dirty="0"/>
              <a:t>Business to consumer (B2C) — Dalam jenis ecommerce ini, sebuah perusahaan menjual produk atau jasa kepada konsumen. Pada umumnya, pelanggan dalam ecommerce B2C hanya mengecer. Jika anda pernah membeli dari suatu toko online, aktivitas tersebut termasuk dalam golongan ini.</a:t>
            </a:r>
          </a:p>
          <a:p>
            <a:r>
              <a:rPr lang="id-ID" dirty="0"/>
              <a:t>Consumer to consumer (C2C) — Pernah menjual barang bekas ke orang lain yang membutuhkannya melalui internet? Aktivitas tersebut termasuk dalam ecommerce jenis ini. Dengan kata lain, C2C adalah transaksi online antara dua individu.</a:t>
            </a:r>
          </a:p>
          <a:p>
            <a:endParaRPr lang="id-ID" dirty="0"/>
          </a:p>
        </p:txBody>
      </p:sp>
    </p:spTree>
    <p:extLst>
      <p:ext uri="{BB962C8B-B14F-4D97-AF65-F5344CB8AC3E}">
        <p14:creationId xmlns:p14="http://schemas.microsoft.com/office/powerpoint/2010/main" val="397767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B2C1-C3E7-7238-D3B9-FD9C4747BBBC}"/>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A634DF94-F829-D242-4FBB-08425A56A229}"/>
              </a:ext>
            </a:extLst>
          </p:cNvPr>
          <p:cNvSpPr>
            <a:spLocks noGrp="1"/>
          </p:cNvSpPr>
          <p:nvPr>
            <p:ph idx="1"/>
          </p:nvPr>
        </p:nvSpPr>
        <p:spPr/>
        <p:txBody>
          <a:bodyPr>
            <a:normAutofit fontScale="92500" lnSpcReduction="10000"/>
          </a:bodyPr>
          <a:lstStyle/>
          <a:p>
            <a:r>
              <a:rPr lang="id-ID" dirty="0"/>
              <a:t>Consumer to business (C2B) — Berkebalikan dengan B2C, ecommerce C2B adalah skenario di mana seseorang menjual produk atau layanan kepada sebuah perusahaan. Seorang graphic designer, misalnya, menawarkan dan menjual logo buatannya kepada sebuah bisnis makanan.</a:t>
            </a:r>
          </a:p>
          <a:p>
            <a:r>
              <a:rPr lang="id-ID" dirty="0"/>
              <a:t>Business to public administration (B2A) — Model ecommerce ini mirip dengan B2B, tetapi pelakunya adalah bisnis dan lembaga pemerintah. Contoh B2A adalah jasa pembuatan website untuk sistem administrasi online.</a:t>
            </a:r>
          </a:p>
          <a:p>
            <a:r>
              <a:rPr lang="id-ID" dirty="0"/>
              <a:t>Consumer to public administration (C2A) — Jenis ecommerce ini berjalan seperti C2B. Namun, transaksi dilakukan oleh individu dan lembaga pemerintah. Ecommerce dengan model C2A jarang ditemui di Indonesia. Jenis transaksi yang terjadi biasanya berbentuk jasa.</a:t>
            </a:r>
          </a:p>
        </p:txBody>
      </p:sp>
    </p:spTree>
    <p:extLst>
      <p:ext uri="{BB962C8B-B14F-4D97-AF65-F5344CB8AC3E}">
        <p14:creationId xmlns:p14="http://schemas.microsoft.com/office/powerpoint/2010/main" val="125994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0D7A-46E1-CCE6-0FF0-C935E7AAF4CD}"/>
              </a:ext>
            </a:extLst>
          </p:cNvPr>
          <p:cNvSpPr>
            <a:spLocks noGrp="1"/>
          </p:cNvSpPr>
          <p:nvPr>
            <p:ph type="title"/>
          </p:nvPr>
        </p:nvSpPr>
        <p:spPr/>
        <p:txBody>
          <a:bodyPr/>
          <a:lstStyle/>
          <a:p>
            <a:r>
              <a:rPr lang="id-ID" dirty="0"/>
              <a:t>C. Marketplace</a:t>
            </a:r>
          </a:p>
        </p:txBody>
      </p:sp>
      <p:sp>
        <p:nvSpPr>
          <p:cNvPr id="3" name="Content Placeholder 2">
            <a:extLst>
              <a:ext uri="{FF2B5EF4-FFF2-40B4-BE49-F238E27FC236}">
                <a16:creationId xmlns:a16="http://schemas.microsoft.com/office/drawing/2014/main" id="{38B38991-59A4-90AA-2814-D3CA5BF5E5A2}"/>
              </a:ext>
            </a:extLst>
          </p:cNvPr>
          <p:cNvSpPr>
            <a:spLocks noGrp="1"/>
          </p:cNvSpPr>
          <p:nvPr>
            <p:ph idx="1"/>
          </p:nvPr>
        </p:nvSpPr>
        <p:spPr/>
        <p:txBody>
          <a:bodyPr/>
          <a:lstStyle/>
          <a:p>
            <a:r>
              <a:rPr lang="id-ID" dirty="0"/>
              <a:t>MarketPlace merupakan bagian bentuk dari ecommerce.</a:t>
            </a:r>
          </a:p>
          <a:p>
            <a:r>
              <a:rPr lang="id-ID" dirty="0"/>
              <a:t>Marketplace adalah perantara antara penjual dan pembeli di dunia maya.</a:t>
            </a:r>
          </a:p>
          <a:p>
            <a:r>
              <a:rPr lang="id-ID" dirty="0"/>
              <a:t>M</a:t>
            </a:r>
            <a:r>
              <a:rPr lang="en-US" dirty="0" err="1"/>
              <a:t>arketplace</a:t>
            </a:r>
            <a:r>
              <a:rPr lang="en-US" dirty="0"/>
              <a:t> </a:t>
            </a:r>
            <a:r>
              <a:rPr lang="en-US" dirty="0" err="1"/>
              <a:t>adalah</a:t>
            </a:r>
            <a:r>
              <a:rPr lang="en-US" dirty="0"/>
              <a:t> </a:t>
            </a:r>
            <a:r>
              <a:rPr lang="en-US" dirty="0" err="1"/>
              <a:t>deparment</a:t>
            </a:r>
            <a:r>
              <a:rPr lang="en-US" dirty="0"/>
              <a:t> store online.</a:t>
            </a:r>
            <a:endParaRPr lang="id-ID" dirty="0"/>
          </a:p>
        </p:txBody>
      </p:sp>
    </p:spTree>
    <p:extLst>
      <p:ext uri="{BB962C8B-B14F-4D97-AF65-F5344CB8AC3E}">
        <p14:creationId xmlns:p14="http://schemas.microsoft.com/office/powerpoint/2010/main" val="399684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07AA-ADF3-62DD-9C63-A92079EA60EA}"/>
              </a:ext>
            </a:extLst>
          </p:cNvPr>
          <p:cNvSpPr>
            <a:spLocks noGrp="1"/>
          </p:cNvSpPr>
          <p:nvPr>
            <p:ph type="title"/>
          </p:nvPr>
        </p:nvSpPr>
        <p:spPr/>
        <p:txBody>
          <a:bodyPr/>
          <a:lstStyle/>
          <a:p>
            <a:r>
              <a:rPr lang="id-ID" dirty="0"/>
              <a:t>- Marketplace Murni</a:t>
            </a:r>
          </a:p>
        </p:txBody>
      </p:sp>
      <p:sp>
        <p:nvSpPr>
          <p:cNvPr id="3" name="Content Placeholder 2">
            <a:extLst>
              <a:ext uri="{FF2B5EF4-FFF2-40B4-BE49-F238E27FC236}">
                <a16:creationId xmlns:a16="http://schemas.microsoft.com/office/drawing/2014/main" id="{CAECFC15-1D48-1358-EBFA-13229F622889}"/>
              </a:ext>
            </a:extLst>
          </p:cNvPr>
          <p:cNvSpPr>
            <a:spLocks noGrp="1"/>
          </p:cNvSpPr>
          <p:nvPr>
            <p:ph idx="1"/>
          </p:nvPr>
        </p:nvSpPr>
        <p:spPr/>
        <p:txBody>
          <a:bodyPr>
            <a:normAutofit/>
          </a:bodyPr>
          <a:lstStyle/>
          <a:p>
            <a:r>
              <a:rPr lang="id-ID" dirty="0"/>
              <a:t>Kerjasama marketplace murni adalah ketika situs marketplace hanya menyediakan lapak untuk berjualan dan fasilitas pembayaran.</a:t>
            </a:r>
          </a:p>
          <a:p>
            <a:r>
              <a:rPr lang="id-ID" dirty="0"/>
              <a:t>Contoh marketplace Indonesia yang populer di dengan jenis kerjasama pertama adalah Tokopedia, Bukalapak, Elevenia, Blanja, dan BliBli. Beberapa contoh marketplace dari luar negeri yang populer di Indonesia adalah Shopee (Singapura), Lazada (Singapura), JD.ID (Tiongkok), Amazon (Amerika Serikat), dan Rakuten (Jepang)</a:t>
            </a:r>
          </a:p>
        </p:txBody>
      </p:sp>
    </p:spTree>
    <p:extLst>
      <p:ext uri="{BB962C8B-B14F-4D97-AF65-F5344CB8AC3E}">
        <p14:creationId xmlns:p14="http://schemas.microsoft.com/office/powerpoint/2010/main" val="338867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C396-5803-F5BD-20C1-8018E8448579}"/>
              </a:ext>
            </a:extLst>
          </p:cNvPr>
          <p:cNvSpPr>
            <a:spLocks noGrp="1"/>
          </p:cNvSpPr>
          <p:nvPr>
            <p:ph type="title"/>
          </p:nvPr>
        </p:nvSpPr>
        <p:spPr/>
        <p:txBody>
          <a:bodyPr/>
          <a:lstStyle/>
          <a:p>
            <a:r>
              <a:rPr lang="id-ID" dirty="0"/>
              <a:t>- Marketplace Konsinyasi</a:t>
            </a:r>
          </a:p>
        </p:txBody>
      </p:sp>
      <p:sp>
        <p:nvSpPr>
          <p:cNvPr id="3" name="Content Placeholder 2">
            <a:extLst>
              <a:ext uri="{FF2B5EF4-FFF2-40B4-BE49-F238E27FC236}">
                <a16:creationId xmlns:a16="http://schemas.microsoft.com/office/drawing/2014/main" id="{AE19B686-3234-DA88-CA37-E1295B509957}"/>
              </a:ext>
            </a:extLst>
          </p:cNvPr>
          <p:cNvSpPr>
            <a:spLocks noGrp="1"/>
          </p:cNvSpPr>
          <p:nvPr>
            <p:ph idx="1"/>
          </p:nvPr>
        </p:nvSpPr>
        <p:spPr/>
        <p:txBody>
          <a:bodyPr/>
          <a:lstStyle/>
          <a:p>
            <a:r>
              <a:rPr lang="id-ID" dirty="0"/>
              <a:t>Jenis kerjasama yang kedua adalah konsinyasi atau istilah mudahnya adalah titip barang. Jika penjual melakukan kerjasama konsinyasi dengan situs marketplace, ia hanya perlu menyediakan produk dan detail informasi ke pihak marketplace.</a:t>
            </a:r>
          </a:p>
          <a:p>
            <a:r>
              <a:rPr lang="id-ID" dirty="0"/>
              <a:t>contoh marketplace yang menyediakan kerjasama konsinyasi adalah Zalora dan Berrybenka</a:t>
            </a:r>
          </a:p>
        </p:txBody>
      </p:sp>
    </p:spTree>
    <p:extLst>
      <p:ext uri="{BB962C8B-B14F-4D97-AF65-F5344CB8AC3E}">
        <p14:creationId xmlns:p14="http://schemas.microsoft.com/office/powerpoint/2010/main" val="207216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81EB-1E4F-4D24-906E-1BD2447C0092}"/>
              </a:ext>
            </a:extLst>
          </p:cNvPr>
          <p:cNvSpPr>
            <a:spLocks noGrp="1"/>
          </p:cNvSpPr>
          <p:nvPr>
            <p:ph type="title"/>
          </p:nvPr>
        </p:nvSpPr>
        <p:spPr/>
        <p:txBody>
          <a:bodyPr/>
          <a:lstStyle/>
          <a:p>
            <a:r>
              <a:rPr lang="id-ID" dirty="0"/>
              <a:t>Pengertian Startup</a:t>
            </a:r>
          </a:p>
        </p:txBody>
      </p:sp>
      <p:sp>
        <p:nvSpPr>
          <p:cNvPr id="3" name="Content Placeholder 2">
            <a:extLst>
              <a:ext uri="{FF2B5EF4-FFF2-40B4-BE49-F238E27FC236}">
                <a16:creationId xmlns:a16="http://schemas.microsoft.com/office/drawing/2014/main" id="{2390B524-8CCE-FC5F-AC87-EA2676A63E6E}"/>
              </a:ext>
            </a:extLst>
          </p:cNvPr>
          <p:cNvSpPr>
            <a:spLocks noGrp="1"/>
          </p:cNvSpPr>
          <p:nvPr>
            <p:ph idx="1"/>
          </p:nvPr>
        </p:nvSpPr>
        <p:spPr/>
        <p:txBody>
          <a:bodyPr/>
          <a:lstStyle/>
          <a:p>
            <a:r>
              <a:rPr lang="id-ID" dirty="0"/>
              <a:t>Startup merupakan perusahaan rintisan, Apa itu startup umumnya merujuk kepada perusahaan yang memang belum lama beroperasi.</a:t>
            </a:r>
          </a:p>
          <a:p>
            <a:r>
              <a:rPr lang="id-ID" dirty="0"/>
              <a:t>Istilah apa itu startup sendiri diartikan juga sebagai sebuah persahaan baru yang sedang dilakukan pengembangan.</a:t>
            </a:r>
          </a:p>
          <a:p>
            <a:r>
              <a:rPr lang="id-ID" dirty="0"/>
              <a:t>berhubungan dengan teknologi, internet, web, atau hal lain yang masih ada dalam ranah tersebut.</a:t>
            </a:r>
          </a:p>
        </p:txBody>
      </p:sp>
    </p:spTree>
    <p:extLst>
      <p:ext uri="{BB962C8B-B14F-4D97-AF65-F5344CB8AC3E}">
        <p14:creationId xmlns:p14="http://schemas.microsoft.com/office/powerpoint/2010/main" val="29127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1435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Custom Design</vt:lpstr>
      <vt:lpstr>Komputer &amp; Masyarakat</vt:lpstr>
      <vt:lpstr>A. Konsep Bisnis Bidang IT</vt:lpstr>
      <vt:lpstr>PowerPoint Presentation</vt:lpstr>
      <vt:lpstr>B. Beberapa Penerapan Konsep Bisnis Bidang IT</vt:lpstr>
      <vt:lpstr>PowerPoint Presentation</vt:lpstr>
      <vt:lpstr>C. Marketplace</vt:lpstr>
      <vt:lpstr>- Marketplace Murni</vt:lpstr>
      <vt:lpstr>- Marketplace Konsinyasi</vt:lpstr>
      <vt:lpstr>Pengertian Startup</vt:lpstr>
      <vt:lpstr>Karakteristik Perusahaan startup</vt:lpstr>
      <vt:lpstr>Perkembangan Start Up</vt:lpstr>
      <vt:lpstr>Perkembangan Start Up(2)</vt:lpstr>
      <vt:lpstr>Istilah Penting dalam Start up:</vt:lpstr>
      <vt:lpstr>Istilah Penting dalam Start up :(2)</vt:lpstr>
      <vt:lpstr>Istilah Penting dalam Start up:(3)</vt:lpstr>
      <vt:lpstr>Istilah Penting dalam Start up:(4)</vt:lpstr>
      <vt:lpstr>Beberapa istilah yang menunjang struktur organisasi pendirian startup, seperti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DANY YUDHA KRISNA</cp:lastModifiedBy>
  <cp:revision>38</cp:revision>
  <dcterms:created xsi:type="dcterms:W3CDTF">2021-08-03T05:39:13Z</dcterms:created>
  <dcterms:modified xsi:type="dcterms:W3CDTF">2022-04-25T11:37:35Z</dcterms:modified>
</cp:coreProperties>
</file>