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7" r:id="rId3"/>
    <p:sldId id="272" r:id="rId4"/>
    <p:sldId id="273" r:id="rId5"/>
    <p:sldId id="276" r:id="rId6"/>
    <p:sldId id="274" r:id="rId7"/>
    <p:sldId id="277" r:id="rId8"/>
    <p:sldId id="275" r:id="rId9"/>
    <p:sldId id="278" r:id="rId10"/>
    <p:sldId id="271" r:id="rId11"/>
    <p:sldId id="280" r:id="rId12"/>
    <p:sldId id="281" r:id="rId13"/>
    <p:sldId id="282"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93" d="100"/>
          <a:sy n="93" d="100"/>
        </p:scale>
        <p:origin x="1664"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96952" y="1124744"/>
            <a:ext cx="5542384" cy="1037977"/>
          </a:xfrm>
          <a:prstGeom prst="rect">
            <a:avLst/>
          </a:prstGeom>
        </p:spPr>
        <p:txBody>
          <a:bodyPr/>
          <a:lstStyle>
            <a:lvl1pPr>
              <a:defRPr>
                <a:solidFill>
                  <a:schemeClr val="bg1"/>
                </a:solidFill>
              </a:defRPr>
            </a:lvl1pPr>
          </a:lstStyle>
          <a:p>
            <a:r>
              <a:rPr lang="en-US" dirty="0" err="1"/>
              <a:t>Nama</a:t>
            </a:r>
            <a:r>
              <a:rPr lang="en-US" dirty="0"/>
              <a:t> </a:t>
            </a:r>
            <a:r>
              <a:rPr lang="en-US" dirty="0" err="1"/>
              <a:t>Dosen</a:t>
            </a:r>
            <a:endParaRPr lang="en-US" dirty="0"/>
          </a:p>
        </p:txBody>
      </p:sp>
      <p:sp>
        <p:nvSpPr>
          <p:cNvPr id="3" name="Subtitle 2"/>
          <p:cNvSpPr>
            <a:spLocks noGrp="1"/>
          </p:cNvSpPr>
          <p:nvPr>
            <p:ph type="subTitle" idx="1" hasCustomPrompt="1"/>
          </p:nvPr>
        </p:nvSpPr>
        <p:spPr>
          <a:xfrm>
            <a:off x="3059832" y="3573016"/>
            <a:ext cx="5360640" cy="432048"/>
          </a:xfrm>
          <a:prstGeom prst="rect">
            <a:avLst/>
          </a:prstGeo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dirty="0"/>
              <a:t>SESI PERKULIHAN</a:t>
            </a:r>
            <a:endParaRPr lang="en-US" dirty="0"/>
          </a:p>
        </p:txBody>
      </p:sp>
      <p:sp>
        <p:nvSpPr>
          <p:cNvPr id="4" name="Subtitle 2"/>
          <p:cNvSpPr txBox="1">
            <a:spLocks/>
          </p:cNvSpPr>
          <p:nvPr userDrawn="1"/>
        </p:nvSpPr>
        <p:spPr>
          <a:xfrm>
            <a:off x="2987824" y="5132412"/>
            <a:ext cx="5360640" cy="456828"/>
          </a:xfrm>
          <a:prstGeom prst="rect">
            <a:avLst/>
          </a:prstGeom>
        </p:spPr>
        <p:txBody>
          <a:bodyPr/>
          <a:lstStyle>
            <a:lvl1pPr marL="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solidFill>
                <a:schemeClr val="tx1"/>
              </a:solidFill>
            </a:endParaRPr>
          </a:p>
        </p:txBody>
      </p:sp>
      <p:sp>
        <p:nvSpPr>
          <p:cNvPr id="5" name="Subtitle 2"/>
          <p:cNvSpPr txBox="1">
            <a:spLocks/>
          </p:cNvSpPr>
          <p:nvPr userDrawn="1"/>
        </p:nvSpPr>
        <p:spPr>
          <a:xfrm>
            <a:off x="2969888" y="4916388"/>
            <a:ext cx="5360640" cy="432048"/>
          </a:xfrm>
          <a:prstGeom prst="rect">
            <a:avLst/>
          </a:prstGeom>
        </p:spPr>
        <p:txBody>
          <a:bodyPr/>
          <a:lstStyle>
            <a:lvl1pPr marL="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Text Placeholder 7"/>
          <p:cNvSpPr>
            <a:spLocks noGrp="1"/>
          </p:cNvSpPr>
          <p:nvPr>
            <p:ph type="body" sz="quarter" idx="10" hasCustomPrompt="1"/>
          </p:nvPr>
        </p:nvSpPr>
        <p:spPr>
          <a:xfrm>
            <a:off x="3635896" y="2204864"/>
            <a:ext cx="4176713" cy="720725"/>
          </a:xfrm>
          <a:prstGeom prst="rect">
            <a:avLst/>
          </a:prstGeom>
        </p:spPr>
        <p:txBody>
          <a:bodyPr/>
          <a:lstStyle>
            <a:lvl1pPr>
              <a:defRPr baseline="0">
                <a:solidFill>
                  <a:schemeClr val="bg1"/>
                </a:solidFill>
              </a:defRPr>
            </a:lvl1pPr>
          </a:lstStyle>
          <a:p>
            <a:pPr lvl="0"/>
            <a:r>
              <a:rPr lang="id-ID" dirty="0"/>
              <a:t>MATA KULIAH</a:t>
            </a:r>
            <a:endParaRPr lang="en-US" dirty="0"/>
          </a:p>
        </p:txBody>
      </p:sp>
      <p:sp>
        <p:nvSpPr>
          <p:cNvPr id="10" name="Text Placeholder 9"/>
          <p:cNvSpPr>
            <a:spLocks noGrp="1"/>
          </p:cNvSpPr>
          <p:nvPr>
            <p:ph type="body" sz="quarter" idx="11" hasCustomPrompt="1"/>
          </p:nvPr>
        </p:nvSpPr>
        <p:spPr>
          <a:xfrm>
            <a:off x="3203575" y="4149725"/>
            <a:ext cx="5127625" cy="1198563"/>
          </a:xfrm>
          <a:prstGeom prst="rect">
            <a:avLst/>
          </a:prstGeom>
        </p:spPr>
        <p:txBody>
          <a:bodyPr/>
          <a:lstStyle>
            <a:lvl1pPr>
              <a:defRPr sz="3600" baseline="0">
                <a:solidFill>
                  <a:schemeClr val="tx1"/>
                </a:solidFill>
              </a:defRPr>
            </a:lvl1pPr>
          </a:lstStyle>
          <a:p>
            <a:pPr lvl="0"/>
            <a:r>
              <a:rPr lang="id-ID" dirty="0"/>
              <a:t>Topik Perkuliahan</a:t>
            </a:r>
            <a:endParaRPr lang="en-US" dirty="0"/>
          </a:p>
        </p:txBody>
      </p:sp>
    </p:spTree>
    <p:extLst>
      <p:ext uri="{BB962C8B-B14F-4D97-AF65-F5344CB8AC3E}">
        <p14:creationId xmlns:p14="http://schemas.microsoft.com/office/powerpoint/2010/main" val="381273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926976"/>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p:cNvSpPr>
            <a:spLocks noGrp="1"/>
          </p:cNvSpPr>
          <p:nvPr>
            <p:ph sz="half" idx="2"/>
          </p:nvPr>
        </p:nvSpPr>
        <p:spPr>
          <a:xfrm>
            <a:off x="395536" y="1916832"/>
            <a:ext cx="7992888" cy="4176464"/>
          </a:xfrm>
          <a:prstGeom prst="rect">
            <a:avLst/>
          </a:prstGeom>
        </p:spPr>
        <p:txBody>
          <a:bodyPr/>
          <a:lstStyle>
            <a:lvl1pPr marL="342900" indent="-342900" algn="l">
              <a:buFont typeface="Courier New" panose="02070309020205020404" pitchFamily="49" charset="0"/>
              <a:buChar char="o"/>
              <a:defRPr sz="2400">
                <a:solidFill>
                  <a:schemeClr val="tx2">
                    <a:lumMod val="75000"/>
                  </a:schemeClr>
                </a:solidFill>
                <a:latin typeface="Arial" panose="020B0604020202020204" pitchFamily="34" charset="0"/>
                <a:cs typeface="Arial" panose="020B0604020202020204"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428097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5140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stStyle>
          <a:p>
            <a:pPr lvl="0"/>
            <a:r>
              <a:rPr lang="en-US"/>
              <a:t>Click to edit Master text styles</a:t>
            </a:r>
          </a:p>
        </p:txBody>
      </p:sp>
      <p:sp>
        <p:nvSpPr>
          <p:cNvPr id="8" name="Text Placeholder 7"/>
          <p:cNvSpPr>
            <a:spLocks noGrp="1"/>
          </p:cNvSpPr>
          <p:nvPr>
            <p:ph type="body" sz="quarter" idx="10" hasCustomPrompt="1"/>
          </p:nvPr>
        </p:nvSpPr>
        <p:spPr>
          <a:xfrm>
            <a:off x="5868144" y="6495420"/>
            <a:ext cx="3097213" cy="333375"/>
          </a:xfrm>
          <a:prstGeom prst="rect">
            <a:avLst/>
          </a:prstGeom>
        </p:spPr>
        <p:txBody>
          <a:bodyPr/>
          <a:lstStyle>
            <a:lvl1pPr>
              <a:defRPr sz="2000">
                <a:solidFill>
                  <a:schemeClr val="bg1"/>
                </a:solidFill>
              </a:defRPr>
            </a:lvl1pPr>
          </a:lstStyle>
          <a:p>
            <a:pPr lvl="0"/>
            <a:r>
              <a:rPr lang="en-US" dirty="0"/>
              <a:t>www.esaunggul.ac.id</a:t>
            </a:r>
          </a:p>
        </p:txBody>
      </p:sp>
    </p:spTree>
    <p:extLst>
      <p:ext uri="{BB962C8B-B14F-4D97-AF65-F5344CB8AC3E}">
        <p14:creationId xmlns:p14="http://schemas.microsoft.com/office/powerpoint/2010/main" val="180738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6"/>
          <p:cNvSpPr>
            <a:spLocks noGrp="1"/>
          </p:cNvSpPr>
          <p:nvPr>
            <p:ph type="title"/>
          </p:nvPr>
        </p:nvSpPr>
        <p:spPr>
          <a:xfrm>
            <a:off x="467544" y="476672"/>
            <a:ext cx="8229600" cy="1143000"/>
          </a:xfrm>
          <a:prstGeom prst="rect">
            <a:avLst/>
          </a:prstGeom>
        </p:spPr>
        <p:txBody>
          <a:bodyPr/>
          <a:lstStyle/>
          <a:p>
            <a:r>
              <a:rPr lang="en-US"/>
              <a:t>Click to edit Master title style</a:t>
            </a:r>
            <a:endParaRPr lang="en-US" dirty="0"/>
          </a:p>
        </p:txBody>
      </p:sp>
      <p:sp>
        <p:nvSpPr>
          <p:cNvPr id="9" name="Picture Placeholder 8"/>
          <p:cNvSpPr>
            <a:spLocks noGrp="1"/>
          </p:cNvSpPr>
          <p:nvPr>
            <p:ph type="pic" sz="quarter" idx="10"/>
          </p:nvPr>
        </p:nvSpPr>
        <p:spPr>
          <a:xfrm>
            <a:off x="468313" y="1773238"/>
            <a:ext cx="3959671" cy="4176712"/>
          </a:xfrm>
          <a:prstGeom prst="rect">
            <a:avLst/>
          </a:prstGeom>
        </p:spPr>
        <p:txBody>
          <a:bodyPr/>
          <a:lstStyle/>
          <a:p>
            <a:r>
              <a:rPr lang="en-US"/>
              <a:t>Click icon to add picture</a:t>
            </a:r>
            <a:endParaRPr lang="en-US" dirty="0"/>
          </a:p>
        </p:txBody>
      </p:sp>
      <p:sp>
        <p:nvSpPr>
          <p:cNvPr id="11" name="Text Placeholder 10"/>
          <p:cNvSpPr>
            <a:spLocks noGrp="1"/>
          </p:cNvSpPr>
          <p:nvPr>
            <p:ph type="body" sz="quarter" idx="11"/>
          </p:nvPr>
        </p:nvSpPr>
        <p:spPr>
          <a:xfrm>
            <a:off x="4643438" y="1773238"/>
            <a:ext cx="3960812" cy="4176712"/>
          </a:xfrm>
          <a:prstGeom prst="rect">
            <a:avLst/>
          </a:prstGeo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47046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C21576B-E1C5-45F0-93D0-4652DD844997}" type="datetimeFigureOut">
              <a:rPr lang="en-US" smtClean="0"/>
              <a:t>9/8/20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F864BF1-00C7-481D-B429-40D01BB62807}" type="slidenum">
              <a:rPr lang="en-US" smtClean="0"/>
              <a:t>‹#›</a:t>
            </a:fld>
            <a:endParaRPr lang="en-US"/>
          </a:p>
        </p:txBody>
      </p:sp>
    </p:spTree>
    <p:extLst>
      <p:ext uri="{BB962C8B-B14F-4D97-AF65-F5344CB8AC3E}">
        <p14:creationId xmlns:p14="http://schemas.microsoft.com/office/powerpoint/2010/main" val="19231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276293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229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1296144"/>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476672"/>
            <a:ext cx="5111750" cy="564949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844824"/>
            <a:ext cx="3008313" cy="428133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851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160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esaunggul.ac.id/"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6876256" y="6489371"/>
            <a:ext cx="2177584" cy="369332"/>
          </a:xfrm>
          <a:prstGeom prst="rect">
            <a:avLst/>
          </a:prstGeom>
          <a:noFill/>
        </p:spPr>
        <p:txBody>
          <a:bodyPr wrap="none" rtlCol="0">
            <a:spAutoFit/>
          </a:bodyPr>
          <a:lstStyle/>
          <a:p>
            <a:r>
              <a:rPr lang="en-US" dirty="0">
                <a:hlinkClick r:id="rId13"/>
              </a:rPr>
              <a:t>www.esaunggul.ac.id</a:t>
            </a:r>
            <a:endParaRPr lang="en-US" dirty="0"/>
          </a:p>
        </p:txBody>
      </p:sp>
    </p:spTree>
    <p:extLst>
      <p:ext uri="{BB962C8B-B14F-4D97-AF65-F5344CB8AC3E}">
        <p14:creationId xmlns:p14="http://schemas.microsoft.com/office/powerpoint/2010/main" val="206532600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6" r:id="rId8"/>
    <p:sldLayoutId id="2147483657" r:id="rId9"/>
    <p:sldLayoutId id="2147483660"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2806" y="2179887"/>
            <a:ext cx="6145657" cy="648072"/>
          </a:xfrm>
        </p:spPr>
        <p:txBody>
          <a:bodyPr/>
          <a:lstStyle/>
          <a:p>
            <a:pPr algn="l"/>
            <a:r>
              <a:rPr lang="en-US" sz="3200" dirty="0">
                <a:latin typeface="Arial" panose="020B0604020202020204" pitchFamily="34" charset="0"/>
                <a:cs typeface="Arial" panose="020B0604020202020204" pitchFamily="34" charset="0"/>
              </a:rPr>
              <a:t>Kundang K </a:t>
            </a:r>
            <a:r>
              <a:rPr lang="en-US" sz="3200" dirty="0" err="1">
                <a:latin typeface="Arial" panose="020B0604020202020204" pitchFamily="34" charset="0"/>
                <a:cs typeface="Arial" panose="020B0604020202020204" pitchFamily="34" charset="0"/>
              </a:rPr>
              <a:t>Juman</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987824" y="3573016"/>
            <a:ext cx="5688632" cy="432048"/>
          </a:xfrm>
        </p:spPr>
        <p:txBody>
          <a:bodyPr/>
          <a:lstStyle/>
          <a:p>
            <a:r>
              <a:rPr lang="en-US" sz="2400" dirty="0" err="1">
                <a:latin typeface="Arial" panose="020B0604020202020204" pitchFamily="34" charset="0"/>
                <a:cs typeface="Arial" panose="020B0604020202020204" pitchFamily="34" charset="0"/>
              </a:rPr>
              <a:t>Sesi</a:t>
            </a:r>
            <a:r>
              <a:rPr lang="en-US" sz="2400" dirty="0">
                <a:latin typeface="Arial" panose="020B0604020202020204" pitchFamily="34" charset="0"/>
                <a:cs typeface="Arial" panose="020B0604020202020204" pitchFamily="34" charset="0"/>
              </a:rPr>
              <a:t>. 1</a:t>
            </a:r>
          </a:p>
        </p:txBody>
      </p:sp>
      <p:sp>
        <p:nvSpPr>
          <p:cNvPr id="4" name="Text Placeholder 3"/>
          <p:cNvSpPr>
            <a:spLocks noGrp="1"/>
          </p:cNvSpPr>
          <p:nvPr>
            <p:ph type="body" sz="quarter" idx="10"/>
          </p:nvPr>
        </p:nvSpPr>
        <p:spPr>
          <a:xfrm>
            <a:off x="2627784" y="1268760"/>
            <a:ext cx="6151123" cy="720080"/>
          </a:xfrm>
        </p:spPr>
        <p:txBody>
          <a:bodyPr/>
          <a:lstStyle/>
          <a:p>
            <a:pPr algn="l"/>
            <a:r>
              <a:rPr lang="en-US" sz="3200" dirty="0">
                <a:latin typeface="Arial" panose="020B0604020202020204" pitchFamily="34" charset="0"/>
                <a:cs typeface="Arial" panose="020B0604020202020204" pitchFamily="34" charset="0"/>
              </a:rPr>
              <a:t>Dasar </a:t>
            </a:r>
            <a:r>
              <a:rPr lang="en-US" sz="3200" dirty="0" err="1">
                <a:latin typeface="Arial" panose="020B0604020202020204" pitchFamily="34" charset="0"/>
                <a:cs typeface="Arial" panose="020B0604020202020204" pitchFamily="34" charset="0"/>
              </a:rPr>
              <a:t>Sistem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Informasi</a:t>
            </a:r>
            <a:r>
              <a:rPr lang="en-US" sz="3200" dirty="0">
                <a:latin typeface="Arial" panose="020B0604020202020204" pitchFamily="34" charset="0"/>
                <a:cs typeface="Arial" panose="020B0604020202020204" pitchFamily="34" charset="0"/>
              </a:rPr>
              <a:t> </a:t>
            </a:r>
          </a:p>
        </p:txBody>
      </p:sp>
      <p:sp>
        <p:nvSpPr>
          <p:cNvPr id="5" name="Text Placeholder 4"/>
          <p:cNvSpPr>
            <a:spLocks noGrp="1"/>
          </p:cNvSpPr>
          <p:nvPr>
            <p:ph type="body" sz="quarter" idx="11"/>
          </p:nvPr>
        </p:nvSpPr>
        <p:spPr>
          <a:xfrm>
            <a:off x="2987824" y="4149080"/>
            <a:ext cx="5616624" cy="1367507"/>
          </a:xfrm>
        </p:spPr>
        <p:txBody>
          <a:bodyPr/>
          <a:lstStyle/>
          <a:p>
            <a:r>
              <a:rPr lang="en-US" sz="3200" dirty="0" err="1">
                <a:latin typeface="Arial" panose="020B0604020202020204" pitchFamily="34" charset="0"/>
                <a:cs typeface="Arial" panose="020B0604020202020204" pitchFamily="34" charset="0"/>
              </a:rPr>
              <a:t>Sistem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Informasi</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08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000" b="1" dirty="0" err="1">
                <a:solidFill>
                  <a:srgbClr val="FF0000"/>
                </a:solidFill>
              </a:rPr>
              <a:t>Apakah</a:t>
            </a:r>
            <a:r>
              <a:rPr lang="en-US" sz="4000" b="1" dirty="0">
                <a:solidFill>
                  <a:srgbClr val="FF0000"/>
                </a:solidFill>
              </a:rPr>
              <a:t> </a:t>
            </a:r>
            <a:r>
              <a:rPr lang="en-US" sz="4000" b="1" dirty="0" err="1">
                <a:solidFill>
                  <a:srgbClr val="FF0000"/>
                </a:solidFill>
              </a:rPr>
              <a:t>Sistem</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a:t>
            </a:r>
            <a:r>
              <a:rPr lang="en-US" sz="4000" b="1" dirty="0" err="1">
                <a:solidFill>
                  <a:srgbClr val="FF0000"/>
                </a:solidFill>
              </a:rPr>
              <a:t>Itu</a:t>
            </a:r>
            <a:r>
              <a:rPr lang="en-US" sz="4000" b="1" dirty="0">
                <a:solidFill>
                  <a:srgbClr val="FF0000"/>
                </a:solidFill>
              </a:rPr>
              <a:t>?</a:t>
            </a:r>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r>
              <a:rPr lang="en-US" sz="2800" dirty="0" err="1"/>
              <a:t>Sistem</a:t>
            </a:r>
            <a:r>
              <a:rPr lang="en-US" sz="2800" dirty="0"/>
              <a:t> </a:t>
            </a:r>
            <a:r>
              <a:rPr lang="en-US" sz="2800" dirty="0" err="1"/>
              <a:t>Informasi</a:t>
            </a:r>
            <a:r>
              <a:rPr lang="en-US" sz="2800" dirty="0"/>
              <a:t> </a:t>
            </a:r>
            <a:r>
              <a:rPr lang="en-US" sz="2800" dirty="0" err="1"/>
              <a:t>dapat</a:t>
            </a:r>
            <a:r>
              <a:rPr lang="en-US" sz="2800" dirty="0"/>
              <a:t> </a:t>
            </a:r>
            <a:r>
              <a:rPr lang="en-US" sz="2800" dirty="0" err="1"/>
              <a:t>dibedakan</a:t>
            </a:r>
            <a:r>
              <a:rPr lang="en-US" sz="2800" dirty="0"/>
              <a:t> </a:t>
            </a:r>
            <a:r>
              <a:rPr lang="en-US" sz="2800" dirty="0" err="1"/>
              <a:t>menjadi</a:t>
            </a:r>
            <a:r>
              <a:rPr lang="en-US" sz="2800" dirty="0"/>
              <a:t> 2, </a:t>
            </a:r>
            <a:r>
              <a:rPr lang="en-US" sz="2800" b="1" dirty="0" err="1"/>
              <a:t>sistem</a:t>
            </a:r>
            <a:r>
              <a:rPr lang="en-US" sz="2800" b="1" dirty="0"/>
              <a:t> </a:t>
            </a:r>
            <a:r>
              <a:rPr lang="en-US" sz="2800" b="1" dirty="0" err="1"/>
              <a:t>informasi</a:t>
            </a:r>
            <a:r>
              <a:rPr lang="en-US" sz="2800" b="1" dirty="0"/>
              <a:t> manual</a:t>
            </a:r>
            <a:r>
              <a:rPr lang="en-US" sz="2800" dirty="0"/>
              <a:t> dan </a:t>
            </a:r>
            <a:r>
              <a:rPr lang="en-US" sz="2800" b="1" dirty="0" err="1"/>
              <a:t>sistem</a:t>
            </a:r>
            <a:r>
              <a:rPr lang="en-US" sz="2800" b="1" dirty="0"/>
              <a:t> </a:t>
            </a:r>
            <a:r>
              <a:rPr lang="en-US" sz="2800" b="1" dirty="0" err="1"/>
              <a:t>informasi</a:t>
            </a:r>
            <a:r>
              <a:rPr lang="en-US" sz="2800" b="1" dirty="0"/>
              <a:t> </a:t>
            </a:r>
            <a:r>
              <a:rPr lang="en-US" sz="2800" b="1" dirty="0" err="1"/>
              <a:t>berbasis</a:t>
            </a:r>
            <a:r>
              <a:rPr lang="en-US" sz="2800" b="1" dirty="0"/>
              <a:t> </a:t>
            </a:r>
            <a:r>
              <a:rPr lang="en-US" sz="2800" b="1" dirty="0" err="1"/>
              <a:t>komputer</a:t>
            </a:r>
            <a:r>
              <a:rPr lang="en-US" sz="2800" b="1" dirty="0"/>
              <a:t> (CBIS)</a:t>
            </a:r>
          </a:p>
          <a:p>
            <a:r>
              <a:rPr lang="en-US" sz="2800" b="1" dirty="0"/>
              <a:t>CBIS</a:t>
            </a:r>
            <a:r>
              <a:rPr lang="en-US" sz="2800" dirty="0"/>
              <a:t> </a:t>
            </a:r>
            <a:r>
              <a:rPr lang="en-US" sz="2800" dirty="0" err="1"/>
              <a:t>atau</a:t>
            </a:r>
            <a:r>
              <a:rPr lang="en-US" sz="2800" dirty="0"/>
              <a:t> </a:t>
            </a:r>
            <a:r>
              <a:rPr lang="en-US" sz="2800" dirty="0" err="1"/>
              <a:t>selanjutnya</a:t>
            </a:r>
            <a:r>
              <a:rPr lang="en-US" sz="2800" dirty="0"/>
              <a:t> </a:t>
            </a:r>
            <a:r>
              <a:rPr lang="en-US" sz="2800" dirty="0" err="1"/>
              <a:t>disebut</a:t>
            </a:r>
            <a:r>
              <a:rPr lang="en-US" sz="2800" dirty="0"/>
              <a:t> </a:t>
            </a:r>
            <a:r>
              <a:rPr lang="en-US" sz="2800" b="1" dirty="0" err="1"/>
              <a:t>sistem</a:t>
            </a:r>
            <a:r>
              <a:rPr lang="en-US" sz="2800" b="1" dirty="0"/>
              <a:t> </a:t>
            </a:r>
            <a:r>
              <a:rPr lang="en-US" sz="2800" b="1" dirty="0" err="1"/>
              <a:t>informasi</a:t>
            </a:r>
            <a:r>
              <a:rPr lang="en-US" sz="2800" dirty="0"/>
              <a:t> (SI) </a:t>
            </a:r>
            <a:r>
              <a:rPr lang="en-US" sz="2800" dirty="0" err="1"/>
              <a:t>saja</a:t>
            </a:r>
            <a:r>
              <a:rPr lang="en-US" sz="2800" dirty="0"/>
              <a:t> </a:t>
            </a:r>
            <a:r>
              <a:rPr lang="en-US" sz="2800" dirty="0" err="1"/>
              <a:t>adalah</a:t>
            </a:r>
            <a:r>
              <a:rPr lang="en-US" sz="2800" dirty="0"/>
              <a:t> </a:t>
            </a:r>
            <a:r>
              <a:rPr lang="en-US" sz="2800" dirty="0" err="1"/>
              <a:t>jenis</a:t>
            </a:r>
            <a:r>
              <a:rPr lang="en-US" sz="2800" dirty="0"/>
              <a:t> </a:t>
            </a:r>
            <a:r>
              <a:rPr lang="en-US" sz="2800" dirty="0" err="1"/>
              <a:t>sistem</a:t>
            </a:r>
            <a:r>
              <a:rPr lang="en-US" sz="2800" dirty="0"/>
              <a:t> </a:t>
            </a:r>
            <a:r>
              <a:rPr lang="en-US" sz="2800" dirty="0" err="1"/>
              <a:t>informasi</a:t>
            </a:r>
            <a:r>
              <a:rPr lang="en-US" sz="2800" dirty="0"/>
              <a:t> yang </a:t>
            </a:r>
            <a:r>
              <a:rPr lang="en-US" sz="2800" dirty="0" err="1"/>
              <a:t>menggunakan</a:t>
            </a:r>
            <a:r>
              <a:rPr lang="en-US" sz="2800" dirty="0"/>
              <a:t> </a:t>
            </a:r>
            <a:r>
              <a:rPr lang="en-US" sz="2800" dirty="0" err="1"/>
              <a:t>komputer</a:t>
            </a:r>
            <a:endParaRPr lang="id-ID" sz="2800" b="1" dirty="0"/>
          </a:p>
          <a:p>
            <a:pPr marL="0" indent="0" fontAlgn="auto">
              <a:spcAft>
                <a:spcPts val="0"/>
              </a:spcAft>
              <a:buNone/>
              <a:defRPr/>
            </a:pPr>
            <a:endParaRPr lang="en-US" sz="2800" dirty="0"/>
          </a:p>
        </p:txBody>
      </p:sp>
    </p:spTree>
    <p:extLst>
      <p:ext uri="{BB962C8B-B14F-4D97-AF65-F5344CB8AC3E}">
        <p14:creationId xmlns:p14="http://schemas.microsoft.com/office/powerpoint/2010/main" val="216786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marL="0" indent="0" fontAlgn="auto">
              <a:spcAft>
                <a:spcPts val="0"/>
              </a:spcAft>
              <a:buNone/>
              <a:defRPr/>
            </a:pPr>
            <a:r>
              <a:rPr lang="en-US" sz="2800" b="1" dirty="0" err="1">
                <a:solidFill>
                  <a:srgbClr val="FF0000"/>
                </a:solidFill>
              </a:rPr>
              <a:t>Apakah</a:t>
            </a:r>
            <a:r>
              <a:rPr lang="en-US" sz="2800" b="1" dirty="0">
                <a:solidFill>
                  <a:srgbClr val="FF0000"/>
                </a:solidFill>
              </a:rPr>
              <a:t> </a:t>
            </a:r>
            <a:r>
              <a:rPr lang="en-US" sz="2800" b="1" dirty="0" err="1">
                <a:solidFill>
                  <a:srgbClr val="FF0000"/>
                </a:solidFill>
              </a:rPr>
              <a:t>Sistem</a:t>
            </a:r>
            <a:r>
              <a:rPr lang="en-US" sz="2800" b="1" dirty="0">
                <a:solidFill>
                  <a:srgbClr val="FF0000"/>
                </a:solidFill>
              </a:rPr>
              <a:t> </a:t>
            </a:r>
            <a:r>
              <a:rPr lang="en-US" sz="2800" b="1" dirty="0" err="1">
                <a:solidFill>
                  <a:srgbClr val="FF0000"/>
                </a:solidFill>
              </a:rPr>
              <a:t>Informasi</a:t>
            </a:r>
            <a:r>
              <a:rPr lang="en-US" sz="2800" b="1" dirty="0">
                <a:solidFill>
                  <a:srgbClr val="FF0000"/>
                </a:solidFill>
              </a:rPr>
              <a:t> </a:t>
            </a:r>
            <a:r>
              <a:rPr lang="en-US" sz="2800" b="1" dirty="0" err="1">
                <a:solidFill>
                  <a:srgbClr val="FF0000"/>
                </a:solidFill>
              </a:rPr>
              <a:t>Itu</a:t>
            </a:r>
            <a:r>
              <a:rPr lang="en-US" sz="2800" b="1" dirty="0">
                <a:solidFill>
                  <a:srgbClr val="FF0000"/>
                </a:solidFill>
              </a:rPr>
              <a:t>?</a:t>
            </a:r>
          </a:p>
          <a:p>
            <a:pPr fontAlgn="base"/>
            <a:r>
              <a:rPr lang="en-US" dirty="0"/>
              <a:t>Alter (1992)</a:t>
            </a:r>
            <a:endParaRPr lang="en-ID" dirty="0"/>
          </a:p>
          <a:p>
            <a:pPr fontAlgn="base"/>
            <a:r>
              <a:rPr lang="en-US" dirty="0"/>
              <a:t>	 </a:t>
            </a:r>
            <a:r>
              <a:rPr lang="en-US" dirty="0" err="1"/>
              <a:t>Sistem</a:t>
            </a:r>
            <a:r>
              <a:rPr lang="en-US" dirty="0"/>
              <a:t> </a:t>
            </a:r>
            <a:r>
              <a:rPr lang="en-US" dirty="0" err="1"/>
              <a:t>informasi</a:t>
            </a:r>
            <a:r>
              <a:rPr lang="en-US" dirty="0"/>
              <a:t> </a:t>
            </a:r>
            <a:r>
              <a:rPr lang="en-US" dirty="0" err="1"/>
              <a:t>adalah</a:t>
            </a:r>
            <a:r>
              <a:rPr lang="en-US" dirty="0"/>
              <a:t> </a:t>
            </a:r>
            <a:r>
              <a:rPr lang="en-US" dirty="0" err="1"/>
              <a:t>kombinasi</a:t>
            </a:r>
            <a:r>
              <a:rPr lang="en-US" dirty="0"/>
              <a:t> </a:t>
            </a:r>
            <a:r>
              <a:rPr lang="en-US" dirty="0" err="1"/>
              <a:t>antar</a:t>
            </a:r>
            <a:r>
              <a:rPr lang="en-US" dirty="0"/>
              <a:t> </a:t>
            </a:r>
            <a:r>
              <a:rPr lang="en-US" dirty="0" err="1"/>
              <a:t>prosedur</a:t>
            </a:r>
            <a:r>
              <a:rPr lang="en-US" dirty="0"/>
              <a:t> </a:t>
            </a:r>
            <a:r>
              <a:rPr lang="en-US" dirty="0" err="1"/>
              <a:t>kerja</a:t>
            </a:r>
            <a:r>
              <a:rPr lang="en-US" dirty="0"/>
              <a:t>, </a:t>
            </a:r>
            <a:r>
              <a:rPr lang="en-US" dirty="0" err="1"/>
              <a:t>informasi</a:t>
            </a:r>
            <a:r>
              <a:rPr lang="en-US" dirty="0"/>
              <a:t>, orang, dan </a:t>
            </a:r>
            <a:r>
              <a:rPr lang="en-US" dirty="0" err="1"/>
              <a:t>teknologi</a:t>
            </a:r>
            <a:r>
              <a:rPr lang="en-US" dirty="0"/>
              <a:t> </a:t>
            </a:r>
            <a:r>
              <a:rPr lang="en-US" dirty="0" err="1"/>
              <a:t>informasi</a:t>
            </a:r>
            <a:r>
              <a:rPr lang="en-US" dirty="0"/>
              <a:t> yang </a:t>
            </a:r>
            <a:r>
              <a:rPr lang="en-US" dirty="0" err="1"/>
              <a:t>diorganisasikan</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dalam</a:t>
            </a:r>
            <a:r>
              <a:rPr lang="en-US" dirty="0"/>
              <a:t> </a:t>
            </a:r>
            <a:r>
              <a:rPr lang="en-US" dirty="0" err="1"/>
              <a:t>sebuah</a:t>
            </a:r>
            <a:r>
              <a:rPr lang="en-US" dirty="0"/>
              <a:t> </a:t>
            </a:r>
            <a:r>
              <a:rPr lang="en-US" dirty="0" err="1"/>
              <a:t>organisasi</a:t>
            </a:r>
            <a:endParaRPr lang="en-ID" dirty="0"/>
          </a:p>
          <a:p>
            <a:pPr fontAlgn="base"/>
            <a:r>
              <a:rPr lang="en-US" dirty="0"/>
              <a:t>Bodnar dan Hopwood (1993)</a:t>
            </a:r>
            <a:endParaRPr lang="en-ID" dirty="0"/>
          </a:p>
          <a:p>
            <a:pPr fontAlgn="base"/>
            <a:r>
              <a:rPr lang="en-US" dirty="0"/>
              <a:t>	 </a:t>
            </a:r>
            <a:r>
              <a:rPr lang="en-US" dirty="0" err="1"/>
              <a:t>Sistem</a:t>
            </a:r>
            <a:r>
              <a:rPr lang="en-US" dirty="0"/>
              <a:t> </a:t>
            </a:r>
            <a:r>
              <a:rPr lang="en-US" dirty="0" err="1"/>
              <a:t>informasi</a:t>
            </a:r>
            <a:r>
              <a:rPr lang="en-US" dirty="0"/>
              <a:t> </a:t>
            </a:r>
            <a:r>
              <a:rPr lang="en-US" dirty="0" err="1"/>
              <a:t>adalah</a:t>
            </a:r>
            <a:r>
              <a:rPr lang="en-US" dirty="0"/>
              <a:t> </a:t>
            </a:r>
            <a:r>
              <a:rPr lang="en-US" dirty="0" err="1"/>
              <a:t>kumpulan</a:t>
            </a:r>
            <a:r>
              <a:rPr lang="en-US" dirty="0"/>
              <a:t> </a:t>
            </a:r>
            <a:r>
              <a:rPr lang="en-US" dirty="0" err="1"/>
              <a:t>perangkat</a:t>
            </a:r>
            <a:r>
              <a:rPr lang="en-US" dirty="0"/>
              <a:t> </a:t>
            </a:r>
            <a:r>
              <a:rPr lang="en-US" dirty="0" err="1"/>
              <a:t>keras</a:t>
            </a:r>
            <a:r>
              <a:rPr lang="en-US" dirty="0"/>
              <a:t> dan </a:t>
            </a:r>
            <a:r>
              <a:rPr lang="en-US" dirty="0" err="1"/>
              <a:t>perangkat</a:t>
            </a:r>
            <a:r>
              <a:rPr lang="en-US" dirty="0"/>
              <a:t> </a:t>
            </a:r>
            <a:r>
              <a:rPr lang="en-US" dirty="0" err="1"/>
              <a:t>lunak</a:t>
            </a:r>
            <a:r>
              <a:rPr lang="en-US" dirty="0"/>
              <a:t> yang </a:t>
            </a:r>
            <a:r>
              <a:rPr lang="en-US" dirty="0" err="1"/>
              <a:t>dirancang</a:t>
            </a:r>
            <a:r>
              <a:rPr lang="en-US" dirty="0"/>
              <a:t> </a:t>
            </a:r>
            <a:r>
              <a:rPr lang="en-US" dirty="0" err="1"/>
              <a:t>untuk</a:t>
            </a:r>
            <a:r>
              <a:rPr lang="en-US" dirty="0"/>
              <a:t> </a:t>
            </a:r>
            <a:r>
              <a:rPr lang="en-US" dirty="0" err="1"/>
              <a:t>mentransformasikan</a:t>
            </a:r>
            <a:r>
              <a:rPr lang="en-US" dirty="0"/>
              <a:t> data </a:t>
            </a:r>
            <a:r>
              <a:rPr lang="en-US" dirty="0" err="1"/>
              <a:t>ke</a:t>
            </a:r>
            <a:r>
              <a:rPr lang="en-US" dirty="0"/>
              <a:t> </a:t>
            </a:r>
            <a:r>
              <a:rPr lang="en-US" dirty="0" err="1"/>
              <a:t>dalam</a:t>
            </a:r>
            <a:r>
              <a:rPr lang="en-US" dirty="0"/>
              <a:t> </a:t>
            </a:r>
            <a:r>
              <a:rPr lang="en-US" dirty="0" err="1"/>
              <a:t>bentuk</a:t>
            </a:r>
            <a:r>
              <a:rPr lang="en-US" dirty="0"/>
              <a:t> </a:t>
            </a:r>
            <a:r>
              <a:rPr lang="en-US" dirty="0" err="1"/>
              <a:t>informasi</a:t>
            </a:r>
            <a:r>
              <a:rPr lang="en-US" dirty="0"/>
              <a:t> yang </a:t>
            </a:r>
            <a:r>
              <a:rPr lang="en-US" dirty="0" err="1"/>
              <a:t>berguna</a:t>
            </a:r>
            <a:endParaRPr lang="en-ID" dirty="0"/>
          </a:p>
          <a:p>
            <a:pPr fontAlgn="base"/>
            <a:r>
              <a:rPr lang="en-US" dirty="0"/>
              <a:t>Gelinas, </a:t>
            </a:r>
            <a:r>
              <a:rPr lang="en-US" dirty="0" err="1"/>
              <a:t>Oram</a:t>
            </a:r>
            <a:r>
              <a:rPr lang="en-US" dirty="0"/>
              <a:t>, dan Wiggins (1990)</a:t>
            </a:r>
            <a:endParaRPr lang="en-ID" dirty="0"/>
          </a:p>
          <a:p>
            <a:pPr fontAlgn="base"/>
            <a:r>
              <a:rPr lang="en-US" dirty="0"/>
              <a:t>	 </a:t>
            </a:r>
            <a:r>
              <a:rPr lang="en-US" dirty="0" err="1"/>
              <a:t>Sistem</a:t>
            </a:r>
            <a:r>
              <a:rPr lang="en-US" dirty="0"/>
              <a:t> </a:t>
            </a:r>
            <a:r>
              <a:rPr lang="en-US" dirty="0" err="1"/>
              <a:t>informasi</a:t>
            </a:r>
            <a:r>
              <a:rPr lang="en-US" dirty="0"/>
              <a:t> </a:t>
            </a:r>
            <a:r>
              <a:rPr lang="en-US" dirty="0" err="1"/>
              <a:t>adalah</a:t>
            </a:r>
            <a:r>
              <a:rPr lang="en-US" dirty="0"/>
              <a:t> </a:t>
            </a:r>
            <a:r>
              <a:rPr lang="en-US" dirty="0" err="1"/>
              <a:t>suatu</a:t>
            </a:r>
            <a:r>
              <a:rPr lang="en-US" dirty="0"/>
              <a:t> </a:t>
            </a:r>
            <a:r>
              <a:rPr lang="en-US" dirty="0" err="1"/>
              <a:t>sistem</a:t>
            </a:r>
            <a:r>
              <a:rPr lang="en-US" dirty="0"/>
              <a:t> </a:t>
            </a:r>
            <a:r>
              <a:rPr lang="en-US" dirty="0" err="1"/>
              <a:t>buatan</a:t>
            </a:r>
            <a:r>
              <a:rPr lang="en-US" dirty="0"/>
              <a:t> </a:t>
            </a:r>
            <a:r>
              <a:rPr lang="en-US" dirty="0" err="1"/>
              <a:t>manusia</a:t>
            </a:r>
            <a:r>
              <a:rPr lang="en-US" dirty="0"/>
              <a:t> yang </a:t>
            </a:r>
            <a:r>
              <a:rPr lang="en-US" dirty="0" err="1"/>
              <a:t>secara</a:t>
            </a:r>
            <a:r>
              <a:rPr lang="en-US" dirty="0"/>
              <a:t> </a:t>
            </a:r>
            <a:r>
              <a:rPr lang="en-US" dirty="0" err="1"/>
              <a:t>umum</a:t>
            </a:r>
            <a:r>
              <a:rPr lang="en-US" dirty="0"/>
              <a:t> </a:t>
            </a:r>
            <a:r>
              <a:rPr lang="en-US" dirty="0" err="1"/>
              <a:t>terdiri</a:t>
            </a:r>
            <a:r>
              <a:rPr lang="en-US" dirty="0"/>
              <a:t> </a:t>
            </a:r>
            <a:r>
              <a:rPr lang="en-US" dirty="0" err="1"/>
              <a:t>atas</a:t>
            </a:r>
            <a:r>
              <a:rPr lang="en-US" dirty="0"/>
              <a:t> </a:t>
            </a:r>
            <a:r>
              <a:rPr lang="en-US" dirty="0" err="1"/>
              <a:t>sekumpulan</a:t>
            </a:r>
            <a:r>
              <a:rPr lang="en-US" dirty="0"/>
              <a:t> </a:t>
            </a:r>
            <a:r>
              <a:rPr lang="en-US" dirty="0" err="1"/>
              <a:t>komponen</a:t>
            </a:r>
            <a:r>
              <a:rPr lang="en-US" dirty="0"/>
              <a:t> </a:t>
            </a:r>
            <a:r>
              <a:rPr lang="en-US" dirty="0" err="1"/>
              <a:t>berbasis</a:t>
            </a:r>
            <a:r>
              <a:rPr lang="en-US" dirty="0"/>
              <a:t> </a:t>
            </a:r>
            <a:r>
              <a:rPr lang="en-US" dirty="0" err="1"/>
              <a:t>komputer</a:t>
            </a:r>
            <a:r>
              <a:rPr lang="en-US" dirty="0"/>
              <a:t> dan manual yang </a:t>
            </a:r>
            <a:r>
              <a:rPr lang="en-US" dirty="0" err="1"/>
              <a:t>dibuat</a:t>
            </a:r>
            <a:r>
              <a:rPr lang="en-US" dirty="0"/>
              <a:t> </a:t>
            </a:r>
            <a:r>
              <a:rPr lang="en-US" dirty="0" err="1"/>
              <a:t>untuk</a:t>
            </a:r>
            <a:r>
              <a:rPr lang="en-US" dirty="0"/>
              <a:t> </a:t>
            </a:r>
            <a:r>
              <a:rPr lang="en-US" dirty="0" err="1"/>
              <a:t>menghimpun</a:t>
            </a:r>
            <a:r>
              <a:rPr lang="en-US" dirty="0"/>
              <a:t>, </a:t>
            </a:r>
            <a:r>
              <a:rPr lang="en-US" dirty="0" err="1"/>
              <a:t>menyimpan</a:t>
            </a:r>
            <a:r>
              <a:rPr lang="en-US" dirty="0"/>
              <a:t>, dan </a:t>
            </a:r>
            <a:r>
              <a:rPr lang="en-US" dirty="0" err="1"/>
              <a:t>mengelola</a:t>
            </a:r>
            <a:r>
              <a:rPr lang="en-US" dirty="0"/>
              <a:t> data </a:t>
            </a:r>
            <a:r>
              <a:rPr lang="en-US" dirty="0" err="1"/>
              <a:t>serta</a:t>
            </a:r>
            <a:r>
              <a:rPr lang="en-US" dirty="0"/>
              <a:t> </a:t>
            </a:r>
            <a:r>
              <a:rPr lang="en-US" dirty="0" err="1"/>
              <a:t>menyediakan</a:t>
            </a:r>
            <a:r>
              <a:rPr lang="en-US" dirty="0"/>
              <a:t> </a:t>
            </a:r>
            <a:r>
              <a:rPr lang="en-US" dirty="0" err="1"/>
              <a:t>informasi</a:t>
            </a:r>
            <a:r>
              <a:rPr lang="en-US" dirty="0"/>
              <a:t> </a:t>
            </a:r>
            <a:r>
              <a:rPr lang="en-US" dirty="0" err="1"/>
              <a:t>keluaran</a:t>
            </a:r>
            <a:r>
              <a:rPr lang="en-US" dirty="0"/>
              <a:t> </a:t>
            </a:r>
            <a:r>
              <a:rPr lang="en-US" dirty="0" err="1"/>
              <a:t>kepada</a:t>
            </a:r>
            <a:r>
              <a:rPr lang="en-US" dirty="0"/>
              <a:t> para </a:t>
            </a:r>
            <a:r>
              <a:rPr lang="en-US" dirty="0" err="1"/>
              <a:t>pemakai</a:t>
            </a:r>
            <a:endParaRPr lang="en-ID" dirty="0"/>
          </a:p>
          <a:p>
            <a:pPr marL="0" indent="0" fontAlgn="auto">
              <a:spcAft>
                <a:spcPts val="0"/>
              </a:spcAft>
              <a:buNone/>
              <a:defRPr/>
            </a:pPr>
            <a:endParaRPr lang="en-US" sz="2800" dirty="0"/>
          </a:p>
        </p:txBody>
      </p:sp>
    </p:spTree>
    <p:extLst>
      <p:ext uri="{BB962C8B-B14F-4D97-AF65-F5344CB8AC3E}">
        <p14:creationId xmlns:p14="http://schemas.microsoft.com/office/powerpoint/2010/main" val="263949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000" b="1" dirty="0" err="1">
                <a:solidFill>
                  <a:srgbClr val="FF0000"/>
                </a:solidFill>
              </a:rPr>
              <a:t>Apakah</a:t>
            </a:r>
            <a:r>
              <a:rPr lang="en-US" sz="4000" b="1" dirty="0">
                <a:solidFill>
                  <a:srgbClr val="FF0000"/>
                </a:solidFill>
              </a:rPr>
              <a:t> </a:t>
            </a:r>
            <a:r>
              <a:rPr lang="en-US" sz="4000" b="1" dirty="0" err="1">
                <a:solidFill>
                  <a:srgbClr val="FF0000"/>
                </a:solidFill>
              </a:rPr>
              <a:t>Sistem</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a:t>
            </a:r>
            <a:r>
              <a:rPr lang="en-US" sz="4000" b="1" dirty="0" err="1">
                <a:solidFill>
                  <a:srgbClr val="FF0000"/>
                </a:solidFill>
              </a:rPr>
              <a:t>Itu</a:t>
            </a:r>
            <a:r>
              <a:rPr lang="en-US" sz="4000" b="1" dirty="0">
                <a:solidFill>
                  <a:srgbClr val="FF0000"/>
                </a:solidFill>
              </a:rPr>
              <a:t>?</a:t>
            </a:r>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pPr fontAlgn="base"/>
            <a:r>
              <a:rPr lang="en-US" dirty="0"/>
              <a:t>Hall (2001)</a:t>
            </a:r>
            <a:endParaRPr lang="en-ID" dirty="0"/>
          </a:p>
          <a:p>
            <a:pPr fontAlgn="base"/>
            <a:r>
              <a:rPr lang="en-US" dirty="0" err="1"/>
              <a:t>Sistem</a:t>
            </a:r>
            <a:r>
              <a:rPr lang="en-US" dirty="0"/>
              <a:t> </a:t>
            </a:r>
            <a:r>
              <a:rPr lang="en-US" dirty="0" err="1"/>
              <a:t>informasi</a:t>
            </a:r>
            <a:r>
              <a:rPr lang="en-US" dirty="0"/>
              <a:t> </a:t>
            </a:r>
            <a:r>
              <a:rPr lang="en-US" dirty="0" err="1"/>
              <a:t>adalah</a:t>
            </a:r>
            <a:r>
              <a:rPr lang="en-US" dirty="0"/>
              <a:t> </a:t>
            </a:r>
            <a:r>
              <a:rPr lang="en-US" dirty="0" err="1"/>
              <a:t>sebuah</a:t>
            </a:r>
            <a:r>
              <a:rPr lang="en-US" dirty="0"/>
              <a:t> </a:t>
            </a:r>
            <a:r>
              <a:rPr lang="en-US" dirty="0" err="1"/>
              <a:t>rangkaian</a:t>
            </a:r>
            <a:r>
              <a:rPr lang="en-US" dirty="0"/>
              <a:t> </a:t>
            </a:r>
            <a:r>
              <a:rPr lang="en-US" dirty="0" err="1"/>
              <a:t>prosedur</a:t>
            </a:r>
            <a:r>
              <a:rPr lang="en-US" dirty="0"/>
              <a:t> formal di mana data </a:t>
            </a:r>
            <a:r>
              <a:rPr lang="en-US" dirty="0" err="1"/>
              <a:t>dikelompokkan</a:t>
            </a:r>
            <a:r>
              <a:rPr lang="en-US" dirty="0"/>
              <a:t>, </a:t>
            </a:r>
            <a:r>
              <a:rPr lang="en-US" dirty="0" err="1"/>
              <a:t>diproses</a:t>
            </a:r>
            <a:r>
              <a:rPr lang="en-US" dirty="0"/>
              <a:t> </a:t>
            </a:r>
            <a:r>
              <a:rPr lang="en-US" dirty="0" err="1"/>
              <a:t>menjadi</a:t>
            </a:r>
            <a:r>
              <a:rPr lang="en-US" dirty="0"/>
              <a:t> </a:t>
            </a:r>
            <a:r>
              <a:rPr lang="en-US" dirty="0" err="1"/>
              <a:t>informasi</a:t>
            </a:r>
            <a:r>
              <a:rPr lang="en-US" dirty="0"/>
              <a:t>, dan </a:t>
            </a:r>
            <a:r>
              <a:rPr lang="en-US" dirty="0" err="1"/>
              <a:t>didistribusikan</a:t>
            </a:r>
            <a:r>
              <a:rPr lang="en-US" dirty="0"/>
              <a:t> </a:t>
            </a:r>
            <a:r>
              <a:rPr lang="en-US" dirty="0" err="1"/>
              <a:t>kepada</a:t>
            </a:r>
            <a:r>
              <a:rPr lang="en-US" dirty="0"/>
              <a:t> </a:t>
            </a:r>
            <a:r>
              <a:rPr lang="en-US" dirty="0" err="1"/>
              <a:t>pemakai</a:t>
            </a:r>
            <a:endParaRPr lang="en-ID" dirty="0"/>
          </a:p>
          <a:p>
            <a:pPr fontAlgn="base"/>
            <a:r>
              <a:rPr lang="en-US" dirty="0"/>
              <a:t>Turban, McLean, dan </a:t>
            </a:r>
            <a:r>
              <a:rPr lang="en-US" dirty="0" err="1"/>
              <a:t>Wetherbe</a:t>
            </a:r>
            <a:r>
              <a:rPr lang="en-US" dirty="0"/>
              <a:t> (1999)</a:t>
            </a:r>
            <a:endParaRPr lang="en-ID" dirty="0"/>
          </a:p>
          <a:p>
            <a:pPr fontAlgn="base"/>
            <a:r>
              <a:rPr lang="en-US" dirty="0" err="1"/>
              <a:t>Sebuah</a:t>
            </a:r>
            <a:r>
              <a:rPr lang="en-US" dirty="0"/>
              <a:t> </a:t>
            </a:r>
            <a:r>
              <a:rPr lang="en-US" dirty="0" err="1"/>
              <a:t>sistem</a:t>
            </a:r>
            <a:r>
              <a:rPr lang="en-US" dirty="0"/>
              <a:t> </a:t>
            </a:r>
            <a:r>
              <a:rPr lang="en-US" dirty="0" err="1"/>
              <a:t>informasi</a:t>
            </a:r>
            <a:r>
              <a:rPr lang="en-US" dirty="0"/>
              <a:t> </a:t>
            </a:r>
            <a:r>
              <a:rPr lang="en-US" dirty="0" err="1"/>
              <a:t>mengumpulkan</a:t>
            </a:r>
            <a:r>
              <a:rPr lang="en-US" dirty="0"/>
              <a:t>, </a:t>
            </a:r>
            <a:r>
              <a:rPr lang="en-US" dirty="0" err="1"/>
              <a:t>memproses</a:t>
            </a:r>
            <a:r>
              <a:rPr lang="en-US" dirty="0"/>
              <a:t>, </a:t>
            </a:r>
            <a:r>
              <a:rPr lang="en-US" dirty="0" err="1"/>
              <a:t>menyimpan</a:t>
            </a:r>
            <a:r>
              <a:rPr lang="en-US" dirty="0"/>
              <a:t>, </a:t>
            </a:r>
            <a:r>
              <a:rPr lang="en-US" dirty="0" err="1"/>
              <a:t>menganalisis</a:t>
            </a:r>
            <a:r>
              <a:rPr lang="en-US" dirty="0"/>
              <a:t>, dan </a:t>
            </a:r>
            <a:r>
              <a:rPr lang="en-US" dirty="0" err="1"/>
              <a:t>menyebarkan</a:t>
            </a:r>
            <a:r>
              <a:rPr lang="en-US" dirty="0"/>
              <a:t> </a:t>
            </a:r>
            <a:r>
              <a:rPr lang="en-US" dirty="0" err="1"/>
              <a:t>informasi</a:t>
            </a:r>
            <a:r>
              <a:rPr lang="en-US" dirty="0"/>
              <a:t> </a:t>
            </a:r>
            <a:r>
              <a:rPr lang="en-US" dirty="0" err="1"/>
              <a:t>untuk</a:t>
            </a:r>
            <a:r>
              <a:rPr lang="en-US" dirty="0"/>
              <a:t> </a:t>
            </a:r>
            <a:r>
              <a:rPr lang="en-US" dirty="0" err="1"/>
              <a:t>tujuan</a:t>
            </a:r>
            <a:r>
              <a:rPr lang="en-US" dirty="0"/>
              <a:t> yang </a:t>
            </a:r>
            <a:r>
              <a:rPr lang="en-US" dirty="0" err="1"/>
              <a:t>spesifik</a:t>
            </a:r>
            <a:endParaRPr lang="en-ID" dirty="0"/>
          </a:p>
          <a:p>
            <a:pPr fontAlgn="base"/>
            <a:r>
              <a:rPr lang="en-US" dirty="0"/>
              <a:t>Wilkinson (1992)</a:t>
            </a:r>
            <a:endParaRPr lang="en-ID" dirty="0"/>
          </a:p>
          <a:p>
            <a:pPr fontAlgn="base"/>
            <a:r>
              <a:rPr lang="en-US" dirty="0" err="1"/>
              <a:t>Sistem</a:t>
            </a:r>
            <a:r>
              <a:rPr lang="en-US" dirty="0"/>
              <a:t> </a:t>
            </a:r>
            <a:r>
              <a:rPr lang="en-US" dirty="0" err="1"/>
              <a:t>informasi</a:t>
            </a:r>
            <a:r>
              <a:rPr lang="en-US" dirty="0"/>
              <a:t> </a:t>
            </a:r>
            <a:r>
              <a:rPr lang="en-US" dirty="0" err="1"/>
              <a:t>adalah</a:t>
            </a:r>
            <a:r>
              <a:rPr lang="en-US" dirty="0"/>
              <a:t> </a:t>
            </a:r>
            <a:r>
              <a:rPr lang="en-US" dirty="0" err="1"/>
              <a:t>kerangka</a:t>
            </a:r>
            <a:r>
              <a:rPr lang="en-US" dirty="0"/>
              <a:t> </a:t>
            </a:r>
            <a:r>
              <a:rPr lang="en-US" dirty="0" err="1"/>
              <a:t>kerja</a:t>
            </a:r>
            <a:r>
              <a:rPr lang="en-US" dirty="0"/>
              <a:t> yang </a:t>
            </a:r>
            <a:r>
              <a:rPr lang="en-US" dirty="0" err="1"/>
              <a:t>mengkoordinasikan</a:t>
            </a:r>
            <a:r>
              <a:rPr lang="en-US" dirty="0"/>
              <a:t> </a:t>
            </a:r>
            <a:r>
              <a:rPr lang="en-US" dirty="0" err="1"/>
              <a:t>sumberdaya</a:t>
            </a:r>
            <a:r>
              <a:rPr lang="en-US" dirty="0"/>
              <a:t> (</a:t>
            </a:r>
            <a:r>
              <a:rPr lang="en-US" dirty="0" err="1"/>
              <a:t>manusia</a:t>
            </a:r>
            <a:r>
              <a:rPr lang="en-US" dirty="0"/>
              <a:t>, </a:t>
            </a:r>
            <a:r>
              <a:rPr lang="en-US" dirty="0" err="1"/>
              <a:t>komputer</a:t>
            </a:r>
            <a:r>
              <a:rPr lang="en-US" dirty="0"/>
              <a:t>) </a:t>
            </a:r>
            <a:r>
              <a:rPr lang="en-US" dirty="0" err="1"/>
              <a:t>untuk</a:t>
            </a:r>
            <a:r>
              <a:rPr lang="en-US" dirty="0"/>
              <a:t> </a:t>
            </a:r>
            <a:r>
              <a:rPr lang="en-US" dirty="0" err="1"/>
              <a:t>mengubah</a:t>
            </a:r>
            <a:r>
              <a:rPr lang="en-US" dirty="0"/>
              <a:t> </a:t>
            </a:r>
            <a:r>
              <a:rPr lang="en-US" dirty="0" err="1"/>
              <a:t>masukan</a:t>
            </a:r>
            <a:r>
              <a:rPr lang="en-US" dirty="0"/>
              <a:t> (</a:t>
            </a:r>
            <a:r>
              <a:rPr lang="en-US" i="1" dirty="0"/>
              <a:t>input</a:t>
            </a:r>
            <a:r>
              <a:rPr lang="en-US" dirty="0"/>
              <a:t>) </a:t>
            </a:r>
            <a:r>
              <a:rPr lang="en-US" dirty="0" err="1"/>
              <a:t>menjadi</a:t>
            </a:r>
            <a:r>
              <a:rPr lang="en-US" dirty="0"/>
              <a:t> </a:t>
            </a:r>
            <a:r>
              <a:rPr lang="en-US" dirty="0" err="1"/>
              <a:t>keluaran</a:t>
            </a:r>
            <a:r>
              <a:rPr lang="en-US" dirty="0"/>
              <a:t> (</a:t>
            </a:r>
            <a:r>
              <a:rPr lang="en-US" dirty="0" err="1"/>
              <a:t>informasi</a:t>
            </a:r>
            <a:r>
              <a:rPr lang="en-US" dirty="0"/>
              <a:t>), </a:t>
            </a:r>
            <a:r>
              <a:rPr lang="en-US" dirty="0" err="1"/>
              <a:t>guna</a:t>
            </a:r>
            <a:r>
              <a:rPr lang="en-US" dirty="0"/>
              <a:t> </a:t>
            </a:r>
            <a:r>
              <a:rPr lang="en-US" dirty="0" err="1"/>
              <a:t>mencapai</a:t>
            </a:r>
            <a:r>
              <a:rPr lang="en-US" dirty="0"/>
              <a:t> </a:t>
            </a:r>
            <a:r>
              <a:rPr lang="en-US" dirty="0" err="1"/>
              <a:t>sasaran-sasaran</a:t>
            </a:r>
            <a:r>
              <a:rPr lang="en-US" dirty="0"/>
              <a:t> </a:t>
            </a:r>
            <a:r>
              <a:rPr lang="en-US" dirty="0" err="1"/>
              <a:t>perusahaan</a:t>
            </a:r>
            <a:r>
              <a:rPr lang="en-US" dirty="0"/>
              <a:t>.</a:t>
            </a:r>
            <a:endParaRPr lang="en-ID" dirty="0"/>
          </a:p>
          <a:p>
            <a:pPr fontAlgn="auto">
              <a:spcAft>
                <a:spcPts val="0"/>
              </a:spcAft>
              <a:defRPr/>
            </a:pPr>
            <a:endParaRPr lang="en-US" sz="2800" dirty="0"/>
          </a:p>
        </p:txBody>
      </p:sp>
    </p:spTree>
    <p:extLst>
      <p:ext uri="{BB962C8B-B14F-4D97-AF65-F5344CB8AC3E}">
        <p14:creationId xmlns:p14="http://schemas.microsoft.com/office/powerpoint/2010/main" val="181024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fontAlgn="base"/>
            <a:r>
              <a:rPr lang="en-US" dirty="0"/>
              <a:t>Hall (2001)</a:t>
            </a:r>
            <a:endParaRPr lang="en-ID" dirty="0"/>
          </a:p>
          <a:p>
            <a:pPr fontAlgn="base"/>
            <a:r>
              <a:rPr lang="en-US" dirty="0" err="1"/>
              <a:t>Sistem</a:t>
            </a:r>
            <a:r>
              <a:rPr lang="en-US" dirty="0"/>
              <a:t> </a:t>
            </a:r>
            <a:r>
              <a:rPr lang="en-US" dirty="0" err="1"/>
              <a:t>informasi</a:t>
            </a:r>
            <a:r>
              <a:rPr lang="en-US" dirty="0"/>
              <a:t> </a:t>
            </a:r>
            <a:r>
              <a:rPr lang="en-US" dirty="0" err="1"/>
              <a:t>adalah</a:t>
            </a:r>
            <a:r>
              <a:rPr lang="en-US" dirty="0"/>
              <a:t> </a:t>
            </a:r>
            <a:r>
              <a:rPr lang="en-US" dirty="0" err="1"/>
              <a:t>sebuah</a:t>
            </a:r>
            <a:r>
              <a:rPr lang="en-US" dirty="0"/>
              <a:t> </a:t>
            </a:r>
            <a:r>
              <a:rPr lang="en-US" dirty="0" err="1"/>
              <a:t>rangkaian</a:t>
            </a:r>
            <a:r>
              <a:rPr lang="en-US" dirty="0"/>
              <a:t> </a:t>
            </a:r>
            <a:r>
              <a:rPr lang="en-US" dirty="0" err="1"/>
              <a:t>prosedur</a:t>
            </a:r>
            <a:r>
              <a:rPr lang="en-US" dirty="0"/>
              <a:t> formal di mana data </a:t>
            </a:r>
            <a:r>
              <a:rPr lang="en-US" dirty="0" err="1"/>
              <a:t>dikelompokkan</a:t>
            </a:r>
            <a:r>
              <a:rPr lang="en-US" dirty="0"/>
              <a:t>, </a:t>
            </a:r>
            <a:r>
              <a:rPr lang="en-US" dirty="0" err="1"/>
              <a:t>diproses</a:t>
            </a:r>
            <a:r>
              <a:rPr lang="en-US" dirty="0"/>
              <a:t> </a:t>
            </a:r>
            <a:r>
              <a:rPr lang="en-US" dirty="0" err="1"/>
              <a:t>menjadi</a:t>
            </a:r>
            <a:r>
              <a:rPr lang="en-US" dirty="0"/>
              <a:t> </a:t>
            </a:r>
            <a:r>
              <a:rPr lang="en-US" dirty="0" err="1"/>
              <a:t>informasi</a:t>
            </a:r>
            <a:r>
              <a:rPr lang="en-US" dirty="0"/>
              <a:t>, dan </a:t>
            </a:r>
            <a:r>
              <a:rPr lang="en-US" dirty="0" err="1"/>
              <a:t>didistribusikan</a:t>
            </a:r>
            <a:r>
              <a:rPr lang="en-US" dirty="0"/>
              <a:t> </a:t>
            </a:r>
            <a:r>
              <a:rPr lang="en-US" dirty="0" err="1"/>
              <a:t>kepada</a:t>
            </a:r>
            <a:r>
              <a:rPr lang="en-US" dirty="0"/>
              <a:t> </a:t>
            </a:r>
            <a:r>
              <a:rPr lang="en-US" dirty="0" err="1"/>
              <a:t>pemakai</a:t>
            </a:r>
            <a:endParaRPr lang="en-ID" dirty="0"/>
          </a:p>
          <a:p>
            <a:pPr fontAlgn="base"/>
            <a:r>
              <a:rPr lang="en-US" dirty="0"/>
              <a:t>Turban, McLean, dan </a:t>
            </a:r>
            <a:r>
              <a:rPr lang="en-US" dirty="0" err="1"/>
              <a:t>Wetherbe</a:t>
            </a:r>
            <a:r>
              <a:rPr lang="en-US" dirty="0"/>
              <a:t> (1999)</a:t>
            </a:r>
            <a:endParaRPr lang="en-ID" dirty="0"/>
          </a:p>
          <a:p>
            <a:pPr fontAlgn="base"/>
            <a:r>
              <a:rPr lang="en-US" dirty="0" err="1"/>
              <a:t>Sebuah</a:t>
            </a:r>
            <a:r>
              <a:rPr lang="en-US" dirty="0"/>
              <a:t> </a:t>
            </a:r>
            <a:r>
              <a:rPr lang="en-US" dirty="0" err="1"/>
              <a:t>sistem</a:t>
            </a:r>
            <a:r>
              <a:rPr lang="en-US" dirty="0"/>
              <a:t> </a:t>
            </a:r>
            <a:r>
              <a:rPr lang="en-US" dirty="0" err="1"/>
              <a:t>informasi</a:t>
            </a:r>
            <a:r>
              <a:rPr lang="en-US" dirty="0"/>
              <a:t> </a:t>
            </a:r>
            <a:r>
              <a:rPr lang="en-US" dirty="0" err="1"/>
              <a:t>mengumpulkan</a:t>
            </a:r>
            <a:r>
              <a:rPr lang="en-US" dirty="0"/>
              <a:t>, </a:t>
            </a:r>
            <a:r>
              <a:rPr lang="en-US" dirty="0" err="1"/>
              <a:t>memproses</a:t>
            </a:r>
            <a:r>
              <a:rPr lang="en-US" dirty="0"/>
              <a:t>, </a:t>
            </a:r>
            <a:r>
              <a:rPr lang="en-US" dirty="0" err="1"/>
              <a:t>menyimpan</a:t>
            </a:r>
            <a:r>
              <a:rPr lang="en-US" dirty="0"/>
              <a:t>, </a:t>
            </a:r>
            <a:r>
              <a:rPr lang="en-US" dirty="0" err="1"/>
              <a:t>menganalisis</a:t>
            </a:r>
            <a:r>
              <a:rPr lang="en-US" dirty="0"/>
              <a:t>, dan </a:t>
            </a:r>
            <a:r>
              <a:rPr lang="en-US" dirty="0" err="1"/>
              <a:t>menyebarkan</a:t>
            </a:r>
            <a:r>
              <a:rPr lang="en-US" dirty="0"/>
              <a:t> </a:t>
            </a:r>
            <a:r>
              <a:rPr lang="en-US" dirty="0" err="1"/>
              <a:t>informasi</a:t>
            </a:r>
            <a:r>
              <a:rPr lang="en-US" dirty="0"/>
              <a:t> </a:t>
            </a:r>
            <a:r>
              <a:rPr lang="en-US" dirty="0" err="1"/>
              <a:t>untuk</a:t>
            </a:r>
            <a:r>
              <a:rPr lang="en-US" dirty="0"/>
              <a:t> </a:t>
            </a:r>
            <a:r>
              <a:rPr lang="en-US" dirty="0" err="1"/>
              <a:t>tujuan</a:t>
            </a:r>
            <a:r>
              <a:rPr lang="en-US" dirty="0"/>
              <a:t> yang </a:t>
            </a:r>
            <a:r>
              <a:rPr lang="en-US" dirty="0" err="1"/>
              <a:t>spesifik</a:t>
            </a:r>
            <a:endParaRPr lang="en-ID" dirty="0"/>
          </a:p>
          <a:p>
            <a:pPr fontAlgn="base"/>
            <a:r>
              <a:rPr lang="en-US" dirty="0"/>
              <a:t>Wilkinson (1992)</a:t>
            </a:r>
            <a:endParaRPr lang="en-ID" dirty="0"/>
          </a:p>
          <a:p>
            <a:pPr fontAlgn="base"/>
            <a:r>
              <a:rPr lang="en-US" dirty="0" err="1"/>
              <a:t>Sistem</a:t>
            </a:r>
            <a:r>
              <a:rPr lang="en-US" dirty="0"/>
              <a:t> </a:t>
            </a:r>
            <a:r>
              <a:rPr lang="en-US" dirty="0" err="1"/>
              <a:t>informasi</a:t>
            </a:r>
            <a:r>
              <a:rPr lang="en-US" dirty="0"/>
              <a:t> </a:t>
            </a:r>
            <a:r>
              <a:rPr lang="en-US" dirty="0" err="1"/>
              <a:t>adalah</a:t>
            </a:r>
            <a:r>
              <a:rPr lang="en-US" dirty="0"/>
              <a:t> </a:t>
            </a:r>
            <a:r>
              <a:rPr lang="en-US" dirty="0" err="1"/>
              <a:t>kerangka</a:t>
            </a:r>
            <a:r>
              <a:rPr lang="en-US" dirty="0"/>
              <a:t> </a:t>
            </a:r>
            <a:r>
              <a:rPr lang="en-US" dirty="0" err="1"/>
              <a:t>kerja</a:t>
            </a:r>
            <a:r>
              <a:rPr lang="en-US" dirty="0"/>
              <a:t> yang </a:t>
            </a:r>
            <a:r>
              <a:rPr lang="en-US" dirty="0" err="1"/>
              <a:t>mengkoordinasikan</a:t>
            </a:r>
            <a:r>
              <a:rPr lang="en-US" dirty="0"/>
              <a:t> </a:t>
            </a:r>
            <a:r>
              <a:rPr lang="en-US" dirty="0" err="1"/>
              <a:t>sumberdaya</a:t>
            </a:r>
            <a:r>
              <a:rPr lang="en-US" dirty="0"/>
              <a:t> (</a:t>
            </a:r>
            <a:r>
              <a:rPr lang="en-US" dirty="0" err="1"/>
              <a:t>manusia</a:t>
            </a:r>
            <a:r>
              <a:rPr lang="en-US" dirty="0"/>
              <a:t>, </a:t>
            </a:r>
            <a:r>
              <a:rPr lang="en-US" dirty="0" err="1"/>
              <a:t>komputer</a:t>
            </a:r>
            <a:r>
              <a:rPr lang="en-US" dirty="0"/>
              <a:t>) </a:t>
            </a:r>
            <a:r>
              <a:rPr lang="en-US" dirty="0" err="1"/>
              <a:t>untuk</a:t>
            </a:r>
            <a:r>
              <a:rPr lang="en-US" dirty="0"/>
              <a:t> </a:t>
            </a:r>
            <a:r>
              <a:rPr lang="en-US" dirty="0" err="1"/>
              <a:t>mengubah</a:t>
            </a:r>
            <a:r>
              <a:rPr lang="en-US" dirty="0"/>
              <a:t> </a:t>
            </a:r>
            <a:r>
              <a:rPr lang="en-US" dirty="0" err="1"/>
              <a:t>masukan</a:t>
            </a:r>
            <a:r>
              <a:rPr lang="en-US" dirty="0"/>
              <a:t> (</a:t>
            </a:r>
            <a:r>
              <a:rPr lang="en-US" i="1" dirty="0"/>
              <a:t>input</a:t>
            </a:r>
            <a:r>
              <a:rPr lang="en-US" dirty="0"/>
              <a:t>) </a:t>
            </a:r>
            <a:r>
              <a:rPr lang="en-US" dirty="0" err="1"/>
              <a:t>menjadi</a:t>
            </a:r>
            <a:r>
              <a:rPr lang="en-US" dirty="0"/>
              <a:t> </a:t>
            </a:r>
            <a:r>
              <a:rPr lang="en-US" dirty="0" err="1"/>
              <a:t>keluaran</a:t>
            </a:r>
            <a:r>
              <a:rPr lang="en-US" dirty="0"/>
              <a:t> (</a:t>
            </a:r>
            <a:r>
              <a:rPr lang="en-US" dirty="0" err="1"/>
              <a:t>informasi</a:t>
            </a:r>
            <a:r>
              <a:rPr lang="en-US" dirty="0"/>
              <a:t>), </a:t>
            </a:r>
            <a:r>
              <a:rPr lang="en-US" dirty="0" err="1"/>
              <a:t>guna</a:t>
            </a:r>
            <a:r>
              <a:rPr lang="en-US" dirty="0"/>
              <a:t> </a:t>
            </a:r>
            <a:r>
              <a:rPr lang="en-US" dirty="0" err="1"/>
              <a:t>mencapai</a:t>
            </a:r>
            <a:r>
              <a:rPr lang="en-US" dirty="0"/>
              <a:t> </a:t>
            </a:r>
            <a:r>
              <a:rPr lang="en-US" dirty="0" err="1"/>
              <a:t>sasaran-sasaran</a:t>
            </a:r>
            <a:r>
              <a:rPr lang="en-US" dirty="0"/>
              <a:t> </a:t>
            </a:r>
            <a:r>
              <a:rPr lang="en-US" dirty="0" err="1"/>
              <a:t>perusahaan</a:t>
            </a:r>
            <a:r>
              <a:rPr lang="en-US" dirty="0"/>
              <a:t>.</a:t>
            </a:r>
            <a:endParaRPr lang="en-ID" dirty="0"/>
          </a:p>
          <a:p>
            <a:pPr marL="0" indent="0" fontAlgn="auto">
              <a:spcAft>
                <a:spcPts val="0"/>
              </a:spcAft>
              <a:buNone/>
              <a:defRPr/>
            </a:pPr>
            <a:endParaRPr lang="en-US" sz="2800" dirty="0"/>
          </a:p>
        </p:txBody>
      </p:sp>
    </p:spTree>
    <p:extLst>
      <p:ext uri="{BB962C8B-B14F-4D97-AF65-F5344CB8AC3E}">
        <p14:creationId xmlns:p14="http://schemas.microsoft.com/office/powerpoint/2010/main" val="81954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2492897"/>
            <a:ext cx="8208912" cy="720079"/>
          </a:xfrm>
        </p:spPr>
        <p:txBody>
          <a:bodyPr/>
          <a:lstStyle/>
          <a:p>
            <a:pPr marL="0" indent="0" algn="ctr" fontAlgn="auto">
              <a:spcAft>
                <a:spcPts val="0"/>
              </a:spcAft>
              <a:buNone/>
              <a:defRPr/>
            </a:pPr>
            <a:r>
              <a:rPr lang="en-US" sz="2800" dirty="0" err="1"/>
              <a:t>Terima</a:t>
            </a:r>
            <a:r>
              <a:rPr lang="en-US" sz="2800" dirty="0"/>
              <a:t> </a:t>
            </a:r>
            <a:r>
              <a:rPr lang="en-US" sz="2800" dirty="0" err="1"/>
              <a:t>Kasih</a:t>
            </a:r>
            <a:endParaRPr lang="en-US" sz="2800" dirty="0"/>
          </a:p>
          <a:p>
            <a:pPr marL="0" indent="0" fontAlgn="auto">
              <a:spcAft>
                <a:spcPts val="0"/>
              </a:spcAft>
              <a:buNone/>
              <a:defRPr/>
            </a:pPr>
            <a:endParaRPr lang="en-US" sz="2800" dirty="0"/>
          </a:p>
        </p:txBody>
      </p:sp>
    </p:spTree>
    <p:extLst>
      <p:ext uri="{BB962C8B-B14F-4D97-AF65-F5344CB8AC3E}">
        <p14:creationId xmlns:p14="http://schemas.microsoft.com/office/powerpoint/2010/main" val="193938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000" b="1" dirty="0" err="1">
                <a:solidFill>
                  <a:srgbClr val="FF0000"/>
                </a:solidFill>
              </a:rPr>
              <a:t>Apakah</a:t>
            </a:r>
            <a:r>
              <a:rPr lang="id-ID" sz="4000" b="1" dirty="0">
                <a:solidFill>
                  <a:srgbClr val="FF0000"/>
                </a:solidFill>
              </a:rPr>
              <a:t> DATA ITU ?</a:t>
            </a:r>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r>
              <a:rPr lang="id-ID" sz="2800" b="1" dirty="0"/>
              <a:t>Data Kuantitatif</a:t>
            </a:r>
          </a:p>
          <a:p>
            <a:r>
              <a:rPr lang="id-ID" sz="2800" dirty="0"/>
              <a:t>Data yang dipaparkan dalam bentuk angka-angka. Contohnya adalah jumlah pembeli buah pada pasar segar, tinggi badan siswa kelas 3 IPA 2, dan lain-lain.</a:t>
            </a:r>
          </a:p>
          <a:p>
            <a:r>
              <a:rPr lang="id-ID" sz="2800" b="1" dirty="0"/>
              <a:t>Data Kualitatif</a:t>
            </a:r>
          </a:p>
          <a:p>
            <a:r>
              <a:rPr lang="id-ID" sz="2800" dirty="0"/>
              <a:t>Data yang disajikan dalam bentuk kata-kata yang mengandung makna. Contohnya seperti persepsi konsumen terhadap botol air minum dalam kemasan. </a:t>
            </a:r>
          </a:p>
          <a:p>
            <a:pPr fontAlgn="auto">
              <a:spcAft>
                <a:spcPts val="0"/>
              </a:spcAft>
              <a:defRPr/>
            </a:pPr>
            <a:endParaRPr lang="en-US" sz="2800" dirty="0"/>
          </a:p>
        </p:txBody>
      </p:sp>
    </p:spTree>
    <p:extLst>
      <p:ext uri="{BB962C8B-B14F-4D97-AF65-F5344CB8AC3E}">
        <p14:creationId xmlns:p14="http://schemas.microsoft.com/office/powerpoint/2010/main" val="107628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fontAlgn="auto">
              <a:spcAft>
                <a:spcPts val="0"/>
              </a:spcAft>
              <a:defRPr/>
            </a:pPr>
            <a:r>
              <a:rPr lang="en-US" sz="2800" b="1" dirty="0" err="1">
                <a:solidFill>
                  <a:srgbClr val="FF0000"/>
                </a:solidFill>
              </a:rPr>
              <a:t>Apakah</a:t>
            </a:r>
            <a:r>
              <a:rPr lang="id-ID" sz="2800" b="1" dirty="0">
                <a:solidFill>
                  <a:srgbClr val="FF0000"/>
                </a:solidFill>
              </a:rPr>
              <a:t> INFORMASI ITU ?</a:t>
            </a:r>
          </a:p>
          <a:p>
            <a:r>
              <a:rPr lang="id-ID" sz="2800" b="1" dirty="0"/>
              <a:t>Apa definisi dari informasi?</a:t>
            </a:r>
            <a:endParaRPr lang="id-ID" sz="2800" dirty="0"/>
          </a:p>
          <a:p>
            <a:r>
              <a:rPr lang="id-ID" sz="2800" dirty="0"/>
              <a:t>Informasi adalah hasil pengolahan data yang telah mempunyai arti sehingga dapat digunakan khususnya oleh manajemen dalam membuat keputusan.</a:t>
            </a:r>
          </a:p>
          <a:p>
            <a:r>
              <a:rPr lang="id-ID" sz="2800" dirty="0"/>
              <a:t>Tiga aktivitas yang terjadi pada sistem informasi :</a:t>
            </a:r>
          </a:p>
          <a:p>
            <a:pPr fontAlgn="auto">
              <a:spcAft>
                <a:spcPts val="0"/>
              </a:spcAft>
              <a:defRPr/>
            </a:pPr>
            <a:endParaRPr lang="en-US" sz="2800" dirty="0"/>
          </a:p>
        </p:txBody>
      </p:sp>
    </p:spTree>
    <p:extLst>
      <p:ext uri="{BB962C8B-B14F-4D97-AF65-F5344CB8AC3E}">
        <p14:creationId xmlns:p14="http://schemas.microsoft.com/office/powerpoint/2010/main" val="216786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pPr fontAlgn="auto">
              <a:spcAft>
                <a:spcPts val="0"/>
              </a:spcAft>
              <a:defRPr/>
            </a:pPr>
            <a:r>
              <a:rPr lang="en-US" sz="2800" dirty="0"/>
              <a:t>Pointers</a:t>
            </a:r>
          </a:p>
        </p:txBody>
      </p:sp>
    </p:spTree>
    <p:extLst>
      <p:ext uri="{BB962C8B-B14F-4D97-AF65-F5344CB8AC3E}">
        <p14:creationId xmlns:p14="http://schemas.microsoft.com/office/powerpoint/2010/main" val="21678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fontAlgn="auto">
              <a:spcAft>
                <a:spcPts val="0"/>
              </a:spcAft>
              <a:defRPr/>
            </a:pPr>
            <a:r>
              <a:rPr lang="en-US" sz="2800" b="1" dirty="0" err="1">
                <a:solidFill>
                  <a:srgbClr val="FF0000"/>
                </a:solidFill>
              </a:rPr>
              <a:t>Apakah</a:t>
            </a:r>
            <a:r>
              <a:rPr lang="id-ID" sz="2800" b="1" dirty="0">
                <a:solidFill>
                  <a:srgbClr val="FF0000"/>
                </a:solidFill>
              </a:rPr>
              <a:t> INFORMASI ITU ?</a:t>
            </a:r>
          </a:p>
          <a:p>
            <a:pPr fontAlgn="auto">
              <a:spcAft>
                <a:spcPts val="0"/>
              </a:spcAft>
              <a:defRPr/>
            </a:pPr>
            <a:endParaRPr lang="id-ID" sz="2800" b="1" dirty="0">
              <a:solidFill>
                <a:srgbClr val="FF0000"/>
              </a:solidFill>
            </a:endParaRPr>
          </a:p>
          <a:p>
            <a:pPr fontAlgn="auto">
              <a:spcAft>
                <a:spcPts val="0"/>
              </a:spcAft>
              <a:defRPr/>
            </a:pPr>
            <a:endParaRPr lang="id-ID" sz="2800" b="1" dirty="0">
              <a:solidFill>
                <a:srgbClr val="FF0000"/>
              </a:solidFill>
            </a:endParaRPr>
          </a:p>
          <a:p>
            <a:pPr fontAlgn="auto">
              <a:spcAft>
                <a:spcPts val="0"/>
              </a:spcAft>
              <a:defRPr/>
            </a:pPr>
            <a:endParaRPr lang="id-ID" sz="2800" b="1" dirty="0">
              <a:solidFill>
                <a:srgbClr val="FF0000"/>
              </a:solidFill>
            </a:endParaRPr>
          </a:p>
          <a:p>
            <a:r>
              <a:rPr lang="id-ID" sz="2800" dirty="0" err="1"/>
              <a:t>Burch</a:t>
            </a:r>
            <a:r>
              <a:rPr lang="id-ID" sz="2800" dirty="0"/>
              <a:t> &amp; </a:t>
            </a:r>
            <a:r>
              <a:rPr lang="id-ID" sz="2800" dirty="0" err="1"/>
              <a:t>Grudnitski</a:t>
            </a:r>
            <a:r>
              <a:rPr lang="id-ID" sz="2800" dirty="0"/>
              <a:t> (1989 : 6) menyebutkan adanya tiga pilar utama yang menentukan kualitas informasi, yaitu:</a:t>
            </a:r>
          </a:p>
          <a:p>
            <a:r>
              <a:rPr lang="id-ID" sz="2800" dirty="0"/>
              <a:t>Akurat</a:t>
            </a:r>
          </a:p>
          <a:p>
            <a:r>
              <a:rPr lang="id-ID" sz="2800" dirty="0"/>
              <a:t>Tepat Waktu</a:t>
            </a:r>
          </a:p>
          <a:p>
            <a:pPr fontAlgn="auto">
              <a:spcAft>
                <a:spcPts val="0"/>
              </a:spcAft>
              <a:defRPr/>
            </a:pPr>
            <a:endParaRPr lang="en-US" sz="2800" dirty="0"/>
          </a:p>
        </p:txBody>
      </p:sp>
      <p:pic>
        <p:nvPicPr>
          <p:cNvPr id="4" name="Picture 2">
            <a:extLst>
              <a:ext uri="{FF2B5EF4-FFF2-40B4-BE49-F238E27FC236}">
                <a16:creationId xmlns:a16="http://schemas.microsoft.com/office/drawing/2014/main" id="{B6352D11-2910-2F47-804A-14CC13DCE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2" y="1570385"/>
            <a:ext cx="548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14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000" b="1" dirty="0" err="1">
                <a:solidFill>
                  <a:srgbClr val="FF0000"/>
                </a:solidFill>
              </a:rPr>
              <a:t>Apakah</a:t>
            </a:r>
            <a:r>
              <a:rPr lang="id-ID" sz="4000" b="1" dirty="0">
                <a:solidFill>
                  <a:srgbClr val="FF0000"/>
                </a:solidFill>
              </a:rPr>
              <a:t> INFORMASI ITU ?</a:t>
            </a:r>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pPr fontAlgn="auto">
              <a:spcAft>
                <a:spcPts val="0"/>
              </a:spcAft>
              <a:defRPr/>
            </a:pPr>
            <a:r>
              <a:rPr lang="id-ID" sz="2800" dirty="0"/>
              <a:t>Contoh dari informasi: Misalnya ada fakta bahwa seorang nasabah menabung di bank, datanya ada pada slip tabungan atau rekaman komputer. Bila semua data uang tabungan yang ada dalam periode tertentu dijumlahkan (diolah), maka jumlah hasilnya disebut informasi</a:t>
            </a:r>
            <a:endParaRPr lang="en-US" sz="2800" dirty="0"/>
          </a:p>
        </p:txBody>
      </p:sp>
    </p:spTree>
    <p:extLst>
      <p:ext uri="{BB962C8B-B14F-4D97-AF65-F5344CB8AC3E}">
        <p14:creationId xmlns:p14="http://schemas.microsoft.com/office/powerpoint/2010/main" val="216786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fontAlgn="auto">
              <a:spcAft>
                <a:spcPts val="0"/>
              </a:spcAft>
              <a:defRPr/>
            </a:pPr>
            <a:r>
              <a:rPr lang="en-US" sz="2800" b="1" dirty="0" err="1">
                <a:solidFill>
                  <a:srgbClr val="FF0000"/>
                </a:solidFill>
              </a:rPr>
              <a:t>Apakah</a:t>
            </a:r>
            <a:r>
              <a:rPr lang="id-ID" sz="2800" b="1" dirty="0">
                <a:solidFill>
                  <a:srgbClr val="FF0000"/>
                </a:solidFill>
              </a:rPr>
              <a:t> SISTEM ITU ?</a:t>
            </a:r>
          </a:p>
          <a:p>
            <a:r>
              <a:rPr lang="id-ID" sz="2800" b="1" dirty="0"/>
              <a:t>Apa definisi dari sistem?</a:t>
            </a:r>
            <a:endParaRPr lang="id-ID" sz="2800" dirty="0"/>
          </a:p>
          <a:p>
            <a:r>
              <a:rPr lang="id-ID" sz="2800" dirty="0"/>
              <a:t>Sistem adalah kumpulan dari bagian-bagian atau hal-hal yang saling berkaitan dan beroperasi atau </a:t>
            </a:r>
            <a:r>
              <a:rPr lang="id-ID" sz="2800" dirty="0" err="1"/>
              <a:t>bekeja</a:t>
            </a:r>
            <a:r>
              <a:rPr lang="id-ID" sz="2800" dirty="0"/>
              <a:t> secara bersama-sama untuk mencapai satu atau lebih tujuan. Sistem terdiri dari 2 elemen yaitu, sistem terbuka dan sistem tertutup.</a:t>
            </a:r>
          </a:p>
          <a:p>
            <a:pPr fontAlgn="auto">
              <a:spcAft>
                <a:spcPts val="0"/>
              </a:spcAft>
              <a:defRPr/>
            </a:pPr>
            <a:endParaRPr lang="en-US" sz="2800" dirty="0"/>
          </a:p>
        </p:txBody>
      </p:sp>
    </p:spTree>
    <p:extLst>
      <p:ext uri="{BB962C8B-B14F-4D97-AF65-F5344CB8AC3E}">
        <p14:creationId xmlns:p14="http://schemas.microsoft.com/office/powerpoint/2010/main" val="193938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000" b="1" dirty="0" err="1">
                <a:solidFill>
                  <a:srgbClr val="FF0000"/>
                </a:solidFill>
              </a:rPr>
              <a:t>Apakah</a:t>
            </a:r>
            <a:r>
              <a:rPr lang="en-US" sz="4000" b="1" dirty="0">
                <a:solidFill>
                  <a:srgbClr val="FF0000"/>
                </a:solidFill>
              </a:rPr>
              <a:t> </a:t>
            </a:r>
            <a:r>
              <a:rPr lang="en-US" sz="4000" b="1" dirty="0" err="1">
                <a:solidFill>
                  <a:srgbClr val="FF0000"/>
                </a:solidFill>
              </a:rPr>
              <a:t>Sistem</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a:t>
            </a:r>
            <a:r>
              <a:rPr lang="en-US" sz="4000" b="1" dirty="0" err="1">
                <a:solidFill>
                  <a:srgbClr val="FF0000"/>
                </a:solidFill>
              </a:rPr>
              <a:t>Itu</a:t>
            </a:r>
            <a:r>
              <a:rPr lang="en-US" sz="4000" b="1" dirty="0">
                <a:solidFill>
                  <a:srgbClr val="FF0000"/>
                </a:solidFill>
              </a:rPr>
              <a:t>?</a:t>
            </a:r>
            <a:endParaRPr lang="en-US" altLang="en-US" sz="4000" dirty="0">
              <a:latin typeface="Arial" charset="0"/>
              <a:cs typeface="Arial" charset="0"/>
            </a:endParaRPr>
          </a:p>
        </p:txBody>
      </p:sp>
      <p:sp>
        <p:nvSpPr>
          <p:cNvPr id="3" name="Content Placeholder 2"/>
          <p:cNvSpPr>
            <a:spLocks noGrp="1"/>
          </p:cNvSpPr>
          <p:nvPr>
            <p:ph sz="half" idx="2"/>
          </p:nvPr>
        </p:nvSpPr>
        <p:spPr>
          <a:xfrm>
            <a:off x="467544" y="1916113"/>
            <a:ext cx="8208912" cy="4176712"/>
          </a:xfrm>
        </p:spPr>
        <p:txBody>
          <a:bodyPr/>
          <a:lstStyle/>
          <a:p>
            <a:r>
              <a:rPr lang="id-ID" sz="2800" b="1" dirty="0"/>
              <a:t>Lalu apa definisi dari sistem informasi?</a:t>
            </a:r>
            <a:endParaRPr lang="id-ID" sz="2800" dirty="0"/>
          </a:p>
          <a:p>
            <a:r>
              <a:rPr lang="id-ID" sz="2800" dirty="0"/>
              <a:t>Sistem informasi adalah</a:t>
            </a:r>
            <a:r>
              <a:rPr lang="id-ID" sz="2800" b="1" dirty="0"/>
              <a:t> </a:t>
            </a:r>
            <a:r>
              <a:rPr lang="id-ID" sz="2800" dirty="0"/>
              <a:t>suatu sistem di dalam suatu organisasi yang mempertemukan kebutuhan pengolahan transaksi harian, mendukung operasi, bersifat manajerial dan kegiatan strategi dari suatu organisasi dan menyediakan pihak luar tertentu dengan laporan-laporan yang diperlukan. Komponen-komponen dari sistem informasi yaitu blok model, blok masukan, blok basis data, blok kendali, blok teknologi dan blok keluaran.</a:t>
            </a:r>
          </a:p>
          <a:p>
            <a:pPr fontAlgn="auto">
              <a:spcAft>
                <a:spcPts val="0"/>
              </a:spcAft>
              <a:defRPr/>
            </a:pPr>
            <a:endParaRPr lang="en-US" sz="2800" dirty="0"/>
          </a:p>
        </p:txBody>
      </p:sp>
    </p:spTree>
    <p:extLst>
      <p:ext uri="{BB962C8B-B14F-4D97-AF65-F5344CB8AC3E}">
        <p14:creationId xmlns:p14="http://schemas.microsoft.com/office/powerpoint/2010/main" val="216786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196752"/>
            <a:ext cx="8208912" cy="4896073"/>
          </a:xfrm>
        </p:spPr>
        <p:txBody>
          <a:bodyPr/>
          <a:lstStyle/>
          <a:p>
            <a:pPr fontAlgn="auto">
              <a:spcAft>
                <a:spcPts val="0"/>
              </a:spcAft>
              <a:defRPr/>
            </a:pPr>
            <a:r>
              <a:rPr lang="en-US" sz="2800" b="1" dirty="0" err="1">
                <a:solidFill>
                  <a:srgbClr val="FF0000"/>
                </a:solidFill>
              </a:rPr>
              <a:t>Apakah</a:t>
            </a:r>
            <a:r>
              <a:rPr lang="en-US" sz="2800" b="1" dirty="0">
                <a:solidFill>
                  <a:srgbClr val="FF0000"/>
                </a:solidFill>
              </a:rPr>
              <a:t> </a:t>
            </a:r>
            <a:r>
              <a:rPr lang="en-US" sz="2800" b="1" dirty="0" err="1">
                <a:solidFill>
                  <a:srgbClr val="FF0000"/>
                </a:solidFill>
              </a:rPr>
              <a:t>Sistem</a:t>
            </a:r>
            <a:r>
              <a:rPr lang="en-US" sz="2800" b="1" dirty="0">
                <a:solidFill>
                  <a:srgbClr val="FF0000"/>
                </a:solidFill>
              </a:rPr>
              <a:t> </a:t>
            </a:r>
            <a:r>
              <a:rPr lang="en-US" sz="2800" b="1" dirty="0" err="1">
                <a:solidFill>
                  <a:srgbClr val="FF0000"/>
                </a:solidFill>
              </a:rPr>
              <a:t>Informasi</a:t>
            </a:r>
            <a:r>
              <a:rPr lang="en-US" sz="2800" b="1" dirty="0">
                <a:solidFill>
                  <a:srgbClr val="FF0000"/>
                </a:solidFill>
              </a:rPr>
              <a:t> </a:t>
            </a:r>
            <a:r>
              <a:rPr lang="en-US" sz="2800" b="1" dirty="0" err="1">
                <a:solidFill>
                  <a:srgbClr val="FF0000"/>
                </a:solidFill>
              </a:rPr>
              <a:t>Itu</a:t>
            </a:r>
            <a:r>
              <a:rPr lang="en-US" sz="2800" b="1" dirty="0">
                <a:solidFill>
                  <a:srgbClr val="FF0000"/>
                </a:solidFill>
              </a:rPr>
              <a:t>?</a:t>
            </a:r>
          </a:p>
          <a:p>
            <a:r>
              <a:rPr lang="id-ID" sz="2800" dirty="0"/>
              <a:t>Jenis-jenis sistem informasi, yaitu sebagai berikut:</a:t>
            </a:r>
          </a:p>
          <a:p>
            <a:pPr marL="357188" lvl="0" indent="-357188">
              <a:buNone/>
            </a:pPr>
            <a:r>
              <a:rPr lang="id-ID" sz="2800" dirty="0"/>
              <a:t>1.  </a:t>
            </a:r>
            <a:r>
              <a:rPr lang="id-ID" sz="2800" dirty="0" err="1"/>
              <a:t>Transaction</a:t>
            </a:r>
            <a:r>
              <a:rPr lang="id-ID" sz="2800" dirty="0"/>
              <a:t> </a:t>
            </a:r>
            <a:r>
              <a:rPr lang="id-ID" sz="2800" dirty="0" err="1"/>
              <a:t>Processing</a:t>
            </a:r>
            <a:r>
              <a:rPr lang="id-ID" sz="2800" dirty="0"/>
              <a:t> Systems (TPS)</a:t>
            </a:r>
          </a:p>
          <a:p>
            <a:pPr marL="357188" lvl="0" indent="-357188">
              <a:buNone/>
            </a:pPr>
            <a:r>
              <a:rPr lang="id-ID" sz="2800" dirty="0"/>
              <a:t>2.  Office </a:t>
            </a:r>
            <a:r>
              <a:rPr lang="id-ID" sz="2800" dirty="0" err="1"/>
              <a:t>Automation</a:t>
            </a:r>
            <a:r>
              <a:rPr lang="id-ID" sz="2800" dirty="0"/>
              <a:t> Systems (OAS) dan </a:t>
            </a:r>
            <a:r>
              <a:rPr lang="id-ID" sz="2800" dirty="0" err="1"/>
              <a:t>Knowledge</a:t>
            </a:r>
            <a:r>
              <a:rPr lang="id-ID" sz="2800" dirty="0"/>
              <a:t> </a:t>
            </a:r>
            <a:r>
              <a:rPr lang="id-ID" sz="2800" dirty="0" err="1"/>
              <a:t>Work</a:t>
            </a:r>
            <a:r>
              <a:rPr lang="id-ID" sz="2800" dirty="0"/>
              <a:t> Systems</a:t>
            </a:r>
          </a:p>
          <a:p>
            <a:pPr marL="357188" lvl="0" indent="-357188">
              <a:buNone/>
            </a:pPr>
            <a:r>
              <a:rPr lang="id-ID" sz="2800" dirty="0"/>
              <a:t>3.  Sistem Informasi Manajemen (SIM) </a:t>
            </a:r>
          </a:p>
          <a:p>
            <a:pPr marL="357188" lvl="0" indent="-357188">
              <a:buNone/>
            </a:pPr>
            <a:r>
              <a:rPr lang="id-ID" sz="2800" dirty="0"/>
              <a:t>4.  </a:t>
            </a:r>
            <a:r>
              <a:rPr lang="id-ID" sz="2800" dirty="0" err="1"/>
              <a:t>Decision</a:t>
            </a:r>
            <a:r>
              <a:rPr lang="id-ID" sz="2800" dirty="0"/>
              <a:t> </a:t>
            </a:r>
            <a:r>
              <a:rPr lang="id-ID" sz="2800" dirty="0" err="1"/>
              <a:t>Support</a:t>
            </a:r>
            <a:r>
              <a:rPr lang="id-ID" sz="2800" dirty="0"/>
              <a:t> Systems (DSS) </a:t>
            </a:r>
          </a:p>
          <a:p>
            <a:pPr marL="357188" lvl="0" indent="-357188">
              <a:buNone/>
            </a:pPr>
            <a:r>
              <a:rPr lang="id-ID" sz="2800" dirty="0"/>
              <a:t>5.  Sistem Ahli (ES) dan Kecerdasan Buatan (AI)</a:t>
            </a:r>
          </a:p>
          <a:p>
            <a:pPr marL="357188" lvl="0" indent="-357188">
              <a:buNone/>
            </a:pPr>
            <a:r>
              <a:rPr lang="id-ID" sz="2800" dirty="0"/>
              <a:t>6.  Group </a:t>
            </a:r>
            <a:r>
              <a:rPr lang="id-ID" sz="2800" dirty="0" err="1"/>
              <a:t>Decision</a:t>
            </a:r>
            <a:r>
              <a:rPr lang="id-ID" sz="2800" dirty="0"/>
              <a:t> </a:t>
            </a:r>
            <a:r>
              <a:rPr lang="id-ID" sz="2800" dirty="0" err="1"/>
              <a:t>Support</a:t>
            </a:r>
            <a:r>
              <a:rPr lang="id-ID" sz="2800" dirty="0"/>
              <a:t> Systems (GDSS) dan </a:t>
            </a:r>
            <a:r>
              <a:rPr lang="id-ID" sz="2800" dirty="0" err="1"/>
              <a:t>Computer‐Support</a:t>
            </a:r>
            <a:r>
              <a:rPr lang="id-ID" sz="2800" dirty="0"/>
              <a:t> </a:t>
            </a:r>
            <a:r>
              <a:rPr lang="id-ID" sz="2800" dirty="0" err="1"/>
              <a:t>Collaborative</a:t>
            </a:r>
            <a:r>
              <a:rPr lang="id-ID" sz="2800" dirty="0"/>
              <a:t> </a:t>
            </a:r>
            <a:r>
              <a:rPr lang="id-ID" sz="2800" dirty="0" err="1"/>
              <a:t>Work</a:t>
            </a:r>
            <a:r>
              <a:rPr lang="id-ID" sz="2800" dirty="0"/>
              <a:t> Systems (CSCW)</a:t>
            </a:r>
          </a:p>
          <a:p>
            <a:pPr marL="357188" lvl="0" indent="-357188">
              <a:buNone/>
            </a:pPr>
            <a:r>
              <a:rPr lang="id-ID" sz="2800" dirty="0"/>
              <a:t>7.  </a:t>
            </a:r>
            <a:r>
              <a:rPr lang="id-ID" sz="2800" dirty="0" err="1"/>
              <a:t>Executive</a:t>
            </a:r>
            <a:r>
              <a:rPr lang="id-ID" sz="2800" dirty="0"/>
              <a:t> </a:t>
            </a:r>
            <a:r>
              <a:rPr lang="id-ID" sz="2800" dirty="0" err="1"/>
              <a:t>Support</a:t>
            </a:r>
            <a:r>
              <a:rPr lang="id-ID" sz="2800" dirty="0"/>
              <a:t> Systems (ESS)</a:t>
            </a:r>
          </a:p>
          <a:p>
            <a:pPr fontAlgn="auto">
              <a:spcAft>
                <a:spcPts val="0"/>
              </a:spcAft>
              <a:defRPr/>
            </a:pPr>
            <a:endParaRPr lang="en-US" sz="2800" dirty="0"/>
          </a:p>
        </p:txBody>
      </p:sp>
    </p:spTree>
    <p:extLst>
      <p:ext uri="{BB962C8B-B14F-4D97-AF65-F5344CB8AC3E}">
        <p14:creationId xmlns:p14="http://schemas.microsoft.com/office/powerpoint/2010/main" val="1939383473"/>
      </p:ext>
    </p:extLst>
  </p:cSld>
  <p:clrMapOvr>
    <a:masterClrMapping/>
  </p:clrMapOvr>
</p:sld>
</file>

<file path=ppt/theme/theme1.xml><?xml version="1.0" encoding="utf-8"?>
<a:theme xmlns:a="http://schemas.openxmlformats.org/drawingml/2006/main" name="0-Blanko-PPT-sesi-2-14 baru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0-Blanko-PPT-sesi-2-14 baru (1)</Template>
  <TotalTime>36</TotalTime>
  <Words>707</Words>
  <Application>Microsoft Macintosh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0-Blanko-PPT-sesi-2-14 baru (1)</vt:lpstr>
      <vt:lpstr>Kundang K Juman</vt:lpstr>
      <vt:lpstr>Apakah DATA ITU ?</vt:lpstr>
      <vt:lpstr>PowerPoint Presentation</vt:lpstr>
      <vt:lpstr>PowerPoint Presentation</vt:lpstr>
      <vt:lpstr>PowerPoint Presentation</vt:lpstr>
      <vt:lpstr>Apakah INFORMASI ITU ?</vt:lpstr>
      <vt:lpstr>PowerPoint Presentation</vt:lpstr>
      <vt:lpstr>Apakah Sistem Informasi Itu?</vt:lpstr>
      <vt:lpstr>PowerPoint Presentation</vt:lpstr>
      <vt:lpstr>Apakah Sistem Informasi Itu?</vt:lpstr>
      <vt:lpstr>PowerPoint Presentation</vt:lpstr>
      <vt:lpstr>Apakah Sistem Informasi Itu?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Mulyo.W</dc:creator>
  <cp:lastModifiedBy>Microsoft Office User</cp:lastModifiedBy>
  <cp:revision>14</cp:revision>
  <dcterms:created xsi:type="dcterms:W3CDTF">2019-09-17T08:28:18Z</dcterms:created>
  <dcterms:modified xsi:type="dcterms:W3CDTF">2020-09-08T00:13:55Z</dcterms:modified>
</cp:coreProperties>
</file>