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388" r:id="rId2"/>
    <p:sldId id="451" r:id="rId3"/>
    <p:sldId id="452" r:id="rId4"/>
    <p:sldId id="453" r:id="rId5"/>
    <p:sldId id="555" r:id="rId6"/>
    <p:sldId id="557" r:id="rId7"/>
    <p:sldId id="548" r:id="rId8"/>
    <p:sldId id="549" r:id="rId9"/>
    <p:sldId id="551" r:id="rId10"/>
    <p:sldId id="552" r:id="rId11"/>
    <p:sldId id="454" r:id="rId12"/>
    <p:sldId id="455" r:id="rId13"/>
    <p:sldId id="487" r:id="rId14"/>
    <p:sldId id="459" r:id="rId15"/>
    <p:sldId id="460" r:id="rId16"/>
    <p:sldId id="537" r:id="rId17"/>
    <p:sldId id="538" r:id="rId18"/>
    <p:sldId id="539" r:id="rId19"/>
    <p:sldId id="540" r:id="rId20"/>
    <p:sldId id="541" r:id="rId21"/>
    <p:sldId id="556" r:id="rId22"/>
    <p:sldId id="542" r:id="rId23"/>
    <p:sldId id="545" r:id="rId24"/>
    <p:sldId id="546" r:id="rId25"/>
    <p:sldId id="547" r:id="rId26"/>
    <p:sldId id="510" r:id="rId27"/>
    <p:sldId id="461" r:id="rId28"/>
    <p:sldId id="464" r:id="rId29"/>
    <p:sldId id="465" r:id="rId30"/>
    <p:sldId id="525" r:id="rId31"/>
    <p:sldId id="526" r:id="rId32"/>
    <p:sldId id="527" r:id="rId33"/>
    <p:sldId id="528" r:id="rId34"/>
    <p:sldId id="466" r:id="rId35"/>
    <p:sldId id="520" r:id="rId36"/>
    <p:sldId id="521" r:id="rId37"/>
    <p:sldId id="522" r:id="rId38"/>
    <p:sldId id="523" r:id="rId39"/>
    <p:sldId id="468" r:id="rId40"/>
    <p:sldId id="489" r:id="rId41"/>
    <p:sldId id="529" r:id="rId42"/>
    <p:sldId id="530" r:id="rId43"/>
    <p:sldId id="531" r:id="rId44"/>
    <p:sldId id="532" r:id="rId45"/>
    <p:sldId id="533" r:id="rId46"/>
    <p:sldId id="477" r:id="rId47"/>
    <p:sldId id="478" r:id="rId48"/>
    <p:sldId id="553" r:id="rId49"/>
    <p:sldId id="479" r:id="rId50"/>
    <p:sldId id="503" r:id="rId51"/>
    <p:sldId id="501" r:id="rId52"/>
    <p:sldId id="502" r:id="rId53"/>
    <p:sldId id="504" r:id="rId54"/>
    <p:sldId id="507" r:id="rId55"/>
    <p:sldId id="509" r:id="rId56"/>
    <p:sldId id="558" r:id="rId57"/>
    <p:sldId id="559" r:id="rId58"/>
    <p:sldId id="560" r:id="rId59"/>
    <p:sldId id="561" r:id="rId60"/>
    <p:sldId id="562" r:id="rId61"/>
    <p:sldId id="563" r:id="rId62"/>
    <p:sldId id="564"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93206" autoAdjust="0"/>
  </p:normalViewPr>
  <p:slideViewPr>
    <p:cSldViewPr>
      <p:cViewPr varScale="1">
        <p:scale>
          <a:sx n="91" d="100"/>
          <a:sy n="91" d="100"/>
        </p:scale>
        <p:origin x="496" y="18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D401D-C29A-4928-88E1-427A39D3C18A}" type="datetimeFigureOut">
              <a:rPr lang="id-ID" smtClean="0"/>
              <a:t>20/07/20</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CFD104-B2A3-424E-B3F4-1DFCA91EAA4B}" type="slidenum">
              <a:rPr lang="id-ID" smtClean="0"/>
              <a:t>‹#›</a:t>
            </a:fld>
            <a:endParaRPr lang="id-ID"/>
          </a:p>
        </p:txBody>
      </p:sp>
    </p:spTree>
    <p:extLst>
      <p:ext uri="{BB962C8B-B14F-4D97-AF65-F5344CB8AC3E}">
        <p14:creationId xmlns:p14="http://schemas.microsoft.com/office/powerpoint/2010/main" val="657911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A048E5B-BD9A-4C0B-B552-4469974D48FE}" type="datetimeFigureOut">
              <a:rPr lang="id-ID"/>
              <a:pPr>
                <a:defRPr/>
              </a:pPr>
              <a:t>20/07/20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339B845-4BC6-43F6-B113-E03B24E0C7AB}" type="slidenum">
              <a:rPr lang="id-ID" altLang="id-ID"/>
              <a:pPr/>
              <a:t>‹#›</a:t>
            </a:fld>
            <a:endParaRPr lang="id-ID" altLang="id-ID"/>
          </a:p>
        </p:txBody>
      </p:sp>
    </p:spTree>
    <p:extLst>
      <p:ext uri="{BB962C8B-B14F-4D97-AF65-F5344CB8AC3E}">
        <p14:creationId xmlns:p14="http://schemas.microsoft.com/office/powerpoint/2010/main" val="3413082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6107C5-F066-41A0-84B1-183432AAC1CA}" type="slidenum">
              <a:rPr lang="en-US" sz="1200" smtClean="0"/>
              <a:pPr/>
              <a:t>30</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endParaRPr lang="id-ID"/>
          </a:p>
        </p:txBody>
      </p:sp>
      <p:sp>
        <p:nvSpPr>
          <p:cNvPr id="4608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533980-1FDC-49E1-8176-9F3FEBD11A9C}" type="slidenum">
              <a:rPr lang="en-US" sz="1200" smtClean="0"/>
              <a:pPr/>
              <a:t>48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01859" y="0"/>
            <a:ext cx="9347717"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2" descr="C:\Users\arsil\Desktop\Smartcreative.jpg"/>
          <p:cNvPicPr>
            <a:picLocks noChangeAspect="1" noChangeArrowheads="1"/>
          </p:cNvPicPr>
          <p:nvPr userDrawn="1"/>
        </p:nvPicPr>
        <p:blipFill>
          <a:blip r:embed="rId2">
            <a:extLst>
              <a:ext uri="{28A0092B-C50C-407E-A947-70E740481C1C}">
                <a14:useLocalDpi xmlns:a14="http://schemas.microsoft.com/office/drawing/2010/main" val="0"/>
              </a:ext>
            </a:extLst>
          </a:blip>
          <a:srcRect l="1051" r="800" b="504"/>
          <a:stretch>
            <a:fillRect/>
          </a:stretch>
        </p:blipFill>
        <p:spPr bwMode="auto">
          <a:xfrm>
            <a:off x="-101859" y="228600"/>
            <a:ext cx="9347718" cy="699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2971799" y="1524000"/>
            <a:ext cx="6274059" cy="2076451"/>
          </a:xfrm>
        </p:spPr>
        <p:txBody>
          <a:bodyPr/>
          <a:lstStyle>
            <a:lvl1pPr>
              <a:defRPr>
                <a:solidFill>
                  <a:schemeClr val="bg1"/>
                </a:solidFill>
              </a:defRPr>
            </a:lvl1pPr>
          </a:lstStyle>
          <a:p>
            <a:r>
              <a:rPr lang="en-US" dirty="0"/>
              <a:t>Click here to Edit</a:t>
            </a:r>
          </a:p>
        </p:txBody>
      </p:sp>
      <p:sp>
        <p:nvSpPr>
          <p:cNvPr id="3" name="Subtitle 2"/>
          <p:cNvSpPr>
            <a:spLocks noGrp="1"/>
          </p:cNvSpPr>
          <p:nvPr>
            <p:ph type="subTitle" idx="1" hasCustomPrompt="1"/>
          </p:nvPr>
        </p:nvSpPr>
        <p:spPr>
          <a:xfrm>
            <a:off x="2971798" y="3657600"/>
            <a:ext cx="6274060" cy="1524000"/>
          </a:xfrm>
        </p:spPr>
        <p:txBody>
          <a:bodyPr/>
          <a:lstStyle>
            <a:lvl1pPr marL="0" indent="0" algn="ctr" eaLnBrk="1" hangingPunct="1">
              <a:buNone/>
              <a:defRPr sz="2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here to edit </a:t>
            </a:r>
            <a:r>
              <a:rPr lang="en-US" dirty="0" err="1"/>
              <a:t>Pokok</a:t>
            </a:r>
            <a:r>
              <a:rPr lang="en-US" dirty="0"/>
              <a:t> </a:t>
            </a:r>
            <a:r>
              <a:rPr lang="en-US" dirty="0" err="1"/>
              <a:t>Bahasan</a:t>
            </a:r>
            <a:br>
              <a:rPr lang="en-US" dirty="0"/>
            </a:br>
            <a:r>
              <a:rPr lang="en-US" dirty="0"/>
              <a:t>Click here to edit </a:t>
            </a:r>
            <a:r>
              <a:rPr lang="en-US" dirty="0" err="1"/>
              <a:t>Pertemuan</a:t>
            </a:r>
            <a:br>
              <a:rPr lang="en-US" dirty="0"/>
            </a:br>
            <a:r>
              <a:rPr lang="en-US" dirty="0"/>
              <a:t>Click here to edit Nama </a:t>
            </a:r>
            <a:r>
              <a:rPr lang="en-US" dirty="0" err="1"/>
              <a:t>Dosen</a:t>
            </a:r>
            <a:br>
              <a:rPr lang="en-US" dirty="0"/>
            </a:br>
            <a:r>
              <a:rPr lang="en-US" dirty="0"/>
              <a:t>Click here to edit Nama Prodi </a:t>
            </a:r>
            <a:r>
              <a:rPr lang="en-US" dirty="0" err="1"/>
              <a:t>dan</a:t>
            </a:r>
            <a:r>
              <a:rPr lang="en-US" dirty="0"/>
              <a:t> </a:t>
            </a:r>
            <a:r>
              <a:rPr lang="en-US" dirty="0" err="1"/>
              <a:t>Fakultas</a:t>
            </a:r>
            <a:endParaRPr lang="en-US" dirty="0"/>
          </a:p>
        </p:txBody>
      </p:sp>
      <p:sp>
        <p:nvSpPr>
          <p:cNvPr id="4" name="Date Placeholder 3"/>
          <p:cNvSpPr>
            <a:spLocks noGrp="1"/>
          </p:cNvSpPr>
          <p:nvPr>
            <p:ph type="dt" sz="half" idx="10"/>
          </p:nvPr>
        </p:nvSpPr>
        <p:spPr/>
        <p:txBody>
          <a:bodyPr/>
          <a:lstStyle>
            <a:lvl1pPr>
              <a:defRPr/>
            </a:lvl1pPr>
          </a:lstStyle>
          <a:p>
            <a:pPr>
              <a:defRPr/>
            </a:pPr>
            <a:fld id="{20B2E4D6-BEB8-4E99-B8A1-7038C2F2D1BE}" type="datetime1">
              <a:rPr lang="en-US"/>
              <a:pPr>
                <a:defRPr/>
              </a:pPr>
              <a:t>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F88144A-AE3E-4E44-A89F-B6746EC1707D}" type="slidenum">
              <a:rPr lang="en-US" altLang="id-ID"/>
              <a:pPr/>
              <a:t>‹#›</a:t>
            </a:fld>
            <a:endParaRPr lang="en-US" altLang="id-ID"/>
          </a:p>
        </p:txBody>
      </p:sp>
    </p:spTree>
    <p:extLst>
      <p:ext uri="{BB962C8B-B14F-4D97-AF65-F5344CB8AC3E}">
        <p14:creationId xmlns:p14="http://schemas.microsoft.com/office/powerpoint/2010/main" val="25318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C4FACB-1F5D-4FF9-B5CC-F194F462CCA2}" type="datetime1">
              <a:rPr lang="en-US"/>
              <a:pPr>
                <a:defRPr/>
              </a:pPr>
              <a:t>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9451C2-6190-4BB7-BBA8-1B23D0C40A29}" type="slidenum">
              <a:rPr lang="en-US" altLang="id-ID"/>
              <a:pPr/>
              <a:t>‹#›</a:t>
            </a:fld>
            <a:endParaRPr lang="en-US" altLang="id-ID"/>
          </a:p>
        </p:txBody>
      </p:sp>
    </p:spTree>
    <p:extLst>
      <p:ext uri="{BB962C8B-B14F-4D97-AF65-F5344CB8AC3E}">
        <p14:creationId xmlns:p14="http://schemas.microsoft.com/office/powerpoint/2010/main" val="325904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DA4BF1-3389-4F47-8435-C04CC10B9A7E}" type="datetime1">
              <a:rPr lang="en-US"/>
              <a:pPr>
                <a:defRPr/>
              </a:pPr>
              <a:t>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FB5C1FE-ED77-4380-AE9C-EE28AB75257F}" type="slidenum">
              <a:rPr lang="en-US" altLang="id-ID"/>
              <a:pPr/>
              <a:t>‹#›</a:t>
            </a:fld>
            <a:endParaRPr lang="en-US" altLang="id-ID"/>
          </a:p>
        </p:txBody>
      </p:sp>
    </p:spTree>
    <p:extLst>
      <p:ext uri="{BB962C8B-B14F-4D97-AF65-F5344CB8AC3E}">
        <p14:creationId xmlns:p14="http://schemas.microsoft.com/office/powerpoint/2010/main" val="54287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B99A2BF8-DE4E-4DD8-93A8-819B2A8C6ED6}" type="datetime1">
              <a:rPr lang="en-US"/>
              <a:pPr>
                <a:defRPr/>
              </a:pPr>
              <a:t>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7C7CEFC-1327-4C24-92E5-884D19EDEC04}" type="slidenum">
              <a:rPr lang="en-US" altLang="id-ID"/>
              <a:pPr/>
              <a:t>‹#›</a:t>
            </a:fld>
            <a:endParaRPr lang="en-US" altLang="id-ID"/>
          </a:p>
        </p:txBody>
      </p:sp>
    </p:spTree>
    <p:extLst>
      <p:ext uri="{BB962C8B-B14F-4D97-AF65-F5344CB8AC3E}">
        <p14:creationId xmlns:p14="http://schemas.microsoft.com/office/powerpoint/2010/main" val="120277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16" descr="SUB#LIST copy.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3124200" y="2420939"/>
            <a:ext cx="3505200" cy="703262"/>
          </a:xfrm>
        </p:spPr>
        <p:txBody>
          <a:bodyPr anchor="t"/>
          <a:lstStyle>
            <a:lvl1pPr algn="l">
              <a:defRPr sz="2800" b="1" cap="all" baseline="0"/>
            </a:lvl1pPr>
          </a:lstStyle>
          <a:p>
            <a:r>
              <a:rPr lang="en-US" dirty="0" err="1"/>
              <a:t>Materi</a:t>
            </a:r>
            <a:r>
              <a:rPr lang="en-US" dirty="0"/>
              <a:t> </a:t>
            </a:r>
            <a:r>
              <a:rPr lang="en-US" dirty="0" err="1"/>
              <a:t>Sebelum</a:t>
            </a:r>
            <a:r>
              <a:rPr lang="en-US" dirty="0"/>
              <a:t> UTS</a:t>
            </a:r>
          </a:p>
        </p:txBody>
      </p:sp>
      <p:sp>
        <p:nvSpPr>
          <p:cNvPr id="3" name="Text Placeholder 2"/>
          <p:cNvSpPr>
            <a:spLocks noGrp="1"/>
          </p:cNvSpPr>
          <p:nvPr>
            <p:ph type="body" idx="1"/>
          </p:nvPr>
        </p:nvSpPr>
        <p:spPr>
          <a:xfrm>
            <a:off x="3733800" y="3240088"/>
            <a:ext cx="5334000" cy="2976562"/>
          </a:xfrm>
        </p:spPr>
        <p:txBody>
          <a:bodyPr anchor="t"/>
          <a:lstStyle>
            <a:lvl1pPr marL="457200" marR="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76BEDCBD-1673-4569-B2E0-E1B7B9DEF070}" type="datetime1">
              <a:rPr lang="en-US"/>
              <a:pPr>
                <a:defRPr/>
              </a:pPr>
              <a:t>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4B71F4A-6D73-4342-9533-46E3ECE91550}" type="slidenum">
              <a:rPr lang="en-US" altLang="id-ID"/>
              <a:pPr/>
              <a:t>‹#›</a:t>
            </a:fld>
            <a:endParaRPr lang="en-US" altLang="id-ID"/>
          </a:p>
        </p:txBody>
      </p:sp>
    </p:spTree>
    <p:extLst>
      <p:ext uri="{BB962C8B-B14F-4D97-AF65-F5344CB8AC3E}">
        <p14:creationId xmlns:p14="http://schemas.microsoft.com/office/powerpoint/2010/main" val="204335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EA3D78E-5710-4279-9346-CA3F3FF1ADAB}" type="datetime1">
              <a:rPr lang="en-US"/>
              <a:pPr>
                <a:defRPr/>
              </a:pPr>
              <a:t>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57B3AD7-5558-4161-B7D2-95F8DE54CD31}" type="slidenum">
              <a:rPr lang="en-US" altLang="id-ID"/>
              <a:pPr/>
              <a:t>‹#›</a:t>
            </a:fld>
            <a:endParaRPr lang="en-US" altLang="id-ID"/>
          </a:p>
        </p:txBody>
      </p:sp>
    </p:spTree>
    <p:extLst>
      <p:ext uri="{BB962C8B-B14F-4D97-AF65-F5344CB8AC3E}">
        <p14:creationId xmlns:p14="http://schemas.microsoft.com/office/powerpoint/2010/main" val="290043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E4C036D-7F85-4604-9C31-D116ABDFBFCB}" type="datetime1">
              <a:rPr lang="en-US"/>
              <a:pPr>
                <a:defRPr/>
              </a:pPr>
              <a:t>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4D2A8DE-DF06-4A0A-B8B9-F0FC1DFE8718}" type="slidenum">
              <a:rPr lang="en-US" altLang="id-ID"/>
              <a:pPr/>
              <a:t>‹#›</a:t>
            </a:fld>
            <a:endParaRPr lang="en-US" altLang="id-ID"/>
          </a:p>
        </p:txBody>
      </p:sp>
    </p:spTree>
    <p:extLst>
      <p:ext uri="{BB962C8B-B14F-4D97-AF65-F5344CB8AC3E}">
        <p14:creationId xmlns:p14="http://schemas.microsoft.com/office/powerpoint/2010/main" val="41519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B7DBD3-F138-4801-A0A6-578A3386CD18}" type="datetime1">
              <a:rPr lang="en-US"/>
              <a:pPr>
                <a:defRPr/>
              </a:pPr>
              <a:t>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C95B9C0-F00E-4EC1-B571-461E0CC5FB03}" type="slidenum">
              <a:rPr lang="en-US" altLang="id-ID"/>
              <a:pPr/>
              <a:t>‹#›</a:t>
            </a:fld>
            <a:endParaRPr lang="en-US" altLang="id-ID"/>
          </a:p>
        </p:txBody>
      </p:sp>
    </p:spTree>
    <p:extLst>
      <p:ext uri="{BB962C8B-B14F-4D97-AF65-F5344CB8AC3E}">
        <p14:creationId xmlns:p14="http://schemas.microsoft.com/office/powerpoint/2010/main" val="12909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131518-4759-420B-9C6C-02911BE08FB6}" type="datetime1">
              <a:rPr lang="en-US"/>
              <a:pPr>
                <a:defRPr/>
              </a:pPr>
              <a:t>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12046D4-C1A9-4BE2-8E11-BB51EFD99472}" type="slidenum">
              <a:rPr lang="en-US" altLang="id-ID"/>
              <a:pPr/>
              <a:t>‹#›</a:t>
            </a:fld>
            <a:endParaRPr lang="en-US" altLang="id-ID"/>
          </a:p>
        </p:txBody>
      </p:sp>
    </p:spTree>
    <p:extLst>
      <p:ext uri="{BB962C8B-B14F-4D97-AF65-F5344CB8AC3E}">
        <p14:creationId xmlns:p14="http://schemas.microsoft.com/office/powerpoint/2010/main" val="330306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8255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79D038C-8833-4053-A8B5-3B45FC1C23E1}" type="datetime1">
              <a:rPr lang="en-US"/>
              <a:pPr>
                <a:defRPr/>
              </a:pPr>
              <a:t>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C0E78CF-756E-44AB-85F7-AA9B06AF3F0B}" type="slidenum">
              <a:rPr lang="en-US" altLang="id-ID"/>
              <a:pPr/>
              <a:t>‹#›</a:t>
            </a:fld>
            <a:endParaRPr lang="en-US" altLang="id-ID"/>
          </a:p>
        </p:txBody>
      </p:sp>
    </p:spTree>
    <p:extLst>
      <p:ext uri="{BB962C8B-B14F-4D97-AF65-F5344CB8AC3E}">
        <p14:creationId xmlns:p14="http://schemas.microsoft.com/office/powerpoint/2010/main" val="283558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D3C4F4-CD15-4E8C-A7EE-9212E377943D}" type="datetime1">
              <a:rPr lang="en-US"/>
              <a:pPr>
                <a:defRPr/>
              </a:pPr>
              <a:t>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CD5ABA6-7761-4D95-A1CD-8F9B19CA4E34}" type="slidenum">
              <a:rPr lang="en-US" altLang="id-ID"/>
              <a:pPr/>
              <a:t>‹#›</a:t>
            </a:fld>
            <a:endParaRPr lang="en-US" altLang="id-ID"/>
          </a:p>
        </p:txBody>
      </p:sp>
    </p:spTree>
    <p:extLst>
      <p:ext uri="{BB962C8B-B14F-4D97-AF65-F5344CB8AC3E}">
        <p14:creationId xmlns:p14="http://schemas.microsoft.com/office/powerpoint/2010/main" val="403229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a:t>Click to 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611F90-EFA5-425A-83D0-AD67BBCB8FFB}" type="datetime1">
              <a:rPr lang="en-US"/>
              <a:pPr>
                <a:defRPr/>
              </a:pPr>
              <a:t>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anose="020F0502020204030204" pitchFamily="34" charset="0"/>
              </a:defRPr>
            </a:lvl1pPr>
          </a:lstStyle>
          <a:p>
            <a:fld id="{BBC9BDE8-EFE1-4D93-AB31-5E7BCFE0330D}" type="slidenum">
              <a:rPr lang="en-US" altLang="id-ID"/>
              <a:pPr/>
              <a:t>‹#›</a:t>
            </a:fld>
            <a:endParaRPr lang="en-US" altLang="id-ID"/>
          </a:p>
        </p:txBody>
      </p:sp>
      <p:pic>
        <p:nvPicPr>
          <p:cNvPr id="7" name="Picture 2" descr="C:\Users\arsil\Desktop\Smartcreative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72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2.wmf"/><Relationship Id="rId18" Type="http://schemas.openxmlformats.org/officeDocument/2006/relationships/image" Target="../media/image27.png"/><Relationship Id="rId3" Type="http://schemas.openxmlformats.org/officeDocument/2006/relationships/notesSlide" Target="../notesSlides/notesSlide1.xml"/><Relationship Id="rId21" Type="http://schemas.openxmlformats.org/officeDocument/2006/relationships/image" Target="../media/image30.png"/><Relationship Id="rId7" Type="http://schemas.openxmlformats.org/officeDocument/2006/relationships/image" Target="../media/image19.wmf"/><Relationship Id="rId12" Type="http://schemas.openxmlformats.org/officeDocument/2006/relationships/oleObject" Target="../embeddings/oleObject13.bin"/><Relationship Id="rId17" Type="http://schemas.openxmlformats.org/officeDocument/2006/relationships/image" Target="../media/image26.png"/><Relationship Id="rId2" Type="http://schemas.openxmlformats.org/officeDocument/2006/relationships/slideLayout" Target="../slideLayouts/slideLayout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21.wmf"/><Relationship Id="rId24" Type="http://schemas.openxmlformats.org/officeDocument/2006/relationships/image" Target="../media/image33.png"/><Relationship Id="rId5" Type="http://schemas.openxmlformats.org/officeDocument/2006/relationships/image" Target="../media/image18.wmf"/><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oleObject" Target="../embeddings/oleObject12.bin"/><Relationship Id="rId19" Type="http://schemas.openxmlformats.org/officeDocument/2006/relationships/image" Target="../media/image28.png"/><Relationship Id="rId4" Type="http://schemas.openxmlformats.org/officeDocument/2006/relationships/oleObject" Target="../embeddings/oleObject9.bin"/><Relationship Id="rId9" Type="http://schemas.openxmlformats.org/officeDocument/2006/relationships/image" Target="../media/image20.wmf"/><Relationship Id="rId14" Type="http://schemas.openxmlformats.org/officeDocument/2006/relationships/image" Target="../media/image23.png"/><Relationship Id="rId2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image" Target="../media/image1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447800"/>
            <a:ext cx="6274059" cy="2076451"/>
          </a:xfrm>
        </p:spPr>
        <p:txBody>
          <a:bodyPr/>
          <a:lstStyle/>
          <a:p>
            <a:r>
              <a:rPr lang="id-ID" dirty="0"/>
              <a:t>DASAR SISTEM INFORMASI</a:t>
            </a:r>
          </a:p>
        </p:txBody>
      </p:sp>
      <p:sp>
        <p:nvSpPr>
          <p:cNvPr id="3" name="Subtitle 2"/>
          <p:cNvSpPr>
            <a:spLocks noGrp="1"/>
          </p:cNvSpPr>
          <p:nvPr>
            <p:ph type="subTitle" idx="1"/>
          </p:nvPr>
        </p:nvSpPr>
        <p:spPr>
          <a:xfrm>
            <a:off x="2946140" y="3657600"/>
            <a:ext cx="6274060" cy="1524000"/>
          </a:xfrm>
        </p:spPr>
        <p:txBody>
          <a:bodyPr/>
          <a:lstStyle/>
          <a:p>
            <a:r>
              <a:rPr lang="en-US" sz="2800" dirty="0" err="1"/>
              <a:t>Dosen</a:t>
            </a:r>
            <a:r>
              <a:rPr lang="en-US" sz="2800" dirty="0"/>
              <a:t> </a:t>
            </a:r>
            <a:r>
              <a:rPr lang="en-US" sz="2800" dirty="0" err="1"/>
              <a:t>Pengampu</a:t>
            </a:r>
            <a:r>
              <a:rPr lang="id-ID" sz="2800" dirty="0"/>
              <a:t> </a:t>
            </a:r>
            <a:r>
              <a:rPr lang="en-US" sz="2800" dirty="0"/>
              <a:t>:Riya  W dan Kundang K </a:t>
            </a:r>
            <a:r>
              <a:rPr lang="en-US" sz="2800" dirty="0" err="1"/>
              <a:t>Juman</a:t>
            </a:r>
            <a:r>
              <a:rPr lang="en-US" sz="2800" dirty="0"/>
              <a:t> (</a:t>
            </a:r>
            <a:r>
              <a:rPr lang="en-US" sz="2800" dirty="0" err="1"/>
              <a:t>pertemuan</a:t>
            </a:r>
            <a:r>
              <a:rPr lang="en-US" sz="2800" dirty="0"/>
              <a:t> 7)</a:t>
            </a:r>
          </a:p>
          <a:p>
            <a:r>
              <a:rPr lang="en-US" sz="2800" dirty="0" err="1"/>
              <a:t>Fakultas</a:t>
            </a:r>
            <a:r>
              <a:rPr lang="en-US" sz="2800" dirty="0"/>
              <a:t> </a:t>
            </a:r>
            <a:r>
              <a:rPr lang="en-US" sz="2800" dirty="0" err="1"/>
              <a:t>Ilmu</a:t>
            </a:r>
            <a:r>
              <a:rPr lang="en-US" sz="2800" dirty="0"/>
              <a:t> </a:t>
            </a:r>
            <a:r>
              <a:rPr lang="en-US" sz="2800" dirty="0" err="1"/>
              <a:t>Komputer</a:t>
            </a:r>
            <a:endParaRPr lang="en-US" sz="2800" dirty="0"/>
          </a:p>
        </p:txBody>
      </p:sp>
    </p:spTree>
    <p:extLst>
      <p:ext uri="{BB962C8B-B14F-4D97-AF65-F5344CB8AC3E}">
        <p14:creationId xmlns:p14="http://schemas.microsoft.com/office/powerpoint/2010/main" val="25825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D7104D2-2645-46B2-A677-45B3803F40EE}" type="slidenum">
              <a:rPr lang="en-US" sz="1400" smtClean="0"/>
              <a:pPr eaLnBrk="1" hangingPunct="1"/>
              <a:t>10</a:t>
            </a:fld>
            <a:endParaRPr lang="en-US" sz="1400"/>
          </a:p>
        </p:txBody>
      </p:sp>
      <p:pic>
        <p:nvPicPr>
          <p:cNvPr id="25603" name="Picture 4" descr="SIM-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16565" y="762000"/>
            <a:ext cx="9144000" cy="762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4000" b="1" dirty="0">
                <a:solidFill>
                  <a:srgbClr val="FF0000"/>
                </a:solidFill>
              </a:rPr>
              <a:t>SI </a:t>
            </a:r>
            <a:r>
              <a:rPr lang="en-US" sz="4000" b="1" dirty="0" err="1">
                <a:solidFill>
                  <a:srgbClr val="FF0000"/>
                </a:solidFill>
              </a:rPr>
              <a:t>berdasarkan</a:t>
            </a:r>
            <a:r>
              <a:rPr lang="en-US" sz="4000" b="1" dirty="0">
                <a:solidFill>
                  <a:srgbClr val="FF0000"/>
                </a:solidFill>
              </a:rPr>
              <a:t> </a:t>
            </a:r>
            <a:r>
              <a:rPr lang="en-US" sz="4000" b="1" dirty="0" err="1">
                <a:solidFill>
                  <a:srgbClr val="FF0000"/>
                </a:solidFill>
              </a:rPr>
              <a:t>dukungan</a:t>
            </a:r>
            <a:r>
              <a:rPr lang="en-US" sz="4000" b="1" dirty="0">
                <a:solidFill>
                  <a:srgbClr val="FF0000"/>
                </a:solidFill>
              </a:rPr>
              <a:t> yang </a:t>
            </a:r>
            <a:r>
              <a:rPr lang="en-US" sz="4000" b="1" dirty="0" err="1">
                <a:solidFill>
                  <a:srgbClr val="FF0000"/>
                </a:solidFill>
              </a:rPr>
              <a:t>tersedia</a:t>
            </a:r>
            <a:endParaRPr lang="en-US" sz="4000" b="1" dirty="0">
              <a:solidFill>
                <a:srgbClr val="FF0000"/>
              </a:solidFill>
            </a:endParaRPr>
          </a:p>
        </p:txBody>
      </p:sp>
    </p:spTree>
    <p:extLst>
      <p:ext uri="{BB962C8B-B14F-4D97-AF65-F5344CB8AC3E}">
        <p14:creationId xmlns:p14="http://schemas.microsoft.com/office/powerpoint/2010/main" val="199434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3DC3551-CD22-420E-8FA4-B3F8FEC4A9D5}" type="slidenum">
              <a:rPr lang="en-US" sz="1400" smtClean="0"/>
              <a:pPr eaLnBrk="1" hangingPunct="1"/>
              <a:t>11</a:t>
            </a:fld>
            <a:endParaRPr lang="en-US" sz="1400"/>
          </a:p>
        </p:txBody>
      </p:sp>
      <p:sp>
        <p:nvSpPr>
          <p:cNvPr id="8195" name="Rectangle 2"/>
          <p:cNvSpPr>
            <a:spLocks noGrp="1" noChangeArrowheads="1"/>
          </p:cNvSpPr>
          <p:nvPr>
            <p:ph type="title"/>
          </p:nvPr>
        </p:nvSpPr>
        <p:spPr>
          <a:xfrm>
            <a:off x="533400" y="2209800"/>
            <a:ext cx="8077200" cy="762000"/>
          </a:xfrm>
        </p:spPr>
        <p:txBody>
          <a:bodyPr/>
          <a:lstStyle/>
          <a:p>
            <a:pPr algn="l" eaLnBrk="1" hangingPunct="1"/>
            <a:r>
              <a:rPr lang="en-US" dirty="0" err="1"/>
              <a:t>Sistem</a:t>
            </a:r>
            <a:r>
              <a:rPr lang="en-US" dirty="0"/>
              <a:t> </a:t>
            </a:r>
            <a:r>
              <a:rPr lang="en-US" dirty="0" err="1"/>
              <a:t>Informasi</a:t>
            </a:r>
            <a:r>
              <a:rPr lang="en-US" dirty="0"/>
              <a:t> </a:t>
            </a:r>
            <a:r>
              <a:rPr lang="en-US" dirty="0" err="1"/>
              <a:t>Fungsional</a:t>
            </a:r>
            <a:endParaRPr lang="en-US" dirty="0"/>
          </a:p>
        </p:txBody>
      </p:sp>
      <p:sp>
        <p:nvSpPr>
          <p:cNvPr id="8196" name="Rectangle 3"/>
          <p:cNvSpPr>
            <a:spLocks noGrp="1" noChangeArrowheads="1"/>
          </p:cNvSpPr>
          <p:nvPr>
            <p:ph type="body" idx="1"/>
          </p:nvPr>
        </p:nvSpPr>
        <p:spPr>
          <a:xfrm>
            <a:off x="457200" y="3048000"/>
            <a:ext cx="8229600" cy="3078163"/>
          </a:xfrm>
        </p:spPr>
        <p:txBody>
          <a:bodyPr/>
          <a:lstStyle/>
          <a:p>
            <a:pPr eaLnBrk="1" hangingPunct="1"/>
            <a:r>
              <a:rPr lang="en-US" dirty="0" err="1"/>
              <a:t>Sistem</a:t>
            </a:r>
            <a:r>
              <a:rPr lang="en-US" dirty="0"/>
              <a:t> </a:t>
            </a:r>
            <a:r>
              <a:rPr lang="en-US" dirty="0" err="1"/>
              <a:t>informasi</a:t>
            </a:r>
            <a:r>
              <a:rPr lang="en-US" dirty="0"/>
              <a:t> </a:t>
            </a:r>
            <a:r>
              <a:rPr lang="en-US" dirty="0" err="1"/>
              <a:t>berdasarkan</a:t>
            </a:r>
            <a:r>
              <a:rPr lang="en-US" dirty="0"/>
              <a:t> area </a:t>
            </a:r>
            <a:r>
              <a:rPr lang="en-US" dirty="0" err="1"/>
              <a:t>fungsional</a:t>
            </a:r>
            <a:endParaRPr lang="en-US" dirty="0"/>
          </a:p>
          <a:p>
            <a:pPr eaLnBrk="1" hangingPunct="1"/>
            <a:r>
              <a:rPr lang="en-US" dirty="0" err="1"/>
              <a:t>Ditujukan</a:t>
            </a:r>
            <a:r>
              <a:rPr lang="en-US" dirty="0"/>
              <a:t> </a:t>
            </a:r>
            <a:r>
              <a:rPr lang="en-US" dirty="0" err="1"/>
              <a:t>untuk</a:t>
            </a:r>
            <a:r>
              <a:rPr lang="en-US" dirty="0"/>
              <a:t> </a:t>
            </a:r>
            <a:r>
              <a:rPr lang="en-US" dirty="0" err="1"/>
              <a:t>memberikan</a:t>
            </a:r>
            <a:r>
              <a:rPr lang="en-US" dirty="0"/>
              <a:t> </a:t>
            </a:r>
            <a:r>
              <a:rPr lang="en-US" dirty="0" err="1"/>
              <a:t>informasi</a:t>
            </a:r>
            <a:r>
              <a:rPr lang="en-US" dirty="0"/>
              <a:t> </a:t>
            </a:r>
            <a:r>
              <a:rPr lang="en-US" dirty="0" err="1"/>
              <a:t>bagi</a:t>
            </a:r>
            <a:r>
              <a:rPr lang="en-US" dirty="0"/>
              <a:t> </a:t>
            </a:r>
            <a:r>
              <a:rPr lang="en-US" dirty="0" err="1"/>
              <a:t>kelompok</a:t>
            </a:r>
            <a:r>
              <a:rPr lang="en-US" dirty="0"/>
              <a:t> orang yang </a:t>
            </a:r>
            <a:r>
              <a:rPr lang="en-US" dirty="0" err="1"/>
              <a:t>berada</a:t>
            </a:r>
            <a:r>
              <a:rPr lang="en-US" dirty="0"/>
              <a:t> </a:t>
            </a:r>
            <a:r>
              <a:rPr lang="en-US" dirty="0" err="1"/>
              <a:t>pada</a:t>
            </a:r>
            <a:r>
              <a:rPr lang="en-US" dirty="0"/>
              <a:t> </a:t>
            </a:r>
            <a:r>
              <a:rPr lang="en-US" dirty="0" err="1"/>
              <a:t>bagian</a:t>
            </a:r>
            <a:r>
              <a:rPr lang="en-US" dirty="0"/>
              <a:t> </a:t>
            </a:r>
            <a:r>
              <a:rPr lang="en-US" dirty="0" err="1"/>
              <a:t>tertentu</a:t>
            </a:r>
            <a:r>
              <a:rPr lang="en-US" dirty="0"/>
              <a:t> </a:t>
            </a:r>
            <a:r>
              <a:rPr lang="en-US" dirty="0" err="1"/>
              <a:t>dalam</a:t>
            </a:r>
            <a:r>
              <a:rPr lang="en-US" dirty="0"/>
              <a:t> </a:t>
            </a:r>
            <a:r>
              <a:rPr lang="en-US" dirty="0" err="1"/>
              <a:t>perusahaan</a:t>
            </a:r>
            <a:endParaRPr lang="en-US" dirty="0"/>
          </a:p>
        </p:txBody>
      </p:sp>
      <p:sp>
        <p:nvSpPr>
          <p:cNvPr id="2" name="Rectangle 1"/>
          <p:cNvSpPr/>
          <p:nvPr/>
        </p:nvSpPr>
        <p:spPr>
          <a:xfrm>
            <a:off x="268357" y="1154080"/>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384069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50C3CB5-90BF-455B-B323-FEB30F6B63BF}" type="slidenum">
              <a:rPr lang="en-US" sz="1400" smtClean="0"/>
              <a:pPr eaLnBrk="1" hangingPunct="1"/>
              <a:t>12</a:t>
            </a:fld>
            <a:endParaRPr lang="en-US" sz="1400"/>
          </a:p>
        </p:txBody>
      </p:sp>
      <p:sp>
        <p:nvSpPr>
          <p:cNvPr id="9220" name="Rectangle 3"/>
          <p:cNvSpPr>
            <a:spLocks noGrp="1" noChangeArrowheads="1"/>
          </p:cNvSpPr>
          <p:nvPr>
            <p:ph type="body" idx="1"/>
          </p:nvPr>
        </p:nvSpPr>
        <p:spPr/>
        <p:txBody>
          <a:bodyPr/>
          <a:lstStyle/>
          <a:p>
            <a:pPr eaLnBrk="1" hangingPunct="1">
              <a:lnSpc>
                <a:spcPct val="80000"/>
              </a:lnSpc>
            </a:pPr>
            <a:r>
              <a:rPr lang="en-US" sz="2800"/>
              <a:t>Sistem Informasi Akuntansi (</a:t>
            </a:r>
            <a:r>
              <a:rPr lang="en-US" sz="2800" i="1"/>
              <a:t>accounting information system</a:t>
            </a:r>
            <a:r>
              <a:rPr lang="en-US" sz="2800"/>
              <a:t>)</a:t>
            </a:r>
          </a:p>
          <a:p>
            <a:pPr eaLnBrk="1" hangingPunct="1">
              <a:lnSpc>
                <a:spcPct val="80000"/>
              </a:lnSpc>
            </a:pPr>
            <a:r>
              <a:rPr lang="en-US" sz="2800"/>
              <a:t>Sistem Informasi Keuangan (</a:t>
            </a:r>
            <a:r>
              <a:rPr lang="en-US" sz="2800" i="1"/>
              <a:t>finance information system</a:t>
            </a:r>
            <a:r>
              <a:rPr lang="en-US" sz="2800"/>
              <a:t>)</a:t>
            </a:r>
          </a:p>
          <a:p>
            <a:pPr eaLnBrk="1" hangingPunct="1">
              <a:lnSpc>
                <a:spcPct val="80000"/>
              </a:lnSpc>
            </a:pPr>
            <a:r>
              <a:rPr lang="en-US" sz="2800"/>
              <a:t>Sistem Informasi Manufaktur (</a:t>
            </a:r>
            <a:r>
              <a:rPr lang="en-US" sz="2800" i="1"/>
              <a:t>manufacturing / production information system</a:t>
            </a:r>
            <a:r>
              <a:rPr lang="en-US" sz="2800"/>
              <a:t>)</a:t>
            </a:r>
          </a:p>
          <a:p>
            <a:pPr eaLnBrk="1" hangingPunct="1">
              <a:lnSpc>
                <a:spcPct val="80000"/>
              </a:lnSpc>
            </a:pPr>
            <a:r>
              <a:rPr lang="en-US" sz="2800"/>
              <a:t>Sistem Informasi Pemasaran (</a:t>
            </a:r>
            <a:r>
              <a:rPr lang="en-US" sz="2800" i="1"/>
              <a:t>marketing information system</a:t>
            </a:r>
            <a:r>
              <a:rPr lang="en-US" sz="2800"/>
              <a:t>)</a:t>
            </a:r>
          </a:p>
          <a:p>
            <a:pPr eaLnBrk="1" hangingPunct="1">
              <a:lnSpc>
                <a:spcPct val="80000"/>
              </a:lnSpc>
            </a:pPr>
            <a:r>
              <a:rPr lang="en-US" sz="2800"/>
              <a:t>Sistem Informasi SDM (</a:t>
            </a:r>
            <a:r>
              <a:rPr lang="en-US" sz="2800" i="1"/>
              <a:t>human resources information system</a:t>
            </a:r>
            <a:r>
              <a:rPr lang="en-US" sz="2800"/>
              <a:t>)</a:t>
            </a:r>
          </a:p>
        </p:txBody>
      </p:sp>
      <p:sp>
        <p:nvSpPr>
          <p:cNvPr id="6" name="Rectangle 5"/>
          <p:cNvSpPr/>
          <p:nvPr/>
        </p:nvSpPr>
        <p:spPr>
          <a:xfrm>
            <a:off x="248479" y="871811"/>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385471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E8F3FA-DB83-4FDF-9093-7B060D08CEDD}" type="slidenum">
              <a:rPr lang="en-US" sz="1400" smtClean="0"/>
              <a:pPr eaLnBrk="1" hangingPunct="1"/>
              <a:t>13</a:t>
            </a:fld>
            <a:endParaRPr lang="en-US" sz="1400"/>
          </a:p>
        </p:txBody>
      </p:sp>
      <p:pic>
        <p:nvPicPr>
          <p:cNvPr id="11267" name="Picture 8" descr="mis"/>
          <p:cNvPicPr>
            <a:picLocks noChangeAspect="1" noChangeArrowheads="1"/>
          </p:cNvPicPr>
          <p:nvPr/>
        </p:nvPicPr>
        <p:blipFill rotWithShape="1">
          <a:blip r:embed="rId2">
            <a:extLst>
              <a:ext uri="{28A0092B-C50C-407E-A947-70E740481C1C}">
                <a14:useLocalDpi xmlns:a14="http://schemas.microsoft.com/office/drawing/2010/main" val="0"/>
              </a:ext>
            </a:extLst>
          </a:blip>
          <a:srcRect l="2536" r="1811" b="3876"/>
          <a:stretch/>
        </p:blipFill>
        <p:spPr bwMode="auto">
          <a:xfrm>
            <a:off x="1441175" y="1260061"/>
            <a:ext cx="6420678" cy="516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31914" y="572317"/>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223103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DD1C7F-27CB-48A6-8001-895E0892C91C}" type="slidenum">
              <a:rPr lang="en-US" sz="1400" smtClean="0"/>
              <a:pPr eaLnBrk="1" hangingPunct="1"/>
              <a:t>14</a:t>
            </a:fld>
            <a:endParaRPr lang="en-US" sz="1400"/>
          </a:p>
        </p:txBody>
      </p:sp>
      <p:sp>
        <p:nvSpPr>
          <p:cNvPr id="13315" name="Rectangle 2"/>
          <p:cNvSpPr>
            <a:spLocks noGrp="1" noChangeArrowheads="1"/>
          </p:cNvSpPr>
          <p:nvPr>
            <p:ph type="title"/>
          </p:nvPr>
        </p:nvSpPr>
        <p:spPr>
          <a:xfrm>
            <a:off x="457200" y="762000"/>
            <a:ext cx="8229600" cy="1143000"/>
          </a:xfrm>
        </p:spPr>
        <p:txBody>
          <a:bodyPr/>
          <a:lstStyle/>
          <a:p>
            <a:pPr eaLnBrk="1" hangingPunct="1"/>
            <a:r>
              <a:rPr lang="en-US" sz="4000" b="1" dirty="0" err="1">
                <a:solidFill>
                  <a:srgbClr val="FF0000"/>
                </a:solidFill>
              </a:rPr>
              <a:t>Sistem</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a:t>
            </a:r>
            <a:r>
              <a:rPr lang="en-US" sz="4000" b="1" dirty="0" err="1">
                <a:solidFill>
                  <a:srgbClr val="FF0000"/>
                </a:solidFill>
              </a:rPr>
              <a:t>Keuangan</a:t>
            </a:r>
            <a:r>
              <a:rPr lang="en-US" sz="4000" b="1" dirty="0">
                <a:solidFill>
                  <a:srgbClr val="FF0000"/>
                </a:solidFill>
              </a:rPr>
              <a:t> </a:t>
            </a:r>
          </a:p>
        </p:txBody>
      </p:sp>
      <p:sp>
        <p:nvSpPr>
          <p:cNvPr id="13316" name="Rectangle 3"/>
          <p:cNvSpPr>
            <a:spLocks noGrp="1" noChangeArrowheads="1"/>
          </p:cNvSpPr>
          <p:nvPr>
            <p:ph type="body" idx="1"/>
          </p:nvPr>
        </p:nvSpPr>
        <p:spPr>
          <a:xfrm>
            <a:off x="685800" y="1981200"/>
            <a:ext cx="7772400" cy="4267200"/>
          </a:xfrm>
        </p:spPr>
        <p:txBody>
          <a:bodyPr/>
          <a:lstStyle/>
          <a:p>
            <a:pPr eaLnBrk="1" hangingPunct="1">
              <a:lnSpc>
                <a:spcPct val="90000"/>
              </a:lnSpc>
            </a:pPr>
            <a:r>
              <a:rPr lang="en-US"/>
              <a:t>SI yang menyediakan informasi pada fungsi keuangan yang menyangkut keuangan perusahaan. </a:t>
            </a:r>
          </a:p>
          <a:p>
            <a:pPr eaLnBrk="1" hangingPunct="1">
              <a:lnSpc>
                <a:spcPct val="90000"/>
              </a:lnSpc>
            </a:pPr>
            <a:r>
              <a:rPr lang="en-US"/>
              <a:t>Misal : Cash Flow dan informasi pembayaran</a:t>
            </a:r>
          </a:p>
        </p:txBody>
      </p:sp>
    </p:spTree>
    <p:extLst>
      <p:ext uri="{BB962C8B-B14F-4D97-AF65-F5344CB8AC3E}">
        <p14:creationId xmlns:p14="http://schemas.microsoft.com/office/powerpoint/2010/main" val="81539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321ED2-CDCF-4111-9DF2-67A560D8D8DC}" type="slidenum">
              <a:rPr lang="en-US" sz="1400" smtClean="0"/>
              <a:pPr eaLnBrk="1" hangingPunct="1"/>
              <a:t>15</a:t>
            </a:fld>
            <a:endParaRPr lang="en-US" sz="1400"/>
          </a:p>
        </p:txBody>
      </p:sp>
      <p:pic>
        <p:nvPicPr>
          <p:cNvPr id="14339" name="Picture 4" descr="S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1534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5"/>
          <p:cNvSpPr txBox="1">
            <a:spLocks noChangeArrowheads="1"/>
          </p:cNvSpPr>
          <p:nvPr/>
        </p:nvSpPr>
        <p:spPr bwMode="auto">
          <a:xfrm>
            <a:off x="10668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1" dirty="0">
                <a:solidFill>
                  <a:srgbClr val="FF0000"/>
                </a:solidFill>
              </a:rPr>
              <a:t>Model </a:t>
            </a:r>
            <a:r>
              <a:rPr lang="en-US" sz="2800" b="1" dirty="0" err="1">
                <a:solidFill>
                  <a:srgbClr val="FF0000"/>
                </a:solidFill>
              </a:rPr>
              <a:t>Sistem</a:t>
            </a:r>
            <a:r>
              <a:rPr lang="en-US" sz="2800" b="1" dirty="0">
                <a:solidFill>
                  <a:srgbClr val="FF0000"/>
                </a:solidFill>
              </a:rPr>
              <a:t> </a:t>
            </a:r>
            <a:r>
              <a:rPr lang="en-US" sz="2800" b="1" dirty="0" err="1">
                <a:solidFill>
                  <a:srgbClr val="FF0000"/>
                </a:solidFill>
              </a:rPr>
              <a:t>Informasi</a:t>
            </a:r>
            <a:r>
              <a:rPr lang="en-US" sz="2800" b="1" dirty="0">
                <a:solidFill>
                  <a:srgbClr val="FF0000"/>
                </a:solidFill>
              </a:rPr>
              <a:t> </a:t>
            </a:r>
            <a:r>
              <a:rPr lang="en-US" sz="2800" b="1" dirty="0" err="1">
                <a:solidFill>
                  <a:srgbClr val="FF0000"/>
                </a:solidFill>
              </a:rPr>
              <a:t>Keuangan</a:t>
            </a:r>
            <a:endParaRPr lang="en-US" sz="2800" b="1" dirty="0">
              <a:solidFill>
                <a:srgbClr val="FF0000"/>
              </a:solidFill>
            </a:endParaRPr>
          </a:p>
        </p:txBody>
      </p:sp>
    </p:spTree>
    <p:extLst>
      <p:ext uri="{BB962C8B-B14F-4D97-AF65-F5344CB8AC3E}">
        <p14:creationId xmlns:p14="http://schemas.microsoft.com/office/powerpoint/2010/main" val="230906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6443" y="457200"/>
            <a:ext cx="7543800" cy="876300"/>
          </a:xfrm>
        </p:spPr>
        <p:txBody>
          <a:bodyPr/>
          <a:lstStyle/>
          <a:p>
            <a:r>
              <a:rPr lang="en-US" b="1" dirty="0">
                <a:solidFill>
                  <a:srgbClr val="0000CC"/>
                </a:solidFill>
              </a:rPr>
              <a:t>Accounting &amp; Finance Systems</a:t>
            </a:r>
          </a:p>
        </p:txBody>
      </p:sp>
      <p:sp>
        <p:nvSpPr>
          <p:cNvPr id="15363" name="Rectangle 3"/>
          <p:cNvSpPr>
            <a:spLocks noGrp="1" noChangeArrowheads="1"/>
          </p:cNvSpPr>
          <p:nvPr>
            <p:ph type="body" idx="1"/>
          </p:nvPr>
        </p:nvSpPr>
        <p:spPr>
          <a:xfrm>
            <a:off x="0" y="1348063"/>
            <a:ext cx="8991600" cy="792163"/>
          </a:xfrm>
        </p:spPr>
        <p:txBody>
          <a:bodyPr/>
          <a:lstStyle/>
          <a:p>
            <a:r>
              <a:rPr lang="en-US" dirty="0"/>
              <a:t>Financial Planning and Budgeting</a:t>
            </a:r>
            <a:r>
              <a:rPr lang="id-ID" sz="2800" dirty="0"/>
              <a:t>/penganggaran</a:t>
            </a:r>
            <a:endParaRPr lang="en-US" sz="2800" dirty="0"/>
          </a:p>
        </p:txBody>
      </p:sp>
      <p:graphicFrame>
        <p:nvGraphicFramePr>
          <p:cNvPr id="15364" name="Object 4"/>
          <p:cNvGraphicFramePr>
            <a:graphicFrameLocks noChangeAspect="1"/>
          </p:cNvGraphicFramePr>
          <p:nvPr>
            <p:extLst>
              <p:ext uri="{D42A27DB-BD31-4B8C-83A1-F6EECF244321}">
                <p14:modId xmlns:p14="http://schemas.microsoft.com/office/powerpoint/2010/main" val="4030863457"/>
              </p:ext>
            </p:extLst>
          </p:nvPr>
        </p:nvGraphicFramePr>
        <p:xfrm>
          <a:off x="8153400" y="609600"/>
          <a:ext cx="990599" cy="1447800"/>
        </p:xfrm>
        <a:graphic>
          <a:graphicData uri="http://schemas.openxmlformats.org/presentationml/2006/ole">
            <mc:AlternateContent xmlns:mc="http://schemas.openxmlformats.org/markup-compatibility/2006">
              <mc:Choice xmlns:v="urn:schemas-microsoft-com:vml" Requires="v">
                <p:oleObj spid="_x0000_s19468" name="Clip" r:id="rId3" imgW="695238" imgH="952129" progId="MS_ClipArt_Gallery.2">
                  <p:embed/>
                </p:oleObj>
              </mc:Choice>
              <mc:Fallback>
                <p:oleObj name="Clip" r:id="rId3" imgW="695238" imgH="95212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09600"/>
                        <a:ext cx="990599" cy="1447800"/>
                      </a:xfrm>
                      <a:prstGeom prst="rect">
                        <a:avLst/>
                      </a:prstGeom>
                      <a:noFill/>
                      <a:ln>
                        <a:noFill/>
                      </a:ln>
                      <a:effectLst/>
                    </p:spPr>
                  </p:pic>
                </p:oleObj>
              </mc:Fallback>
            </mc:AlternateContent>
          </a:graphicData>
        </a:graphic>
      </p:graphicFrame>
      <p:sp>
        <p:nvSpPr>
          <p:cNvPr id="52229" name="Rectangle 5"/>
          <p:cNvSpPr>
            <a:spLocks noChangeArrowheads="1"/>
          </p:cNvSpPr>
          <p:nvPr/>
        </p:nvSpPr>
        <p:spPr bwMode="auto">
          <a:xfrm>
            <a:off x="-390526" y="2133600"/>
            <a:ext cx="9534525" cy="46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800" dirty="0">
                <a:solidFill>
                  <a:srgbClr val="FF0000"/>
                </a:solidFill>
              </a:rPr>
              <a:t>Financial and Economic Forecasting</a:t>
            </a:r>
          </a:p>
          <a:p>
            <a:pPr marL="1143000" lvl="2" indent="-228600">
              <a:spcBef>
                <a:spcPct val="20000"/>
              </a:spcBef>
              <a:buFont typeface="Wingdings 3" pitchFamily="18" charset="2"/>
              <a:buChar char="ê"/>
            </a:pPr>
            <a:r>
              <a:rPr lang="id-ID" dirty="0">
                <a:solidFill>
                  <a:srgbClr val="FF0000"/>
                </a:solidFill>
              </a:rPr>
              <a:t>banyak indikator yang saling terkait tersedia di Internet</a:t>
            </a:r>
          </a:p>
          <a:p>
            <a:pPr marL="1143000" lvl="2" indent="-228600">
              <a:spcBef>
                <a:spcPct val="20000"/>
              </a:spcBef>
              <a:buFont typeface="Wingdings 3" pitchFamily="18" charset="2"/>
              <a:buChar char="ê"/>
            </a:pPr>
            <a:r>
              <a:rPr lang="en-US" dirty="0">
                <a:solidFill>
                  <a:srgbClr val="FF0000"/>
                </a:solidFill>
              </a:rPr>
              <a:t>many software packages conducting</a:t>
            </a:r>
            <a:r>
              <a:rPr lang="id-ID" dirty="0">
                <a:solidFill>
                  <a:srgbClr val="FF0000"/>
                </a:solidFill>
              </a:rPr>
              <a:t>/</a:t>
            </a:r>
            <a:r>
              <a:rPr lang="id-ID" i="1" dirty="0">
                <a:solidFill>
                  <a:srgbClr val="FF0000"/>
                </a:solidFill>
              </a:rPr>
              <a:t>ygmelakukan</a:t>
            </a:r>
            <a:r>
              <a:rPr lang="en-US" dirty="0">
                <a:solidFill>
                  <a:srgbClr val="FF0000"/>
                </a:solidFill>
              </a:rPr>
              <a:t> forecasting and planning</a:t>
            </a:r>
          </a:p>
          <a:p>
            <a:pPr marL="742950" lvl="1" indent="-285750">
              <a:spcBef>
                <a:spcPct val="20000"/>
              </a:spcBef>
              <a:buFont typeface="Wingdings 3" pitchFamily="18" charset="2"/>
              <a:buChar char="î"/>
            </a:pPr>
            <a:r>
              <a:rPr lang="en-US" sz="2800" dirty="0">
                <a:solidFill>
                  <a:srgbClr val="FF0000"/>
                </a:solidFill>
              </a:rPr>
              <a:t>Planning for Cash Management</a:t>
            </a:r>
          </a:p>
          <a:p>
            <a:pPr marL="1143000" lvl="2" indent="-228600">
              <a:spcBef>
                <a:spcPct val="20000"/>
              </a:spcBef>
              <a:buFont typeface="Wingdings 3" pitchFamily="18" charset="2"/>
              <a:buChar char="ê"/>
            </a:pPr>
            <a:r>
              <a:rPr lang="en-US" dirty="0">
                <a:solidFill>
                  <a:srgbClr val="FF0000"/>
                </a:solidFill>
              </a:rPr>
              <a:t>build a decision support model</a:t>
            </a:r>
          </a:p>
          <a:p>
            <a:pPr marL="1143000" lvl="2" indent="-228600">
              <a:spcBef>
                <a:spcPct val="20000"/>
              </a:spcBef>
              <a:buFont typeface="Wingdings 3" pitchFamily="18" charset="2"/>
              <a:buChar char="ê"/>
            </a:pPr>
            <a:r>
              <a:rPr lang="en-US" dirty="0">
                <a:solidFill>
                  <a:srgbClr val="FF0000"/>
                </a:solidFill>
              </a:rPr>
              <a:t>make decisions about when and how much to refinance</a:t>
            </a:r>
            <a:r>
              <a:rPr lang="id-ID" dirty="0">
                <a:solidFill>
                  <a:srgbClr val="FF0000"/>
                </a:solidFill>
              </a:rPr>
              <a:t>/membiayai</a:t>
            </a:r>
            <a:br>
              <a:rPr lang="id-ID" dirty="0">
                <a:solidFill>
                  <a:srgbClr val="FF0000"/>
                </a:solidFill>
              </a:rPr>
            </a:br>
            <a:r>
              <a:rPr lang="id-ID" dirty="0">
                <a:solidFill>
                  <a:srgbClr val="FF0000"/>
                </a:solidFill>
              </a:rPr>
              <a:t>anggaran</a:t>
            </a:r>
          </a:p>
          <a:p>
            <a:pPr marL="742950" lvl="1" indent="-285750">
              <a:spcBef>
                <a:spcPct val="20000"/>
              </a:spcBef>
              <a:buFont typeface="Wingdings 3" pitchFamily="18" charset="2"/>
              <a:buChar char="î"/>
            </a:pPr>
            <a:r>
              <a:rPr lang="en-US" sz="2800" dirty="0">
                <a:solidFill>
                  <a:srgbClr val="FF0000"/>
                </a:solidFill>
              </a:rPr>
              <a:t>Budgeting</a:t>
            </a:r>
          </a:p>
          <a:p>
            <a:pPr marL="1143000" lvl="2" indent="-228600">
              <a:spcBef>
                <a:spcPct val="20000"/>
              </a:spcBef>
              <a:buFont typeface="Wingdings 3" pitchFamily="18" charset="2"/>
              <a:buChar char="ê"/>
            </a:pPr>
            <a:r>
              <a:rPr lang="en-US" dirty="0">
                <a:solidFill>
                  <a:srgbClr val="FF0000"/>
                </a:solidFill>
              </a:rPr>
              <a:t>Budget 2000 and </a:t>
            </a:r>
            <a:r>
              <a:rPr lang="en-US" dirty="0" err="1">
                <a:solidFill>
                  <a:srgbClr val="FF0000"/>
                </a:solidFill>
              </a:rPr>
              <a:t>Comshare</a:t>
            </a:r>
            <a:r>
              <a:rPr lang="en-US" dirty="0">
                <a:solidFill>
                  <a:srgbClr val="FF0000"/>
                </a:solidFill>
              </a:rPr>
              <a:t> </a:t>
            </a:r>
            <a:r>
              <a:rPr lang="en-US" dirty="0" err="1">
                <a:solidFill>
                  <a:srgbClr val="FF0000"/>
                </a:solidFill>
              </a:rPr>
              <a:t>BudgetPlus</a:t>
            </a:r>
            <a:r>
              <a:rPr lang="en-US" dirty="0">
                <a:solidFill>
                  <a:srgbClr val="FF0000"/>
                </a:solidFill>
              </a:rPr>
              <a:t> are available</a:t>
            </a:r>
            <a:r>
              <a:rPr lang="id-ID" dirty="0">
                <a:solidFill>
                  <a:srgbClr val="FF0000"/>
                </a:solidFill>
              </a:rPr>
              <a:t>/</a:t>
            </a:r>
            <a:r>
              <a:rPr lang="id-ID" i="1" dirty="0">
                <a:solidFill>
                  <a:srgbClr val="FF0000"/>
                </a:solidFill>
              </a:rPr>
              <a:t>tersedia</a:t>
            </a:r>
            <a:r>
              <a:rPr lang="en-US" dirty="0">
                <a:solidFill>
                  <a:srgbClr val="FF0000"/>
                </a:solidFill>
              </a:rPr>
              <a:t> to support budgeting and to facilitate communication among all participants</a:t>
            </a:r>
            <a:r>
              <a:rPr lang="id-ID" dirty="0">
                <a:solidFill>
                  <a:srgbClr val="FF0000"/>
                </a:solidFill>
              </a:rPr>
              <a:t>/peserta</a:t>
            </a:r>
            <a:r>
              <a:rPr lang="en-US" dirty="0">
                <a:solidFill>
                  <a:srgbClr val="FF0000"/>
                </a:solidFill>
              </a:rPr>
              <a:t> in the preparation process</a:t>
            </a:r>
          </a:p>
        </p:txBody>
      </p:sp>
    </p:spTree>
    <p:extLst>
      <p:ext uri="{BB962C8B-B14F-4D97-AF65-F5344CB8AC3E}">
        <p14:creationId xmlns:p14="http://schemas.microsoft.com/office/powerpoint/2010/main" val="4274038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p:cTn id="7" dur="500" fill="hold"/>
                                        <p:tgtEl>
                                          <p:spTgt spid="5222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222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222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2229">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52229">
                                            <p:txEl>
                                              <p:pRg st="1" end="1"/>
                                            </p:txEl>
                                          </p:spTgt>
                                        </p:tgtEl>
                                        <p:attrNameLst>
                                          <p:attrName>style.visibility</p:attrName>
                                        </p:attrNameLst>
                                      </p:cBhvr>
                                      <p:to>
                                        <p:strVal val="visible"/>
                                      </p:to>
                                    </p:set>
                                    <p:anim calcmode="lin" valueType="num">
                                      <p:cBhvr>
                                        <p:cTn id="13" dur="500" fill="hold"/>
                                        <p:tgtEl>
                                          <p:spTgt spid="52229">
                                            <p:txEl>
                                              <p:pRg st="1" end="1"/>
                                            </p:txEl>
                                          </p:spTgt>
                                        </p:tgtEl>
                                        <p:attrNameLst>
                                          <p:attrName>ppt_x</p:attrName>
                                        </p:attrNameLst>
                                      </p:cBhvr>
                                      <p:tavLst>
                                        <p:tav tm="0">
                                          <p:val>
                                            <p:strVal val="#ppt_x-#ppt_w/2"/>
                                          </p:val>
                                        </p:tav>
                                        <p:tav tm="100000">
                                          <p:val>
                                            <p:strVal val="#ppt_x"/>
                                          </p:val>
                                        </p:tav>
                                      </p:tavLst>
                                    </p:anim>
                                    <p:anim calcmode="lin" valueType="num">
                                      <p:cBhvr>
                                        <p:cTn id="14" dur="500" fill="hold"/>
                                        <p:tgtEl>
                                          <p:spTgt spid="52229">
                                            <p:txEl>
                                              <p:pRg st="1" end="1"/>
                                            </p:txEl>
                                          </p:spTgt>
                                        </p:tgtEl>
                                        <p:attrNameLst>
                                          <p:attrName>ppt_y</p:attrName>
                                        </p:attrNameLst>
                                      </p:cBhvr>
                                      <p:tavLst>
                                        <p:tav tm="0">
                                          <p:val>
                                            <p:strVal val="#ppt_y"/>
                                          </p:val>
                                        </p:tav>
                                        <p:tav tm="100000">
                                          <p:val>
                                            <p:strVal val="#ppt_y"/>
                                          </p:val>
                                        </p:tav>
                                      </p:tavLst>
                                    </p:anim>
                                    <p:anim calcmode="lin" valueType="num">
                                      <p:cBhvr>
                                        <p:cTn id="15" dur="500" fill="hold"/>
                                        <p:tgtEl>
                                          <p:spTgt spid="52229">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52229">
                                            <p:txEl>
                                              <p:pRg st="1" end="1"/>
                                            </p:txEl>
                                          </p:spTgt>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52229">
                                            <p:txEl>
                                              <p:pRg st="2" end="2"/>
                                            </p:txEl>
                                          </p:spTgt>
                                        </p:tgtEl>
                                        <p:attrNameLst>
                                          <p:attrName>style.visibility</p:attrName>
                                        </p:attrNameLst>
                                      </p:cBhvr>
                                      <p:to>
                                        <p:strVal val="visible"/>
                                      </p:to>
                                    </p:set>
                                    <p:anim calcmode="lin" valueType="num">
                                      <p:cBhvr>
                                        <p:cTn id="19" dur="500" fill="hold"/>
                                        <p:tgtEl>
                                          <p:spTgt spid="52229">
                                            <p:txEl>
                                              <p:pRg st="2" end="2"/>
                                            </p:txEl>
                                          </p:spTgt>
                                        </p:tgtEl>
                                        <p:attrNameLst>
                                          <p:attrName>ppt_x</p:attrName>
                                        </p:attrNameLst>
                                      </p:cBhvr>
                                      <p:tavLst>
                                        <p:tav tm="0">
                                          <p:val>
                                            <p:strVal val="#ppt_x-#ppt_w/2"/>
                                          </p:val>
                                        </p:tav>
                                        <p:tav tm="100000">
                                          <p:val>
                                            <p:strVal val="#ppt_x"/>
                                          </p:val>
                                        </p:tav>
                                      </p:tavLst>
                                    </p:anim>
                                    <p:anim calcmode="lin" valueType="num">
                                      <p:cBhvr>
                                        <p:cTn id="20" dur="500" fill="hold"/>
                                        <p:tgtEl>
                                          <p:spTgt spid="52229">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5222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222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2229">
                                            <p:txEl>
                                              <p:pRg st="3" end="3"/>
                                            </p:txEl>
                                          </p:spTgt>
                                        </p:tgtEl>
                                        <p:attrNameLst>
                                          <p:attrName>style.visibility</p:attrName>
                                        </p:attrNameLst>
                                      </p:cBhvr>
                                      <p:to>
                                        <p:strVal val="visible"/>
                                      </p:to>
                                    </p:set>
                                    <p:anim calcmode="lin" valueType="num">
                                      <p:cBhvr>
                                        <p:cTn id="27" dur="500" fill="hold"/>
                                        <p:tgtEl>
                                          <p:spTgt spid="52229">
                                            <p:txEl>
                                              <p:pRg st="3" end="3"/>
                                            </p:txEl>
                                          </p:spTgt>
                                        </p:tgtEl>
                                        <p:attrNameLst>
                                          <p:attrName>ppt_x</p:attrName>
                                        </p:attrNameLst>
                                      </p:cBhvr>
                                      <p:tavLst>
                                        <p:tav tm="0">
                                          <p:val>
                                            <p:strVal val="#ppt_x-#ppt_w/2"/>
                                          </p:val>
                                        </p:tav>
                                        <p:tav tm="100000">
                                          <p:val>
                                            <p:strVal val="#ppt_x"/>
                                          </p:val>
                                        </p:tav>
                                      </p:tavLst>
                                    </p:anim>
                                    <p:anim calcmode="lin" valueType="num">
                                      <p:cBhvr>
                                        <p:cTn id="28" dur="500" fill="hold"/>
                                        <p:tgtEl>
                                          <p:spTgt spid="52229">
                                            <p:txEl>
                                              <p:pRg st="3" end="3"/>
                                            </p:txEl>
                                          </p:spTgt>
                                        </p:tgtEl>
                                        <p:attrNameLst>
                                          <p:attrName>ppt_y</p:attrName>
                                        </p:attrNameLst>
                                      </p:cBhvr>
                                      <p:tavLst>
                                        <p:tav tm="0">
                                          <p:val>
                                            <p:strVal val="#ppt_y"/>
                                          </p:val>
                                        </p:tav>
                                        <p:tav tm="100000">
                                          <p:val>
                                            <p:strVal val="#ppt_y"/>
                                          </p:val>
                                        </p:tav>
                                      </p:tavLst>
                                    </p:anim>
                                    <p:anim calcmode="lin" valueType="num">
                                      <p:cBhvr>
                                        <p:cTn id="29" dur="500" fill="hold"/>
                                        <p:tgtEl>
                                          <p:spTgt spid="52229">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52229">
                                            <p:txEl>
                                              <p:pRg st="3" end="3"/>
                                            </p:txEl>
                                          </p:spTgt>
                                        </p:tgtEl>
                                        <p:attrNameLst>
                                          <p:attrName>ppt_h</p:attrName>
                                        </p:attrNameLst>
                                      </p:cBhvr>
                                      <p:tavLst>
                                        <p:tav tm="0">
                                          <p:val>
                                            <p:strVal val="#ppt_h"/>
                                          </p:val>
                                        </p:tav>
                                        <p:tav tm="100000">
                                          <p:val>
                                            <p:strVal val="#ppt_h"/>
                                          </p:val>
                                        </p:tav>
                                      </p:tavLst>
                                    </p:anim>
                                  </p:childTnLst>
                                </p:cTn>
                              </p:par>
                              <p:par>
                                <p:cTn id="31" presetID="17" presetClass="entr" presetSubtype="8" fill="hold" grpId="0" nodeType="withEffect">
                                  <p:stCondLst>
                                    <p:cond delay="0"/>
                                  </p:stCondLst>
                                  <p:childTnLst>
                                    <p:set>
                                      <p:cBhvr>
                                        <p:cTn id="32" dur="1" fill="hold">
                                          <p:stCondLst>
                                            <p:cond delay="0"/>
                                          </p:stCondLst>
                                        </p:cTn>
                                        <p:tgtEl>
                                          <p:spTgt spid="52229">
                                            <p:txEl>
                                              <p:pRg st="4" end="4"/>
                                            </p:txEl>
                                          </p:spTgt>
                                        </p:tgtEl>
                                        <p:attrNameLst>
                                          <p:attrName>style.visibility</p:attrName>
                                        </p:attrNameLst>
                                      </p:cBhvr>
                                      <p:to>
                                        <p:strVal val="visible"/>
                                      </p:to>
                                    </p:set>
                                    <p:anim calcmode="lin" valueType="num">
                                      <p:cBhvr>
                                        <p:cTn id="33" dur="500" fill="hold"/>
                                        <p:tgtEl>
                                          <p:spTgt spid="52229">
                                            <p:txEl>
                                              <p:pRg st="4" end="4"/>
                                            </p:txEl>
                                          </p:spTgt>
                                        </p:tgtEl>
                                        <p:attrNameLst>
                                          <p:attrName>ppt_x</p:attrName>
                                        </p:attrNameLst>
                                      </p:cBhvr>
                                      <p:tavLst>
                                        <p:tav tm="0">
                                          <p:val>
                                            <p:strVal val="#ppt_x-#ppt_w/2"/>
                                          </p:val>
                                        </p:tav>
                                        <p:tav tm="100000">
                                          <p:val>
                                            <p:strVal val="#ppt_x"/>
                                          </p:val>
                                        </p:tav>
                                      </p:tavLst>
                                    </p:anim>
                                    <p:anim calcmode="lin" valueType="num">
                                      <p:cBhvr>
                                        <p:cTn id="34" dur="500" fill="hold"/>
                                        <p:tgtEl>
                                          <p:spTgt spid="52229">
                                            <p:txEl>
                                              <p:pRg st="4" end="4"/>
                                            </p:txEl>
                                          </p:spTgt>
                                        </p:tgtEl>
                                        <p:attrNameLst>
                                          <p:attrName>ppt_y</p:attrName>
                                        </p:attrNameLst>
                                      </p:cBhvr>
                                      <p:tavLst>
                                        <p:tav tm="0">
                                          <p:val>
                                            <p:strVal val="#ppt_y"/>
                                          </p:val>
                                        </p:tav>
                                        <p:tav tm="100000">
                                          <p:val>
                                            <p:strVal val="#ppt_y"/>
                                          </p:val>
                                        </p:tav>
                                      </p:tavLst>
                                    </p:anim>
                                    <p:anim calcmode="lin" valueType="num">
                                      <p:cBhvr>
                                        <p:cTn id="35" dur="500" fill="hold"/>
                                        <p:tgtEl>
                                          <p:spTgt spid="5222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2229">
                                            <p:txEl>
                                              <p:pRg st="4" end="4"/>
                                            </p:txEl>
                                          </p:spTgt>
                                        </p:tgtEl>
                                        <p:attrNameLst>
                                          <p:attrName>ppt_h</p:attrName>
                                        </p:attrNameLst>
                                      </p:cBhvr>
                                      <p:tavLst>
                                        <p:tav tm="0">
                                          <p:val>
                                            <p:strVal val="#ppt_h"/>
                                          </p:val>
                                        </p:tav>
                                        <p:tav tm="100000">
                                          <p:val>
                                            <p:strVal val="#ppt_h"/>
                                          </p:val>
                                        </p:tav>
                                      </p:tavLst>
                                    </p:anim>
                                  </p:childTnLst>
                                </p:cTn>
                              </p:par>
                              <p:par>
                                <p:cTn id="37" presetID="17" presetClass="entr" presetSubtype="8" fill="hold" grpId="0" nodeType="withEffect">
                                  <p:stCondLst>
                                    <p:cond delay="0"/>
                                  </p:stCondLst>
                                  <p:childTnLst>
                                    <p:set>
                                      <p:cBhvr>
                                        <p:cTn id="38" dur="1" fill="hold">
                                          <p:stCondLst>
                                            <p:cond delay="0"/>
                                          </p:stCondLst>
                                        </p:cTn>
                                        <p:tgtEl>
                                          <p:spTgt spid="52229">
                                            <p:txEl>
                                              <p:pRg st="5" end="5"/>
                                            </p:txEl>
                                          </p:spTgt>
                                        </p:tgtEl>
                                        <p:attrNameLst>
                                          <p:attrName>style.visibility</p:attrName>
                                        </p:attrNameLst>
                                      </p:cBhvr>
                                      <p:to>
                                        <p:strVal val="visible"/>
                                      </p:to>
                                    </p:set>
                                    <p:anim calcmode="lin" valueType="num">
                                      <p:cBhvr>
                                        <p:cTn id="39" dur="500" fill="hold"/>
                                        <p:tgtEl>
                                          <p:spTgt spid="52229">
                                            <p:txEl>
                                              <p:pRg st="5" end="5"/>
                                            </p:txEl>
                                          </p:spTgt>
                                        </p:tgtEl>
                                        <p:attrNameLst>
                                          <p:attrName>ppt_x</p:attrName>
                                        </p:attrNameLst>
                                      </p:cBhvr>
                                      <p:tavLst>
                                        <p:tav tm="0">
                                          <p:val>
                                            <p:strVal val="#ppt_x-#ppt_w/2"/>
                                          </p:val>
                                        </p:tav>
                                        <p:tav tm="100000">
                                          <p:val>
                                            <p:strVal val="#ppt_x"/>
                                          </p:val>
                                        </p:tav>
                                      </p:tavLst>
                                    </p:anim>
                                    <p:anim calcmode="lin" valueType="num">
                                      <p:cBhvr>
                                        <p:cTn id="40" dur="500" fill="hold"/>
                                        <p:tgtEl>
                                          <p:spTgt spid="52229">
                                            <p:txEl>
                                              <p:pRg st="5" end="5"/>
                                            </p:txEl>
                                          </p:spTgt>
                                        </p:tgtEl>
                                        <p:attrNameLst>
                                          <p:attrName>ppt_y</p:attrName>
                                        </p:attrNameLst>
                                      </p:cBhvr>
                                      <p:tavLst>
                                        <p:tav tm="0">
                                          <p:val>
                                            <p:strVal val="#ppt_y"/>
                                          </p:val>
                                        </p:tav>
                                        <p:tav tm="100000">
                                          <p:val>
                                            <p:strVal val="#ppt_y"/>
                                          </p:val>
                                        </p:tav>
                                      </p:tavLst>
                                    </p:anim>
                                    <p:anim calcmode="lin" valueType="num">
                                      <p:cBhvr>
                                        <p:cTn id="41" dur="500" fill="hold"/>
                                        <p:tgtEl>
                                          <p:spTgt spid="52229">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5222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2229">
                                            <p:txEl>
                                              <p:pRg st="6" end="6"/>
                                            </p:txEl>
                                          </p:spTgt>
                                        </p:tgtEl>
                                        <p:attrNameLst>
                                          <p:attrName>style.visibility</p:attrName>
                                        </p:attrNameLst>
                                      </p:cBhvr>
                                      <p:to>
                                        <p:strVal val="visible"/>
                                      </p:to>
                                    </p:set>
                                    <p:anim calcmode="lin" valueType="num">
                                      <p:cBhvr>
                                        <p:cTn id="47" dur="500" fill="hold"/>
                                        <p:tgtEl>
                                          <p:spTgt spid="52229">
                                            <p:txEl>
                                              <p:pRg st="6" end="6"/>
                                            </p:txEl>
                                          </p:spTgt>
                                        </p:tgtEl>
                                        <p:attrNameLst>
                                          <p:attrName>ppt_x</p:attrName>
                                        </p:attrNameLst>
                                      </p:cBhvr>
                                      <p:tavLst>
                                        <p:tav tm="0">
                                          <p:val>
                                            <p:strVal val="#ppt_x-#ppt_w/2"/>
                                          </p:val>
                                        </p:tav>
                                        <p:tav tm="100000">
                                          <p:val>
                                            <p:strVal val="#ppt_x"/>
                                          </p:val>
                                        </p:tav>
                                      </p:tavLst>
                                    </p:anim>
                                    <p:anim calcmode="lin" valueType="num">
                                      <p:cBhvr>
                                        <p:cTn id="48" dur="500" fill="hold"/>
                                        <p:tgtEl>
                                          <p:spTgt spid="52229">
                                            <p:txEl>
                                              <p:pRg st="6" end="6"/>
                                            </p:txEl>
                                          </p:spTgt>
                                        </p:tgtEl>
                                        <p:attrNameLst>
                                          <p:attrName>ppt_y</p:attrName>
                                        </p:attrNameLst>
                                      </p:cBhvr>
                                      <p:tavLst>
                                        <p:tav tm="0">
                                          <p:val>
                                            <p:strVal val="#ppt_y"/>
                                          </p:val>
                                        </p:tav>
                                        <p:tav tm="100000">
                                          <p:val>
                                            <p:strVal val="#ppt_y"/>
                                          </p:val>
                                        </p:tav>
                                      </p:tavLst>
                                    </p:anim>
                                    <p:anim calcmode="lin" valueType="num">
                                      <p:cBhvr>
                                        <p:cTn id="49" dur="500" fill="hold"/>
                                        <p:tgtEl>
                                          <p:spTgt spid="5222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2229">
                                            <p:txEl>
                                              <p:pRg st="6" end="6"/>
                                            </p:txEl>
                                          </p:spTgt>
                                        </p:tgtEl>
                                        <p:attrNameLst>
                                          <p:attrName>ppt_h</p:attrName>
                                        </p:attrNameLst>
                                      </p:cBhvr>
                                      <p:tavLst>
                                        <p:tav tm="0">
                                          <p:val>
                                            <p:strVal val="#ppt_h"/>
                                          </p:val>
                                        </p:tav>
                                        <p:tav tm="100000">
                                          <p:val>
                                            <p:strVal val="#ppt_h"/>
                                          </p:val>
                                        </p:tav>
                                      </p:tavLst>
                                    </p:anim>
                                  </p:childTnLst>
                                </p:cTn>
                              </p:par>
                              <p:par>
                                <p:cTn id="51" presetID="17" presetClass="entr" presetSubtype="8" fill="hold" grpId="0" nodeType="withEffect">
                                  <p:stCondLst>
                                    <p:cond delay="0"/>
                                  </p:stCondLst>
                                  <p:childTnLst>
                                    <p:set>
                                      <p:cBhvr>
                                        <p:cTn id="52" dur="1" fill="hold">
                                          <p:stCondLst>
                                            <p:cond delay="0"/>
                                          </p:stCondLst>
                                        </p:cTn>
                                        <p:tgtEl>
                                          <p:spTgt spid="52229">
                                            <p:txEl>
                                              <p:pRg st="7" end="7"/>
                                            </p:txEl>
                                          </p:spTgt>
                                        </p:tgtEl>
                                        <p:attrNameLst>
                                          <p:attrName>style.visibility</p:attrName>
                                        </p:attrNameLst>
                                      </p:cBhvr>
                                      <p:to>
                                        <p:strVal val="visible"/>
                                      </p:to>
                                    </p:set>
                                    <p:anim calcmode="lin" valueType="num">
                                      <p:cBhvr>
                                        <p:cTn id="53" dur="500" fill="hold"/>
                                        <p:tgtEl>
                                          <p:spTgt spid="52229">
                                            <p:txEl>
                                              <p:pRg st="7" end="7"/>
                                            </p:txEl>
                                          </p:spTgt>
                                        </p:tgtEl>
                                        <p:attrNameLst>
                                          <p:attrName>ppt_x</p:attrName>
                                        </p:attrNameLst>
                                      </p:cBhvr>
                                      <p:tavLst>
                                        <p:tav tm="0">
                                          <p:val>
                                            <p:strVal val="#ppt_x-#ppt_w/2"/>
                                          </p:val>
                                        </p:tav>
                                        <p:tav tm="100000">
                                          <p:val>
                                            <p:strVal val="#ppt_x"/>
                                          </p:val>
                                        </p:tav>
                                      </p:tavLst>
                                    </p:anim>
                                    <p:anim calcmode="lin" valueType="num">
                                      <p:cBhvr>
                                        <p:cTn id="54" dur="500" fill="hold"/>
                                        <p:tgtEl>
                                          <p:spTgt spid="52229">
                                            <p:txEl>
                                              <p:pRg st="7" end="7"/>
                                            </p:txEl>
                                          </p:spTgt>
                                        </p:tgtEl>
                                        <p:attrNameLst>
                                          <p:attrName>ppt_y</p:attrName>
                                        </p:attrNameLst>
                                      </p:cBhvr>
                                      <p:tavLst>
                                        <p:tav tm="0">
                                          <p:val>
                                            <p:strVal val="#ppt_y"/>
                                          </p:val>
                                        </p:tav>
                                        <p:tav tm="100000">
                                          <p:val>
                                            <p:strVal val="#ppt_y"/>
                                          </p:val>
                                        </p:tav>
                                      </p:tavLst>
                                    </p:anim>
                                    <p:anim calcmode="lin" valueType="num">
                                      <p:cBhvr>
                                        <p:cTn id="55" dur="500" fill="hold"/>
                                        <p:tgtEl>
                                          <p:spTgt spid="52229">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52229">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609600"/>
            <a:ext cx="9144000" cy="762000"/>
          </a:xfrm>
        </p:spPr>
        <p:txBody>
          <a:bodyPr/>
          <a:lstStyle/>
          <a:p>
            <a:r>
              <a:rPr lang="en-US" b="1" dirty="0">
                <a:solidFill>
                  <a:srgbClr val="0000CC"/>
                </a:solidFill>
              </a:rPr>
              <a:t>Accounting &amp; Finance Systems </a:t>
            </a:r>
            <a:r>
              <a:rPr lang="en-US" sz="3600" b="1" i="1" dirty="0">
                <a:solidFill>
                  <a:srgbClr val="0000CC"/>
                </a:solidFill>
              </a:rPr>
              <a:t>(continued …)</a:t>
            </a:r>
          </a:p>
        </p:txBody>
      </p:sp>
      <p:sp>
        <p:nvSpPr>
          <p:cNvPr id="16387" name="Rectangle 3"/>
          <p:cNvSpPr>
            <a:spLocks noGrp="1" noChangeArrowheads="1"/>
          </p:cNvSpPr>
          <p:nvPr>
            <p:ph type="body" idx="1"/>
          </p:nvPr>
        </p:nvSpPr>
        <p:spPr>
          <a:xfrm>
            <a:off x="179387" y="1295400"/>
            <a:ext cx="4724400" cy="609600"/>
          </a:xfrm>
        </p:spPr>
        <p:txBody>
          <a:bodyPr/>
          <a:lstStyle/>
          <a:p>
            <a:r>
              <a:rPr lang="en-US" b="1" dirty="0">
                <a:solidFill>
                  <a:srgbClr val="00B050"/>
                </a:solidFill>
              </a:rPr>
              <a:t>Major activities</a:t>
            </a:r>
          </a:p>
        </p:txBody>
      </p:sp>
      <p:grpSp>
        <p:nvGrpSpPr>
          <p:cNvPr id="21522" name="Group 18"/>
          <p:cNvGrpSpPr>
            <a:grpSpLocks/>
          </p:cNvGrpSpPr>
          <p:nvPr/>
        </p:nvGrpSpPr>
        <p:grpSpPr bwMode="auto">
          <a:xfrm>
            <a:off x="2829685" y="3033712"/>
            <a:ext cx="3494088" cy="1233488"/>
            <a:chOff x="1869" y="2112"/>
            <a:chExt cx="2201" cy="777"/>
          </a:xfrm>
        </p:grpSpPr>
        <p:sp>
          <p:nvSpPr>
            <p:cNvPr id="16414" name="Rectangle 9"/>
            <p:cNvSpPr>
              <a:spLocks noChangeArrowheads="1"/>
            </p:cNvSpPr>
            <p:nvPr/>
          </p:nvSpPr>
          <p:spPr bwMode="auto">
            <a:xfrm>
              <a:off x="1869" y="2112"/>
              <a:ext cx="2188" cy="144"/>
            </a:xfrm>
            <a:prstGeom prst="rect">
              <a:avLst/>
            </a:prstGeom>
            <a:solidFill>
              <a:schemeClr val="hlink"/>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1"/>
                  </a:solidFill>
                </a:rPr>
                <a:t>TACTIAL SYSTEMS</a:t>
              </a:r>
            </a:p>
          </p:txBody>
        </p:sp>
        <p:sp>
          <p:nvSpPr>
            <p:cNvPr id="16415" name="Rectangle 10"/>
            <p:cNvSpPr>
              <a:spLocks noChangeArrowheads="1"/>
            </p:cNvSpPr>
            <p:nvPr/>
          </p:nvSpPr>
          <p:spPr bwMode="auto">
            <a:xfrm>
              <a:off x="1882" y="2265"/>
              <a:ext cx="2188" cy="624"/>
            </a:xfrm>
            <a:prstGeom prst="rect">
              <a:avLst/>
            </a:prstGeom>
            <a:noFill/>
            <a:ln w="9525">
              <a:solidFill>
                <a:srgbClr val="FF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solidFill>
                    <a:srgbClr val="FF0000"/>
                  </a:solidFill>
                </a:rPr>
                <a:t>a.  Budgeting Preparation and Control</a:t>
              </a:r>
            </a:p>
            <a:p>
              <a:r>
                <a:rPr lang="en-US" sz="1200" dirty="0">
                  <a:solidFill>
                    <a:srgbClr val="FF0000"/>
                  </a:solidFill>
                </a:rPr>
                <a:t>b.  Investment Management</a:t>
              </a:r>
            </a:p>
            <a:p>
              <a:r>
                <a:rPr lang="en-US" sz="1200" dirty="0">
                  <a:solidFill>
                    <a:srgbClr val="FF0000"/>
                  </a:solidFill>
                </a:rPr>
                <a:t>c.  Capital Budgeting     d.  Cost Analysis and Control</a:t>
              </a:r>
            </a:p>
            <a:p>
              <a:r>
                <a:rPr lang="en-US" sz="1200" dirty="0">
                  <a:solidFill>
                    <a:srgbClr val="FF0000"/>
                  </a:solidFill>
                </a:rPr>
                <a:t>e.  Tax Management      f.  Auditing</a:t>
              </a:r>
            </a:p>
            <a:p>
              <a:r>
                <a:rPr lang="en-US" sz="1200" dirty="0">
                  <a:solidFill>
                    <a:srgbClr val="FF0000"/>
                  </a:solidFill>
                </a:rPr>
                <a:t>g.  Financial Planning</a:t>
              </a:r>
            </a:p>
          </p:txBody>
        </p:sp>
      </p:grpSp>
      <p:grpSp>
        <p:nvGrpSpPr>
          <p:cNvPr id="21538" name="Group 34"/>
          <p:cNvGrpSpPr>
            <a:grpSpLocks/>
          </p:cNvGrpSpPr>
          <p:nvPr/>
        </p:nvGrpSpPr>
        <p:grpSpPr bwMode="auto">
          <a:xfrm>
            <a:off x="527050" y="2895600"/>
            <a:ext cx="8104188" cy="2209800"/>
            <a:chOff x="332" y="1824"/>
            <a:chExt cx="5105" cy="1392"/>
          </a:xfrm>
        </p:grpSpPr>
        <p:grpSp>
          <p:nvGrpSpPr>
            <p:cNvPr id="16404" name="Group 32"/>
            <p:cNvGrpSpPr>
              <a:grpSpLocks/>
            </p:cNvGrpSpPr>
            <p:nvPr/>
          </p:nvGrpSpPr>
          <p:grpSpPr bwMode="auto">
            <a:xfrm>
              <a:off x="332" y="1824"/>
              <a:ext cx="1456" cy="1392"/>
              <a:chOff x="332" y="1824"/>
              <a:chExt cx="1456" cy="1392"/>
            </a:xfrm>
          </p:grpSpPr>
          <p:grpSp>
            <p:nvGrpSpPr>
              <p:cNvPr id="16410" name="Group 21"/>
              <p:cNvGrpSpPr>
                <a:grpSpLocks/>
              </p:cNvGrpSpPr>
              <p:nvPr/>
            </p:nvGrpSpPr>
            <p:grpSpPr bwMode="auto">
              <a:xfrm>
                <a:off x="332" y="1824"/>
                <a:ext cx="1069" cy="1392"/>
                <a:chOff x="332" y="1824"/>
                <a:chExt cx="1069" cy="1392"/>
              </a:xfrm>
            </p:grpSpPr>
            <p:sp>
              <p:nvSpPr>
                <p:cNvPr id="16412" name="Rectangle 15"/>
                <p:cNvSpPr>
                  <a:spLocks noChangeArrowheads="1"/>
                </p:cNvSpPr>
                <p:nvPr/>
              </p:nvSpPr>
              <p:spPr bwMode="auto">
                <a:xfrm>
                  <a:off x="336" y="1824"/>
                  <a:ext cx="1065" cy="432"/>
                </a:xfrm>
                <a:prstGeom prst="rect">
                  <a:avLst/>
                </a:prstGeom>
                <a:solidFill>
                  <a:schemeClr val="hlink"/>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1"/>
                      </a:solidFill>
                    </a:rPr>
                    <a:t>INTERNAL </a:t>
                  </a:r>
                </a:p>
                <a:p>
                  <a:pPr algn="ctr"/>
                  <a:r>
                    <a:rPr lang="en-US" sz="1800" dirty="0">
                      <a:solidFill>
                        <a:schemeClr val="bg1"/>
                      </a:solidFill>
                    </a:rPr>
                    <a:t>ENVIRONMENT</a:t>
                  </a:r>
                </a:p>
              </p:txBody>
            </p:sp>
            <p:sp>
              <p:nvSpPr>
                <p:cNvPr id="16413" name="Rectangle 16"/>
                <p:cNvSpPr>
                  <a:spLocks noChangeArrowheads="1"/>
                </p:cNvSpPr>
                <p:nvPr/>
              </p:nvSpPr>
              <p:spPr bwMode="auto">
                <a:xfrm>
                  <a:off x="332" y="2256"/>
                  <a:ext cx="1065" cy="960"/>
                </a:xfrm>
                <a:prstGeom prst="rect">
                  <a:avLst/>
                </a:prstGeom>
                <a:noFill/>
                <a:ln w="9525">
                  <a:solidFill>
                    <a:srgbClr val="FF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200">
                      <a:solidFill>
                        <a:schemeClr val="hlink"/>
                      </a:solidFill>
                    </a:rPr>
                    <a:t>Top Management</a:t>
                  </a:r>
                </a:p>
                <a:p>
                  <a:r>
                    <a:rPr lang="en-US" sz="1200">
                      <a:solidFill>
                        <a:schemeClr val="hlink"/>
                      </a:solidFill>
                    </a:rPr>
                    <a:t>Operation/</a:t>
                  </a:r>
                </a:p>
                <a:p>
                  <a:r>
                    <a:rPr lang="en-US" sz="1200">
                      <a:solidFill>
                        <a:schemeClr val="hlink"/>
                      </a:solidFill>
                    </a:rPr>
                    <a:t>Production</a:t>
                  </a:r>
                </a:p>
                <a:p>
                  <a:r>
                    <a:rPr lang="en-US" sz="1200">
                      <a:solidFill>
                        <a:schemeClr val="hlink"/>
                      </a:solidFill>
                    </a:rPr>
                    <a:t>Marketing</a:t>
                  </a:r>
                </a:p>
                <a:p>
                  <a:r>
                    <a:rPr lang="en-US" sz="1200">
                      <a:solidFill>
                        <a:schemeClr val="hlink"/>
                      </a:solidFill>
                    </a:rPr>
                    <a:t>HRM</a:t>
                  </a:r>
                </a:p>
                <a:p>
                  <a:r>
                    <a:rPr lang="en-US" sz="1200">
                      <a:solidFill>
                        <a:schemeClr val="hlink"/>
                      </a:solidFill>
                    </a:rPr>
                    <a:t>Engineering</a:t>
                  </a:r>
                </a:p>
              </p:txBody>
            </p:sp>
          </p:grpSp>
          <p:sp>
            <p:nvSpPr>
              <p:cNvPr id="16411" name="Line 22"/>
              <p:cNvSpPr>
                <a:spLocks noChangeShapeType="1"/>
              </p:cNvSpPr>
              <p:nvPr/>
            </p:nvSpPr>
            <p:spPr bwMode="auto">
              <a:xfrm>
                <a:off x="1414" y="2448"/>
                <a:ext cx="374" cy="0"/>
              </a:xfrm>
              <a:prstGeom prst="line">
                <a:avLst/>
              </a:prstGeom>
              <a:noFill/>
              <a:ln w="28575">
                <a:solidFill>
                  <a:srgbClr val="FFCCC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16405" name="Group 33"/>
            <p:cNvGrpSpPr>
              <a:grpSpLocks/>
            </p:cNvGrpSpPr>
            <p:nvPr/>
          </p:nvGrpSpPr>
          <p:grpSpPr bwMode="auto">
            <a:xfrm>
              <a:off x="3990" y="1824"/>
              <a:ext cx="1447" cy="1392"/>
              <a:chOff x="3990" y="1824"/>
              <a:chExt cx="1447" cy="1392"/>
            </a:xfrm>
          </p:grpSpPr>
          <p:grpSp>
            <p:nvGrpSpPr>
              <p:cNvPr id="16406" name="Group 20"/>
              <p:cNvGrpSpPr>
                <a:grpSpLocks/>
              </p:cNvGrpSpPr>
              <p:nvPr/>
            </p:nvGrpSpPr>
            <p:grpSpPr bwMode="auto">
              <a:xfrm>
                <a:off x="4368" y="1824"/>
                <a:ext cx="1069" cy="1392"/>
                <a:chOff x="4368" y="1824"/>
                <a:chExt cx="1069" cy="1392"/>
              </a:xfrm>
            </p:grpSpPr>
            <p:sp>
              <p:nvSpPr>
                <p:cNvPr id="16408" name="Rectangle 13"/>
                <p:cNvSpPr>
                  <a:spLocks noChangeArrowheads="1"/>
                </p:cNvSpPr>
                <p:nvPr/>
              </p:nvSpPr>
              <p:spPr bwMode="auto">
                <a:xfrm>
                  <a:off x="4372" y="1824"/>
                  <a:ext cx="1065" cy="432"/>
                </a:xfrm>
                <a:prstGeom prst="rect">
                  <a:avLst/>
                </a:prstGeom>
                <a:solidFill>
                  <a:schemeClr val="hlink"/>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1"/>
                      </a:solidFill>
                    </a:rPr>
                    <a:t>EXTERNAL </a:t>
                  </a:r>
                </a:p>
                <a:p>
                  <a:pPr algn="ctr"/>
                  <a:r>
                    <a:rPr lang="en-US" sz="1800" dirty="0">
                      <a:solidFill>
                        <a:schemeClr val="bg1"/>
                      </a:solidFill>
                    </a:rPr>
                    <a:t>ENVIRONMENT</a:t>
                  </a:r>
                </a:p>
              </p:txBody>
            </p:sp>
            <p:sp>
              <p:nvSpPr>
                <p:cNvPr id="16409" name="Rectangle 14"/>
                <p:cNvSpPr>
                  <a:spLocks noChangeArrowheads="1"/>
                </p:cNvSpPr>
                <p:nvPr/>
              </p:nvSpPr>
              <p:spPr bwMode="auto">
                <a:xfrm>
                  <a:off x="4368" y="2256"/>
                  <a:ext cx="1065" cy="960"/>
                </a:xfrm>
                <a:prstGeom prst="rect">
                  <a:avLst/>
                </a:prstGeom>
                <a:noFill/>
                <a:ln w="9525">
                  <a:solidFill>
                    <a:srgbClr val="FF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chemeClr val="hlink"/>
                      </a:solidFill>
                    </a:rPr>
                    <a:t>IRS</a:t>
                  </a:r>
                </a:p>
                <a:p>
                  <a:r>
                    <a:rPr lang="en-US" sz="1200">
                      <a:solidFill>
                        <a:schemeClr val="hlink"/>
                      </a:solidFill>
                    </a:rPr>
                    <a:t>SEC</a:t>
                  </a:r>
                </a:p>
                <a:p>
                  <a:r>
                    <a:rPr lang="en-US" sz="1200">
                      <a:solidFill>
                        <a:schemeClr val="hlink"/>
                      </a:solidFill>
                    </a:rPr>
                    <a:t>Vendors</a:t>
                  </a:r>
                </a:p>
                <a:p>
                  <a:r>
                    <a:rPr lang="en-US" sz="1200">
                      <a:solidFill>
                        <a:schemeClr val="hlink"/>
                      </a:solidFill>
                    </a:rPr>
                    <a:t>Clients</a:t>
                  </a:r>
                </a:p>
                <a:p>
                  <a:r>
                    <a:rPr lang="en-US" sz="1200">
                      <a:solidFill>
                        <a:schemeClr val="hlink"/>
                      </a:solidFill>
                    </a:rPr>
                    <a:t>CPA Companies</a:t>
                  </a:r>
                </a:p>
                <a:p>
                  <a:r>
                    <a:rPr lang="en-US" sz="1200">
                      <a:solidFill>
                        <a:schemeClr val="hlink"/>
                      </a:solidFill>
                    </a:rPr>
                    <a:t>Suppliers</a:t>
                  </a:r>
                </a:p>
                <a:p>
                  <a:r>
                    <a:rPr lang="en-US" sz="1200">
                      <a:solidFill>
                        <a:schemeClr val="hlink"/>
                      </a:solidFill>
                    </a:rPr>
                    <a:t>Customers</a:t>
                  </a:r>
                </a:p>
                <a:p>
                  <a:r>
                    <a:rPr lang="en-US" sz="1200">
                      <a:solidFill>
                        <a:schemeClr val="hlink"/>
                      </a:solidFill>
                    </a:rPr>
                    <a:t>Business Partners</a:t>
                  </a:r>
                </a:p>
              </p:txBody>
            </p:sp>
          </p:grpSp>
          <p:sp>
            <p:nvSpPr>
              <p:cNvPr id="16407" name="Line 23"/>
              <p:cNvSpPr>
                <a:spLocks noChangeShapeType="1"/>
              </p:cNvSpPr>
              <p:nvPr/>
            </p:nvSpPr>
            <p:spPr bwMode="auto">
              <a:xfrm flipH="1">
                <a:off x="3990" y="2448"/>
                <a:ext cx="374" cy="0"/>
              </a:xfrm>
              <a:prstGeom prst="line">
                <a:avLst/>
              </a:prstGeom>
              <a:noFill/>
              <a:ln w="28575">
                <a:solidFill>
                  <a:srgbClr val="FFCCC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grpSp>
        <p:nvGrpSpPr>
          <p:cNvPr id="21534" name="Group 30"/>
          <p:cNvGrpSpPr>
            <a:grpSpLocks/>
          </p:cNvGrpSpPr>
          <p:nvPr/>
        </p:nvGrpSpPr>
        <p:grpSpPr bwMode="auto">
          <a:xfrm>
            <a:off x="2847976" y="1984513"/>
            <a:ext cx="3489324" cy="4479925"/>
            <a:chOff x="1787" y="1440"/>
            <a:chExt cx="2198" cy="2822"/>
          </a:xfrm>
        </p:grpSpPr>
        <p:grpSp>
          <p:nvGrpSpPr>
            <p:cNvPr id="16394" name="Group 28"/>
            <p:cNvGrpSpPr>
              <a:grpSpLocks/>
            </p:cNvGrpSpPr>
            <p:nvPr/>
          </p:nvGrpSpPr>
          <p:grpSpPr bwMode="auto">
            <a:xfrm>
              <a:off x="1787" y="1440"/>
              <a:ext cx="2189" cy="662"/>
              <a:chOff x="1787" y="1440"/>
              <a:chExt cx="2189" cy="662"/>
            </a:xfrm>
          </p:grpSpPr>
          <p:grpSp>
            <p:nvGrpSpPr>
              <p:cNvPr id="16400" name="Group 17"/>
              <p:cNvGrpSpPr>
                <a:grpSpLocks/>
              </p:cNvGrpSpPr>
              <p:nvPr/>
            </p:nvGrpSpPr>
            <p:grpSpPr bwMode="auto">
              <a:xfrm>
                <a:off x="1787" y="1440"/>
                <a:ext cx="2189" cy="432"/>
                <a:chOff x="1868" y="1440"/>
                <a:chExt cx="2189" cy="432"/>
              </a:xfrm>
            </p:grpSpPr>
            <p:sp>
              <p:nvSpPr>
                <p:cNvPr id="16402" name="Rectangle 7"/>
                <p:cNvSpPr>
                  <a:spLocks noChangeArrowheads="1"/>
                </p:cNvSpPr>
                <p:nvPr/>
              </p:nvSpPr>
              <p:spPr bwMode="auto">
                <a:xfrm>
                  <a:off x="1869" y="1440"/>
                  <a:ext cx="2188" cy="144"/>
                </a:xfrm>
                <a:prstGeom prst="rect">
                  <a:avLst/>
                </a:prstGeom>
                <a:solidFill>
                  <a:schemeClr val="hlink"/>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1"/>
                      </a:solidFill>
                    </a:rPr>
                    <a:t>STRATEGIC SYSTEMS</a:t>
                  </a:r>
                </a:p>
              </p:txBody>
            </p:sp>
            <p:sp>
              <p:nvSpPr>
                <p:cNvPr id="16403" name="Rectangle 8"/>
                <p:cNvSpPr>
                  <a:spLocks noChangeArrowheads="1"/>
                </p:cNvSpPr>
                <p:nvPr/>
              </p:nvSpPr>
              <p:spPr bwMode="auto">
                <a:xfrm>
                  <a:off x="1868" y="1584"/>
                  <a:ext cx="2188" cy="288"/>
                </a:xfrm>
                <a:prstGeom prst="rect">
                  <a:avLst/>
                </a:prstGeom>
                <a:noFill/>
                <a:ln w="9525">
                  <a:solidFill>
                    <a:srgbClr val="FF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solidFill>
                        <a:srgbClr val="FF0000"/>
                      </a:solidFill>
                    </a:rPr>
                    <a:t>a.  Strategic Planning    b.  Ratios and Financial Health</a:t>
                  </a:r>
                </a:p>
                <a:p>
                  <a:r>
                    <a:rPr lang="en-US" sz="1200" dirty="0">
                      <a:solidFill>
                        <a:srgbClr val="FF0000"/>
                      </a:solidFill>
                    </a:rPr>
                    <a:t>c.  Merger and Acquisition Analysis</a:t>
                  </a:r>
                </a:p>
              </p:txBody>
            </p:sp>
          </p:grpSp>
          <p:sp>
            <p:nvSpPr>
              <p:cNvPr id="16401" name="Line 24"/>
              <p:cNvSpPr>
                <a:spLocks noChangeShapeType="1"/>
              </p:cNvSpPr>
              <p:nvPr/>
            </p:nvSpPr>
            <p:spPr bwMode="auto">
              <a:xfrm>
                <a:off x="2881" y="1872"/>
                <a:ext cx="0" cy="230"/>
              </a:xfrm>
              <a:prstGeom prst="line">
                <a:avLst/>
              </a:prstGeom>
              <a:noFill/>
              <a:ln w="28575">
                <a:solidFill>
                  <a:srgbClr val="FFCCCC"/>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solidFill>
                    <a:srgbClr val="FF0000"/>
                  </a:solidFill>
                </a:endParaRPr>
              </a:p>
            </p:txBody>
          </p:sp>
        </p:grpSp>
        <p:grpSp>
          <p:nvGrpSpPr>
            <p:cNvPr id="16395" name="Group 29"/>
            <p:cNvGrpSpPr>
              <a:grpSpLocks/>
            </p:cNvGrpSpPr>
            <p:nvPr/>
          </p:nvGrpSpPr>
          <p:grpSpPr bwMode="auto">
            <a:xfrm>
              <a:off x="1797" y="2880"/>
              <a:ext cx="2188" cy="1382"/>
              <a:chOff x="1797" y="2880"/>
              <a:chExt cx="2188" cy="1382"/>
            </a:xfrm>
          </p:grpSpPr>
          <p:grpSp>
            <p:nvGrpSpPr>
              <p:cNvPr id="16396" name="Group 19"/>
              <p:cNvGrpSpPr>
                <a:grpSpLocks/>
              </p:cNvGrpSpPr>
              <p:nvPr/>
            </p:nvGrpSpPr>
            <p:grpSpPr bwMode="auto">
              <a:xfrm>
                <a:off x="1797" y="3110"/>
                <a:ext cx="2188" cy="1152"/>
                <a:chOff x="1878" y="3110"/>
                <a:chExt cx="2188" cy="1152"/>
              </a:xfrm>
            </p:grpSpPr>
            <p:sp>
              <p:nvSpPr>
                <p:cNvPr id="16398" name="Rectangle 11"/>
                <p:cNvSpPr>
                  <a:spLocks noChangeArrowheads="1"/>
                </p:cNvSpPr>
                <p:nvPr/>
              </p:nvSpPr>
              <p:spPr bwMode="auto">
                <a:xfrm>
                  <a:off x="1878" y="3110"/>
                  <a:ext cx="2188" cy="480"/>
                </a:xfrm>
                <a:prstGeom prst="rect">
                  <a:avLst/>
                </a:prstGeom>
                <a:solidFill>
                  <a:schemeClr val="hlink"/>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1"/>
                      </a:solidFill>
                    </a:rPr>
                    <a:t>OPERATIONAL AND</a:t>
                  </a:r>
                </a:p>
                <a:p>
                  <a:pPr algn="ctr"/>
                  <a:r>
                    <a:rPr lang="en-US" sz="1800" dirty="0">
                      <a:solidFill>
                        <a:schemeClr val="bg1"/>
                      </a:solidFill>
                    </a:rPr>
                    <a:t>TRANSACTION PROCESSING </a:t>
                  </a:r>
                </a:p>
                <a:p>
                  <a:pPr algn="ctr"/>
                  <a:r>
                    <a:rPr lang="en-US" sz="1800" dirty="0">
                      <a:solidFill>
                        <a:schemeClr val="bg1"/>
                      </a:solidFill>
                    </a:rPr>
                    <a:t>SYSTEMS</a:t>
                  </a:r>
                </a:p>
              </p:txBody>
            </p:sp>
            <p:sp>
              <p:nvSpPr>
                <p:cNvPr id="16399" name="Rectangle 12"/>
                <p:cNvSpPr>
                  <a:spLocks noChangeArrowheads="1"/>
                </p:cNvSpPr>
                <p:nvPr/>
              </p:nvSpPr>
              <p:spPr bwMode="auto">
                <a:xfrm>
                  <a:off x="1878" y="3590"/>
                  <a:ext cx="2127" cy="672"/>
                </a:xfrm>
                <a:prstGeom prst="rect">
                  <a:avLst/>
                </a:prstGeom>
                <a:noFill/>
                <a:ln w="9525">
                  <a:solidFill>
                    <a:srgbClr val="FF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solidFill>
                        <a:srgbClr val="FF0000"/>
                      </a:solidFill>
                    </a:rPr>
                    <a:t>a.  The General Ledger     b.  Sales Order Processing</a:t>
                  </a:r>
                </a:p>
                <a:p>
                  <a:r>
                    <a:rPr lang="en-US" sz="1200" dirty="0">
                      <a:solidFill>
                        <a:srgbClr val="FF0000"/>
                      </a:solidFill>
                    </a:rPr>
                    <a:t>c.  Accounts Payable and Receivable</a:t>
                  </a:r>
                </a:p>
                <a:p>
                  <a:r>
                    <a:rPr lang="en-US" sz="1200" dirty="0">
                      <a:solidFill>
                        <a:srgbClr val="FF0000"/>
                      </a:solidFill>
                    </a:rPr>
                    <a:t>d.  Receiving and Shipping </a:t>
                  </a:r>
                </a:p>
                <a:p>
                  <a:r>
                    <a:rPr lang="en-US" sz="1200" dirty="0">
                      <a:solidFill>
                        <a:srgbClr val="FF0000"/>
                      </a:solidFill>
                    </a:rPr>
                    <a:t>e.  Payroll                          f.  Inventory Management       </a:t>
                  </a:r>
                </a:p>
                <a:p>
                  <a:r>
                    <a:rPr lang="en-US" sz="1200" dirty="0">
                      <a:solidFill>
                        <a:srgbClr val="FF0000"/>
                      </a:solidFill>
                    </a:rPr>
                    <a:t>g.  Periodical Reports &amp; Statements</a:t>
                  </a:r>
                </a:p>
              </p:txBody>
            </p:sp>
          </p:grpSp>
          <p:sp>
            <p:nvSpPr>
              <p:cNvPr id="16397" name="Line 25"/>
              <p:cNvSpPr>
                <a:spLocks noChangeShapeType="1"/>
              </p:cNvSpPr>
              <p:nvPr/>
            </p:nvSpPr>
            <p:spPr bwMode="auto">
              <a:xfrm>
                <a:off x="2881" y="2880"/>
                <a:ext cx="0" cy="230"/>
              </a:xfrm>
              <a:prstGeom prst="line">
                <a:avLst/>
              </a:prstGeom>
              <a:noFill/>
              <a:ln w="28575">
                <a:solidFill>
                  <a:srgbClr val="FFCCCC"/>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solidFill>
                    <a:srgbClr val="FF0000"/>
                  </a:solidFill>
                </a:endParaRPr>
              </a:p>
            </p:txBody>
          </p:sp>
        </p:grpSp>
      </p:grpSp>
      <p:grpSp>
        <p:nvGrpSpPr>
          <p:cNvPr id="21535" name="Group 31"/>
          <p:cNvGrpSpPr>
            <a:grpSpLocks/>
          </p:cNvGrpSpPr>
          <p:nvPr/>
        </p:nvGrpSpPr>
        <p:grpSpPr bwMode="auto">
          <a:xfrm>
            <a:off x="2520950" y="2590800"/>
            <a:ext cx="4102100" cy="3352800"/>
            <a:chOff x="1588" y="1632"/>
            <a:chExt cx="2584" cy="2112"/>
          </a:xfrm>
        </p:grpSpPr>
        <p:sp>
          <p:nvSpPr>
            <p:cNvPr id="16392" name="Freeform 26"/>
            <p:cNvSpPr>
              <a:spLocks/>
            </p:cNvSpPr>
            <p:nvPr/>
          </p:nvSpPr>
          <p:spPr bwMode="auto">
            <a:xfrm>
              <a:off x="1588" y="1632"/>
              <a:ext cx="192" cy="2112"/>
            </a:xfrm>
            <a:custGeom>
              <a:avLst/>
              <a:gdLst>
                <a:gd name="T0" fmla="*/ 1439 w 144"/>
                <a:gd name="T1" fmla="*/ 0 h 2304"/>
                <a:gd name="T2" fmla="*/ 0 w 144"/>
                <a:gd name="T3" fmla="*/ 0 h 2304"/>
                <a:gd name="T4" fmla="*/ 0 w 144"/>
                <a:gd name="T5" fmla="*/ 1149 h 2304"/>
                <a:gd name="T6" fmla="*/ 1439 w 144"/>
                <a:gd name="T7" fmla="*/ 1149 h 2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2304">
                  <a:moveTo>
                    <a:pt x="144" y="0"/>
                  </a:moveTo>
                  <a:lnTo>
                    <a:pt x="0" y="0"/>
                  </a:lnTo>
                  <a:lnTo>
                    <a:pt x="0" y="2304"/>
                  </a:lnTo>
                  <a:lnTo>
                    <a:pt x="144" y="2304"/>
                  </a:lnTo>
                </a:path>
              </a:pathLst>
            </a:custGeom>
            <a:noFill/>
            <a:ln w="28575" cap="flat" cmpd="sng">
              <a:solidFill>
                <a:srgbClr val="FFCCCC"/>
              </a:solidFill>
              <a:prstDash val="solid"/>
              <a:round/>
              <a:headEnd type="stealth" w="lg" len="lg"/>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6393" name="Freeform 27"/>
            <p:cNvSpPr>
              <a:spLocks/>
            </p:cNvSpPr>
            <p:nvPr/>
          </p:nvSpPr>
          <p:spPr bwMode="auto">
            <a:xfrm flipH="1">
              <a:off x="3980" y="1632"/>
              <a:ext cx="192" cy="2112"/>
            </a:xfrm>
            <a:custGeom>
              <a:avLst/>
              <a:gdLst>
                <a:gd name="T0" fmla="*/ 1439 w 144"/>
                <a:gd name="T1" fmla="*/ 0 h 2304"/>
                <a:gd name="T2" fmla="*/ 0 w 144"/>
                <a:gd name="T3" fmla="*/ 0 h 2304"/>
                <a:gd name="T4" fmla="*/ 0 w 144"/>
                <a:gd name="T5" fmla="*/ 1149 h 2304"/>
                <a:gd name="T6" fmla="*/ 1439 w 144"/>
                <a:gd name="T7" fmla="*/ 1149 h 2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2304">
                  <a:moveTo>
                    <a:pt x="144" y="0"/>
                  </a:moveTo>
                  <a:lnTo>
                    <a:pt x="0" y="0"/>
                  </a:lnTo>
                  <a:lnTo>
                    <a:pt x="0" y="2304"/>
                  </a:lnTo>
                  <a:lnTo>
                    <a:pt x="144" y="2304"/>
                  </a:lnTo>
                </a:path>
              </a:pathLst>
            </a:custGeom>
            <a:noFill/>
            <a:ln w="28575" cap="flat" cmpd="sng">
              <a:solidFill>
                <a:srgbClr val="FFCCCC"/>
              </a:solidFill>
              <a:prstDash val="solid"/>
              <a:round/>
              <a:headEnd type="stealth" w="lg" len="lg"/>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Tree>
    <p:extLst>
      <p:ext uri="{BB962C8B-B14F-4D97-AF65-F5344CB8AC3E}">
        <p14:creationId xmlns:p14="http://schemas.microsoft.com/office/powerpoint/2010/main" val="2122628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dissolve">
                                      <p:cBhvr>
                                        <p:cTn id="7" dur="500"/>
                                        <p:tgtEl>
                                          <p:spTgt spid="21522"/>
                                        </p:tgtEl>
                                      </p:cBhvr>
                                    </p:animEffect>
                                  </p:childTnLst>
                                </p:cTn>
                              </p:par>
                            </p:childTnLst>
                          </p:cTn>
                        </p:par>
                        <p:par>
                          <p:cTn id="8" fill="hold" nodeType="afterGroup">
                            <p:stCondLst>
                              <p:cond delay="500"/>
                            </p:stCondLst>
                            <p:childTnLst>
                              <p:par>
                                <p:cTn id="9" presetID="16" presetClass="entr" presetSubtype="42" fill="hold" nodeType="afterEffect">
                                  <p:stCondLst>
                                    <p:cond delay="0"/>
                                  </p:stCondLst>
                                  <p:childTnLst>
                                    <p:set>
                                      <p:cBhvr>
                                        <p:cTn id="10" dur="1" fill="hold">
                                          <p:stCondLst>
                                            <p:cond delay="0"/>
                                          </p:stCondLst>
                                        </p:cTn>
                                        <p:tgtEl>
                                          <p:spTgt spid="21534"/>
                                        </p:tgtEl>
                                        <p:attrNameLst>
                                          <p:attrName>style.visibility</p:attrName>
                                        </p:attrNameLst>
                                      </p:cBhvr>
                                      <p:to>
                                        <p:strVal val="visible"/>
                                      </p:to>
                                    </p:set>
                                    <p:animEffect transition="in" filter="barn(outHorizontal)">
                                      <p:cBhvr>
                                        <p:cTn id="11" dur="500"/>
                                        <p:tgtEl>
                                          <p:spTgt spid="21534"/>
                                        </p:tgtEl>
                                      </p:cBhvr>
                                    </p:animEffect>
                                  </p:childTnLst>
                                </p:cTn>
                              </p:par>
                            </p:childTnLst>
                          </p:cTn>
                        </p:par>
                        <p:par>
                          <p:cTn id="12" fill="hold" nodeType="afterGroup">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1535"/>
                                        </p:tgtEl>
                                        <p:attrNameLst>
                                          <p:attrName>style.visibility</p:attrName>
                                        </p:attrNameLst>
                                      </p:cBhvr>
                                      <p:to>
                                        <p:strVal val="visible"/>
                                      </p:to>
                                    </p:set>
                                    <p:animEffect transition="in" filter="barn(outVertical)">
                                      <p:cBhvr>
                                        <p:cTn id="15" dur="500"/>
                                        <p:tgtEl>
                                          <p:spTgt spid="21535"/>
                                        </p:tgtEl>
                                      </p:cBhvr>
                                    </p:animEffect>
                                  </p:childTnLst>
                                </p:cTn>
                              </p:par>
                            </p:childTnLst>
                          </p:cTn>
                        </p:par>
                        <p:par>
                          <p:cTn id="16" fill="hold" nodeType="afterGroup">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1538"/>
                                        </p:tgtEl>
                                        <p:attrNameLst>
                                          <p:attrName>style.visibility</p:attrName>
                                        </p:attrNameLst>
                                      </p:cBhvr>
                                      <p:to>
                                        <p:strVal val="visible"/>
                                      </p:to>
                                    </p:set>
                                    <p:animEffect transition="in" filter="barn(inVertical)">
                                      <p:cBhvr>
                                        <p:cTn id="19" dur="500"/>
                                        <p:tgtEl>
                                          <p:spTgt spid="21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52400" y="480943"/>
            <a:ext cx="9296400" cy="1143000"/>
          </a:xfrm>
          <a:noFill/>
        </p:spPr>
        <p:txBody>
          <a:bodyPr/>
          <a:lstStyle/>
          <a:p>
            <a:pPr algn="l"/>
            <a:r>
              <a:rPr lang="en-US" sz="3600" b="1" dirty="0">
                <a:solidFill>
                  <a:srgbClr val="C00000"/>
                </a:solidFill>
              </a:rPr>
              <a:t>Accounting &amp; Finance Systems</a:t>
            </a:r>
            <a:r>
              <a:rPr lang="id-ID" sz="3600" b="1" dirty="0">
                <a:solidFill>
                  <a:srgbClr val="C00000"/>
                </a:solidFill>
              </a:rPr>
              <a:t> </a:t>
            </a:r>
            <a:r>
              <a:rPr lang="en-US" sz="3600" b="1" i="1" dirty="0">
                <a:solidFill>
                  <a:srgbClr val="C00000"/>
                </a:solidFill>
              </a:rPr>
              <a:t>(continued…)</a:t>
            </a:r>
            <a:endParaRPr lang="en-US" sz="3600" b="1" dirty="0">
              <a:solidFill>
                <a:srgbClr val="C00000"/>
              </a:solidFill>
            </a:endParaRPr>
          </a:p>
        </p:txBody>
      </p:sp>
      <p:sp>
        <p:nvSpPr>
          <p:cNvPr id="17411" name="Rectangle 6"/>
          <p:cNvSpPr>
            <a:spLocks noChangeArrowheads="1"/>
          </p:cNvSpPr>
          <p:nvPr/>
        </p:nvSpPr>
        <p:spPr bwMode="auto">
          <a:xfrm>
            <a:off x="381000" y="1600476"/>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3" pitchFamily="18" charset="2"/>
              <a:buChar char=""/>
            </a:pPr>
            <a:r>
              <a:rPr lang="en-US" sz="3200" dirty="0">
                <a:solidFill>
                  <a:srgbClr val="FF9933"/>
                </a:solidFill>
              </a:rPr>
              <a:t>Investment Management</a:t>
            </a:r>
          </a:p>
        </p:txBody>
      </p:sp>
      <p:sp>
        <p:nvSpPr>
          <p:cNvPr id="23559" name="Rectangle 7"/>
          <p:cNvSpPr>
            <a:spLocks noChangeArrowheads="1"/>
          </p:cNvSpPr>
          <p:nvPr/>
        </p:nvSpPr>
        <p:spPr bwMode="auto">
          <a:xfrm>
            <a:off x="381000" y="2233267"/>
            <a:ext cx="8382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800" dirty="0">
                <a:solidFill>
                  <a:srgbClr val="C00000"/>
                </a:solidFill>
              </a:rPr>
              <a:t>Access to financial and economic reports</a:t>
            </a:r>
          </a:p>
          <a:p>
            <a:pPr marL="1143000" lvl="2" indent="-228600">
              <a:spcBef>
                <a:spcPct val="20000"/>
              </a:spcBef>
              <a:buFont typeface="Wingdings 3" pitchFamily="18" charset="2"/>
              <a:buChar char="ê"/>
            </a:pPr>
            <a:r>
              <a:rPr lang="en-US" sz="2800" dirty="0">
                <a:solidFill>
                  <a:srgbClr val="C00000"/>
                </a:solidFill>
              </a:rPr>
              <a:t>hundreds of sources for the financial and economic reports and news</a:t>
            </a:r>
            <a:endParaRPr lang="en-US" dirty="0">
              <a:solidFill>
                <a:srgbClr val="C00000"/>
              </a:solidFill>
            </a:endParaRPr>
          </a:p>
          <a:p>
            <a:pPr marL="742950" lvl="1" indent="-285750">
              <a:spcBef>
                <a:spcPct val="20000"/>
              </a:spcBef>
              <a:buFont typeface="Wingdings 3" pitchFamily="18" charset="2"/>
              <a:buChar char="î"/>
            </a:pPr>
            <a:r>
              <a:rPr lang="en-US" sz="2800" dirty="0">
                <a:solidFill>
                  <a:srgbClr val="C00000"/>
                </a:solidFill>
              </a:rPr>
              <a:t>Financial analysis</a:t>
            </a:r>
          </a:p>
          <a:p>
            <a:pPr marL="1143000" lvl="2" indent="-228600">
              <a:spcBef>
                <a:spcPct val="20000"/>
              </a:spcBef>
              <a:buFont typeface="Wingdings 3" pitchFamily="18" charset="2"/>
              <a:buChar char="ê"/>
            </a:pPr>
            <a:r>
              <a:rPr lang="en-US" sz="2800" dirty="0">
                <a:solidFill>
                  <a:srgbClr val="C00000"/>
                </a:solidFill>
              </a:rPr>
              <a:t>is executed with a spreadsheet program, or with commercially available</a:t>
            </a:r>
            <a:r>
              <a:rPr lang="id-ID" sz="2800" dirty="0">
                <a:solidFill>
                  <a:srgbClr val="C00000"/>
                </a:solidFill>
              </a:rPr>
              <a:t>/</a:t>
            </a:r>
            <a:r>
              <a:rPr lang="id-ID" sz="2800" i="1" dirty="0">
                <a:solidFill>
                  <a:srgbClr val="C00000"/>
                </a:solidFill>
              </a:rPr>
              <a:t>tersedia</a:t>
            </a:r>
            <a:r>
              <a:rPr lang="en-US" sz="2800" dirty="0">
                <a:solidFill>
                  <a:srgbClr val="C00000"/>
                </a:solidFill>
              </a:rPr>
              <a:t>, ready-made decision support software</a:t>
            </a:r>
            <a:endParaRPr lang="en-US" dirty="0">
              <a:solidFill>
                <a:srgbClr val="C00000"/>
              </a:solidFill>
            </a:endParaRPr>
          </a:p>
        </p:txBody>
      </p:sp>
      <p:grpSp>
        <p:nvGrpSpPr>
          <p:cNvPr id="17413" name="Group 11"/>
          <p:cNvGrpSpPr>
            <a:grpSpLocks/>
          </p:cNvGrpSpPr>
          <p:nvPr/>
        </p:nvGrpSpPr>
        <p:grpSpPr bwMode="auto">
          <a:xfrm>
            <a:off x="7329901" y="1412357"/>
            <a:ext cx="1443038" cy="985838"/>
            <a:chOff x="2607" y="1857"/>
            <a:chExt cx="909" cy="621"/>
          </a:xfrm>
        </p:grpSpPr>
        <p:graphicFrame>
          <p:nvGraphicFramePr>
            <p:cNvPr id="17414" name="Object 9"/>
            <p:cNvGraphicFramePr>
              <a:graphicFrameLocks noChangeAspect="1"/>
            </p:cNvGraphicFramePr>
            <p:nvPr/>
          </p:nvGraphicFramePr>
          <p:xfrm>
            <a:off x="2607" y="1857"/>
            <a:ext cx="546" cy="606"/>
          </p:xfrm>
          <a:graphic>
            <a:graphicData uri="http://schemas.openxmlformats.org/presentationml/2006/ole">
              <mc:AlternateContent xmlns:mc="http://schemas.openxmlformats.org/markup-compatibility/2006">
                <mc:Choice xmlns:v="urn:schemas-microsoft-com:vml" Requires="v">
                  <p:oleObj spid="_x0000_s20502" name="Clip" r:id="rId3" imgW="866437" imgH="961905" progId="MS_ClipArt_Gallery.2">
                    <p:embed/>
                  </p:oleObj>
                </mc:Choice>
                <mc:Fallback>
                  <p:oleObj name="Clip" r:id="rId3" imgW="866437" imgH="96190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 y="1857"/>
                          <a:ext cx="546"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0"/>
            <p:cNvGraphicFramePr>
              <a:graphicFrameLocks noChangeAspect="1"/>
            </p:cNvGraphicFramePr>
            <p:nvPr/>
          </p:nvGraphicFramePr>
          <p:xfrm>
            <a:off x="2976" y="1872"/>
            <a:ext cx="540" cy="606"/>
          </p:xfrm>
          <a:graphic>
            <a:graphicData uri="http://schemas.openxmlformats.org/presentationml/2006/ole">
              <mc:AlternateContent xmlns:mc="http://schemas.openxmlformats.org/markup-compatibility/2006">
                <mc:Choice xmlns:v="urn:schemas-microsoft-com:vml" Requires="v">
                  <p:oleObj spid="_x0000_s20503" name="Clip" r:id="rId5" imgW="857143" imgH="961905" progId="MS_ClipArt_Gallery.2">
                    <p:embed/>
                  </p:oleObj>
                </mc:Choice>
                <mc:Fallback>
                  <p:oleObj name="Clip" r:id="rId5" imgW="857143" imgH="961905"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1872"/>
                          <a:ext cx="540"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991443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anim calcmode="lin" valueType="num">
                                      <p:cBhvr>
                                        <p:cTn id="7" dur="500" fill="hold"/>
                                        <p:tgtEl>
                                          <p:spTgt spid="2355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355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355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3559">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3559">
                                            <p:txEl>
                                              <p:pRg st="1" end="1"/>
                                            </p:txEl>
                                          </p:spTgt>
                                        </p:tgtEl>
                                        <p:attrNameLst>
                                          <p:attrName>style.visibility</p:attrName>
                                        </p:attrNameLst>
                                      </p:cBhvr>
                                      <p:to>
                                        <p:strVal val="visible"/>
                                      </p:to>
                                    </p:set>
                                    <p:anim calcmode="lin" valueType="num">
                                      <p:cBhvr>
                                        <p:cTn id="13" dur="500" fill="hold"/>
                                        <p:tgtEl>
                                          <p:spTgt spid="23559">
                                            <p:txEl>
                                              <p:pRg st="1" end="1"/>
                                            </p:txEl>
                                          </p:spTgt>
                                        </p:tgtEl>
                                        <p:attrNameLst>
                                          <p:attrName>ppt_x</p:attrName>
                                        </p:attrNameLst>
                                      </p:cBhvr>
                                      <p:tavLst>
                                        <p:tav tm="0">
                                          <p:val>
                                            <p:strVal val="#ppt_x-#ppt_w/2"/>
                                          </p:val>
                                        </p:tav>
                                        <p:tav tm="100000">
                                          <p:val>
                                            <p:strVal val="#ppt_x"/>
                                          </p:val>
                                        </p:tav>
                                      </p:tavLst>
                                    </p:anim>
                                    <p:anim calcmode="lin" valueType="num">
                                      <p:cBhvr>
                                        <p:cTn id="14" dur="500" fill="hold"/>
                                        <p:tgtEl>
                                          <p:spTgt spid="23559">
                                            <p:txEl>
                                              <p:pRg st="1" end="1"/>
                                            </p:txEl>
                                          </p:spTgt>
                                        </p:tgtEl>
                                        <p:attrNameLst>
                                          <p:attrName>ppt_y</p:attrName>
                                        </p:attrNameLst>
                                      </p:cBhvr>
                                      <p:tavLst>
                                        <p:tav tm="0">
                                          <p:val>
                                            <p:strVal val="#ppt_y"/>
                                          </p:val>
                                        </p:tav>
                                        <p:tav tm="100000">
                                          <p:val>
                                            <p:strVal val="#ppt_y"/>
                                          </p:val>
                                        </p:tav>
                                      </p:tavLst>
                                    </p:anim>
                                    <p:anim calcmode="lin" valueType="num">
                                      <p:cBhvr>
                                        <p:cTn id="15" dur="500" fill="hold"/>
                                        <p:tgtEl>
                                          <p:spTgt spid="23559">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355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23559">
                                            <p:txEl>
                                              <p:pRg st="2" end="2"/>
                                            </p:txEl>
                                          </p:spTgt>
                                        </p:tgtEl>
                                        <p:attrNameLst>
                                          <p:attrName>style.visibility</p:attrName>
                                        </p:attrNameLst>
                                      </p:cBhvr>
                                      <p:to>
                                        <p:strVal val="visible"/>
                                      </p:to>
                                    </p:set>
                                    <p:anim calcmode="lin" valueType="num">
                                      <p:cBhvr>
                                        <p:cTn id="21" dur="500" fill="hold"/>
                                        <p:tgtEl>
                                          <p:spTgt spid="23559">
                                            <p:txEl>
                                              <p:pRg st="2" end="2"/>
                                            </p:txEl>
                                          </p:spTgt>
                                        </p:tgtEl>
                                        <p:attrNameLst>
                                          <p:attrName>ppt_x</p:attrName>
                                        </p:attrNameLst>
                                      </p:cBhvr>
                                      <p:tavLst>
                                        <p:tav tm="0">
                                          <p:val>
                                            <p:strVal val="#ppt_x-#ppt_w/2"/>
                                          </p:val>
                                        </p:tav>
                                        <p:tav tm="100000">
                                          <p:val>
                                            <p:strVal val="#ppt_x"/>
                                          </p:val>
                                        </p:tav>
                                      </p:tavLst>
                                    </p:anim>
                                    <p:anim calcmode="lin" valueType="num">
                                      <p:cBhvr>
                                        <p:cTn id="22" dur="500" fill="hold"/>
                                        <p:tgtEl>
                                          <p:spTgt spid="23559">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2355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23559">
                                            <p:txEl>
                                              <p:pRg st="2" end="2"/>
                                            </p:txEl>
                                          </p:spTgt>
                                        </p:tgtEl>
                                        <p:attrNameLst>
                                          <p:attrName>ppt_h</p:attrName>
                                        </p:attrNameLst>
                                      </p:cBhvr>
                                      <p:tavLst>
                                        <p:tav tm="0">
                                          <p:val>
                                            <p:strVal val="#ppt_h"/>
                                          </p:val>
                                        </p:tav>
                                        <p:tav tm="100000">
                                          <p:val>
                                            <p:strVal val="#ppt_h"/>
                                          </p:val>
                                        </p:tav>
                                      </p:tavLst>
                                    </p:anim>
                                  </p:childTnLst>
                                </p:cTn>
                              </p:par>
                              <p:par>
                                <p:cTn id="25" presetID="17" presetClass="entr" presetSubtype="8" fill="hold" grpId="0" nodeType="withEffect">
                                  <p:stCondLst>
                                    <p:cond delay="0"/>
                                  </p:stCondLst>
                                  <p:childTnLst>
                                    <p:set>
                                      <p:cBhvr>
                                        <p:cTn id="26" dur="1" fill="hold">
                                          <p:stCondLst>
                                            <p:cond delay="0"/>
                                          </p:stCondLst>
                                        </p:cTn>
                                        <p:tgtEl>
                                          <p:spTgt spid="23559">
                                            <p:txEl>
                                              <p:pRg st="3" end="3"/>
                                            </p:txEl>
                                          </p:spTgt>
                                        </p:tgtEl>
                                        <p:attrNameLst>
                                          <p:attrName>style.visibility</p:attrName>
                                        </p:attrNameLst>
                                      </p:cBhvr>
                                      <p:to>
                                        <p:strVal val="visible"/>
                                      </p:to>
                                    </p:set>
                                    <p:anim calcmode="lin" valueType="num">
                                      <p:cBhvr>
                                        <p:cTn id="27" dur="500" fill="hold"/>
                                        <p:tgtEl>
                                          <p:spTgt spid="23559">
                                            <p:txEl>
                                              <p:pRg st="3" end="3"/>
                                            </p:txEl>
                                          </p:spTgt>
                                        </p:tgtEl>
                                        <p:attrNameLst>
                                          <p:attrName>ppt_x</p:attrName>
                                        </p:attrNameLst>
                                      </p:cBhvr>
                                      <p:tavLst>
                                        <p:tav tm="0">
                                          <p:val>
                                            <p:strVal val="#ppt_x-#ppt_w/2"/>
                                          </p:val>
                                        </p:tav>
                                        <p:tav tm="100000">
                                          <p:val>
                                            <p:strVal val="#ppt_x"/>
                                          </p:val>
                                        </p:tav>
                                      </p:tavLst>
                                    </p:anim>
                                    <p:anim calcmode="lin" valueType="num">
                                      <p:cBhvr>
                                        <p:cTn id="28" dur="500" fill="hold"/>
                                        <p:tgtEl>
                                          <p:spTgt spid="23559">
                                            <p:txEl>
                                              <p:pRg st="3" end="3"/>
                                            </p:txEl>
                                          </p:spTgt>
                                        </p:tgtEl>
                                        <p:attrNameLst>
                                          <p:attrName>ppt_y</p:attrName>
                                        </p:attrNameLst>
                                      </p:cBhvr>
                                      <p:tavLst>
                                        <p:tav tm="0">
                                          <p:val>
                                            <p:strVal val="#ppt_y"/>
                                          </p:val>
                                        </p:tav>
                                        <p:tav tm="100000">
                                          <p:val>
                                            <p:strVal val="#ppt_y"/>
                                          </p:val>
                                        </p:tav>
                                      </p:tavLst>
                                    </p:anim>
                                    <p:anim calcmode="lin" valueType="num">
                                      <p:cBhvr>
                                        <p:cTn id="29" dur="500" fill="hold"/>
                                        <p:tgtEl>
                                          <p:spTgt spid="23559">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2355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76200" y="1447800"/>
            <a:ext cx="8077200" cy="4114800"/>
          </a:xfrm>
        </p:spPr>
        <p:txBody>
          <a:bodyPr/>
          <a:lstStyle/>
          <a:p>
            <a:pPr>
              <a:lnSpc>
                <a:spcPct val="80000"/>
              </a:lnSpc>
            </a:pPr>
            <a:r>
              <a:rPr lang="en-US" sz="2800" dirty="0"/>
              <a:t> </a:t>
            </a:r>
            <a:r>
              <a:rPr lang="en-US" dirty="0"/>
              <a:t>Financial Controls</a:t>
            </a:r>
          </a:p>
          <a:p>
            <a:pPr lvl="1">
              <a:lnSpc>
                <a:spcPct val="80000"/>
              </a:lnSpc>
            </a:pPr>
            <a:r>
              <a:rPr lang="en-US" sz="2400" dirty="0"/>
              <a:t> </a:t>
            </a:r>
            <a:r>
              <a:rPr lang="en-US" dirty="0"/>
              <a:t>Budgetary Controls</a:t>
            </a:r>
          </a:p>
          <a:p>
            <a:pPr lvl="2">
              <a:lnSpc>
                <a:spcPct val="80000"/>
              </a:lnSpc>
            </a:pPr>
            <a:r>
              <a:rPr lang="id-ID" dirty="0"/>
              <a:t>upaya perangkat lunak yang lebih canggih untuk pemenuhan Program pengeluaran</a:t>
            </a:r>
            <a:endParaRPr lang="en-US" dirty="0"/>
          </a:p>
          <a:p>
            <a:pPr lvl="1">
              <a:lnSpc>
                <a:spcPct val="80000"/>
              </a:lnSpc>
            </a:pPr>
            <a:r>
              <a:rPr lang="en-US" dirty="0"/>
              <a:t>Auditing</a:t>
            </a:r>
          </a:p>
          <a:p>
            <a:pPr lvl="2">
              <a:lnSpc>
                <a:spcPct val="80000"/>
              </a:lnSpc>
            </a:pPr>
            <a:r>
              <a:rPr lang="id-ID" dirty="0"/>
              <a:t>perangkat lunak audit sangat cocok untuk sistem informasi terkomputerisasi yang diaudit </a:t>
            </a:r>
            <a:endParaRPr lang="en-US" dirty="0"/>
          </a:p>
          <a:p>
            <a:pPr lvl="1">
              <a:lnSpc>
                <a:spcPct val="80000"/>
              </a:lnSpc>
            </a:pPr>
            <a:r>
              <a:rPr lang="en-US" dirty="0"/>
              <a:t> Financial Health Analysis</a:t>
            </a:r>
          </a:p>
          <a:p>
            <a:pPr lvl="2">
              <a:lnSpc>
                <a:spcPct val="80000"/>
              </a:lnSpc>
            </a:pPr>
            <a:r>
              <a:rPr lang="en-US" dirty="0"/>
              <a:t>supported by expert systems</a:t>
            </a:r>
          </a:p>
          <a:p>
            <a:pPr lvl="1">
              <a:lnSpc>
                <a:spcPct val="80000"/>
              </a:lnSpc>
            </a:pPr>
            <a:r>
              <a:rPr lang="en-US" dirty="0"/>
              <a:t> Profitability Analysis and Cost Control</a:t>
            </a:r>
          </a:p>
          <a:p>
            <a:pPr lvl="2">
              <a:lnSpc>
                <a:spcPct val="80000"/>
              </a:lnSpc>
            </a:pPr>
            <a:r>
              <a:rPr lang="id-ID" dirty="0"/>
              <a:t>perangkat lunak analisis profitabilitas memungkinkan perhitungan profitabilitas lbh akurat </a:t>
            </a:r>
            <a:r>
              <a:rPr lang="en-US" dirty="0"/>
              <a:t>for individual products and organizations </a:t>
            </a:r>
          </a:p>
        </p:txBody>
      </p:sp>
      <p:sp>
        <p:nvSpPr>
          <p:cNvPr id="18435" name="Rectangle 3"/>
          <p:cNvSpPr>
            <a:spLocks noGrp="1" noChangeArrowheads="1"/>
          </p:cNvSpPr>
          <p:nvPr>
            <p:ph type="title"/>
          </p:nvPr>
        </p:nvSpPr>
        <p:spPr>
          <a:xfrm>
            <a:off x="-76200" y="457200"/>
            <a:ext cx="9448800" cy="1143000"/>
          </a:xfrm>
          <a:noFill/>
        </p:spPr>
        <p:txBody>
          <a:bodyPr/>
          <a:lstStyle/>
          <a:p>
            <a:r>
              <a:rPr lang="en-US" b="1" dirty="0">
                <a:solidFill>
                  <a:srgbClr val="C00000"/>
                </a:solidFill>
              </a:rPr>
              <a:t>Accounting &amp; Finance Systems</a:t>
            </a:r>
            <a:r>
              <a:rPr lang="id-ID" b="1" dirty="0">
                <a:solidFill>
                  <a:srgbClr val="C00000"/>
                </a:solidFill>
              </a:rPr>
              <a:t> </a:t>
            </a:r>
            <a:r>
              <a:rPr lang="en-US" sz="3600" b="1" i="1" dirty="0">
                <a:solidFill>
                  <a:srgbClr val="C00000"/>
                </a:solidFill>
              </a:rPr>
              <a:t>(continued )</a:t>
            </a:r>
            <a:endParaRPr lang="en-US" b="1" dirty="0">
              <a:solidFill>
                <a:srgbClr val="C00000"/>
              </a:solidFill>
            </a:endParaRPr>
          </a:p>
        </p:txBody>
      </p:sp>
      <p:graphicFrame>
        <p:nvGraphicFramePr>
          <p:cNvPr id="18436" name="Object 4"/>
          <p:cNvGraphicFramePr>
            <a:graphicFrameLocks noChangeAspect="1"/>
          </p:cNvGraphicFramePr>
          <p:nvPr/>
        </p:nvGraphicFramePr>
        <p:xfrm>
          <a:off x="7467600" y="1371600"/>
          <a:ext cx="1350963" cy="1752600"/>
        </p:xfrm>
        <a:graphic>
          <a:graphicData uri="http://schemas.openxmlformats.org/presentationml/2006/ole">
            <mc:AlternateContent xmlns:mc="http://schemas.openxmlformats.org/markup-compatibility/2006">
              <mc:Choice xmlns:v="urn:schemas-microsoft-com:vml" Requires="v">
                <p:oleObj spid="_x0000_s21516" name="Clip" r:id="rId3" imgW="742661" imgH="961905" progId="MS_ClipArt_Gallery.2">
                  <p:embed/>
                </p:oleObj>
              </mc:Choice>
              <mc:Fallback>
                <p:oleObj name="Clip" r:id="rId3" imgW="742661" imgH="96190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371600"/>
                        <a:ext cx="1350963"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010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p:cTn id="7" dur="500" fill="hold"/>
                                        <p:tgtEl>
                                          <p:spTgt spid="53250">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250">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250">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250">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53250">
                                            <p:txEl>
                                              <p:pRg st="1" end="1"/>
                                            </p:txEl>
                                          </p:spTgt>
                                        </p:tgtEl>
                                        <p:attrNameLst>
                                          <p:attrName>style.visibility</p:attrName>
                                        </p:attrNameLst>
                                      </p:cBhvr>
                                      <p:to>
                                        <p:strVal val="visible"/>
                                      </p:to>
                                    </p:set>
                                    <p:anim calcmode="lin" valueType="num">
                                      <p:cBhvr>
                                        <p:cTn id="13" dur="500" fill="hold"/>
                                        <p:tgtEl>
                                          <p:spTgt spid="53250">
                                            <p:txEl>
                                              <p:pRg st="1" end="1"/>
                                            </p:txEl>
                                          </p:spTgt>
                                        </p:tgtEl>
                                        <p:attrNameLst>
                                          <p:attrName>ppt_x</p:attrName>
                                        </p:attrNameLst>
                                      </p:cBhvr>
                                      <p:tavLst>
                                        <p:tav tm="0">
                                          <p:val>
                                            <p:strVal val="#ppt_x-#ppt_w/2"/>
                                          </p:val>
                                        </p:tav>
                                        <p:tav tm="100000">
                                          <p:val>
                                            <p:strVal val="#ppt_x"/>
                                          </p:val>
                                        </p:tav>
                                      </p:tavLst>
                                    </p:anim>
                                    <p:anim calcmode="lin" valueType="num">
                                      <p:cBhvr>
                                        <p:cTn id="14" dur="500" fill="hold"/>
                                        <p:tgtEl>
                                          <p:spTgt spid="53250">
                                            <p:txEl>
                                              <p:pRg st="1" end="1"/>
                                            </p:txEl>
                                          </p:spTgt>
                                        </p:tgtEl>
                                        <p:attrNameLst>
                                          <p:attrName>ppt_y</p:attrName>
                                        </p:attrNameLst>
                                      </p:cBhvr>
                                      <p:tavLst>
                                        <p:tav tm="0">
                                          <p:val>
                                            <p:strVal val="#ppt_y"/>
                                          </p:val>
                                        </p:tav>
                                        <p:tav tm="100000">
                                          <p:val>
                                            <p:strVal val="#ppt_y"/>
                                          </p:val>
                                        </p:tav>
                                      </p:tavLst>
                                    </p:anim>
                                    <p:anim calcmode="lin" valueType="num">
                                      <p:cBhvr>
                                        <p:cTn id="15" dur="500" fill="hold"/>
                                        <p:tgtEl>
                                          <p:spTgt spid="53250">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53250">
                                            <p:txEl>
                                              <p:pRg st="1" end="1"/>
                                            </p:txEl>
                                          </p:spTgt>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53250">
                                            <p:txEl>
                                              <p:pRg st="2" end="2"/>
                                            </p:txEl>
                                          </p:spTgt>
                                        </p:tgtEl>
                                        <p:attrNameLst>
                                          <p:attrName>style.visibility</p:attrName>
                                        </p:attrNameLst>
                                      </p:cBhvr>
                                      <p:to>
                                        <p:strVal val="visible"/>
                                      </p:to>
                                    </p:set>
                                    <p:anim calcmode="lin" valueType="num">
                                      <p:cBhvr>
                                        <p:cTn id="19" dur="500" fill="hold"/>
                                        <p:tgtEl>
                                          <p:spTgt spid="53250">
                                            <p:txEl>
                                              <p:pRg st="2" end="2"/>
                                            </p:txEl>
                                          </p:spTgt>
                                        </p:tgtEl>
                                        <p:attrNameLst>
                                          <p:attrName>ppt_x</p:attrName>
                                        </p:attrNameLst>
                                      </p:cBhvr>
                                      <p:tavLst>
                                        <p:tav tm="0">
                                          <p:val>
                                            <p:strVal val="#ppt_x-#ppt_w/2"/>
                                          </p:val>
                                        </p:tav>
                                        <p:tav tm="100000">
                                          <p:val>
                                            <p:strVal val="#ppt_x"/>
                                          </p:val>
                                        </p:tav>
                                      </p:tavLst>
                                    </p:anim>
                                    <p:anim calcmode="lin" valueType="num">
                                      <p:cBhvr>
                                        <p:cTn id="20" dur="500" fill="hold"/>
                                        <p:tgtEl>
                                          <p:spTgt spid="53250">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53250">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3250">
                                            <p:txEl>
                                              <p:pRg st="2" end="2"/>
                                            </p:txEl>
                                          </p:spTgt>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53250">
                                            <p:txEl>
                                              <p:pRg st="3" end="3"/>
                                            </p:txEl>
                                          </p:spTgt>
                                        </p:tgtEl>
                                        <p:attrNameLst>
                                          <p:attrName>style.visibility</p:attrName>
                                        </p:attrNameLst>
                                      </p:cBhvr>
                                      <p:to>
                                        <p:strVal val="visible"/>
                                      </p:to>
                                    </p:set>
                                    <p:anim calcmode="lin" valueType="num">
                                      <p:cBhvr>
                                        <p:cTn id="25" dur="500" fill="hold"/>
                                        <p:tgtEl>
                                          <p:spTgt spid="53250">
                                            <p:txEl>
                                              <p:pRg st="3" end="3"/>
                                            </p:txEl>
                                          </p:spTgt>
                                        </p:tgtEl>
                                        <p:attrNameLst>
                                          <p:attrName>ppt_x</p:attrName>
                                        </p:attrNameLst>
                                      </p:cBhvr>
                                      <p:tavLst>
                                        <p:tav tm="0">
                                          <p:val>
                                            <p:strVal val="#ppt_x-#ppt_w/2"/>
                                          </p:val>
                                        </p:tav>
                                        <p:tav tm="100000">
                                          <p:val>
                                            <p:strVal val="#ppt_x"/>
                                          </p:val>
                                        </p:tav>
                                      </p:tavLst>
                                    </p:anim>
                                    <p:anim calcmode="lin" valueType="num">
                                      <p:cBhvr>
                                        <p:cTn id="26" dur="500" fill="hold"/>
                                        <p:tgtEl>
                                          <p:spTgt spid="53250">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53250">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53250">
                                            <p:txEl>
                                              <p:pRg st="3" end="3"/>
                                            </p:txEl>
                                          </p:spTgt>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53250">
                                            <p:txEl>
                                              <p:pRg st="4" end="4"/>
                                            </p:txEl>
                                          </p:spTgt>
                                        </p:tgtEl>
                                        <p:attrNameLst>
                                          <p:attrName>style.visibility</p:attrName>
                                        </p:attrNameLst>
                                      </p:cBhvr>
                                      <p:to>
                                        <p:strVal val="visible"/>
                                      </p:to>
                                    </p:set>
                                    <p:anim calcmode="lin" valueType="num">
                                      <p:cBhvr>
                                        <p:cTn id="31" dur="500" fill="hold"/>
                                        <p:tgtEl>
                                          <p:spTgt spid="53250">
                                            <p:txEl>
                                              <p:pRg st="4" end="4"/>
                                            </p:txEl>
                                          </p:spTgt>
                                        </p:tgtEl>
                                        <p:attrNameLst>
                                          <p:attrName>ppt_x</p:attrName>
                                        </p:attrNameLst>
                                      </p:cBhvr>
                                      <p:tavLst>
                                        <p:tav tm="0">
                                          <p:val>
                                            <p:strVal val="#ppt_x-#ppt_w/2"/>
                                          </p:val>
                                        </p:tav>
                                        <p:tav tm="100000">
                                          <p:val>
                                            <p:strVal val="#ppt_x"/>
                                          </p:val>
                                        </p:tav>
                                      </p:tavLst>
                                    </p:anim>
                                    <p:anim calcmode="lin" valueType="num">
                                      <p:cBhvr>
                                        <p:cTn id="32" dur="500" fill="hold"/>
                                        <p:tgtEl>
                                          <p:spTgt spid="53250">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53250">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53250">
                                            <p:txEl>
                                              <p:pRg st="4" end="4"/>
                                            </p:txEl>
                                          </p:spTgt>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53250">
                                            <p:txEl>
                                              <p:pRg st="5" end="5"/>
                                            </p:txEl>
                                          </p:spTgt>
                                        </p:tgtEl>
                                        <p:attrNameLst>
                                          <p:attrName>style.visibility</p:attrName>
                                        </p:attrNameLst>
                                      </p:cBhvr>
                                      <p:to>
                                        <p:strVal val="visible"/>
                                      </p:to>
                                    </p:set>
                                    <p:anim calcmode="lin" valueType="num">
                                      <p:cBhvr>
                                        <p:cTn id="37" dur="500" fill="hold"/>
                                        <p:tgtEl>
                                          <p:spTgt spid="53250">
                                            <p:txEl>
                                              <p:pRg st="5" end="5"/>
                                            </p:txEl>
                                          </p:spTgt>
                                        </p:tgtEl>
                                        <p:attrNameLst>
                                          <p:attrName>ppt_x</p:attrName>
                                        </p:attrNameLst>
                                      </p:cBhvr>
                                      <p:tavLst>
                                        <p:tav tm="0">
                                          <p:val>
                                            <p:strVal val="#ppt_x-#ppt_w/2"/>
                                          </p:val>
                                        </p:tav>
                                        <p:tav tm="100000">
                                          <p:val>
                                            <p:strVal val="#ppt_x"/>
                                          </p:val>
                                        </p:tav>
                                      </p:tavLst>
                                    </p:anim>
                                    <p:anim calcmode="lin" valueType="num">
                                      <p:cBhvr>
                                        <p:cTn id="38" dur="500" fill="hold"/>
                                        <p:tgtEl>
                                          <p:spTgt spid="53250">
                                            <p:txEl>
                                              <p:pRg st="5" end="5"/>
                                            </p:txEl>
                                          </p:spTgt>
                                        </p:tgtEl>
                                        <p:attrNameLst>
                                          <p:attrName>ppt_y</p:attrName>
                                        </p:attrNameLst>
                                      </p:cBhvr>
                                      <p:tavLst>
                                        <p:tav tm="0">
                                          <p:val>
                                            <p:strVal val="#ppt_y"/>
                                          </p:val>
                                        </p:tav>
                                        <p:tav tm="100000">
                                          <p:val>
                                            <p:strVal val="#ppt_y"/>
                                          </p:val>
                                        </p:tav>
                                      </p:tavLst>
                                    </p:anim>
                                    <p:anim calcmode="lin" valueType="num">
                                      <p:cBhvr>
                                        <p:cTn id="39" dur="500" fill="hold"/>
                                        <p:tgtEl>
                                          <p:spTgt spid="53250">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53250">
                                            <p:txEl>
                                              <p:pRg st="5" end="5"/>
                                            </p:txEl>
                                          </p:spTgt>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53250">
                                            <p:txEl>
                                              <p:pRg st="6" end="6"/>
                                            </p:txEl>
                                          </p:spTgt>
                                        </p:tgtEl>
                                        <p:attrNameLst>
                                          <p:attrName>style.visibility</p:attrName>
                                        </p:attrNameLst>
                                      </p:cBhvr>
                                      <p:to>
                                        <p:strVal val="visible"/>
                                      </p:to>
                                    </p:set>
                                    <p:anim calcmode="lin" valueType="num">
                                      <p:cBhvr>
                                        <p:cTn id="43" dur="500" fill="hold"/>
                                        <p:tgtEl>
                                          <p:spTgt spid="53250">
                                            <p:txEl>
                                              <p:pRg st="6" end="6"/>
                                            </p:txEl>
                                          </p:spTgt>
                                        </p:tgtEl>
                                        <p:attrNameLst>
                                          <p:attrName>ppt_x</p:attrName>
                                        </p:attrNameLst>
                                      </p:cBhvr>
                                      <p:tavLst>
                                        <p:tav tm="0">
                                          <p:val>
                                            <p:strVal val="#ppt_x-#ppt_w/2"/>
                                          </p:val>
                                        </p:tav>
                                        <p:tav tm="100000">
                                          <p:val>
                                            <p:strVal val="#ppt_x"/>
                                          </p:val>
                                        </p:tav>
                                      </p:tavLst>
                                    </p:anim>
                                    <p:anim calcmode="lin" valueType="num">
                                      <p:cBhvr>
                                        <p:cTn id="44" dur="500" fill="hold"/>
                                        <p:tgtEl>
                                          <p:spTgt spid="53250">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53250">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53250">
                                            <p:txEl>
                                              <p:pRg st="6" end="6"/>
                                            </p:txEl>
                                          </p:spTgt>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53250">
                                            <p:txEl>
                                              <p:pRg st="7" end="7"/>
                                            </p:txEl>
                                          </p:spTgt>
                                        </p:tgtEl>
                                        <p:attrNameLst>
                                          <p:attrName>style.visibility</p:attrName>
                                        </p:attrNameLst>
                                      </p:cBhvr>
                                      <p:to>
                                        <p:strVal val="visible"/>
                                      </p:to>
                                    </p:set>
                                    <p:anim calcmode="lin" valueType="num">
                                      <p:cBhvr>
                                        <p:cTn id="49" dur="500" fill="hold"/>
                                        <p:tgtEl>
                                          <p:spTgt spid="53250">
                                            <p:txEl>
                                              <p:pRg st="7" end="7"/>
                                            </p:txEl>
                                          </p:spTgt>
                                        </p:tgtEl>
                                        <p:attrNameLst>
                                          <p:attrName>ppt_x</p:attrName>
                                        </p:attrNameLst>
                                      </p:cBhvr>
                                      <p:tavLst>
                                        <p:tav tm="0">
                                          <p:val>
                                            <p:strVal val="#ppt_x-#ppt_w/2"/>
                                          </p:val>
                                        </p:tav>
                                        <p:tav tm="100000">
                                          <p:val>
                                            <p:strVal val="#ppt_x"/>
                                          </p:val>
                                        </p:tav>
                                      </p:tavLst>
                                    </p:anim>
                                    <p:anim calcmode="lin" valueType="num">
                                      <p:cBhvr>
                                        <p:cTn id="50" dur="500" fill="hold"/>
                                        <p:tgtEl>
                                          <p:spTgt spid="53250">
                                            <p:txEl>
                                              <p:pRg st="7" end="7"/>
                                            </p:txEl>
                                          </p:spTgt>
                                        </p:tgtEl>
                                        <p:attrNameLst>
                                          <p:attrName>ppt_y</p:attrName>
                                        </p:attrNameLst>
                                      </p:cBhvr>
                                      <p:tavLst>
                                        <p:tav tm="0">
                                          <p:val>
                                            <p:strVal val="#ppt_y"/>
                                          </p:val>
                                        </p:tav>
                                        <p:tav tm="100000">
                                          <p:val>
                                            <p:strVal val="#ppt_y"/>
                                          </p:val>
                                        </p:tav>
                                      </p:tavLst>
                                    </p:anim>
                                    <p:anim calcmode="lin" valueType="num">
                                      <p:cBhvr>
                                        <p:cTn id="51" dur="500" fill="hold"/>
                                        <p:tgtEl>
                                          <p:spTgt spid="53250">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53250">
                                            <p:txEl>
                                              <p:pRg st="7" end="7"/>
                                            </p:txEl>
                                          </p:spTgt>
                                        </p:tgtEl>
                                        <p:attrNameLst>
                                          <p:attrName>ppt_h</p:attrName>
                                        </p:attrNameLst>
                                      </p:cBhvr>
                                      <p:tavLst>
                                        <p:tav tm="0">
                                          <p:val>
                                            <p:strVal val="#ppt_h"/>
                                          </p:val>
                                        </p:tav>
                                        <p:tav tm="100000">
                                          <p:val>
                                            <p:strVal val="#ppt_h"/>
                                          </p:val>
                                        </p:tav>
                                      </p:tavLst>
                                    </p:anim>
                                  </p:childTnLst>
                                </p:cTn>
                              </p:par>
                              <p:par>
                                <p:cTn id="53" presetID="17" presetClass="entr" presetSubtype="8" fill="hold" grpId="0" nodeType="withEffect">
                                  <p:stCondLst>
                                    <p:cond delay="0"/>
                                  </p:stCondLst>
                                  <p:childTnLst>
                                    <p:set>
                                      <p:cBhvr>
                                        <p:cTn id="54" dur="1" fill="hold">
                                          <p:stCondLst>
                                            <p:cond delay="0"/>
                                          </p:stCondLst>
                                        </p:cTn>
                                        <p:tgtEl>
                                          <p:spTgt spid="53250">
                                            <p:txEl>
                                              <p:pRg st="8" end="8"/>
                                            </p:txEl>
                                          </p:spTgt>
                                        </p:tgtEl>
                                        <p:attrNameLst>
                                          <p:attrName>style.visibility</p:attrName>
                                        </p:attrNameLst>
                                      </p:cBhvr>
                                      <p:to>
                                        <p:strVal val="visible"/>
                                      </p:to>
                                    </p:set>
                                    <p:anim calcmode="lin" valueType="num">
                                      <p:cBhvr>
                                        <p:cTn id="55" dur="500" fill="hold"/>
                                        <p:tgtEl>
                                          <p:spTgt spid="53250">
                                            <p:txEl>
                                              <p:pRg st="8" end="8"/>
                                            </p:txEl>
                                          </p:spTgt>
                                        </p:tgtEl>
                                        <p:attrNameLst>
                                          <p:attrName>ppt_x</p:attrName>
                                        </p:attrNameLst>
                                      </p:cBhvr>
                                      <p:tavLst>
                                        <p:tav tm="0">
                                          <p:val>
                                            <p:strVal val="#ppt_x-#ppt_w/2"/>
                                          </p:val>
                                        </p:tav>
                                        <p:tav tm="100000">
                                          <p:val>
                                            <p:strVal val="#ppt_x"/>
                                          </p:val>
                                        </p:tav>
                                      </p:tavLst>
                                    </p:anim>
                                    <p:anim calcmode="lin" valueType="num">
                                      <p:cBhvr>
                                        <p:cTn id="56" dur="500" fill="hold"/>
                                        <p:tgtEl>
                                          <p:spTgt spid="53250">
                                            <p:txEl>
                                              <p:pRg st="8" end="8"/>
                                            </p:txEl>
                                          </p:spTgt>
                                        </p:tgtEl>
                                        <p:attrNameLst>
                                          <p:attrName>ppt_y</p:attrName>
                                        </p:attrNameLst>
                                      </p:cBhvr>
                                      <p:tavLst>
                                        <p:tav tm="0">
                                          <p:val>
                                            <p:strVal val="#ppt_y"/>
                                          </p:val>
                                        </p:tav>
                                        <p:tav tm="100000">
                                          <p:val>
                                            <p:strVal val="#ppt_y"/>
                                          </p:val>
                                        </p:tav>
                                      </p:tavLst>
                                    </p:anim>
                                    <p:anim calcmode="lin" valueType="num">
                                      <p:cBhvr>
                                        <p:cTn id="57" dur="500" fill="hold"/>
                                        <p:tgtEl>
                                          <p:spTgt spid="53250">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53250">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FDDDBE3-A646-4485-BCCC-B19D760429C4}" type="slidenum">
              <a:rPr lang="en-US" sz="1400" smtClean="0"/>
              <a:pPr eaLnBrk="1" hangingPunct="1"/>
              <a:t>2</a:t>
            </a:fld>
            <a:endParaRPr lang="en-US" sz="1400"/>
          </a:p>
        </p:txBody>
      </p:sp>
      <p:sp>
        <p:nvSpPr>
          <p:cNvPr id="6147" name="Rectangle 2"/>
          <p:cNvSpPr>
            <a:spLocks noGrp="1" noChangeArrowheads="1"/>
          </p:cNvSpPr>
          <p:nvPr>
            <p:ph type="title"/>
          </p:nvPr>
        </p:nvSpPr>
        <p:spPr>
          <a:xfrm>
            <a:off x="533400" y="1828800"/>
            <a:ext cx="8001000" cy="762000"/>
          </a:xfrm>
        </p:spPr>
        <p:txBody>
          <a:bodyPr/>
          <a:lstStyle/>
          <a:p>
            <a:pPr algn="l" eaLnBrk="1" hangingPunct="1"/>
            <a:r>
              <a:rPr lang="en-US" sz="2800" b="1" dirty="0" err="1">
                <a:solidFill>
                  <a:srgbClr val="0000CC"/>
                </a:solidFill>
              </a:rPr>
              <a:t>Sistem</a:t>
            </a:r>
            <a:r>
              <a:rPr lang="en-US" sz="2800" b="1" dirty="0">
                <a:solidFill>
                  <a:srgbClr val="0000CC"/>
                </a:solidFill>
              </a:rPr>
              <a:t> </a:t>
            </a:r>
            <a:r>
              <a:rPr lang="en-US" sz="2800" b="1" dirty="0" err="1">
                <a:solidFill>
                  <a:srgbClr val="0000CC"/>
                </a:solidFill>
              </a:rPr>
              <a:t>Informasi</a:t>
            </a:r>
            <a:r>
              <a:rPr lang="en-US" sz="2800" b="1" dirty="0">
                <a:solidFill>
                  <a:srgbClr val="0000CC"/>
                </a:solidFill>
              </a:rPr>
              <a:t> </a:t>
            </a:r>
            <a:r>
              <a:rPr lang="en-US" sz="2800" b="1" dirty="0" err="1">
                <a:solidFill>
                  <a:srgbClr val="0000CC"/>
                </a:solidFill>
              </a:rPr>
              <a:t>menurut</a:t>
            </a:r>
            <a:r>
              <a:rPr lang="id-ID" sz="2800" b="1" dirty="0">
                <a:solidFill>
                  <a:srgbClr val="0000CC"/>
                </a:solidFill>
              </a:rPr>
              <a:t> </a:t>
            </a:r>
            <a:r>
              <a:rPr lang="en-US" sz="2800" b="1" dirty="0">
                <a:solidFill>
                  <a:srgbClr val="0000CC"/>
                </a:solidFill>
              </a:rPr>
              <a:t>Level </a:t>
            </a:r>
            <a:r>
              <a:rPr lang="en-US" sz="2800" b="1" dirty="0" err="1">
                <a:solidFill>
                  <a:srgbClr val="0000CC"/>
                </a:solidFill>
              </a:rPr>
              <a:t>Organisasi</a:t>
            </a:r>
            <a:endParaRPr lang="en-US" sz="2800" b="1" dirty="0">
              <a:solidFill>
                <a:srgbClr val="0000CC"/>
              </a:solidFill>
            </a:endParaRPr>
          </a:p>
        </p:txBody>
      </p:sp>
      <p:sp>
        <p:nvSpPr>
          <p:cNvPr id="6148" name="Rectangle 3"/>
          <p:cNvSpPr>
            <a:spLocks noGrp="1" noChangeArrowheads="1"/>
          </p:cNvSpPr>
          <p:nvPr>
            <p:ph type="body" idx="1"/>
          </p:nvPr>
        </p:nvSpPr>
        <p:spPr>
          <a:xfrm>
            <a:off x="457200" y="2514600"/>
            <a:ext cx="8229600" cy="3611563"/>
          </a:xfrm>
        </p:spPr>
        <p:txBody>
          <a:bodyPr/>
          <a:lstStyle/>
          <a:p>
            <a:pPr eaLnBrk="1" hangingPunct="1"/>
            <a:r>
              <a:rPr lang="en-US" dirty="0" err="1"/>
              <a:t>Sistem</a:t>
            </a:r>
            <a:r>
              <a:rPr lang="en-US" dirty="0"/>
              <a:t> </a:t>
            </a:r>
            <a:r>
              <a:rPr lang="en-US" dirty="0" err="1"/>
              <a:t>informasi</a:t>
            </a:r>
            <a:r>
              <a:rPr lang="en-US" dirty="0"/>
              <a:t> </a:t>
            </a:r>
            <a:r>
              <a:rPr lang="en-US" dirty="0" err="1"/>
              <a:t>departemen</a:t>
            </a:r>
            <a:endParaRPr lang="en-US" dirty="0"/>
          </a:p>
          <a:p>
            <a:pPr lvl="1" eaLnBrk="1" hangingPunct="1"/>
            <a:r>
              <a:rPr lang="en-US" dirty="0" err="1"/>
              <a:t>Contoh</a:t>
            </a:r>
            <a:r>
              <a:rPr lang="en-US" dirty="0"/>
              <a:t> : </a:t>
            </a:r>
            <a:r>
              <a:rPr lang="en-US" dirty="0" err="1"/>
              <a:t>Sistem</a:t>
            </a:r>
            <a:r>
              <a:rPr lang="en-US" dirty="0"/>
              <a:t> </a:t>
            </a:r>
            <a:r>
              <a:rPr lang="en-US" dirty="0" err="1"/>
              <a:t>Informasi</a:t>
            </a:r>
            <a:r>
              <a:rPr lang="en-US" dirty="0"/>
              <a:t> SDM (HRIS)</a:t>
            </a:r>
          </a:p>
          <a:p>
            <a:pPr eaLnBrk="1" hangingPunct="1"/>
            <a:r>
              <a:rPr lang="en-US" dirty="0" err="1"/>
              <a:t>Sistem</a:t>
            </a:r>
            <a:r>
              <a:rPr lang="en-US" dirty="0"/>
              <a:t> </a:t>
            </a:r>
            <a:r>
              <a:rPr lang="en-US" dirty="0" err="1"/>
              <a:t>informasi</a:t>
            </a:r>
            <a:r>
              <a:rPr lang="en-US" dirty="0"/>
              <a:t> </a:t>
            </a:r>
            <a:r>
              <a:rPr lang="en-US" dirty="0" err="1"/>
              <a:t>perusahaan</a:t>
            </a:r>
            <a:r>
              <a:rPr lang="en-US" dirty="0"/>
              <a:t> (</a:t>
            </a:r>
            <a:r>
              <a:rPr lang="en-US" i="1" dirty="0"/>
              <a:t>enterprise information system</a:t>
            </a:r>
            <a:r>
              <a:rPr lang="en-US" dirty="0"/>
              <a:t>)</a:t>
            </a:r>
          </a:p>
          <a:p>
            <a:pPr lvl="1" eaLnBrk="1" hangingPunct="1"/>
            <a:r>
              <a:rPr lang="en-US" dirty="0" err="1"/>
              <a:t>Contoh</a:t>
            </a:r>
            <a:r>
              <a:rPr lang="en-US" dirty="0"/>
              <a:t> : </a:t>
            </a:r>
            <a:r>
              <a:rPr lang="en-US" dirty="0" err="1"/>
              <a:t>sistem</a:t>
            </a:r>
            <a:r>
              <a:rPr lang="en-US" dirty="0"/>
              <a:t> </a:t>
            </a:r>
            <a:r>
              <a:rPr lang="en-US" dirty="0" err="1"/>
              <a:t>informasi</a:t>
            </a:r>
            <a:r>
              <a:rPr lang="en-US" dirty="0"/>
              <a:t> </a:t>
            </a:r>
            <a:r>
              <a:rPr lang="en-US" dirty="0" err="1"/>
              <a:t>perguruan</a:t>
            </a:r>
            <a:r>
              <a:rPr lang="en-US" dirty="0"/>
              <a:t> </a:t>
            </a:r>
            <a:r>
              <a:rPr lang="en-US" dirty="0" err="1"/>
              <a:t>tinggi</a:t>
            </a:r>
            <a:endParaRPr lang="en-US" dirty="0"/>
          </a:p>
          <a:p>
            <a:pPr eaLnBrk="1" hangingPunct="1"/>
            <a:r>
              <a:rPr lang="en-US" dirty="0" err="1"/>
              <a:t>Sistem</a:t>
            </a:r>
            <a:r>
              <a:rPr lang="en-US" dirty="0"/>
              <a:t> </a:t>
            </a:r>
            <a:r>
              <a:rPr lang="en-US" dirty="0" err="1"/>
              <a:t>informasi</a:t>
            </a:r>
            <a:r>
              <a:rPr lang="en-US" dirty="0"/>
              <a:t> </a:t>
            </a:r>
            <a:r>
              <a:rPr lang="en-US" dirty="0" err="1"/>
              <a:t>antarorganisasi</a:t>
            </a:r>
            <a:endParaRPr lang="en-US" dirty="0"/>
          </a:p>
          <a:p>
            <a:pPr lvl="1" eaLnBrk="1" hangingPunct="1"/>
            <a:r>
              <a:rPr lang="en-US" dirty="0" err="1"/>
              <a:t>Contoh</a:t>
            </a:r>
            <a:r>
              <a:rPr lang="en-US" dirty="0"/>
              <a:t> : </a:t>
            </a:r>
            <a:r>
              <a:rPr lang="en-US" dirty="0" err="1"/>
              <a:t>eCommerce</a:t>
            </a:r>
            <a:endParaRPr lang="en-US" dirty="0"/>
          </a:p>
        </p:txBody>
      </p:sp>
      <p:sp>
        <p:nvSpPr>
          <p:cNvPr id="5" name="Rectangle 4"/>
          <p:cNvSpPr/>
          <p:nvPr/>
        </p:nvSpPr>
        <p:spPr>
          <a:xfrm>
            <a:off x="248479" y="871811"/>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2413250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00102D9-13AC-487C-8768-35B16A6AC0FB}" type="slidenum">
              <a:rPr lang="en-US" sz="1400" smtClean="0"/>
              <a:pPr eaLnBrk="1" hangingPunct="1"/>
              <a:t>20</a:t>
            </a:fld>
            <a:endParaRPr lang="en-US" sz="1400"/>
          </a:p>
        </p:txBody>
      </p:sp>
      <p:sp>
        <p:nvSpPr>
          <p:cNvPr id="26627" name="Rectangle 2"/>
          <p:cNvSpPr>
            <a:spLocks noGrp="1" noChangeArrowheads="1"/>
          </p:cNvSpPr>
          <p:nvPr>
            <p:ph type="title"/>
          </p:nvPr>
        </p:nvSpPr>
        <p:spPr>
          <a:xfrm>
            <a:off x="304800" y="1905000"/>
            <a:ext cx="8229600" cy="685800"/>
          </a:xfrm>
        </p:spPr>
        <p:txBody>
          <a:bodyPr/>
          <a:lstStyle/>
          <a:p>
            <a:pPr eaLnBrk="1" hangingPunct="1"/>
            <a:r>
              <a:rPr lang="en-US" b="1" dirty="0" err="1">
                <a:solidFill>
                  <a:srgbClr val="FF0000"/>
                </a:solidFill>
              </a:rPr>
              <a:t>Sistem</a:t>
            </a:r>
            <a:r>
              <a:rPr lang="en-US" b="1" dirty="0">
                <a:solidFill>
                  <a:srgbClr val="FF0000"/>
                </a:solidFill>
              </a:rPr>
              <a:t> </a:t>
            </a:r>
            <a:r>
              <a:rPr lang="id-ID" b="1" dirty="0">
                <a:solidFill>
                  <a:srgbClr val="FF0000"/>
                </a:solidFill>
              </a:rPr>
              <a:t>Informasi </a:t>
            </a:r>
            <a:r>
              <a:rPr lang="en-US" b="1" dirty="0" err="1">
                <a:solidFill>
                  <a:srgbClr val="FF0000"/>
                </a:solidFill>
              </a:rPr>
              <a:t>Pemrosesan</a:t>
            </a:r>
            <a:r>
              <a:rPr lang="en-US" b="1" dirty="0">
                <a:solidFill>
                  <a:srgbClr val="FF0000"/>
                </a:solidFill>
              </a:rPr>
              <a:t> </a:t>
            </a:r>
            <a:r>
              <a:rPr lang="en-US" b="1" dirty="0" err="1">
                <a:solidFill>
                  <a:srgbClr val="FF0000"/>
                </a:solidFill>
              </a:rPr>
              <a:t>Transaksi</a:t>
            </a:r>
            <a:endParaRPr lang="en-US" b="1" dirty="0">
              <a:solidFill>
                <a:srgbClr val="FF0000"/>
              </a:solidFill>
            </a:endParaRPr>
          </a:p>
        </p:txBody>
      </p:sp>
      <p:sp>
        <p:nvSpPr>
          <p:cNvPr id="26628" name="Rectangle 3"/>
          <p:cNvSpPr>
            <a:spLocks noGrp="1" noChangeArrowheads="1"/>
          </p:cNvSpPr>
          <p:nvPr>
            <p:ph type="body" idx="1"/>
          </p:nvPr>
        </p:nvSpPr>
        <p:spPr>
          <a:xfrm>
            <a:off x="457200" y="2514600"/>
            <a:ext cx="8229600" cy="3611563"/>
          </a:xfrm>
        </p:spPr>
        <p:txBody>
          <a:bodyPr/>
          <a:lstStyle/>
          <a:p>
            <a:pPr eaLnBrk="1" hangingPunct="1"/>
            <a:r>
              <a:rPr lang="en-US" dirty="0" err="1"/>
              <a:t>Merupakan</a:t>
            </a:r>
            <a:r>
              <a:rPr lang="en-US" dirty="0"/>
              <a:t> </a:t>
            </a:r>
            <a:r>
              <a:rPr lang="en-US" dirty="0" err="1"/>
              <a:t>jenis</a:t>
            </a:r>
            <a:r>
              <a:rPr lang="en-US" dirty="0"/>
              <a:t> SI yang </a:t>
            </a:r>
            <a:r>
              <a:rPr lang="en-US" dirty="0" err="1"/>
              <a:t>pertama</a:t>
            </a:r>
            <a:r>
              <a:rPr lang="en-US" dirty="0"/>
              <a:t> kali </a:t>
            </a:r>
            <a:r>
              <a:rPr lang="en-US" dirty="0" err="1"/>
              <a:t>diimplementasikan</a:t>
            </a:r>
            <a:endParaRPr lang="en-US" dirty="0"/>
          </a:p>
          <a:p>
            <a:pPr eaLnBrk="1" hangingPunct="1"/>
            <a:r>
              <a:rPr lang="en-US" dirty="0" err="1"/>
              <a:t>Fokus</a:t>
            </a:r>
            <a:r>
              <a:rPr lang="en-US" dirty="0"/>
              <a:t> </a:t>
            </a:r>
            <a:r>
              <a:rPr lang="en-US" dirty="0" err="1"/>
              <a:t>utamanya</a:t>
            </a:r>
            <a:r>
              <a:rPr lang="en-US" dirty="0"/>
              <a:t> </a:t>
            </a:r>
            <a:r>
              <a:rPr lang="en-US" dirty="0" err="1"/>
              <a:t>adalah</a:t>
            </a:r>
            <a:r>
              <a:rPr lang="en-US" dirty="0"/>
              <a:t> </a:t>
            </a:r>
            <a:r>
              <a:rPr lang="en-US" dirty="0" err="1"/>
              <a:t>pada</a:t>
            </a:r>
            <a:r>
              <a:rPr lang="en-US" dirty="0"/>
              <a:t> data </a:t>
            </a:r>
            <a:r>
              <a:rPr lang="en-US" dirty="0" err="1"/>
              <a:t>transaksi</a:t>
            </a:r>
            <a:endParaRPr lang="en-US" dirty="0"/>
          </a:p>
          <a:p>
            <a:pPr eaLnBrk="1" hangingPunct="1"/>
            <a:r>
              <a:rPr lang="en-US" dirty="0" err="1"/>
              <a:t>Digunakan</a:t>
            </a:r>
            <a:r>
              <a:rPr lang="en-US" dirty="0"/>
              <a:t> </a:t>
            </a:r>
            <a:r>
              <a:rPr lang="en-US" dirty="0" err="1"/>
              <a:t>untuk</a:t>
            </a:r>
            <a:r>
              <a:rPr lang="en-US" dirty="0"/>
              <a:t> </a:t>
            </a:r>
            <a:r>
              <a:rPr lang="en-US" dirty="0" err="1"/>
              <a:t>menghimpun</a:t>
            </a:r>
            <a:r>
              <a:rPr lang="en-US" dirty="0"/>
              <a:t>, </a:t>
            </a:r>
            <a:r>
              <a:rPr lang="en-US" dirty="0" err="1"/>
              <a:t>menyimpan</a:t>
            </a:r>
            <a:r>
              <a:rPr lang="en-US" dirty="0"/>
              <a:t>, </a:t>
            </a:r>
            <a:r>
              <a:rPr lang="en-US" dirty="0" err="1"/>
              <a:t>dan</a:t>
            </a:r>
            <a:r>
              <a:rPr lang="en-US" dirty="0"/>
              <a:t> </a:t>
            </a:r>
            <a:r>
              <a:rPr lang="en-US" dirty="0" err="1"/>
              <a:t>memproses</a:t>
            </a:r>
            <a:r>
              <a:rPr lang="en-US" dirty="0"/>
              <a:t> data </a:t>
            </a:r>
            <a:r>
              <a:rPr lang="en-US" dirty="0" err="1"/>
              <a:t>transaksi</a:t>
            </a:r>
            <a:endParaRPr lang="en-US" dirty="0"/>
          </a:p>
        </p:txBody>
      </p:sp>
      <p:sp>
        <p:nvSpPr>
          <p:cNvPr id="2" name="Rectangle 1"/>
          <p:cNvSpPr/>
          <p:nvPr/>
        </p:nvSpPr>
        <p:spPr>
          <a:xfrm>
            <a:off x="457200" y="762000"/>
            <a:ext cx="8080032" cy="707886"/>
          </a:xfrm>
          <a:prstGeom prst="rect">
            <a:avLst/>
          </a:prstGeom>
        </p:spPr>
        <p:txBody>
          <a:bodyPr wrap="none">
            <a:spAutoFit/>
          </a:bodyPr>
          <a:lstStyle/>
          <a:p>
            <a:r>
              <a:rPr lang="id-ID" sz="4000" b="1" dirty="0">
                <a:solidFill>
                  <a:srgbClr val="0000CC"/>
                </a:solidFill>
              </a:rPr>
              <a:t>Transaction Processing System </a:t>
            </a:r>
          </a:p>
        </p:txBody>
      </p:sp>
    </p:spTree>
    <p:extLst>
      <p:ext uri="{BB962C8B-B14F-4D97-AF65-F5344CB8AC3E}">
        <p14:creationId xmlns:p14="http://schemas.microsoft.com/office/powerpoint/2010/main" val="131841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476250"/>
            <a:ext cx="8570913" cy="1000125"/>
          </a:xfrm>
        </p:spPr>
        <p:txBody>
          <a:bodyPr/>
          <a:lstStyle/>
          <a:p>
            <a:r>
              <a:rPr lang="en-US" sz="4400" b="1" dirty="0">
                <a:solidFill>
                  <a:srgbClr val="0000CC"/>
                </a:solidFill>
              </a:rPr>
              <a:t>Characteristics of TPS</a:t>
            </a:r>
            <a:endParaRPr lang="en-US" sz="4400" b="1" i="1" dirty="0">
              <a:solidFill>
                <a:srgbClr val="0000CC"/>
              </a:solidFill>
            </a:endParaRPr>
          </a:p>
        </p:txBody>
      </p:sp>
      <p:sp>
        <p:nvSpPr>
          <p:cNvPr id="51203" name="Rectangle 3"/>
          <p:cNvSpPr>
            <a:spLocks noGrp="1" noChangeArrowheads="1"/>
          </p:cNvSpPr>
          <p:nvPr>
            <p:ph type="body" idx="1"/>
          </p:nvPr>
        </p:nvSpPr>
        <p:spPr>
          <a:xfrm>
            <a:off x="304800" y="1295400"/>
            <a:ext cx="9144001" cy="5500687"/>
          </a:xfrm>
        </p:spPr>
        <p:txBody>
          <a:bodyPr/>
          <a:lstStyle/>
          <a:p>
            <a:pPr>
              <a:lnSpc>
                <a:spcPct val="95000"/>
              </a:lnSpc>
              <a:spcBef>
                <a:spcPct val="15000"/>
              </a:spcBef>
            </a:pPr>
            <a:r>
              <a:rPr lang="en-US" sz="2400" dirty="0"/>
              <a:t>Large amounts</a:t>
            </a:r>
            <a:r>
              <a:rPr lang="id-ID" sz="2400" i="1" dirty="0"/>
              <a:t>/dlm jml bsr</a:t>
            </a:r>
            <a:r>
              <a:rPr lang="en-US" sz="2400" i="1" dirty="0"/>
              <a:t> </a:t>
            </a:r>
            <a:r>
              <a:rPr lang="en-US" sz="2400" dirty="0"/>
              <a:t>of data are processed</a:t>
            </a:r>
            <a:r>
              <a:rPr lang="id-ID" sz="2400" dirty="0"/>
              <a:t> </a:t>
            </a:r>
            <a:endParaRPr lang="en-US" sz="2400" dirty="0"/>
          </a:p>
          <a:p>
            <a:pPr>
              <a:lnSpc>
                <a:spcPct val="95000"/>
              </a:lnSpc>
              <a:spcBef>
                <a:spcPct val="15000"/>
              </a:spcBef>
            </a:pPr>
            <a:r>
              <a:rPr lang="id-ID" sz="2400" dirty="0"/>
              <a:t>Sumber data sebagian besar internal </a:t>
            </a:r>
            <a:r>
              <a:rPr lang="en-US" sz="2400" dirty="0"/>
              <a:t>and </a:t>
            </a:r>
            <a:r>
              <a:rPr lang="en-US" sz="2400" i="1" dirty="0"/>
              <a:t>the output is intended mainly for audience internal</a:t>
            </a:r>
            <a:r>
              <a:rPr lang="en-US" sz="2400" dirty="0"/>
              <a:t> </a:t>
            </a:r>
            <a:r>
              <a:rPr lang="id-ID" sz="2400" dirty="0"/>
              <a:t>/ output ditujukan terutama untuk audience internal</a:t>
            </a:r>
          </a:p>
          <a:p>
            <a:pPr>
              <a:lnSpc>
                <a:spcPct val="95000"/>
              </a:lnSpc>
              <a:spcBef>
                <a:spcPct val="15000"/>
              </a:spcBef>
            </a:pPr>
            <a:r>
              <a:rPr lang="en-US" sz="2400" dirty="0"/>
              <a:t>The TPS processes information </a:t>
            </a:r>
            <a:r>
              <a:rPr lang="id-ID" sz="2400" dirty="0"/>
              <a:t> secara teratur</a:t>
            </a:r>
            <a:endParaRPr lang="en-US" sz="2400" dirty="0"/>
          </a:p>
          <a:p>
            <a:pPr>
              <a:lnSpc>
                <a:spcPct val="95000"/>
              </a:lnSpc>
              <a:spcBef>
                <a:spcPct val="15000"/>
              </a:spcBef>
            </a:pPr>
            <a:r>
              <a:rPr lang="en-US" sz="2400" dirty="0"/>
              <a:t>Large storage (database) capacity is required</a:t>
            </a:r>
            <a:r>
              <a:rPr lang="id-ID" sz="2400" i="1" dirty="0"/>
              <a:t>/diperlukan</a:t>
            </a:r>
            <a:endParaRPr lang="en-US" sz="2400" i="1" dirty="0"/>
          </a:p>
          <a:p>
            <a:pPr>
              <a:lnSpc>
                <a:spcPct val="95000"/>
              </a:lnSpc>
              <a:spcBef>
                <a:spcPct val="15000"/>
              </a:spcBef>
            </a:pPr>
            <a:r>
              <a:rPr lang="en-US" sz="2400" dirty="0"/>
              <a:t>High processing speed is needed </a:t>
            </a:r>
            <a:r>
              <a:rPr lang="id-ID" sz="2400" dirty="0"/>
              <a:t>because</a:t>
            </a:r>
            <a:r>
              <a:rPr lang="en-US" sz="2400" dirty="0"/>
              <a:t> </a:t>
            </a:r>
            <a:r>
              <a:rPr lang="id-ID" sz="2400" dirty="0"/>
              <a:t>tingginya </a:t>
            </a:r>
            <a:r>
              <a:rPr lang="en-US" sz="2400" dirty="0"/>
              <a:t>volume</a:t>
            </a:r>
            <a:r>
              <a:rPr lang="id-ID" sz="2400" dirty="0"/>
              <a:t> data</a:t>
            </a:r>
            <a:endParaRPr lang="en-US" sz="2400" dirty="0"/>
          </a:p>
          <a:p>
            <a:pPr>
              <a:lnSpc>
                <a:spcPct val="95000"/>
              </a:lnSpc>
              <a:spcBef>
                <a:spcPct val="15000"/>
              </a:spcBef>
            </a:pPr>
            <a:r>
              <a:rPr lang="en-US" sz="2400" dirty="0"/>
              <a:t>Input and output data are structured</a:t>
            </a:r>
          </a:p>
          <a:p>
            <a:pPr>
              <a:lnSpc>
                <a:spcPct val="95000"/>
              </a:lnSpc>
              <a:spcBef>
                <a:spcPct val="15000"/>
              </a:spcBef>
            </a:pPr>
            <a:r>
              <a:rPr lang="en-US" sz="2400" dirty="0"/>
              <a:t>High level of detail</a:t>
            </a:r>
            <a:r>
              <a:rPr lang="id-ID" sz="2400" dirty="0"/>
              <a:t>/</a:t>
            </a:r>
            <a:r>
              <a:rPr lang="id-ID" sz="2400" i="1" dirty="0"/>
              <a:t>tingkat tinggi detail</a:t>
            </a:r>
            <a:r>
              <a:rPr lang="en-US" sz="2400" dirty="0"/>
              <a:t> is usually observable</a:t>
            </a:r>
          </a:p>
          <a:p>
            <a:pPr>
              <a:lnSpc>
                <a:spcPct val="95000"/>
              </a:lnSpc>
              <a:spcBef>
                <a:spcPct val="15000"/>
              </a:spcBef>
            </a:pPr>
            <a:r>
              <a:rPr lang="en-US" sz="2400" dirty="0"/>
              <a:t>Low computation complexity is usually </a:t>
            </a:r>
            <a:r>
              <a:rPr lang="id-ID" sz="2400" dirty="0"/>
              <a:t>terlihat/dpt diketahui</a:t>
            </a:r>
            <a:endParaRPr lang="en-US" sz="2400" dirty="0"/>
          </a:p>
          <a:p>
            <a:pPr>
              <a:lnSpc>
                <a:spcPct val="95000"/>
              </a:lnSpc>
              <a:spcBef>
                <a:spcPct val="15000"/>
              </a:spcBef>
            </a:pPr>
            <a:r>
              <a:rPr lang="en-US" sz="2400" dirty="0"/>
              <a:t>High level of accuracy, data integrity, and security is needed</a:t>
            </a:r>
          </a:p>
          <a:p>
            <a:pPr>
              <a:lnSpc>
                <a:spcPct val="95000"/>
              </a:lnSpc>
              <a:spcBef>
                <a:spcPct val="15000"/>
              </a:spcBef>
            </a:pPr>
            <a:r>
              <a:rPr lang="en-US" sz="2400" dirty="0"/>
              <a:t>High processing reliability</a:t>
            </a:r>
            <a:r>
              <a:rPr lang="id-ID" sz="2400" dirty="0"/>
              <a:t>/</a:t>
            </a:r>
            <a:r>
              <a:rPr lang="id-ID" sz="2400" i="1" dirty="0"/>
              <a:t>kehandalan</a:t>
            </a:r>
            <a:r>
              <a:rPr lang="en-US" sz="2400" dirty="0"/>
              <a:t> is required</a:t>
            </a:r>
          </a:p>
          <a:p>
            <a:pPr>
              <a:lnSpc>
                <a:spcPct val="95000"/>
              </a:lnSpc>
              <a:spcBef>
                <a:spcPct val="15000"/>
              </a:spcBef>
            </a:pPr>
            <a:r>
              <a:rPr lang="en-US" sz="2400" dirty="0"/>
              <a:t>Inquiry</a:t>
            </a:r>
            <a:r>
              <a:rPr lang="id-ID" sz="2400" i="1" dirty="0"/>
              <a:t>/permintaan</a:t>
            </a:r>
            <a:r>
              <a:rPr lang="en-US" sz="2400" dirty="0"/>
              <a:t> processing is a must</a:t>
            </a:r>
            <a:r>
              <a:rPr lang="id-ID" sz="2400" dirty="0"/>
              <a:t>/</a:t>
            </a:r>
            <a:r>
              <a:rPr lang="id-ID" sz="2400" i="1" dirty="0"/>
              <a:t>keharusan</a:t>
            </a:r>
            <a:endParaRPr lang="en-US" sz="2400" i="1" dirty="0"/>
          </a:p>
        </p:txBody>
      </p:sp>
    </p:spTree>
    <p:extLst>
      <p:ext uri="{BB962C8B-B14F-4D97-AF65-F5344CB8AC3E}">
        <p14:creationId xmlns:p14="http://schemas.microsoft.com/office/powerpoint/2010/main" val="2128485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32" dur="500"/>
                                        <p:tgtEl>
                                          <p:spTgt spid="51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7" dur="500"/>
                                        <p:tgtEl>
                                          <p:spTgt spid="512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42" dur="500"/>
                                        <p:tgtEl>
                                          <p:spTgt spid="512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47" dur="500"/>
                                        <p:tgtEl>
                                          <p:spTgt spid="512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03">
                                            <p:txEl>
                                              <p:pRg st="9" end="9"/>
                                            </p:txEl>
                                          </p:spTgt>
                                        </p:tgtEl>
                                        <p:attrNameLst>
                                          <p:attrName>style.visibility</p:attrName>
                                        </p:attrNameLst>
                                      </p:cBhvr>
                                      <p:to>
                                        <p:strVal val="visible"/>
                                      </p:to>
                                    </p:set>
                                    <p:animEffect transition="in" filter="blinds(horizontal)">
                                      <p:cBhvr>
                                        <p:cTn id="52" dur="500"/>
                                        <p:tgtEl>
                                          <p:spTgt spid="512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03">
                                            <p:txEl>
                                              <p:pRg st="10" end="10"/>
                                            </p:txEl>
                                          </p:spTgt>
                                        </p:tgtEl>
                                        <p:attrNameLst>
                                          <p:attrName>style.visibility</p:attrName>
                                        </p:attrNameLst>
                                      </p:cBhvr>
                                      <p:to>
                                        <p:strVal val="visible"/>
                                      </p:to>
                                    </p:set>
                                    <p:animEffect transition="in" filter="blinds(horizontal)">
                                      <p:cBhvr>
                                        <p:cTn id="57" dur="500"/>
                                        <p:tgtEl>
                                          <p:spTgt spid="51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10600"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83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3E5BD0D-965E-4DFA-BCA5-C2A84B38A9B8}" type="slidenum">
              <a:rPr lang="en-US" sz="1400" smtClean="0"/>
              <a:pPr eaLnBrk="1" hangingPunct="1"/>
              <a:t>23</a:t>
            </a:fld>
            <a:endParaRPr lang="en-US" sz="1400"/>
          </a:p>
        </p:txBody>
      </p:sp>
      <p:sp>
        <p:nvSpPr>
          <p:cNvPr id="30723" name="Rectangle 2"/>
          <p:cNvSpPr>
            <a:spLocks noGrp="1" noChangeArrowheads="1"/>
          </p:cNvSpPr>
          <p:nvPr>
            <p:ph type="title"/>
          </p:nvPr>
        </p:nvSpPr>
        <p:spPr/>
        <p:txBody>
          <a:bodyPr/>
          <a:lstStyle/>
          <a:p>
            <a:pPr eaLnBrk="1" hangingPunct="1"/>
            <a:r>
              <a:rPr lang="en-US" sz="4000" b="1" dirty="0" err="1">
                <a:solidFill>
                  <a:srgbClr val="FF0000"/>
                </a:solidFill>
              </a:rPr>
              <a:t>Beberapa</a:t>
            </a:r>
            <a:r>
              <a:rPr lang="en-US" sz="4000" b="1" dirty="0">
                <a:solidFill>
                  <a:srgbClr val="FF0000"/>
                </a:solidFill>
              </a:rPr>
              <a:t> </a:t>
            </a:r>
            <a:r>
              <a:rPr lang="en-US" sz="4000" b="1" dirty="0" err="1">
                <a:solidFill>
                  <a:srgbClr val="FF0000"/>
                </a:solidFill>
              </a:rPr>
              <a:t>pengembangan</a:t>
            </a:r>
            <a:endParaRPr lang="en-US" sz="4000" b="1" dirty="0">
              <a:solidFill>
                <a:srgbClr val="FF0000"/>
              </a:solidFill>
            </a:endParaRPr>
          </a:p>
        </p:txBody>
      </p:sp>
      <p:sp>
        <p:nvSpPr>
          <p:cNvPr id="30724" name="Rectangle 3"/>
          <p:cNvSpPr>
            <a:spLocks noGrp="1" noChangeArrowheads="1"/>
          </p:cNvSpPr>
          <p:nvPr>
            <p:ph type="body" idx="1"/>
          </p:nvPr>
        </p:nvSpPr>
        <p:spPr>
          <a:xfrm>
            <a:off x="457200" y="1600200"/>
            <a:ext cx="8610600" cy="5562600"/>
          </a:xfrm>
        </p:spPr>
        <p:txBody>
          <a:bodyPr/>
          <a:lstStyle/>
          <a:p>
            <a:pPr eaLnBrk="1" hangingPunct="1"/>
            <a:r>
              <a:rPr lang="en-US" dirty="0"/>
              <a:t>OLTP (</a:t>
            </a:r>
            <a:r>
              <a:rPr lang="en-US" dirty="0" err="1"/>
              <a:t>OnLine</a:t>
            </a:r>
            <a:r>
              <a:rPr lang="en-US" dirty="0"/>
              <a:t> Transaction Processing)</a:t>
            </a:r>
          </a:p>
          <a:p>
            <a:pPr lvl="1" eaLnBrk="1" hangingPunct="1"/>
            <a:r>
              <a:rPr lang="en-US" dirty="0" err="1"/>
              <a:t>Menggunakan</a:t>
            </a:r>
            <a:r>
              <a:rPr lang="en-US" dirty="0"/>
              <a:t> </a:t>
            </a:r>
            <a:r>
              <a:rPr lang="en-US" dirty="0" err="1"/>
              <a:t>arsitektur</a:t>
            </a:r>
            <a:r>
              <a:rPr lang="en-US" dirty="0"/>
              <a:t> client-server</a:t>
            </a:r>
          </a:p>
          <a:p>
            <a:pPr lvl="1" eaLnBrk="1" hangingPunct="1"/>
            <a:r>
              <a:rPr lang="en-US" dirty="0" err="1"/>
              <a:t>Lebih</a:t>
            </a:r>
            <a:r>
              <a:rPr lang="en-US" dirty="0"/>
              <a:t> </a:t>
            </a:r>
            <a:r>
              <a:rPr lang="en-US" dirty="0" err="1"/>
              <a:t>berkembang</a:t>
            </a:r>
            <a:r>
              <a:rPr lang="en-US" dirty="0"/>
              <a:t> </a:t>
            </a:r>
            <a:r>
              <a:rPr lang="en-US" dirty="0" err="1"/>
              <a:t>dengan</a:t>
            </a:r>
            <a:r>
              <a:rPr lang="en-US" dirty="0"/>
              <a:t> </a:t>
            </a:r>
            <a:r>
              <a:rPr lang="en-US" dirty="0" err="1"/>
              <a:t>adanya</a:t>
            </a:r>
            <a:r>
              <a:rPr lang="en-US" dirty="0"/>
              <a:t> </a:t>
            </a:r>
            <a:r>
              <a:rPr lang="en-US" dirty="0" err="1"/>
              <a:t>teknologi</a:t>
            </a:r>
            <a:r>
              <a:rPr lang="en-US" dirty="0"/>
              <a:t> internet</a:t>
            </a:r>
          </a:p>
          <a:p>
            <a:pPr eaLnBrk="1" hangingPunct="1"/>
            <a:r>
              <a:rPr lang="en-US" dirty="0"/>
              <a:t>CIS (Customer Integrated System)</a:t>
            </a:r>
          </a:p>
          <a:p>
            <a:pPr lvl="1" eaLnBrk="1" hangingPunct="1"/>
            <a:r>
              <a:rPr lang="en-US" dirty="0" err="1"/>
              <a:t>Pelanggan</a:t>
            </a:r>
            <a:r>
              <a:rPr lang="en-US" dirty="0"/>
              <a:t> </a:t>
            </a:r>
            <a:r>
              <a:rPr lang="en-US" dirty="0" err="1"/>
              <a:t>dapat</a:t>
            </a:r>
            <a:r>
              <a:rPr lang="en-US" dirty="0"/>
              <a:t> </a:t>
            </a:r>
            <a:r>
              <a:rPr lang="en-US" dirty="0" err="1"/>
              <a:t>melaksanakan</a:t>
            </a:r>
            <a:r>
              <a:rPr lang="en-US" dirty="0"/>
              <a:t> </a:t>
            </a:r>
            <a:r>
              <a:rPr lang="en-US" dirty="0" err="1"/>
              <a:t>transaksinya</a:t>
            </a:r>
            <a:r>
              <a:rPr lang="en-US" dirty="0"/>
              <a:t> </a:t>
            </a:r>
            <a:r>
              <a:rPr lang="en-US" dirty="0" err="1"/>
              <a:t>sendiri</a:t>
            </a:r>
            <a:r>
              <a:rPr lang="en-US" dirty="0"/>
              <a:t> </a:t>
            </a:r>
          </a:p>
          <a:p>
            <a:pPr lvl="1" eaLnBrk="1" hangingPunct="1"/>
            <a:r>
              <a:rPr lang="en-US" dirty="0" err="1"/>
              <a:t>Contoh</a:t>
            </a:r>
            <a:r>
              <a:rPr lang="en-US" dirty="0"/>
              <a:t> : ATM, B2C e-commerce</a:t>
            </a:r>
            <a:endParaRPr lang="id-ID" dirty="0"/>
          </a:p>
          <a:p>
            <a:pPr eaLnBrk="1" hangingPunct="1">
              <a:lnSpc>
                <a:spcPct val="90000"/>
              </a:lnSpc>
            </a:pPr>
            <a:r>
              <a:rPr lang="id-ID" dirty="0"/>
              <a:t>I</a:t>
            </a:r>
            <a:r>
              <a:rPr lang="en-US" dirty="0" err="1"/>
              <a:t>nline</a:t>
            </a:r>
            <a:r>
              <a:rPr lang="en-US" dirty="0"/>
              <a:t> </a:t>
            </a:r>
            <a:r>
              <a:rPr lang="id-ID" i="1" dirty="0"/>
              <a:t>(</a:t>
            </a:r>
            <a:r>
              <a:rPr lang="en-US" dirty="0" err="1"/>
              <a:t>Pemrosesan</a:t>
            </a:r>
            <a:r>
              <a:rPr lang="en-US" dirty="0"/>
              <a:t> </a:t>
            </a:r>
            <a:r>
              <a:rPr lang="en-US" dirty="0" err="1"/>
              <a:t>hibrid</a:t>
            </a:r>
            <a:r>
              <a:rPr lang="en-US" dirty="0"/>
              <a:t>)</a:t>
            </a:r>
          </a:p>
          <a:p>
            <a:pPr lvl="1" eaLnBrk="1" hangingPunct="1">
              <a:lnSpc>
                <a:spcPct val="90000"/>
              </a:lnSpc>
            </a:pPr>
            <a:r>
              <a:rPr lang="en-US" dirty="0" err="1"/>
              <a:t>Perpaduan</a:t>
            </a:r>
            <a:r>
              <a:rPr lang="en-US" dirty="0"/>
              <a:t> </a:t>
            </a:r>
            <a:r>
              <a:rPr lang="en-US" dirty="0" err="1"/>
              <a:t>antara</a:t>
            </a:r>
            <a:r>
              <a:rPr lang="en-US" dirty="0"/>
              <a:t> batch </a:t>
            </a:r>
            <a:r>
              <a:rPr lang="en-US" dirty="0" err="1"/>
              <a:t>dan</a:t>
            </a:r>
            <a:r>
              <a:rPr lang="en-US" dirty="0"/>
              <a:t> online</a:t>
            </a:r>
          </a:p>
          <a:p>
            <a:pPr lvl="1" eaLnBrk="1" hangingPunct="1">
              <a:lnSpc>
                <a:spcPct val="90000"/>
              </a:lnSpc>
            </a:pPr>
            <a:r>
              <a:rPr lang="en-US" dirty="0" err="1"/>
              <a:t>Contoh</a:t>
            </a:r>
            <a:r>
              <a:rPr lang="en-US" dirty="0"/>
              <a:t> : POS</a:t>
            </a:r>
          </a:p>
          <a:p>
            <a:pPr marL="6350" lvl="1" indent="0" eaLnBrk="1" hangingPunct="1">
              <a:buNone/>
            </a:pPr>
            <a:endParaRPr lang="id-ID" dirty="0"/>
          </a:p>
        </p:txBody>
      </p:sp>
    </p:spTree>
    <p:extLst>
      <p:ext uri="{BB962C8B-B14F-4D97-AF65-F5344CB8AC3E}">
        <p14:creationId xmlns:p14="http://schemas.microsoft.com/office/powerpoint/2010/main" val="416632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99159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575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799"/>
            <a:ext cx="8915400"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333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630238"/>
            <a:ext cx="9144000" cy="741362"/>
          </a:xfrm>
        </p:spPr>
        <p:txBody>
          <a:bodyPr/>
          <a:lstStyle/>
          <a:p>
            <a:r>
              <a:rPr lang="en-US" b="1" dirty="0">
                <a:solidFill>
                  <a:srgbClr val="0000CC"/>
                </a:solidFill>
              </a:rPr>
              <a:t>Transaction Processing Information Systems</a:t>
            </a:r>
          </a:p>
        </p:txBody>
      </p:sp>
      <p:sp>
        <p:nvSpPr>
          <p:cNvPr id="15363" name="Rectangle 3"/>
          <p:cNvSpPr>
            <a:spLocks noGrp="1" noChangeArrowheads="1"/>
          </p:cNvSpPr>
          <p:nvPr>
            <p:ph type="body" idx="1"/>
          </p:nvPr>
        </p:nvSpPr>
        <p:spPr>
          <a:xfrm>
            <a:off x="33130" y="1398588"/>
            <a:ext cx="8893175" cy="4114800"/>
          </a:xfrm>
        </p:spPr>
        <p:txBody>
          <a:bodyPr/>
          <a:lstStyle/>
          <a:p>
            <a:r>
              <a:rPr lang="en-US" sz="2800" dirty="0"/>
              <a:t>Transaction Processing</a:t>
            </a:r>
          </a:p>
          <a:p>
            <a:pPr lvl="1"/>
            <a:r>
              <a:rPr lang="en-US" dirty="0"/>
              <a:t>major business processes</a:t>
            </a:r>
          </a:p>
          <a:p>
            <a:pPr lvl="1"/>
            <a:r>
              <a:rPr lang="en-US" dirty="0"/>
              <a:t>provide the mission-critical activities</a:t>
            </a:r>
          </a:p>
          <a:p>
            <a:pPr lvl="1"/>
            <a:r>
              <a:rPr lang="en-US" dirty="0"/>
              <a:t>transaction may generate</a:t>
            </a:r>
            <a:r>
              <a:rPr lang="id-ID" dirty="0"/>
              <a:t>/</a:t>
            </a:r>
            <a:r>
              <a:rPr lang="id-ID" i="1" dirty="0"/>
              <a:t>menghslka</a:t>
            </a:r>
            <a:r>
              <a:rPr lang="id-ID" dirty="0"/>
              <a:t>n</a:t>
            </a:r>
            <a:r>
              <a:rPr lang="en-US" dirty="0"/>
              <a:t> </a:t>
            </a:r>
            <a:r>
              <a:rPr lang="id-ID" dirty="0"/>
              <a:t>                </a:t>
            </a:r>
            <a:r>
              <a:rPr lang="en-US" dirty="0"/>
              <a:t>additional transaction</a:t>
            </a:r>
          </a:p>
          <a:p>
            <a:pPr lvl="1"/>
            <a:r>
              <a:rPr lang="en-US" dirty="0"/>
              <a:t>simple transactions</a:t>
            </a:r>
          </a:p>
          <a:p>
            <a:pPr lvl="1"/>
            <a:r>
              <a:rPr lang="en-US" dirty="0"/>
              <a:t>large volume and repetitive</a:t>
            </a:r>
            <a:r>
              <a:rPr lang="id-ID" i="1" dirty="0"/>
              <a:t>/berulang</a:t>
            </a:r>
            <a:r>
              <a:rPr lang="en-US" dirty="0"/>
              <a:t> transactions</a:t>
            </a:r>
          </a:p>
          <a:p>
            <a:r>
              <a:rPr lang="en-US" sz="2800" dirty="0"/>
              <a:t>Transaction Processing System (TPS)</a:t>
            </a:r>
          </a:p>
          <a:p>
            <a:pPr lvl="1"/>
            <a:r>
              <a:rPr lang="en-US" dirty="0"/>
              <a:t>Computerized</a:t>
            </a:r>
            <a:r>
              <a:rPr lang="id-ID" dirty="0"/>
              <a:t>/komputerisasi</a:t>
            </a:r>
            <a:r>
              <a:rPr lang="en-US" dirty="0"/>
              <a:t> information system</a:t>
            </a:r>
          </a:p>
          <a:p>
            <a:pPr lvl="1"/>
            <a:r>
              <a:rPr lang="en-US" dirty="0"/>
              <a:t>supports the transaction processes</a:t>
            </a:r>
          </a:p>
        </p:txBody>
      </p:sp>
      <p:graphicFrame>
        <p:nvGraphicFramePr>
          <p:cNvPr id="11268" name="Object 4"/>
          <p:cNvGraphicFramePr>
            <a:graphicFrameLocks noChangeAspect="1"/>
          </p:cNvGraphicFramePr>
          <p:nvPr>
            <p:extLst>
              <p:ext uri="{D42A27DB-BD31-4B8C-83A1-F6EECF244321}">
                <p14:modId xmlns:p14="http://schemas.microsoft.com/office/powerpoint/2010/main" val="2052412305"/>
              </p:ext>
            </p:extLst>
          </p:nvPr>
        </p:nvGraphicFramePr>
        <p:xfrm>
          <a:off x="7175500" y="2773363"/>
          <a:ext cx="762000" cy="490537"/>
        </p:xfrm>
        <a:graphic>
          <a:graphicData uri="http://schemas.openxmlformats.org/presentationml/2006/ole">
            <mc:AlternateContent xmlns:mc="http://schemas.openxmlformats.org/markup-compatibility/2006">
              <mc:Choice xmlns:v="urn:schemas-microsoft-com:vml" Requires="v">
                <p:oleObj spid="_x0000_s13350" name="Clip" r:id="rId3" imgW="4533927" imgH="1771574" progId="MS_ClipArt_Gallery.2">
                  <p:embed/>
                </p:oleObj>
              </mc:Choice>
              <mc:Fallback>
                <p:oleObj name="Clip" r:id="rId3" imgW="4533927" imgH="177157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0" y="2773363"/>
                        <a:ext cx="7620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8134350" y="1905000"/>
          <a:ext cx="704850" cy="762000"/>
        </p:xfrm>
        <a:graphic>
          <a:graphicData uri="http://schemas.openxmlformats.org/presentationml/2006/ole">
            <mc:AlternateContent xmlns:mc="http://schemas.openxmlformats.org/markup-compatibility/2006">
              <mc:Choice xmlns:v="urn:schemas-microsoft-com:vml" Requires="v">
                <p:oleObj spid="_x0000_s13351" name="Clip" r:id="rId5" imgW="4152900" imgH="3652838" progId="MS_ClipArt_Gallery.2">
                  <p:embed/>
                </p:oleObj>
              </mc:Choice>
              <mc:Fallback>
                <p:oleObj name="Clip" r:id="rId5" imgW="4152900" imgH="3652838"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4350" y="1905000"/>
                        <a:ext cx="7048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0" name="Group 126"/>
          <p:cNvGrpSpPr>
            <a:grpSpLocks/>
          </p:cNvGrpSpPr>
          <p:nvPr/>
        </p:nvGrpSpPr>
        <p:grpSpPr bwMode="auto">
          <a:xfrm>
            <a:off x="6229350" y="1905000"/>
            <a:ext cx="457200" cy="868363"/>
            <a:chOff x="2464" y="1773"/>
            <a:chExt cx="695" cy="1219"/>
          </a:xfrm>
        </p:grpSpPr>
        <p:grpSp>
          <p:nvGrpSpPr>
            <p:cNvPr id="11276" name="Group 120"/>
            <p:cNvGrpSpPr>
              <a:grpSpLocks/>
            </p:cNvGrpSpPr>
            <p:nvPr/>
          </p:nvGrpSpPr>
          <p:grpSpPr bwMode="auto">
            <a:xfrm>
              <a:off x="2464" y="1773"/>
              <a:ext cx="695" cy="1219"/>
              <a:chOff x="2464" y="1773"/>
              <a:chExt cx="695" cy="1219"/>
            </a:xfrm>
          </p:grpSpPr>
          <p:sp>
            <p:nvSpPr>
              <p:cNvPr id="11282" name="Freeform 113"/>
              <p:cNvSpPr>
                <a:spLocks/>
              </p:cNvSpPr>
              <p:nvPr/>
            </p:nvSpPr>
            <p:spPr bwMode="auto">
              <a:xfrm>
                <a:off x="2464" y="1792"/>
                <a:ext cx="695" cy="331"/>
              </a:xfrm>
              <a:custGeom>
                <a:avLst/>
                <a:gdLst>
                  <a:gd name="T0" fmla="*/ 0 w 695"/>
                  <a:gd name="T1" fmla="*/ 243 h 331"/>
                  <a:gd name="T2" fmla="*/ 336 w 695"/>
                  <a:gd name="T3" fmla="*/ 331 h 331"/>
                  <a:gd name="T4" fmla="*/ 695 w 695"/>
                  <a:gd name="T5" fmla="*/ 61 h 331"/>
                  <a:gd name="T6" fmla="*/ 405 w 695"/>
                  <a:gd name="T7" fmla="*/ 0 h 331"/>
                  <a:gd name="T8" fmla="*/ 0 w 695"/>
                  <a:gd name="T9" fmla="*/ 243 h 3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5" h="331">
                    <a:moveTo>
                      <a:pt x="0" y="243"/>
                    </a:moveTo>
                    <a:lnTo>
                      <a:pt x="336" y="331"/>
                    </a:lnTo>
                    <a:lnTo>
                      <a:pt x="695" y="61"/>
                    </a:lnTo>
                    <a:lnTo>
                      <a:pt x="405" y="0"/>
                    </a:lnTo>
                    <a:lnTo>
                      <a:pt x="0" y="243"/>
                    </a:lnTo>
                    <a:close/>
                  </a:path>
                </a:pathLst>
              </a:custGeom>
              <a:solidFill>
                <a:srgbClr val="D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3" name="Freeform 114"/>
              <p:cNvSpPr>
                <a:spLocks/>
              </p:cNvSpPr>
              <p:nvPr/>
            </p:nvSpPr>
            <p:spPr bwMode="auto">
              <a:xfrm>
                <a:off x="2464" y="2035"/>
                <a:ext cx="336" cy="957"/>
              </a:xfrm>
              <a:custGeom>
                <a:avLst/>
                <a:gdLst>
                  <a:gd name="T0" fmla="*/ 0 w 336"/>
                  <a:gd name="T1" fmla="*/ 0 h 957"/>
                  <a:gd name="T2" fmla="*/ 336 w 336"/>
                  <a:gd name="T3" fmla="*/ 87 h 957"/>
                  <a:gd name="T4" fmla="*/ 336 w 336"/>
                  <a:gd name="T5" fmla="*/ 957 h 957"/>
                  <a:gd name="T6" fmla="*/ 0 w 336"/>
                  <a:gd name="T7" fmla="*/ 814 h 957"/>
                  <a:gd name="T8" fmla="*/ 0 w 336"/>
                  <a:gd name="T9" fmla="*/ 0 h 9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957">
                    <a:moveTo>
                      <a:pt x="0" y="0"/>
                    </a:moveTo>
                    <a:lnTo>
                      <a:pt x="336" y="87"/>
                    </a:lnTo>
                    <a:lnTo>
                      <a:pt x="336" y="957"/>
                    </a:lnTo>
                    <a:lnTo>
                      <a:pt x="0" y="814"/>
                    </a:lnTo>
                    <a:lnTo>
                      <a:pt x="0" y="0"/>
                    </a:lnTo>
                    <a:close/>
                  </a:path>
                </a:pathLst>
              </a:custGeom>
              <a:solidFill>
                <a:srgbClr val="BF5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4" name="Freeform 115"/>
              <p:cNvSpPr>
                <a:spLocks/>
              </p:cNvSpPr>
              <p:nvPr/>
            </p:nvSpPr>
            <p:spPr bwMode="auto">
              <a:xfrm>
                <a:off x="2799" y="1853"/>
                <a:ext cx="359" cy="1139"/>
              </a:xfrm>
              <a:custGeom>
                <a:avLst/>
                <a:gdLst>
                  <a:gd name="T0" fmla="*/ 0 w 359"/>
                  <a:gd name="T1" fmla="*/ 270 h 1139"/>
                  <a:gd name="T2" fmla="*/ 0 w 359"/>
                  <a:gd name="T3" fmla="*/ 1139 h 1139"/>
                  <a:gd name="T4" fmla="*/ 359 w 359"/>
                  <a:gd name="T5" fmla="*/ 726 h 1139"/>
                  <a:gd name="T6" fmla="*/ 359 w 359"/>
                  <a:gd name="T7" fmla="*/ 0 h 1139"/>
                  <a:gd name="T8" fmla="*/ 0 w 359"/>
                  <a:gd name="T9" fmla="*/ 270 h 1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1139">
                    <a:moveTo>
                      <a:pt x="0" y="270"/>
                    </a:moveTo>
                    <a:lnTo>
                      <a:pt x="0" y="1139"/>
                    </a:lnTo>
                    <a:lnTo>
                      <a:pt x="359" y="726"/>
                    </a:lnTo>
                    <a:lnTo>
                      <a:pt x="359" y="0"/>
                    </a:lnTo>
                    <a:lnTo>
                      <a:pt x="0" y="270"/>
                    </a:lnTo>
                    <a:close/>
                  </a:path>
                </a:pathLst>
              </a:custGeom>
              <a:solidFill>
                <a:srgbClr val="9F3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11285" name="Group 119"/>
              <p:cNvGrpSpPr>
                <a:grpSpLocks/>
              </p:cNvGrpSpPr>
              <p:nvPr/>
            </p:nvGrpSpPr>
            <p:grpSpPr bwMode="auto">
              <a:xfrm>
                <a:off x="2551" y="1773"/>
                <a:ext cx="529" cy="302"/>
                <a:chOff x="2551" y="1773"/>
                <a:chExt cx="529" cy="302"/>
              </a:xfrm>
            </p:grpSpPr>
            <p:sp>
              <p:nvSpPr>
                <p:cNvPr id="11286" name="Freeform 116"/>
                <p:cNvSpPr>
                  <a:spLocks/>
                </p:cNvSpPr>
                <p:nvPr/>
              </p:nvSpPr>
              <p:spPr bwMode="auto">
                <a:xfrm>
                  <a:off x="2551" y="1773"/>
                  <a:ext cx="529" cy="248"/>
                </a:xfrm>
                <a:custGeom>
                  <a:avLst/>
                  <a:gdLst>
                    <a:gd name="T0" fmla="*/ 0 w 529"/>
                    <a:gd name="T1" fmla="*/ 186 h 248"/>
                    <a:gd name="T2" fmla="*/ 241 w 529"/>
                    <a:gd name="T3" fmla="*/ 248 h 248"/>
                    <a:gd name="T4" fmla="*/ 529 w 529"/>
                    <a:gd name="T5" fmla="*/ 41 h 248"/>
                    <a:gd name="T6" fmla="*/ 316 w 529"/>
                    <a:gd name="T7" fmla="*/ 0 h 248"/>
                    <a:gd name="T8" fmla="*/ 0 w 529"/>
                    <a:gd name="T9" fmla="*/ 186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248">
                      <a:moveTo>
                        <a:pt x="0" y="186"/>
                      </a:moveTo>
                      <a:lnTo>
                        <a:pt x="241" y="248"/>
                      </a:lnTo>
                      <a:lnTo>
                        <a:pt x="529" y="41"/>
                      </a:lnTo>
                      <a:lnTo>
                        <a:pt x="316" y="0"/>
                      </a:lnTo>
                      <a:lnTo>
                        <a:pt x="0" y="186"/>
                      </a:lnTo>
                      <a:close/>
                    </a:path>
                  </a:pathLst>
                </a:custGeom>
                <a:solidFill>
                  <a:srgbClr val="D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7" name="Freeform 117"/>
                <p:cNvSpPr>
                  <a:spLocks/>
                </p:cNvSpPr>
                <p:nvPr/>
              </p:nvSpPr>
              <p:spPr bwMode="auto">
                <a:xfrm>
                  <a:off x="2791" y="1815"/>
                  <a:ext cx="289" cy="260"/>
                </a:xfrm>
                <a:custGeom>
                  <a:avLst/>
                  <a:gdLst>
                    <a:gd name="T0" fmla="*/ 0 w 289"/>
                    <a:gd name="T1" fmla="*/ 206 h 260"/>
                    <a:gd name="T2" fmla="*/ 289 w 289"/>
                    <a:gd name="T3" fmla="*/ 0 h 260"/>
                    <a:gd name="T4" fmla="*/ 289 w 289"/>
                    <a:gd name="T5" fmla="*/ 49 h 260"/>
                    <a:gd name="T6" fmla="*/ 0 w 289"/>
                    <a:gd name="T7" fmla="*/ 260 h 260"/>
                    <a:gd name="T8" fmla="*/ 0 w 289"/>
                    <a:gd name="T9" fmla="*/ 206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260">
                      <a:moveTo>
                        <a:pt x="0" y="206"/>
                      </a:moveTo>
                      <a:lnTo>
                        <a:pt x="289" y="0"/>
                      </a:lnTo>
                      <a:lnTo>
                        <a:pt x="289" y="49"/>
                      </a:lnTo>
                      <a:lnTo>
                        <a:pt x="0" y="260"/>
                      </a:lnTo>
                      <a:lnTo>
                        <a:pt x="0" y="206"/>
                      </a:lnTo>
                      <a:close/>
                    </a:path>
                  </a:pathLst>
                </a:custGeom>
                <a:solidFill>
                  <a:srgbClr val="9F3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8" name="Freeform 118"/>
                <p:cNvSpPr>
                  <a:spLocks/>
                </p:cNvSpPr>
                <p:nvPr/>
              </p:nvSpPr>
              <p:spPr bwMode="auto">
                <a:xfrm>
                  <a:off x="2551" y="1959"/>
                  <a:ext cx="240" cy="115"/>
                </a:xfrm>
                <a:custGeom>
                  <a:avLst/>
                  <a:gdLst>
                    <a:gd name="T0" fmla="*/ 240 w 240"/>
                    <a:gd name="T1" fmla="*/ 61 h 115"/>
                    <a:gd name="T2" fmla="*/ 240 w 240"/>
                    <a:gd name="T3" fmla="*/ 115 h 115"/>
                    <a:gd name="T4" fmla="*/ 0 w 240"/>
                    <a:gd name="T5" fmla="*/ 51 h 115"/>
                    <a:gd name="T6" fmla="*/ 0 w 240"/>
                    <a:gd name="T7" fmla="*/ 0 h 115"/>
                    <a:gd name="T8" fmla="*/ 240 w 240"/>
                    <a:gd name="T9" fmla="*/ 61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5">
                      <a:moveTo>
                        <a:pt x="240" y="61"/>
                      </a:moveTo>
                      <a:lnTo>
                        <a:pt x="240" y="115"/>
                      </a:lnTo>
                      <a:lnTo>
                        <a:pt x="0" y="51"/>
                      </a:lnTo>
                      <a:lnTo>
                        <a:pt x="0" y="0"/>
                      </a:lnTo>
                      <a:lnTo>
                        <a:pt x="240" y="61"/>
                      </a:lnTo>
                      <a:close/>
                    </a:path>
                  </a:pathLst>
                </a:custGeom>
                <a:solidFill>
                  <a:srgbClr val="BF5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pSp>
          <p:nvGrpSpPr>
            <p:cNvPr id="11277" name="Group 125"/>
            <p:cNvGrpSpPr>
              <a:grpSpLocks/>
            </p:cNvGrpSpPr>
            <p:nvPr/>
          </p:nvGrpSpPr>
          <p:grpSpPr bwMode="auto">
            <a:xfrm>
              <a:off x="2481" y="2066"/>
              <a:ext cx="300" cy="886"/>
              <a:chOff x="2481" y="2066"/>
              <a:chExt cx="300" cy="886"/>
            </a:xfrm>
          </p:grpSpPr>
          <p:sp>
            <p:nvSpPr>
              <p:cNvPr id="11278" name="Freeform 121"/>
              <p:cNvSpPr>
                <a:spLocks/>
              </p:cNvSpPr>
              <p:nvPr/>
            </p:nvSpPr>
            <p:spPr bwMode="auto">
              <a:xfrm>
                <a:off x="2481" y="2066"/>
                <a:ext cx="300" cy="886"/>
              </a:xfrm>
              <a:custGeom>
                <a:avLst/>
                <a:gdLst>
                  <a:gd name="T0" fmla="*/ 0 w 300"/>
                  <a:gd name="T1" fmla="*/ 0 h 886"/>
                  <a:gd name="T2" fmla="*/ 300 w 300"/>
                  <a:gd name="T3" fmla="*/ 79 h 886"/>
                  <a:gd name="T4" fmla="*/ 300 w 300"/>
                  <a:gd name="T5" fmla="*/ 886 h 886"/>
                  <a:gd name="T6" fmla="*/ 0 w 300"/>
                  <a:gd name="T7" fmla="*/ 755 h 886"/>
                  <a:gd name="T8" fmla="*/ 0 w 300"/>
                  <a:gd name="T9" fmla="*/ 0 h 8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0" h="886">
                    <a:moveTo>
                      <a:pt x="0" y="0"/>
                    </a:moveTo>
                    <a:lnTo>
                      <a:pt x="300" y="79"/>
                    </a:lnTo>
                    <a:lnTo>
                      <a:pt x="300" y="886"/>
                    </a:lnTo>
                    <a:lnTo>
                      <a:pt x="0" y="7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79" name="Freeform 122"/>
              <p:cNvSpPr>
                <a:spLocks/>
              </p:cNvSpPr>
              <p:nvPr/>
            </p:nvSpPr>
            <p:spPr bwMode="auto">
              <a:xfrm>
                <a:off x="2524" y="2076"/>
                <a:ext cx="32" cy="784"/>
              </a:xfrm>
              <a:custGeom>
                <a:avLst/>
                <a:gdLst>
                  <a:gd name="T0" fmla="*/ 1 w 32"/>
                  <a:gd name="T1" fmla="*/ 0 h 784"/>
                  <a:gd name="T2" fmla="*/ 0 w 32"/>
                  <a:gd name="T3" fmla="*/ 772 h 784"/>
                  <a:gd name="T4" fmla="*/ 31 w 32"/>
                  <a:gd name="T5" fmla="*/ 784 h 784"/>
                  <a:gd name="T6" fmla="*/ 32 w 32"/>
                  <a:gd name="T7" fmla="*/ 8 h 784"/>
                  <a:gd name="T8" fmla="*/ 1 w 32"/>
                  <a:gd name="T9" fmla="*/ 0 h 7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784">
                    <a:moveTo>
                      <a:pt x="1" y="0"/>
                    </a:moveTo>
                    <a:lnTo>
                      <a:pt x="0" y="772"/>
                    </a:lnTo>
                    <a:lnTo>
                      <a:pt x="31" y="784"/>
                    </a:lnTo>
                    <a:lnTo>
                      <a:pt x="32" y="8"/>
                    </a:lnTo>
                    <a:lnTo>
                      <a:pt x="1" y="0"/>
                    </a:lnTo>
                    <a:close/>
                  </a:path>
                </a:pathLst>
              </a:custGeom>
              <a:solidFill>
                <a:srgbClr val="BF5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0" name="Freeform 123"/>
              <p:cNvSpPr>
                <a:spLocks/>
              </p:cNvSpPr>
              <p:nvPr/>
            </p:nvSpPr>
            <p:spPr bwMode="auto">
              <a:xfrm>
                <a:off x="2606" y="2093"/>
                <a:ext cx="34" cy="801"/>
              </a:xfrm>
              <a:custGeom>
                <a:avLst/>
                <a:gdLst>
                  <a:gd name="T0" fmla="*/ 0 w 34"/>
                  <a:gd name="T1" fmla="*/ 0 h 801"/>
                  <a:gd name="T2" fmla="*/ 0 w 34"/>
                  <a:gd name="T3" fmla="*/ 786 h 801"/>
                  <a:gd name="T4" fmla="*/ 32 w 34"/>
                  <a:gd name="T5" fmla="*/ 801 h 801"/>
                  <a:gd name="T6" fmla="*/ 34 w 34"/>
                  <a:gd name="T7" fmla="*/ 12 h 801"/>
                  <a:gd name="T8" fmla="*/ 0 w 34"/>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801">
                    <a:moveTo>
                      <a:pt x="0" y="0"/>
                    </a:moveTo>
                    <a:lnTo>
                      <a:pt x="0" y="786"/>
                    </a:lnTo>
                    <a:lnTo>
                      <a:pt x="32" y="801"/>
                    </a:lnTo>
                    <a:lnTo>
                      <a:pt x="34" y="12"/>
                    </a:lnTo>
                    <a:lnTo>
                      <a:pt x="0" y="0"/>
                    </a:lnTo>
                    <a:close/>
                  </a:path>
                </a:pathLst>
              </a:custGeom>
              <a:solidFill>
                <a:srgbClr val="BF5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81" name="Freeform 124"/>
              <p:cNvSpPr>
                <a:spLocks/>
              </p:cNvSpPr>
              <p:nvPr/>
            </p:nvSpPr>
            <p:spPr bwMode="auto">
              <a:xfrm>
                <a:off x="2694" y="2121"/>
                <a:ext cx="35" cy="807"/>
              </a:xfrm>
              <a:custGeom>
                <a:avLst/>
                <a:gdLst>
                  <a:gd name="T0" fmla="*/ 1 w 35"/>
                  <a:gd name="T1" fmla="*/ 0 h 807"/>
                  <a:gd name="T2" fmla="*/ 0 w 35"/>
                  <a:gd name="T3" fmla="*/ 789 h 807"/>
                  <a:gd name="T4" fmla="*/ 35 w 35"/>
                  <a:gd name="T5" fmla="*/ 807 h 807"/>
                  <a:gd name="T6" fmla="*/ 33 w 35"/>
                  <a:gd name="T7" fmla="*/ 7 h 807"/>
                  <a:gd name="T8" fmla="*/ 1 w 35"/>
                  <a:gd name="T9" fmla="*/ 0 h 8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07">
                    <a:moveTo>
                      <a:pt x="1" y="0"/>
                    </a:moveTo>
                    <a:lnTo>
                      <a:pt x="0" y="789"/>
                    </a:lnTo>
                    <a:lnTo>
                      <a:pt x="35" y="807"/>
                    </a:lnTo>
                    <a:lnTo>
                      <a:pt x="33" y="7"/>
                    </a:lnTo>
                    <a:lnTo>
                      <a:pt x="1" y="0"/>
                    </a:lnTo>
                    <a:close/>
                  </a:path>
                </a:pathLst>
              </a:custGeom>
              <a:solidFill>
                <a:srgbClr val="BF5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aphicFrame>
        <p:nvGraphicFramePr>
          <p:cNvPr id="11271" name="Object 149"/>
          <p:cNvGraphicFramePr>
            <a:graphicFrameLocks noChangeAspect="1"/>
          </p:cNvGraphicFramePr>
          <p:nvPr/>
        </p:nvGraphicFramePr>
        <p:xfrm flipH="1">
          <a:off x="7296150" y="1143000"/>
          <a:ext cx="366713" cy="898525"/>
        </p:xfrm>
        <a:graphic>
          <a:graphicData uri="http://schemas.openxmlformats.org/presentationml/2006/ole">
            <mc:AlternateContent xmlns:mc="http://schemas.openxmlformats.org/markup-compatibility/2006">
              <mc:Choice xmlns:v="urn:schemas-microsoft-com:vml" Requires="v">
                <p:oleObj spid="_x0000_s13352" name="Clip" r:id="rId7" imgW="857332" imgH="1876308" progId="MS_ClipArt_Gallery.2">
                  <p:embed/>
                </p:oleObj>
              </mc:Choice>
              <mc:Fallback>
                <p:oleObj name="Clip" r:id="rId7" imgW="857332" imgH="1876308"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296150" y="1143000"/>
                        <a:ext cx="366713"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Freeform 155"/>
          <p:cNvSpPr>
            <a:spLocks noChangeAspect="1"/>
          </p:cNvSpPr>
          <p:nvPr/>
        </p:nvSpPr>
        <p:spPr bwMode="auto">
          <a:xfrm>
            <a:off x="6553200" y="1371600"/>
            <a:ext cx="622300" cy="428625"/>
          </a:xfrm>
          <a:custGeom>
            <a:avLst/>
            <a:gdLst>
              <a:gd name="T0" fmla="*/ 2147483647 w 2297"/>
              <a:gd name="T1" fmla="*/ 2147483647 h 789"/>
              <a:gd name="T2" fmla="*/ 2147483647 w 2297"/>
              <a:gd name="T3" fmla="*/ 2147483647 h 789"/>
              <a:gd name="T4" fmla="*/ 2147483647 w 2297"/>
              <a:gd name="T5" fmla="*/ 2147483647 h 789"/>
              <a:gd name="T6" fmla="*/ 2147483647 w 2297"/>
              <a:gd name="T7" fmla="*/ 2147483647 h 789"/>
              <a:gd name="T8" fmla="*/ 2147483647 w 2297"/>
              <a:gd name="T9" fmla="*/ 2147483647 h 789"/>
              <a:gd name="T10" fmla="*/ 2147483647 w 2297"/>
              <a:gd name="T11" fmla="*/ 2147483647 h 789"/>
              <a:gd name="T12" fmla="*/ 2147483647 w 2297"/>
              <a:gd name="T13" fmla="*/ 2147483647 h 789"/>
              <a:gd name="T14" fmla="*/ 2147483647 w 2297"/>
              <a:gd name="T15" fmla="*/ 2147483647 h 789"/>
              <a:gd name="T16" fmla="*/ 2147483647 w 2297"/>
              <a:gd name="T17" fmla="*/ 2147483647 h 789"/>
              <a:gd name="T18" fmla="*/ 2147483647 w 2297"/>
              <a:gd name="T19" fmla="*/ 2147483647 h 789"/>
              <a:gd name="T20" fmla="*/ 2147483647 w 2297"/>
              <a:gd name="T21" fmla="*/ 2147483647 h 789"/>
              <a:gd name="T22" fmla="*/ 2147483647 w 2297"/>
              <a:gd name="T23" fmla="*/ 2147483647 h 789"/>
              <a:gd name="T24" fmla="*/ 2147483647 w 2297"/>
              <a:gd name="T25" fmla="*/ 2147483647 h 789"/>
              <a:gd name="T26" fmla="*/ 2147483647 w 2297"/>
              <a:gd name="T27" fmla="*/ 2147483647 h 789"/>
              <a:gd name="T28" fmla="*/ 2147483647 w 2297"/>
              <a:gd name="T29" fmla="*/ 2147483647 h 789"/>
              <a:gd name="T30" fmla="*/ 2147483647 w 2297"/>
              <a:gd name="T31" fmla="*/ 2147483647 h 789"/>
              <a:gd name="T32" fmla="*/ 2147483647 w 2297"/>
              <a:gd name="T33" fmla="*/ 2147483647 h 789"/>
              <a:gd name="T34" fmla="*/ 2147483647 w 2297"/>
              <a:gd name="T35" fmla="*/ 2147483647 h 789"/>
              <a:gd name="T36" fmla="*/ 2147483647 w 2297"/>
              <a:gd name="T37" fmla="*/ 2147483647 h 789"/>
              <a:gd name="T38" fmla="*/ 2147483647 w 2297"/>
              <a:gd name="T39" fmla="*/ 2147483647 h 789"/>
              <a:gd name="T40" fmla="*/ 2147483647 w 2297"/>
              <a:gd name="T41" fmla="*/ 2147483647 h 789"/>
              <a:gd name="T42" fmla="*/ 2147483647 w 2297"/>
              <a:gd name="T43" fmla="*/ 2147483647 h 789"/>
              <a:gd name="T44" fmla="*/ 2147483647 w 2297"/>
              <a:gd name="T45" fmla="*/ 2147483647 h 789"/>
              <a:gd name="T46" fmla="*/ 2147483647 w 2297"/>
              <a:gd name="T47" fmla="*/ 2147483647 h 789"/>
              <a:gd name="T48" fmla="*/ 2147483647 w 2297"/>
              <a:gd name="T49" fmla="*/ 2147483647 h 789"/>
              <a:gd name="T50" fmla="*/ 2147483647 w 2297"/>
              <a:gd name="T51" fmla="*/ 2147483647 h 789"/>
              <a:gd name="T52" fmla="*/ 2147483647 w 2297"/>
              <a:gd name="T53" fmla="*/ 2147483647 h 789"/>
              <a:gd name="T54" fmla="*/ 2147483647 w 2297"/>
              <a:gd name="T55" fmla="*/ 2147483647 h 789"/>
              <a:gd name="T56" fmla="*/ 2147483647 w 2297"/>
              <a:gd name="T57" fmla="*/ 2147483647 h 789"/>
              <a:gd name="T58" fmla="*/ 2147483647 w 2297"/>
              <a:gd name="T59" fmla="*/ 2147483647 h 789"/>
              <a:gd name="T60" fmla="*/ 2147483647 w 2297"/>
              <a:gd name="T61" fmla="*/ 2147483647 h 789"/>
              <a:gd name="T62" fmla="*/ 2147483647 w 2297"/>
              <a:gd name="T63" fmla="*/ 2147483647 h 789"/>
              <a:gd name="T64" fmla="*/ 2147483647 w 2297"/>
              <a:gd name="T65" fmla="*/ 2147483647 h 789"/>
              <a:gd name="T66" fmla="*/ 2147483647 w 2297"/>
              <a:gd name="T67" fmla="*/ 2147483647 h 789"/>
              <a:gd name="T68" fmla="*/ 2147483647 w 2297"/>
              <a:gd name="T69" fmla="*/ 2147483647 h 789"/>
              <a:gd name="T70" fmla="*/ 2147483647 w 2297"/>
              <a:gd name="T71" fmla="*/ 2147483647 h 789"/>
              <a:gd name="T72" fmla="*/ 2147483647 w 2297"/>
              <a:gd name="T73" fmla="*/ 2147483647 h 789"/>
              <a:gd name="T74" fmla="*/ 2147483647 w 2297"/>
              <a:gd name="T75" fmla="*/ 2147483647 h 789"/>
              <a:gd name="T76" fmla="*/ 2147483647 w 2297"/>
              <a:gd name="T77" fmla="*/ 2147483647 h 789"/>
              <a:gd name="T78" fmla="*/ 2147483647 w 2297"/>
              <a:gd name="T79" fmla="*/ 2147483647 h 789"/>
              <a:gd name="T80" fmla="*/ 2147483647 w 2297"/>
              <a:gd name="T81" fmla="*/ 2147483647 h 789"/>
              <a:gd name="T82" fmla="*/ 2147483647 w 2297"/>
              <a:gd name="T83" fmla="*/ 2147483647 h 789"/>
              <a:gd name="T84" fmla="*/ 2147483647 w 2297"/>
              <a:gd name="T85" fmla="*/ 2147483647 h 789"/>
              <a:gd name="T86" fmla="*/ 2147483647 w 2297"/>
              <a:gd name="T87" fmla="*/ 2147483647 h 789"/>
              <a:gd name="T88" fmla="*/ 2147483647 w 2297"/>
              <a:gd name="T89" fmla="*/ 2147483647 h 789"/>
              <a:gd name="T90" fmla="*/ 2147483647 w 2297"/>
              <a:gd name="T91" fmla="*/ 2147483647 h 789"/>
              <a:gd name="T92" fmla="*/ 2147483647 w 2297"/>
              <a:gd name="T93" fmla="*/ 2147483647 h 789"/>
              <a:gd name="T94" fmla="*/ 2147483647 w 2297"/>
              <a:gd name="T95" fmla="*/ 2147483647 h 789"/>
              <a:gd name="T96" fmla="*/ 2147483647 w 2297"/>
              <a:gd name="T97" fmla="*/ 2147483647 h 789"/>
              <a:gd name="T98" fmla="*/ 2147483647 w 2297"/>
              <a:gd name="T99" fmla="*/ 2147483647 h 789"/>
              <a:gd name="T100" fmla="*/ 2147483647 w 2297"/>
              <a:gd name="T101" fmla="*/ 2147483647 h 789"/>
              <a:gd name="T102" fmla="*/ 2147483647 w 2297"/>
              <a:gd name="T103" fmla="*/ 2147483647 h 789"/>
              <a:gd name="T104" fmla="*/ 2147483647 w 2297"/>
              <a:gd name="T105" fmla="*/ 2147483647 h 789"/>
              <a:gd name="T106" fmla="*/ 2147483647 w 2297"/>
              <a:gd name="T107" fmla="*/ 2147483647 h 789"/>
              <a:gd name="T108" fmla="*/ 2147483647 w 2297"/>
              <a:gd name="T109" fmla="*/ 2147483647 h 789"/>
              <a:gd name="T110" fmla="*/ 2147483647 w 2297"/>
              <a:gd name="T111" fmla="*/ 2147483647 h 789"/>
              <a:gd name="T112" fmla="*/ 2147483647 w 2297"/>
              <a:gd name="T113" fmla="*/ 2147483647 h 789"/>
              <a:gd name="T114" fmla="*/ 2147483647 w 2297"/>
              <a:gd name="T115" fmla="*/ 2147483647 h 789"/>
              <a:gd name="T116" fmla="*/ 2147483647 w 2297"/>
              <a:gd name="T117" fmla="*/ 2147483647 h 789"/>
              <a:gd name="T118" fmla="*/ 2147483647 w 2297"/>
              <a:gd name="T119" fmla="*/ 2147483647 h 789"/>
              <a:gd name="T120" fmla="*/ 2147483647 w 2297"/>
              <a:gd name="T121" fmla="*/ 2147483647 h 7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7" h="789">
                <a:moveTo>
                  <a:pt x="0" y="729"/>
                </a:moveTo>
                <a:lnTo>
                  <a:pt x="312" y="789"/>
                </a:lnTo>
                <a:lnTo>
                  <a:pt x="320" y="776"/>
                </a:lnTo>
                <a:lnTo>
                  <a:pt x="330" y="763"/>
                </a:lnTo>
                <a:lnTo>
                  <a:pt x="342" y="746"/>
                </a:lnTo>
                <a:lnTo>
                  <a:pt x="354" y="731"/>
                </a:lnTo>
                <a:lnTo>
                  <a:pt x="366" y="716"/>
                </a:lnTo>
                <a:lnTo>
                  <a:pt x="378" y="704"/>
                </a:lnTo>
                <a:lnTo>
                  <a:pt x="392" y="688"/>
                </a:lnTo>
                <a:lnTo>
                  <a:pt x="404" y="675"/>
                </a:lnTo>
                <a:lnTo>
                  <a:pt x="420" y="660"/>
                </a:lnTo>
                <a:lnTo>
                  <a:pt x="434" y="646"/>
                </a:lnTo>
                <a:lnTo>
                  <a:pt x="452" y="632"/>
                </a:lnTo>
                <a:lnTo>
                  <a:pt x="468" y="619"/>
                </a:lnTo>
                <a:lnTo>
                  <a:pt x="482" y="608"/>
                </a:lnTo>
                <a:lnTo>
                  <a:pt x="496" y="597"/>
                </a:lnTo>
                <a:lnTo>
                  <a:pt x="512" y="585"/>
                </a:lnTo>
                <a:lnTo>
                  <a:pt x="530" y="573"/>
                </a:lnTo>
                <a:lnTo>
                  <a:pt x="548" y="560"/>
                </a:lnTo>
                <a:lnTo>
                  <a:pt x="566" y="548"/>
                </a:lnTo>
                <a:lnTo>
                  <a:pt x="578" y="539"/>
                </a:lnTo>
                <a:lnTo>
                  <a:pt x="594" y="528"/>
                </a:lnTo>
                <a:lnTo>
                  <a:pt x="616" y="515"/>
                </a:lnTo>
                <a:lnTo>
                  <a:pt x="640" y="502"/>
                </a:lnTo>
                <a:lnTo>
                  <a:pt x="668" y="485"/>
                </a:lnTo>
                <a:lnTo>
                  <a:pt x="696" y="470"/>
                </a:lnTo>
                <a:lnTo>
                  <a:pt x="726" y="454"/>
                </a:lnTo>
                <a:lnTo>
                  <a:pt x="756" y="439"/>
                </a:lnTo>
                <a:lnTo>
                  <a:pt x="792" y="424"/>
                </a:lnTo>
                <a:lnTo>
                  <a:pt x="820" y="412"/>
                </a:lnTo>
                <a:lnTo>
                  <a:pt x="849" y="400"/>
                </a:lnTo>
                <a:lnTo>
                  <a:pt x="883" y="387"/>
                </a:lnTo>
                <a:lnTo>
                  <a:pt x="921" y="373"/>
                </a:lnTo>
                <a:lnTo>
                  <a:pt x="961" y="359"/>
                </a:lnTo>
                <a:lnTo>
                  <a:pt x="997" y="347"/>
                </a:lnTo>
                <a:lnTo>
                  <a:pt x="1039" y="334"/>
                </a:lnTo>
                <a:lnTo>
                  <a:pt x="1083" y="321"/>
                </a:lnTo>
                <a:lnTo>
                  <a:pt x="1125" y="311"/>
                </a:lnTo>
                <a:lnTo>
                  <a:pt x="1165" y="301"/>
                </a:lnTo>
                <a:lnTo>
                  <a:pt x="1203" y="292"/>
                </a:lnTo>
                <a:lnTo>
                  <a:pt x="1239" y="284"/>
                </a:lnTo>
                <a:lnTo>
                  <a:pt x="1281" y="275"/>
                </a:lnTo>
                <a:lnTo>
                  <a:pt x="1321" y="268"/>
                </a:lnTo>
                <a:lnTo>
                  <a:pt x="1361" y="261"/>
                </a:lnTo>
                <a:lnTo>
                  <a:pt x="1405" y="254"/>
                </a:lnTo>
                <a:lnTo>
                  <a:pt x="1443" y="248"/>
                </a:lnTo>
                <a:lnTo>
                  <a:pt x="1489" y="242"/>
                </a:lnTo>
                <a:lnTo>
                  <a:pt x="1535" y="236"/>
                </a:lnTo>
                <a:lnTo>
                  <a:pt x="1581" y="231"/>
                </a:lnTo>
                <a:lnTo>
                  <a:pt x="1629" y="227"/>
                </a:lnTo>
                <a:lnTo>
                  <a:pt x="1679" y="223"/>
                </a:lnTo>
                <a:lnTo>
                  <a:pt x="1723" y="221"/>
                </a:lnTo>
                <a:lnTo>
                  <a:pt x="1769" y="219"/>
                </a:lnTo>
                <a:lnTo>
                  <a:pt x="1823" y="218"/>
                </a:lnTo>
                <a:lnTo>
                  <a:pt x="1867" y="218"/>
                </a:lnTo>
                <a:lnTo>
                  <a:pt x="1921" y="218"/>
                </a:lnTo>
                <a:lnTo>
                  <a:pt x="1921" y="275"/>
                </a:lnTo>
                <a:lnTo>
                  <a:pt x="2297" y="143"/>
                </a:lnTo>
                <a:lnTo>
                  <a:pt x="1921" y="0"/>
                </a:lnTo>
                <a:lnTo>
                  <a:pt x="1921" y="54"/>
                </a:lnTo>
                <a:lnTo>
                  <a:pt x="1861" y="54"/>
                </a:lnTo>
                <a:lnTo>
                  <a:pt x="1807" y="55"/>
                </a:lnTo>
                <a:lnTo>
                  <a:pt x="1751" y="57"/>
                </a:lnTo>
                <a:lnTo>
                  <a:pt x="1701" y="59"/>
                </a:lnTo>
                <a:lnTo>
                  <a:pt x="1653" y="61"/>
                </a:lnTo>
                <a:lnTo>
                  <a:pt x="1607" y="64"/>
                </a:lnTo>
                <a:lnTo>
                  <a:pt x="1557" y="68"/>
                </a:lnTo>
                <a:lnTo>
                  <a:pt x="1513" y="72"/>
                </a:lnTo>
                <a:lnTo>
                  <a:pt x="1471" y="76"/>
                </a:lnTo>
                <a:lnTo>
                  <a:pt x="1425" y="81"/>
                </a:lnTo>
                <a:lnTo>
                  <a:pt x="1367" y="88"/>
                </a:lnTo>
                <a:lnTo>
                  <a:pt x="1323" y="94"/>
                </a:lnTo>
                <a:lnTo>
                  <a:pt x="1279" y="101"/>
                </a:lnTo>
                <a:lnTo>
                  <a:pt x="1237" y="108"/>
                </a:lnTo>
                <a:lnTo>
                  <a:pt x="1187" y="117"/>
                </a:lnTo>
                <a:lnTo>
                  <a:pt x="1141" y="126"/>
                </a:lnTo>
                <a:lnTo>
                  <a:pt x="1099" y="135"/>
                </a:lnTo>
                <a:lnTo>
                  <a:pt x="1057" y="144"/>
                </a:lnTo>
                <a:lnTo>
                  <a:pt x="1009" y="156"/>
                </a:lnTo>
                <a:lnTo>
                  <a:pt x="965" y="167"/>
                </a:lnTo>
                <a:lnTo>
                  <a:pt x="923" y="177"/>
                </a:lnTo>
                <a:lnTo>
                  <a:pt x="883" y="189"/>
                </a:lnTo>
                <a:lnTo>
                  <a:pt x="845" y="199"/>
                </a:lnTo>
                <a:lnTo>
                  <a:pt x="808" y="212"/>
                </a:lnTo>
                <a:lnTo>
                  <a:pt x="772" y="224"/>
                </a:lnTo>
                <a:lnTo>
                  <a:pt x="730" y="238"/>
                </a:lnTo>
                <a:lnTo>
                  <a:pt x="690" y="252"/>
                </a:lnTo>
                <a:lnTo>
                  <a:pt x="654" y="267"/>
                </a:lnTo>
                <a:lnTo>
                  <a:pt x="618" y="282"/>
                </a:lnTo>
                <a:lnTo>
                  <a:pt x="584" y="296"/>
                </a:lnTo>
                <a:lnTo>
                  <a:pt x="552" y="310"/>
                </a:lnTo>
                <a:lnTo>
                  <a:pt x="524" y="323"/>
                </a:lnTo>
                <a:lnTo>
                  <a:pt x="488" y="340"/>
                </a:lnTo>
                <a:lnTo>
                  <a:pt x="456" y="358"/>
                </a:lnTo>
                <a:lnTo>
                  <a:pt x="428" y="372"/>
                </a:lnTo>
                <a:lnTo>
                  <a:pt x="398" y="389"/>
                </a:lnTo>
                <a:lnTo>
                  <a:pt x="370" y="406"/>
                </a:lnTo>
                <a:lnTo>
                  <a:pt x="340" y="424"/>
                </a:lnTo>
                <a:lnTo>
                  <a:pt x="312" y="442"/>
                </a:lnTo>
                <a:lnTo>
                  <a:pt x="286" y="459"/>
                </a:lnTo>
                <a:lnTo>
                  <a:pt x="256" y="478"/>
                </a:lnTo>
                <a:lnTo>
                  <a:pt x="234" y="494"/>
                </a:lnTo>
                <a:lnTo>
                  <a:pt x="212" y="510"/>
                </a:lnTo>
                <a:lnTo>
                  <a:pt x="198" y="521"/>
                </a:lnTo>
                <a:lnTo>
                  <a:pt x="182" y="532"/>
                </a:lnTo>
                <a:lnTo>
                  <a:pt x="170" y="541"/>
                </a:lnTo>
                <a:lnTo>
                  <a:pt x="162" y="550"/>
                </a:lnTo>
                <a:lnTo>
                  <a:pt x="150" y="560"/>
                </a:lnTo>
                <a:lnTo>
                  <a:pt x="140" y="572"/>
                </a:lnTo>
                <a:lnTo>
                  <a:pt x="128" y="584"/>
                </a:lnTo>
                <a:lnTo>
                  <a:pt x="116" y="594"/>
                </a:lnTo>
                <a:lnTo>
                  <a:pt x="106" y="603"/>
                </a:lnTo>
                <a:lnTo>
                  <a:pt x="94" y="615"/>
                </a:lnTo>
                <a:lnTo>
                  <a:pt x="82" y="627"/>
                </a:lnTo>
                <a:lnTo>
                  <a:pt x="72" y="639"/>
                </a:lnTo>
                <a:lnTo>
                  <a:pt x="58" y="652"/>
                </a:lnTo>
                <a:lnTo>
                  <a:pt x="50" y="663"/>
                </a:lnTo>
                <a:lnTo>
                  <a:pt x="40" y="673"/>
                </a:lnTo>
                <a:lnTo>
                  <a:pt x="32" y="685"/>
                </a:lnTo>
                <a:lnTo>
                  <a:pt x="22" y="697"/>
                </a:lnTo>
                <a:lnTo>
                  <a:pt x="14" y="709"/>
                </a:lnTo>
                <a:lnTo>
                  <a:pt x="8" y="718"/>
                </a:lnTo>
                <a:lnTo>
                  <a:pt x="0" y="72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73" name="Freeform 157"/>
          <p:cNvSpPr>
            <a:spLocks/>
          </p:cNvSpPr>
          <p:nvPr/>
        </p:nvSpPr>
        <p:spPr bwMode="auto">
          <a:xfrm rot="5400000">
            <a:off x="7855744" y="1302544"/>
            <a:ext cx="430212" cy="622300"/>
          </a:xfrm>
          <a:custGeom>
            <a:avLst/>
            <a:gdLst>
              <a:gd name="T0" fmla="*/ 2147483647 w 2297"/>
              <a:gd name="T1" fmla="*/ 2147483647 h 789"/>
              <a:gd name="T2" fmla="*/ 2147483647 w 2297"/>
              <a:gd name="T3" fmla="*/ 2147483647 h 789"/>
              <a:gd name="T4" fmla="*/ 2147483647 w 2297"/>
              <a:gd name="T5" fmla="*/ 2147483647 h 789"/>
              <a:gd name="T6" fmla="*/ 2147483647 w 2297"/>
              <a:gd name="T7" fmla="*/ 2147483647 h 789"/>
              <a:gd name="T8" fmla="*/ 2147483647 w 2297"/>
              <a:gd name="T9" fmla="*/ 2147483647 h 789"/>
              <a:gd name="T10" fmla="*/ 2147483647 w 2297"/>
              <a:gd name="T11" fmla="*/ 2147483647 h 789"/>
              <a:gd name="T12" fmla="*/ 2147483647 w 2297"/>
              <a:gd name="T13" fmla="*/ 2147483647 h 789"/>
              <a:gd name="T14" fmla="*/ 2147483647 w 2297"/>
              <a:gd name="T15" fmla="*/ 2147483647 h 789"/>
              <a:gd name="T16" fmla="*/ 2147483647 w 2297"/>
              <a:gd name="T17" fmla="*/ 2147483647 h 789"/>
              <a:gd name="T18" fmla="*/ 2147483647 w 2297"/>
              <a:gd name="T19" fmla="*/ 2147483647 h 789"/>
              <a:gd name="T20" fmla="*/ 2147483647 w 2297"/>
              <a:gd name="T21" fmla="*/ 2147483647 h 789"/>
              <a:gd name="T22" fmla="*/ 2147483647 w 2297"/>
              <a:gd name="T23" fmla="*/ 2147483647 h 789"/>
              <a:gd name="T24" fmla="*/ 2147483647 w 2297"/>
              <a:gd name="T25" fmla="*/ 2147483647 h 789"/>
              <a:gd name="T26" fmla="*/ 2147483647 w 2297"/>
              <a:gd name="T27" fmla="*/ 2147483647 h 789"/>
              <a:gd name="T28" fmla="*/ 2147483647 w 2297"/>
              <a:gd name="T29" fmla="*/ 2147483647 h 789"/>
              <a:gd name="T30" fmla="*/ 2147483647 w 2297"/>
              <a:gd name="T31" fmla="*/ 2147483647 h 789"/>
              <a:gd name="T32" fmla="*/ 2147483647 w 2297"/>
              <a:gd name="T33" fmla="*/ 2147483647 h 789"/>
              <a:gd name="T34" fmla="*/ 2147483647 w 2297"/>
              <a:gd name="T35" fmla="*/ 2147483647 h 789"/>
              <a:gd name="T36" fmla="*/ 2147483647 w 2297"/>
              <a:gd name="T37" fmla="*/ 2147483647 h 789"/>
              <a:gd name="T38" fmla="*/ 2147483647 w 2297"/>
              <a:gd name="T39" fmla="*/ 2147483647 h 789"/>
              <a:gd name="T40" fmla="*/ 2147483647 w 2297"/>
              <a:gd name="T41" fmla="*/ 2147483647 h 789"/>
              <a:gd name="T42" fmla="*/ 2147483647 w 2297"/>
              <a:gd name="T43" fmla="*/ 2147483647 h 789"/>
              <a:gd name="T44" fmla="*/ 2147483647 w 2297"/>
              <a:gd name="T45" fmla="*/ 2147483647 h 789"/>
              <a:gd name="T46" fmla="*/ 2147483647 w 2297"/>
              <a:gd name="T47" fmla="*/ 2147483647 h 789"/>
              <a:gd name="T48" fmla="*/ 2147483647 w 2297"/>
              <a:gd name="T49" fmla="*/ 2147483647 h 789"/>
              <a:gd name="T50" fmla="*/ 2147483647 w 2297"/>
              <a:gd name="T51" fmla="*/ 2147483647 h 789"/>
              <a:gd name="T52" fmla="*/ 2147483647 w 2297"/>
              <a:gd name="T53" fmla="*/ 2147483647 h 789"/>
              <a:gd name="T54" fmla="*/ 2147483647 w 2297"/>
              <a:gd name="T55" fmla="*/ 2147483647 h 789"/>
              <a:gd name="T56" fmla="*/ 2147483647 w 2297"/>
              <a:gd name="T57" fmla="*/ 2147483647 h 789"/>
              <a:gd name="T58" fmla="*/ 2147483647 w 2297"/>
              <a:gd name="T59" fmla="*/ 2147483647 h 789"/>
              <a:gd name="T60" fmla="*/ 2147483647 w 2297"/>
              <a:gd name="T61" fmla="*/ 2147483647 h 789"/>
              <a:gd name="T62" fmla="*/ 2147483647 w 2297"/>
              <a:gd name="T63" fmla="*/ 2147483647 h 789"/>
              <a:gd name="T64" fmla="*/ 2147483647 w 2297"/>
              <a:gd name="T65" fmla="*/ 2147483647 h 789"/>
              <a:gd name="T66" fmla="*/ 2147483647 w 2297"/>
              <a:gd name="T67" fmla="*/ 2147483647 h 789"/>
              <a:gd name="T68" fmla="*/ 2147483647 w 2297"/>
              <a:gd name="T69" fmla="*/ 2147483647 h 789"/>
              <a:gd name="T70" fmla="*/ 2147483647 w 2297"/>
              <a:gd name="T71" fmla="*/ 2147483647 h 789"/>
              <a:gd name="T72" fmla="*/ 2147483647 w 2297"/>
              <a:gd name="T73" fmla="*/ 2147483647 h 789"/>
              <a:gd name="T74" fmla="*/ 2147483647 w 2297"/>
              <a:gd name="T75" fmla="*/ 2147483647 h 789"/>
              <a:gd name="T76" fmla="*/ 2147483647 w 2297"/>
              <a:gd name="T77" fmla="*/ 2147483647 h 789"/>
              <a:gd name="T78" fmla="*/ 2147483647 w 2297"/>
              <a:gd name="T79" fmla="*/ 2147483647 h 789"/>
              <a:gd name="T80" fmla="*/ 2147483647 w 2297"/>
              <a:gd name="T81" fmla="*/ 2147483647 h 789"/>
              <a:gd name="T82" fmla="*/ 2147483647 w 2297"/>
              <a:gd name="T83" fmla="*/ 2147483647 h 789"/>
              <a:gd name="T84" fmla="*/ 2147483647 w 2297"/>
              <a:gd name="T85" fmla="*/ 2147483647 h 789"/>
              <a:gd name="T86" fmla="*/ 2147483647 w 2297"/>
              <a:gd name="T87" fmla="*/ 2147483647 h 789"/>
              <a:gd name="T88" fmla="*/ 2147483647 w 2297"/>
              <a:gd name="T89" fmla="*/ 2147483647 h 789"/>
              <a:gd name="T90" fmla="*/ 2147483647 w 2297"/>
              <a:gd name="T91" fmla="*/ 2147483647 h 789"/>
              <a:gd name="T92" fmla="*/ 2147483647 w 2297"/>
              <a:gd name="T93" fmla="*/ 2147483647 h 789"/>
              <a:gd name="T94" fmla="*/ 2147483647 w 2297"/>
              <a:gd name="T95" fmla="*/ 2147483647 h 789"/>
              <a:gd name="T96" fmla="*/ 2147483647 w 2297"/>
              <a:gd name="T97" fmla="*/ 2147483647 h 789"/>
              <a:gd name="T98" fmla="*/ 2147483647 w 2297"/>
              <a:gd name="T99" fmla="*/ 2147483647 h 789"/>
              <a:gd name="T100" fmla="*/ 2147483647 w 2297"/>
              <a:gd name="T101" fmla="*/ 2147483647 h 789"/>
              <a:gd name="T102" fmla="*/ 2147483647 w 2297"/>
              <a:gd name="T103" fmla="*/ 2147483647 h 789"/>
              <a:gd name="T104" fmla="*/ 2147483647 w 2297"/>
              <a:gd name="T105" fmla="*/ 2147483647 h 789"/>
              <a:gd name="T106" fmla="*/ 2147483647 w 2297"/>
              <a:gd name="T107" fmla="*/ 2147483647 h 789"/>
              <a:gd name="T108" fmla="*/ 2147483647 w 2297"/>
              <a:gd name="T109" fmla="*/ 2147483647 h 789"/>
              <a:gd name="T110" fmla="*/ 2147483647 w 2297"/>
              <a:gd name="T111" fmla="*/ 2147483647 h 789"/>
              <a:gd name="T112" fmla="*/ 2147483647 w 2297"/>
              <a:gd name="T113" fmla="*/ 2147483647 h 789"/>
              <a:gd name="T114" fmla="*/ 2147483647 w 2297"/>
              <a:gd name="T115" fmla="*/ 2147483647 h 789"/>
              <a:gd name="T116" fmla="*/ 2147483647 w 2297"/>
              <a:gd name="T117" fmla="*/ 2147483647 h 789"/>
              <a:gd name="T118" fmla="*/ 2147483647 w 2297"/>
              <a:gd name="T119" fmla="*/ 2147483647 h 789"/>
              <a:gd name="T120" fmla="*/ 2147483647 w 2297"/>
              <a:gd name="T121" fmla="*/ 2147483647 h 7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7" h="789">
                <a:moveTo>
                  <a:pt x="0" y="729"/>
                </a:moveTo>
                <a:lnTo>
                  <a:pt x="312" y="789"/>
                </a:lnTo>
                <a:lnTo>
                  <a:pt x="320" y="776"/>
                </a:lnTo>
                <a:lnTo>
                  <a:pt x="330" y="763"/>
                </a:lnTo>
                <a:lnTo>
                  <a:pt x="342" y="746"/>
                </a:lnTo>
                <a:lnTo>
                  <a:pt x="354" y="731"/>
                </a:lnTo>
                <a:lnTo>
                  <a:pt x="366" y="716"/>
                </a:lnTo>
                <a:lnTo>
                  <a:pt x="378" y="704"/>
                </a:lnTo>
                <a:lnTo>
                  <a:pt x="392" y="688"/>
                </a:lnTo>
                <a:lnTo>
                  <a:pt x="404" y="675"/>
                </a:lnTo>
                <a:lnTo>
                  <a:pt x="420" y="660"/>
                </a:lnTo>
                <a:lnTo>
                  <a:pt x="434" y="646"/>
                </a:lnTo>
                <a:lnTo>
                  <a:pt x="452" y="632"/>
                </a:lnTo>
                <a:lnTo>
                  <a:pt x="468" y="619"/>
                </a:lnTo>
                <a:lnTo>
                  <a:pt x="482" y="608"/>
                </a:lnTo>
                <a:lnTo>
                  <a:pt x="496" y="597"/>
                </a:lnTo>
                <a:lnTo>
                  <a:pt x="512" y="585"/>
                </a:lnTo>
                <a:lnTo>
                  <a:pt x="530" y="573"/>
                </a:lnTo>
                <a:lnTo>
                  <a:pt x="548" y="560"/>
                </a:lnTo>
                <a:lnTo>
                  <a:pt x="566" y="548"/>
                </a:lnTo>
                <a:lnTo>
                  <a:pt x="578" y="539"/>
                </a:lnTo>
                <a:lnTo>
                  <a:pt x="594" y="528"/>
                </a:lnTo>
                <a:lnTo>
                  <a:pt x="616" y="515"/>
                </a:lnTo>
                <a:lnTo>
                  <a:pt x="640" y="502"/>
                </a:lnTo>
                <a:lnTo>
                  <a:pt x="668" y="485"/>
                </a:lnTo>
                <a:lnTo>
                  <a:pt x="696" y="470"/>
                </a:lnTo>
                <a:lnTo>
                  <a:pt x="726" y="454"/>
                </a:lnTo>
                <a:lnTo>
                  <a:pt x="756" y="439"/>
                </a:lnTo>
                <a:lnTo>
                  <a:pt x="792" y="424"/>
                </a:lnTo>
                <a:lnTo>
                  <a:pt x="820" y="412"/>
                </a:lnTo>
                <a:lnTo>
                  <a:pt x="849" y="400"/>
                </a:lnTo>
                <a:lnTo>
                  <a:pt x="883" y="387"/>
                </a:lnTo>
                <a:lnTo>
                  <a:pt x="921" y="373"/>
                </a:lnTo>
                <a:lnTo>
                  <a:pt x="961" y="359"/>
                </a:lnTo>
                <a:lnTo>
                  <a:pt x="997" y="347"/>
                </a:lnTo>
                <a:lnTo>
                  <a:pt x="1039" y="334"/>
                </a:lnTo>
                <a:lnTo>
                  <a:pt x="1083" y="321"/>
                </a:lnTo>
                <a:lnTo>
                  <a:pt x="1125" y="311"/>
                </a:lnTo>
                <a:lnTo>
                  <a:pt x="1165" y="301"/>
                </a:lnTo>
                <a:lnTo>
                  <a:pt x="1203" y="292"/>
                </a:lnTo>
                <a:lnTo>
                  <a:pt x="1239" y="284"/>
                </a:lnTo>
                <a:lnTo>
                  <a:pt x="1281" y="275"/>
                </a:lnTo>
                <a:lnTo>
                  <a:pt x="1321" y="268"/>
                </a:lnTo>
                <a:lnTo>
                  <a:pt x="1361" y="261"/>
                </a:lnTo>
                <a:lnTo>
                  <a:pt x="1405" y="254"/>
                </a:lnTo>
                <a:lnTo>
                  <a:pt x="1443" y="248"/>
                </a:lnTo>
                <a:lnTo>
                  <a:pt x="1489" y="242"/>
                </a:lnTo>
                <a:lnTo>
                  <a:pt x="1535" y="236"/>
                </a:lnTo>
                <a:lnTo>
                  <a:pt x="1581" y="231"/>
                </a:lnTo>
                <a:lnTo>
                  <a:pt x="1629" y="227"/>
                </a:lnTo>
                <a:lnTo>
                  <a:pt x="1679" y="223"/>
                </a:lnTo>
                <a:lnTo>
                  <a:pt x="1723" y="221"/>
                </a:lnTo>
                <a:lnTo>
                  <a:pt x="1769" y="219"/>
                </a:lnTo>
                <a:lnTo>
                  <a:pt x="1823" y="218"/>
                </a:lnTo>
                <a:lnTo>
                  <a:pt x="1867" y="218"/>
                </a:lnTo>
                <a:lnTo>
                  <a:pt x="1921" y="218"/>
                </a:lnTo>
                <a:lnTo>
                  <a:pt x="1921" y="275"/>
                </a:lnTo>
                <a:lnTo>
                  <a:pt x="2297" y="143"/>
                </a:lnTo>
                <a:lnTo>
                  <a:pt x="1921" y="0"/>
                </a:lnTo>
                <a:lnTo>
                  <a:pt x="1921" y="54"/>
                </a:lnTo>
                <a:lnTo>
                  <a:pt x="1861" y="54"/>
                </a:lnTo>
                <a:lnTo>
                  <a:pt x="1807" y="55"/>
                </a:lnTo>
                <a:lnTo>
                  <a:pt x="1751" y="57"/>
                </a:lnTo>
                <a:lnTo>
                  <a:pt x="1701" y="59"/>
                </a:lnTo>
                <a:lnTo>
                  <a:pt x="1653" y="61"/>
                </a:lnTo>
                <a:lnTo>
                  <a:pt x="1607" y="64"/>
                </a:lnTo>
                <a:lnTo>
                  <a:pt x="1557" y="68"/>
                </a:lnTo>
                <a:lnTo>
                  <a:pt x="1513" y="72"/>
                </a:lnTo>
                <a:lnTo>
                  <a:pt x="1471" y="76"/>
                </a:lnTo>
                <a:lnTo>
                  <a:pt x="1425" y="81"/>
                </a:lnTo>
                <a:lnTo>
                  <a:pt x="1367" y="88"/>
                </a:lnTo>
                <a:lnTo>
                  <a:pt x="1323" y="94"/>
                </a:lnTo>
                <a:lnTo>
                  <a:pt x="1279" y="101"/>
                </a:lnTo>
                <a:lnTo>
                  <a:pt x="1237" y="108"/>
                </a:lnTo>
                <a:lnTo>
                  <a:pt x="1187" y="117"/>
                </a:lnTo>
                <a:lnTo>
                  <a:pt x="1141" y="126"/>
                </a:lnTo>
                <a:lnTo>
                  <a:pt x="1099" y="135"/>
                </a:lnTo>
                <a:lnTo>
                  <a:pt x="1057" y="144"/>
                </a:lnTo>
                <a:lnTo>
                  <a:pt x="1009" y="156"/>
                </a:lnTo>
                <a:lnTo>
                  <a:pt x="965" y="167"/>
                </a:lnTo>
                <a:lnTo>
                  <a:pt x="923" y="177"/>
                </a:lnTo>
                <a:lnTo>
                  <a:pt x="883" y="189"/>
                </a:lnTo>
                <a:lnTo>
                  <a:pt x="845" y="199"/>
                </a:lnTo>
                <a:lnTo>
                  <a:pt x="808" y="212"/>
                </a:lnTo>
                <a:lnTo>
                  <a:pt x="772" y="224"/>
                </a:lnTo>
                <a:lnTo>
                  <a:pt x="730" y="238"/>
                </a:lnTo>
                <a:lnTo>
                  <a:pt x="690" y="252"/>
                </a:lnTo>
                <a:lnTo>
                  <a:pt x="654" y="267"/>
                </a:lnTo>
                <a:lnTo>
                  <a:pt x="618" y="282"/>
                </a:lnTo>
                <a:lnTo>
                  <a:pt x="584" y="296"/>
                </a:lnTo>
                <a:lnTo>
                  <a:pt x="552" y="310"/>
                </a:lnTo>
                <a:lnTo>
                  <a:pt x="524" y="323"/>
                </a:lnTo>
                <a:lnTo>
                  <a:pt x="488" y="340"/>
                </a:lnTo>
                <a:lnTo>
                  <a:pt x="456" y="358"/>
                </a:lnTo>
                <a:lnTo>
                  <a:pt x="428" y="372"/>
                </a:lnTo>
                <a:lnTo>
                  <a:pt x="398" y="389"/>
                </a:lnTo>
                <a:lnTo>
                  <a:pt x="370" y="406"/>
                </a:lnTo>
                <a:lnTo>
                  <a:pt x="340" y="424"/>
                </a:lnTo>
                <a:lnTo>
                  <a:pt x="312" y="442"/>
                </a:lnTo>
                <a:lnTo>
                  <a:pt x="286" y="459"/>
                </a:lnTo>
                <a:lnTo>
                  <a:pt x="256" y="478"/>
                </a:lnTo>
                <a:lnTo>
                  <a:pt x="234" y="494"/>
                </a:lnTo>
                <a:lnTo>
                  <a:pt x="212" y="510"/>
                </a:lnTo>
                <a:lnTo>
                  <a:pt x="198" y="521"/>
                </a:lnTo>
                <a:lnTo>
                  <a:pt x="182" y="532"/>
                </a:lnTo>
                <a:lnTo>
                  <a:pt x="170" y="541"/>
                </a:lnTo>
                <a:lnTo>
                  <a:pt x="162" y="550"/>
                </a:lnTo>
                <a:lnTo>
                  <a:pt x="150" y="560"/>
                </a:lnTo>
                <a:lnTo>
                  <a:pt x="140" y="572"/>
                </a:lnTo>
                <a:lnTo>
                  <a:pt x="128" y="584"/>
                </a:lnTo>
                <a:lnTo>
                  <a:pt x="116" y="594"/>
                </a:lnTo>
                <a:lnTo>
                  <a:pt x="106" y="603"/>
                </a:lnTo>
                <a:lnTo>
                  <a:pt x="94" y="615"/>
                </a:lnTo>
                <a:lnTo>
                  <a:pt x="82" y="627"/>
                </a:lnTo>
                <a:lnTo>
                  <a:pt x="72" y="639"/>
                </a:lnTo>
                <a:lnTo>
                  <a:pt x="58" y="652"/>
                </a:lnTo>
                <a:lnTo>
                  <a:pt x="50" y="663"/>
                </a:lnTo>
                <a:lnTo>
                  <a:pt x="40" y="673"/>
                </a:lnTo>
                <a:lnTo>
                  <a:pt x="32" y="685"/>
                </a:lnTo>
                <a:lnTo>
                  <a:pt x="22" y="697"/>
                </a:lnTo>
                <a:lnTo>
                  <a:pt x="14" y="709"/>
                </a:lnTo>
                <a:lnTo>
                  <a:pt x="8" y="718"/>
                </a:lnTo>
                <a:lnTo>
                  <a:pt x="0" y="72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74" name="Freeform 158"/>
          <p:cNvSpPr>
            <a:spLocks/>
          </p:cNvSpPr>
          <p:nvPr/>
        </p:nvSpPr>
        <p:spPr bwMode="auto">
          <a:xfrm rot="16200000" flipV="1">
            <a:off x="7868444" y="2597944"/>
            <a:ext cx="430212" cy="622300"/>
          </a:xfrm>
          <a:custGeom>
            <a:avLst/>
            <a:gdLst>
              <a:gd name="T0" fmla="*/ 2147483647 w 2297"/>
              <a:gd name="T1" fmla="*/ 2147483647 h 789"/>
              <a:gd name="T2" fmla="*/ 2147483647 w 2297"/>
              <a:gd name="T3" fmla="*/ 2147483647 h 789"/>
              <a:gd name="T4" fmla="*/ 2147483647 w 2297"/>
              <a:gd name="T5" fmla="*/ 2147483647 h 789"/>
              <a:gd name="T6" fmla="*/ 2147483647 w 2297"/>
              <a:gd name="T7" fmla="*/ 2147483647 h 789"/>
              <a:gd name="T8" fmla="*/ 2147483647 w 2297"/>
              <a:gd name="T9" fmla="*/ 2147483647 h 789"/>
              <a:gd name="T10" fmla="*/ 2147483647 w 2297"/>
              <a:gd name="T11" fmla="*/ 2147483647 h 789"/>
              <a:gd name="T12" fmla="*/ 2147483647 w 2297"/>
              <a:gd name="T13" fmla="*/ 2147483647 h 789"/>
              <a:gd name="T14" fmla="*/ 2147483647 w 2297"/>
              <a:gd name="T15" fmla="*/ 2147483647 h 789"/>
              <a:gd name="T16" fmla="*/ 2147483647 w 2297"/>
              <a:gd name="T17" fmla="*/ 2147483647 h 789"/>
              <a:gd name="T18" fmla="*/ 2147483647 w 2297"/>
              <a:gd name="T19" fmla="*/ 2147483647 h 789"/>
              <a:gd name="T20" fmla="*/ 2147483647 w 2297"/>
              <a:gd name="T21" fmla="*/ 2147483647 h 789"/>
              <a:gd name="T22" fmla="*/ 2147483647 w 2297"/>
              <a:gd name="T23" fmla="*/ 2147483647 h 789"/>
              <a:gd name="T24" fmla="*/ 2147483647 w 2297"/>
              <a:gd name="T25" fmla="*/ 2147483647 h 789"/>
              <a:gd name="T26" fmla="*/ 2147483647 w 2297"/>
              <a:gd name="T27" fmla="*/ 2147483647 h 789"/>
              <a:gd name="T28" fmla="*/ 2147483647 w 2297"/>
              <a:gd name="T29" fmla="*/ 2147483647 h 789"/>
              <a:gd name="T30" fmla="*/ 2147483647 w 2297"/>
              <a:gd name="T31" fmla="*/ 2147483647 h 789"/>
              <a:gd name="T32" fmla="*/ 2147483647 w 2297"/>
              <a:gd name="T33" fmla="*/ 2147483647 h 789"/>
              <a:gd name="T34" fmla="*/ 2147483647 w 2297"/>
              <a:gd name="T35" fmla="*/ 2147483647 h 789"/>
              <a:gd name="T36" fmla="*/ 2147483647 w 2297"/>
              <a:gd name="T37" fmla="*/ 2147483647 h 789"/>
              <a:gd name="T38" fmla="*/ 2147483647 w 2297"/>
              <a:gd name="T39" fmla="*/ 2147483647 h 789"/>
              <a:gd name="T40" fmla="*/ 2147483647 w 2297"/>
              <a:gd name="T41" fmla="*/ 2147483647 h 789"/>
              <a:gd name="T42" fmla="*/ 2147483647 w 2297"/>
              <a:gd name="T43" fmla="*/ 2147483647 h 789"/>
              <a:gd name="T44" fmla="*/ 2147483647 w 2297"/>
              <a:gd name="T45" fmla="*/ 2147483647 h 789"/>
              <a:gd name="T46" fmla="*/ 2147483647 w 2297"/>
              <a:gd name="T47" fmla="*/ 2147483647 h 789"/>
              <a:gd name="T48" fmla="*/ 2147483647 w 2297"/>
              <a:gd name="T49" fmla="*/ 2147483647 h 789"/>
              <a:gd name="T50" fmla="*/ 2147483647 w 2297"/>
              <a:gd name="T51" fmla="*/ 2147483647 h 789"/>
              <a:gd name="T52" fmla="*/ 2147483647 w 2297"/>
              <a:gd name="T53" fmla="*/ 2147483647 h 789"/>
              <a:gd name="T54" fmla="*/ 2147483647 w 2297"/>
              <a:gd name="T55" fmla="*/ 2147483647 h 789"/>
              <a:gd name="T56" fmla="*/ 2147483647 w 2297"/>
              <a:gd name="T57" fmla="*/ 2147483647 h 789"/>
              <a:gd name="T58" fmla="*/ 2147483647 w 2297"/>
              <a:gd name="T59" fmla="*/ 2147483647 h 789"/>
              <a:gd name="T60" fmla="*/ 2147483647 w 2297"/>
              <a:gd name="T61" fmla="*/ 2147483647 h 789"/>
              <a:gd name="T62" fmla="*/ 2147483647 w 2297"/>
              <a:gd name="T63" fmla="*/ 2147483647 h 789"/>
              <a:gd name="T64" fmla="*/ 2147483647 w 2297"/>
              <a:gd name="T65" fmla="*/ 2147483647 h 789"/>
              <a:gd name="T66" fmla="*/ 2147483647 w 2297"/>
              <a:gd name="T67" fmla="*/ 2147483647 h 789"/>
              <a:gd name="T68" fmla="*/ 2147483647 w 2297"/>
              <a:gd name="T69" fmla="*/ 2147483647 h 789"/>
              <a:gd name="T70" fmla="*/ 2147483647 w 2297"/>
              <a:gd name="T71" fmla="*/ 2147483647 h 789"/>
              <a:gd name="T72" fmla="*/ 2147483647 w 2297"/>
              <a:gd name="T73" fmla="*/ 2147483647 h 789"/>
              <a:gd name="T74" fmla="*/ 2147483647 w 2297"/>
              <a:gd name="T75" fmla="*/ 2147483647 h 789"/>
              <a:gd name="T76" fmla="*/ 2147483647 w 2297"/>
              <a:gd name="T77" fmla="*/ 2147483647 h 789"/>
              <a:gd name="T78" fmla="*/ 2147483647 w 2297"/>
              <a:gd name="T79" fmla="*/ 2147483647 h 789"/>
              <a:gd name="T80" fmla="*/ 2147483647 w 2297"/>
              <a:gd name="T81" fmla="*/ 2147483647 h 789"/>
              <a:gd name="T82" fmla="*/ 2147483647 w 2297"/>
              <a:gd name="T83" fmla="*/ 2147483647 h 789"/>
              <a:gd name="T84" fmla="*/ 2147483647 w 2297"/>
              <a:gd name="T85" fmla="*/ 2147483647 h 789"/>
              <a:gd name="T86" fmla="*/ 2147483647 w 2297"/>
              <a:gd name="T87" fmla="*/ 2147483647 h 789"/>
              <a:gd name="T88" fmla="*/ 2147483647 w 2297"/>
              <a:gd name="T89" fmla="*/ 2147483647 h 789"/>
              <a:gd name="T90" fmla="*/ 2147483647 w 2297"/>
              <a:gd name="T91" fmla="*/ 2147483647 h 789"/>
              <a:gd name="T92" fmla="*/ 2147483647 w 2297"/>
              <a:gd name="T93" fmla="*/ 2147483647 h 789"/>
              <a:gd name="T94" fmla="*/ 2147483647 w 2297"/>
              <a:gd name="T95" fmla="*/ 2147483647 h 789"/>
              <a:gd name="T96" fmla="*/ 2147483647 w 2297"/>
              <a:gd name="T97" fmla="*/ 2147483647 h 789"/>
              <a:gd name="T98" fmla="*/ 2147483647 w 2297"/>
              <a:gd name="T99" fmla="*/ 2147483647 h 789"/>
              <a:gd name="T100" fmla="*/ 2147483647 w 2297"/>
              <a:gd name="T101" fmla="*/ 2147483647 h 789"/>
              <a:gd name="T102" fmla="*/ 2147483647 w 2297"/>
              <a:gd name="T103" fmla="*/ 2147483647 h 789"/>
              <a:gd name="T104" fmla="*/ 2147483647 w 2297"/>
              <a:gd name="T105" fmla="*/ 2147483647 h 789"/>
              <a:gd name="T106" fmla="*/ 2147483647 w 2297"/>
              <a:gd name="T107" fmla="*/ 2147483647 h 789"/>
              <a:gd name="T108" fmla="*/ 2147483647 w 2297"/>
              <a:gd name="T109" fmla="*/ 2147483647 h 789"/>
              <a:gd name="T110" fmla="*/ 2147483647 w 2297"/>
              <a:gd name="T111" fmla="*/ 2147483647 h 789"/>
              <a:gd name="T112" fmla="*/ 2147483647 w 2297"/>
              <a:gd name="T113" fmla="*/ 2147483647 h 789"/>
              <a:gd name="T114" fmla="*/ 2147483647 w 2297"/>
              <a:gd name="T115" fmla="*/ 2147483647 h 789"/>
              <a:gd name="T116" fmla="*/ 2147483647 w 2297"/>
              <a:gd name="T117" fmla="*/ 2147483647 h 789"/>
              <a:gd name="T118" fmla="*/ 2147483647 w 2297"/>
              <a:gd name="T119" fmla="*/ 2147483647 h 789"/>
              <a:gd name="T120" fmla="*/ 2147483647 w 2297"/>
              <a:gd name="T121" fmla="*/ 2147483647 h 7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7" h="789">
                <a:moveTo>
                  <a:pt x="0" y="729"/>
                </a:moveTo>
                <a:lnTo>
                  <a:pt x="312" y="789"/>
                </a:lnTo>
                <a:lnTo>
                  <a:pt x="320" y="776"/>
                </a:lnTo>
                <a:lnTo>
                  <a:pt x="330" y="763"/>
                </a:lnTo>
                <a:lnTo>
                  <a:pt x="342" y="746"/>
                </a:lnTo>
                <a:lnTo>
                  <a:pt x="354" y="731"/>
                </a:lnTo>
                <a:lnTo>
                  <a:pt x="366" y="716"/>
                </a:lnTo>
                <a:lnTo>
                  <a:pt x="378" y="704"/>
                </a:lnTo>
                <a:lnTo>
                  <a:pt x="392" y="688"/>
                </a:lnTo>
                <a:lnTo>
                  <a:pt x="404" y="675"/>
                </a:lnTo>
                <a:lnTo>
                  <a:pt x="420" y="660"/>
                </a:lnTo>
                <a:lnTo>
                  <a:pt x="434" y="646"/>
                </a:lnTo>
                <a:lnTo>
                  <a:pt x="452" y="632"/>
                </a:lnTo>
                <a:lnTo>
                  <a:pt x="468" y="619"/>
                </a:lnTo>
                <a:lnTo>
                  <a:pt x="482" y="608"/>
                </a:lnTo>
                <a:lnTo>
                  <a:pt x="496" y="597"/>
                </a:lnTo>
                <a:lnTo>
                  <a:pt x="512" y="585"/>
                </a:lnTo>
                <a:lnTo>
                  <a:pt x="530" y="573"/>
                </a:lnTo>
                <a:lnTo>
                  <a:pt x="548" y="560"/>
                </a:lnTo>
                <a:lnTo>
                  <a:pt x="566" y="548"/>
                </a:lnTo>
                <a:lnTo>
                  <a:pt x="578" y="539"/>
                </a:lnTo>
                <a:lnTo>
                  <a:pt x="594" y="528"/>
                </a:lnTo>
                <a:lnTo>
                  <a:pt x="616" y="515"/>
                </a:lnTo>
                <a:lnTo>
                  <a:pt x="640" y="502"/>
                </a:lnTo>
                <a:lnTo>
                  <a:pt x="668" y="485"/>
                </a:lnTo>
                <a:lnTo>
                  <a:pt x="696" y="470"/>
                </a:lnTo>
                <a:lnTo>
                  <a:pt x="726" y="454"/>
                </a:lnTo>
                <a:lnTo>
                  <a:pt x="756" y="439"/>
                </a:lnTo>
                <a:lnTo>
                  <a:pt x="792" y="424"/>
                </a:lnTo>
                <a:lnTo>
                  <a:pt x="820" y="412"/>
                </a:lnTo>
                <a:lnTo>
                  <a:pt x="849" y="400"/>
                </a:lnTo>
                <a:lnTo>
                  <a:pt x="883" y="387"/>
                </a:lnTo>
                <a:lnTo>
                  <a:pt x="921" y="373"/>
                </a:lnTo>
                <a:lnTo>
                  <a:pt x="961" y="359"/>
                </a:lnTo>
                <a:lnTo>
                  <a:pt x="997" y="347"/>
                </a:lnTo>
                <a:lnTo>
                  <a:pt x="1039" y="334"/>
                </a:lnTo>
                <a:lnTo>
                  <a:pt x="1083" y="321"/>
                </a:lnTo>
                <a:lnTo>
                  <a:pt x="1125" y="311"/>
                </a:lnTo>
                <a:lnTo>
                  <a:pt x="1165" y="301"/>
                </a:lnTo>
                <a:lnTo>
                  <a:pt x="1203" y="292"/>
                </a:lnTo>
                <a:lnTo>
                  <a:pt x="1239" y="284"/>
                </a:lnTo>
                <a:lnTo>
                  <a:pt x="1281" y="275"/>
                </a:lnTo>
                <a:lnTo>
                  <a:pt x="1321" y="268"/>
                </a:lnTo>
                <a:lnTo>
                  <a:pt x="1361" y="261"/>
                </a:lnTo>
                <a:lnTo>
                  <a:pt x="1405" y="254"/>
                </a:lnTo>
                <a:lnTo>
                  <a:pt x="1443" y="248"/>
                </a:lnTo>
                <a:lnTo>
                  <a:pt x="1489" y="242"/>
                </a:lnTo>
                <a:lnTo>
                  <a:pt x="1535" y="236"/>
                </a:lnTo>
                <a:lnTo>
                  <a:pt x="1581" y="231"/>
                </a:lnTo>
                <a:lnTo>
                  <a:pt x="1629" y="227"/>
                </a:lnTo>
                <a:lnTo>
                  <a:pt x="1679" y="223"/>
                </a:lnTo>
                <a:lnTo>
                  <a:pt x="1723" y="221"/>
                </a:lnTo>
                <a:lnTo>
                  <a:pt x="1769" y="219"/>
                </a:lnTo>
                <a:lnTo>
                  <a:pt x="1823" y="218"/>
                </a:lnTo>
                <a:lnTo>
                  <a:pt x="1867" y="218"/>
                </a:lnTo>
                <a:lnTo>
                  <a:pt x="1921" y="218"/>
                </a:lnTo>
                <a:lnTo>
                  <a:pt x="1921" y="275"/>
                </a:lnTo>
                <a:lnTo>
                  <a:pt x="2297" y="143"/>
                </a:lnTo>
                <a:lnTo>
                  <a:pt x="1921" y="0"/>
                </a:lnTo>
                <a:lnTo>
                  <a:pt x="1921" y="54"/>
                </a:lnTo>
                <a:lnTo>
                  <a:pt x="1861" y="54"/>
                </a:lnTo>
                <a:lnTo>
                  <a:pt x="1807" y="55"/>
                </a:lnTo>
                <a:lnTo>
                  <a:pt x="1751" y="57"/>
                </a:lnTo>
                <a:lnTo>
                  <a:pt x="1701" y="59"/>
                </a:lnTo>
                <a:lnTo>
                  <a:pt x="1653" y="61"/>
                </a:lnTo>
                <a:lnTo>
                  <a:pt x="1607" y="64"/>
                </a:lnTo>
                <a:lnTo>
                  <a:pt x="1557" y="68"/>
                </a:lnTo>
                <a:lnTo>
                  <a:pt x="1513" y="72"/>
                </a:lnTo>
                <a:lnTo>
                  <a:pt x="1471" y="76"/>
                </a:lnTo>
                <a:lnTo>
                  <a:pt x="1425" y="81"/>
                </a:lnTo>
                <a:lnTo>
                  <a:pt x="1367" y="88"/>
                </a:lnTo>
                <a:lnTo>
                  <a:pt x="1323" y="94"/>
                </a:lnTo>
                <a:lnTo>
                  <a:pt x="1279" y="101"/>
                </a:lnTo>
                <a:lnTo>
                  <a:pt x="1237" y="108"/>
                </a:lnTo>
                <a:lnTo>
                  <a:pt x="1187" y="117"/>
                </a:lnTo>
                <a:lnTo>
                  <a:pt x="1141" y="126"/>
                </a:lnTo>
                <a:lnTo>
                  <a:pt x="1099" y="135"/>
                </a:lnTo>
                <a:lnTo>
                  <a:pt x="1057" y="144"/>
                </a:lnTo>
                <a:lnTo>
                  <a:pt x="1009" y="156"/>
                </a:lnTo>
                <a:lnTo>
                  <a:pt x="965" y="167"/>
                </a:lnTo>
                <a:lnTo>
                  <a:pt x="923" y="177"/>
                </a:lnTo>
                <a:lnTo>
                  <a:pt x="883" y="189"/>
                </a:lnTo>
                <a:lnTo>
                  <a:pt x="845" y="199"/>
                </a:lnTo>
                <a:lnTo>
                  <a:pt x="808" y="212"/>
                </a:lnTo>
                <a:lnTo>
                  <a:pt x="772" y="224"/>
                </a:lnTo>
                <a:lnTo>
                  <a:pt x="730" y="238"/>
                </a:lnTo>
                <a:lnTo>
                  <a:pt x="690" y="252"/>
                </a:lnTo>
                <a:lnTo>
                  <a:pt x="654" y="267"/>
                </a:lnTo>
                <a:lnTo>
                  <a:pt x="618" y="282"/>
                </a:lnTo>
                <a:lnTo>
                  <a:pt x="584" y="296"/>
                </a:lnTo>
                <a:lnTo>
                  <a:pt x="552" y="310"/>
                </a:lnTo>
                <a:lnTo>
                  <a:pt x="524" y="323"/>
                </a:lnTo>
                <a:lnTo>
                  <a:pt x="488" y="340"/>
                </a:lnTo>
                <a:lnTo>
                  <a:pt x="456" y="358"/>
                </a:lnTo>
                <a:lnTo>
                  <a:pt x="428" y="372"/>
                </a:lnTo>
                <a:lnTo>
                  <a:pt x="398" y="389"/>
                </a:lnTo>
                <a:lnTo>
                  <a:pt x="370" y="406"/>
                </a:lnTo>
                <a:lnTo>
                  <a:pt x="340" y="424"/>
                </a:lnTo>
                <a:lnTo>
                  <a:pt x="312" y="442"/>
                </a:lnTo>
                <a:lnTo>
                  <a:pt x="286" y="459"/>
                </a:lnTo>
                <a:lnTo>
                  <a:pt x="256" y="478"/>
                </a:lnTo>
                <a:lnTo>
                  <a:pt x="234" y="494"/>
                </a:lnTo>
                <a:lnTo>
                  <a:pt x="212" y="510"/>
                </a:lnTo>
                <a:lnTo>
                  <a:pt x="198" y="521"/>
                </a:lnTo>
                <a:lnTo>
                  <a:pt x="182" y="532"/>
                </a:lnTo>
                <a:lnTo>
                  <a:pt x="170" y="541"/>
                </a:lnTo>
                <a:lnTo>
                  <a:pt x="162" y="550"/>
                </a:lnTo>
                <a:lnTo>
                  <a:pt x="150" y="560"/>
                </a:lnTo>
                <a:lnTo>
                  <a:pt x="140" y="572"/>
                </a:lnTo>
                <a:lnTo>
                  <a:pt x="128" y="584"/>
                </a:lnTo>
                <a:lnTo>
                  <a:pt x="116" y="594"/>
                </a:lnTo>
                <a:lnTo>
                  <a:pt x="106" y="603"/>
                </a:lnTo>
                <a:lnTo>
                  <a:pt x="94" y="615"/>
                </a:lnTo>
                <a:lnTo>
                  <a:pt x="82" y="627"/>
                </a:lnTo>
                <a:lnTo>
                  <a:pt x="72" y="639"/>
                </a:lnTo>
                <a:lnTo>
                  <a:pt x="58" y="652"/>
                </a:lnTo>
                <a:lnTo>
                  <a:pt x="50" y="663"/>
                </a:lnTo>
                <a:lnTo>
                  <a:pt x="40" y="673"/>
                </a:lnTo>
                <a:lnTo>
                  <a:pt x="32" y="685"/>
                </a:lnTo>
                <a:lnTo>
                  <a:pt x="22" y="697"/>
                </a:lnTo>
                <a:lnTo>
                  <a:pt x="14" y="709"/>
                </a:lnTo>
                <a:lnTo>
                  <a:pt x="8" y="718"/>
                </a:lnTo>
                <a:lnTo>
                  <a:pt x="0" y="72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11275" name="Freeform 159"/>
          <p:cNvSpPr>
            <a:spLocks noChangeAspect="1"/>
          </p:cNvSpPr>
          <p:nvPr/>
        </p:nvSpPr>
        <p:spPr bwMode="auto">
          <a:xfrm flipV="1">
            <a:off x="6553200" y="2743200"/>
            <a:ext cx="622300" cy="428625"/>
          </a:xfrm>
          <a:custGeom>
            <a:avLst/>
            <a:gdLst>
              <a:gd name="T0" fmla="*/ 2147483647 w 2297"/>
              <a:gd name="T1" fmla="*/ 2147483647 h 789"/>
              <a:gd name="T2" fmla="*/ 2147483647 w 2297"/>
              <a:gd name="T3" fmla="*/ 2147483647 h 789"/>
              <a:gd name="T4" fmla="*/ 2147483647 w 2297"/>
              <a:gd name="T5" fmla="*/ 2147483647 h 789"/>
              <a:gd name="T6" fmla="*/ 2147483647 w 2297"/>
              <a:gd name="T7" fmla="*/ 2147483647 h 789"/>
              <a:gd name="T8" fmla="*/ 2147483647 w 2297"/>
              <a:gd name="T9" fmla="*/ 2147483647 h 789"/>
              <a:gd name="T10" fmla="*/ 2147483647 w 2297"/>
              <a:gd name="T11" fmla="*/ 2147483647 h 789"/>
              <a:gd name="T12" fmla="*/ 2147483647 w 2297"/>
              <a:gd name="T13" fmla="*/ 2147483647 h 789"/>
              <a:gd name="T14" fmla="*/ 2147483647 w 2297"/>
              <a:gd name="T15" fmla="*/ 2147483647 h 789"/>
              <a:gd name="T16" fmla="*/ 2147483647 w 2297"/>
              <a:gd name="T17" fmla="*/ 2147483647 h 789"/>
              <a:gd name="T18" fmla="*/ 2147483647 w 2297"/>
              <a:gd name="T19" fmla="*/ 2147483647 h 789"/>
              <a:gd name="T20" fmla="*/ 2147483647 w 2297"/>
              <a:gd name="T21" fmla="*/ 2147483647 h 789"/>
              <a:gd name="T22" fmla="*/ 2147483647 w 2297"/>
              <a:gd name="T23" fmla="*/ 2147483647 h 789"/>
              <a:gd name="T24" fmla="*/ 2147483647 w 2297"/>
              <a:gd name="T25" fmla="*/ 2147483647 h 789"/>
              <a:gd name="T26" fmla="*/ 2147483647 w 2297"/>
              <a:gd name="T27" fmla="*/ 2147483647 h 789"/>
              <a:gd name="T28" fmla="*/ 2147483647 w 2297"/>
              <a:gd name="T29" fmla="*/ 2147483647 h 789"/>
              <a:gd name="T30" fmla="*/ 2147483647 w 2297"/>
              <a:gd name="T31" fmla="*/ 2147483647 h 789"/>
              <a:gd name="T32" fmla="*/ 2147483647 w 2297"/>
              <a:gd name="T33" fmla="*/ 2147483647 h 789"/>
              <a:gd name="T34" fmla="*/ 2147483647 w 2297"/>
              <a:gd name="T35" fmla="*/ 2147483647 h 789"/>
              <a:gd name="T36" fmla="*/ 2147483647 w 2297"/>
              <a:gd name="T37" fmla="*/ 2147483647 h 789"/>
              <a:gd name="T38" fmla="*/ 2147483647 w 2297"/>
              <a:gd name="T39" fmla="*/ 2147483647 h 789"/>
              <a:gd name="T40" fmla="*/ 2147483647 w 2297"/>
              <a:gd name="T41" fmla="*/ 2147483647 h 789"/>
              <a:gd name="T42" fmla="*/ 2147483647 w 2297"/>
              <a:gd name="T43" fmla="*/ 2147483647 h 789"/>
              <a:gd name="T44" fmla="*/ 2147483647 w 2297"/>
              <a:gd name="T45" fmla="*/ 2147483647 h 789"/>
              <a:gd name="T46" fmla="*/ 2147483647 w 2297"/>
              <a:gd name="T47" fmla="*/ 2147483647 h 789"/>
              <a:gd name="T48" fmla="*/ 2147483647 w 2297"/>
              <a:gd name="T49" fmla="*/ 2147483647 h 789"/>
              <a:gd name="T50" fmla="*/ 2147483647 w 2297"/>
              <a:gd name="T51" fmla="*/ 2147483647 h 789"/>
              <a:gd name="T52" fmla="*/ 2147483647 w 2297"/>
              <a:gd name="T53" fmla="*/ 2147483647 h 789"/>
              <a:gd name="T54" fmla="*/ 2147483647 w 2297"/>
              <a:gd name="T55" fmla="*/ 2147483647 h 789"/>
              <a:gd name="T56" fmla="*/ 2147483647 w 2297"/>
              <a:gd name="T57" fmla="*/ 2147483647 h 789"/>
              <a:gd name="T58" fmla="*/ 2147483647 w 2297"/>
              <a:gd name="T59" fmla="*/ 2147483647 h 789"/>
              <a:gd name="T60" fmla="*/ 2147483647 w 2297"/>
              <a:gd name="T61" fmla="*/ 2147483647 h 789"/>
              <a:gd name="T62" fmla="*/ 2147483647 w 2297"/>
              <a:gd name="T63" fmla="*/ 2147483647 h 789"/>
              <a:gd name="T64" fmla="*/ 2147483647 w 2297"/>
              <a:gd name="T65" fmla="*/ 2147483647 h 789"/>
              <a:gd name="T66" fmla="*/ 2147483647 w 2297"/>
              <a:gd name="T67" fmla="*/ 2147483647 h 789"/>
              <a:gd name="T68" fmla="*/ 2147483647 w 2297"/>
              <a:gd name="T69" fmla="*/ 2147483647 h 789"/>
              <a:gd name="T70" fmla="*/ 2147483647 w 2297"/>
              <a:gd name="T71" fmla="*/ 2147483647 h 789"/>
              <a:gd name="T72" fmla="*/ 2147483647 w 2297"/>
              <a:gd name="T73" fmla="*/ 2147483647 h 789"/>
              <a:gd name="T74" fmla="*/ 2147483647 w 2297"/>
              <a:gd name="T75" fmla="*/ 2147483647 h 789"/>
              <a:gd name="T76" fmla="*/ 2147483647 w 2297"/>
              <a:gd name="T77" fmla="*/ 2147483647 h 789"/>
              <a:gd name="T78" fmla="*/ 2147483647 w 2297"/>
              <a:gd name="T79" fmla="*/ 2147483647 h 789"/>
              <a:gd name="T80" fmla="*/ 2147483647 w 2297"/>
              <a:gd name="T81" fmla="*/ 2147483647 h 789"/>
              <a:gd name="T82" fmla="*/ 2147483647 w 2297"/>
              <a:gd name="T83" fmla="*/ 2147483647 h 789"/>
              <a:gd name="T84" fmla="*/ 2147483647 w 2297"/>
              <a:gd name="T85" fmla="*/ 2147483647 h 789"/>
              <a:gd name="T86" fmla="*/ 2147483647 w 2297"/>
              <a:gd name="T87" fmla="*/ 2147483647 h 789"/>
              <a:gd name="T88" fmla="*/ 2147483647 w 2297"/>
              <a:gd name="T89" fmla="*/ 2147483647 h 789"/>
              <a:gd name="T90" fmla="*/ 2147483647 w 2297"/>
              <a:gd name="T91" fmla="*/ 2147483647 h 789"/>
              <a:gd name="T92" fmla="*/ 2147483647 w 2297"/>
              <a:gd name="T93" fmla="*/ 2147483647 h 789"/>
              <a:gd name="T94" fmla="*/ 2147483647 w 2297"/>
              <a:gd name="T95" fmla="*/ 2147483647 h 789"/>
              <a:gd name="T96" fmla="*/ 2147483647 w 2297"/>
              <a:gd name="T97" fmla="*/ 2147483647 h 789"/>
              <a:gd name="T98" fmla="*/ 2147483647 w 2297"/>
              <a:gd name="T99" fmla="*/ 2147483647 h 789"/>
              <a:gd name="T100" fmla="*/ 2147483647 w 2297"/>
              <a:gd name="T101" fmla="*/ 2147483647 h 789"/>
              <a:gd name="T102" fmla="*/ 2147483647 w 2297"/>
              <a:gd name="T103" fmla="*/ 2147483647 h 789"/>
              <a:gd name="T104" fmla="*/ 2147483647 w 2297"/>
              <a:gd name="T105" fmla="*/ 2147483647 h 789"/>
              <a:gd name="T106" fmla="*/ 2147483647 w 2297"/>
              <a:gd name="T107" fmla="*/ 2147483647 h 789"/>
              <a:gd name="T108" fmla="*/ 2147483647 w 2297"/>
              <a:gd name="T109" fmla="*/ 2147483647 h 789"/>
              <a:gd name="T110" fmla="*/ 2147483647 w 2297"/>
              <a:gd name="T111" fmla="*/ 2147483647 h 789"/>
              <a:gd name="T112" fmla="*/ 2147483647 w 2297"/>
              <a:gd name="T113" fmla="*/ 2147483647 h 789"/>
              <a:gd name="T114" fmla="*/ 2147483647 w 2297"/>
              <a:gd name="T115" fmla="*/ 2147483647 h 789"/>
              <a:gd name="T116" fmla="*/ 2147483647 w 2297"/>
              <a:gd name="T117" fmla="*/ 2147483647 h 789"/>
              <a:gd name="T118" fmla="*/ 2147483647 w 2297"/>
              <a:gd name="T119" fmla="*/ 2147483647 h 789"/>
              <a:gd name="T120" fmla="*/ 2147483647 w 2297"/>
              <a:gd name="T121" fmla="*/ 2147483647 h 7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7" h="789">
                <a:moveTo>
                  <a:pt x="0" y="729"/>
                </a:moveTo>
                <a:lnTo>
                  <a:pt x="312" y="789"/>
                </a:lnTo>
                <a:lnTo>
                  <a:pt x="320" y="776"/>
                </a:lnTo>
                <a:lnTo>
                  <a:pt x="330" y="763"/>
                </a:lnTo>
                <a:lnTo>
                  <a:pt x="342" y="746"/>
                </a:lnTo>
                <a:lnTo>
                  <a:pt x="354" y="731"/>
                </a:lnTo>
                <a:lnTo>
                  <a:pt x="366" y="716"/>
                </a:lnTo>
                <a:lnTo>
                  <a:pt x="378" y="704"/>
                </a:lnTo>
                <a:lnTo>
                  <a:pt x="392" y="688"/>
                </a:lnTo>
                <a:lnTo>
                  <a:pt x="404" y="675"/>
                </a:lnTo>
                <a:lnTo>
                  <a:pt x="420" y="660"/>
                </a:lnTo>
                <a:lnTo>
                  <a:pt x="434" y="646"/>
                </a:lnTo>
                <a:lnTo>
                  <a:pt x="452" y="632"/>
                </a:lnTo>
                <a:lnTo>
                  <a:pt x="468" y="619"/>
                </a:lnTo>
                <a:lnTo>
                  <a:pt x="482" y="608"/>
                </a:lnTo>
                <a:lnTo>
                  <a:pt x="496" y="597"/>
                </a:lnTo>
                <a:lnTo>
                  <a:pt x="512" y="585"/>
                </a:lnTo>
                <a:lnTo>
                  <a:pt x="530" y="573"/>
                </a:lnTo>
                <a:lnTo>
                  <a:pt x="548" y="560"/>
                </a:lnTo>
                <a:lnTo>
                  <a:pt x="566" y="548"/>
                </a:lnTo>
                <a:lnTo>
                  <a:pt x="578" y="539"/>
                </a:lnTo>
                <a:lnTo>
                  <a:pt x="594" y="528"/>
                </a:lnTo>
                <a:lnTo>
                  <a:pt x="616" y="515"/>
                </a:lnTo>
                <a:lnTo>
                  <a:pt x="640" y="502"/>
                </a:lnTo>
                <a:lnTo>
                  <a:pt x="668" y="485"/>
                </a:lnTo>
                <a:lnTo>
                  <a:pt x="696" y="470"/>
                </a:lnTo>
                <a:lnTo>
                  <a:pt x="726" y="454"/>
                </a:lnTo>
                <a:lnTo>
                  <a:pt x="756" y="439"/>
                </a:lnTo>
                <a:lnTo>
                  <a:pt x="792" y="424"/>
                </a:lnTo>
                <a:lnTo>
                  <a:pt x="820" y="412"/>
                </a:lnTo>
                <a:lnTo>
                  <a:pt x="849" y="400"/>
                </a:lnTo>
                <a:lnTo>
                  <a:pt x="883" y="387"/>
                </a:lnTo>
                <a:lnTo>
                  <a:pt x="921" y="373"/>
                </a:lnTo>
                <a:lnTo>
                  <a:pt x="961" y="359"/>
                </a:lnTo>
                <a:lnTo>
                  <a:pt x="997" y="347"/>
                </a:lnTo>
                <a:lnTo>
                  <a:pt x="1039" y="334"/>
                </a:lnTo>
                <a:lnTo>
                  <a:pt x="1083" y="321"/>
                </a:lnTo>
                <a:lnTo>
                  <a:pt x="1125" y="311"/>
                </a:lnTo>
                <a:lnTo>
                  <a:pt x="1165" y="301"/>
                </a:lnTo>
                <a:lnTo>
                  <a:pt x="1203" y="292"/>
                </a:lnTo>
                <a:lnTo>
                  <a:pt x="1239" y="284"/>
                </a:lnTo>
                <a:lnTo>
                  <a:pt x="1281" y="275"/>
                </a:lnTo>
                <a:lnTo>
                  <a:pt x="1321" y="268"/>
                </a:lnTo>
                <a:lnTo>
                  <a:pt x="1361" y="261"/>
                </a:lnTo>
                <a:lnTo>
                  <a:pt x="1405" y="254"/>
                </a:lnTo>
                <a:lnTo>
                  <a:pt x="1443" y="248"/>
                </a:lnTo>
                <a:lnTo>
                  <a:pt x="1489" y="242"/>
                </a:lnTo>
                <a:lnTo>
                  <a:pt x="1535" y="236"/>
                </a:lnTo>
                <a:lnTo>
                  <a:pt x="1581" y="231"/>
                </a:lnTo>
                <a:lnTo>
                  <a:pt x="1629" y="227"/>
                </a:lnTo>
                <a:lnTo>
                  <a:pt x="1679" y="223"/>
                </a:lnTo>
                <a:lnTo>
                  <a:pt x="1723" y="221"/>
                </a:lnTo>
                <a:lnTo>
                  <a:pt x="1769" y="219"/>
                </a:lnTo>
                <a:lnTo>
                  <a:pt x="1823" y="218"/>
                </a:lnTo>
                <a:lnTo>
                  <a:pt x="1867" y="218"/>
                </a:lnTo>
                <a:lnTo>
                  <a:pt x="1921" y="218"/>
                </a:lnTo>
                <a:lnTo>
                  <a:pt x="1921" y="275"/>
                </a:lnTo>
                <a:lnTo>
                  <a:pt x="2297" y="143"/>
                </a:lnTo>
                <a:lnTo>
                  <a:pt x="1921" y="0"/>
                </a:lnTo>
                <a:lnTo>
                  <a:pt x="1921" y="54"/>
                </a:lnTo>
                <a:lnTo>
                  <a:pt x="1861" y="54"/>
                </a:lnTo>
                <a:lnTo>
                  <a:pt x="1807" y="55"/>
                </a:lnTo>
                <a:lnTo>
                  <a:pt x="1751" y="57"/>
                </a:lnTo>
                <a:lnTo>
                  <a:pt x="1701" y="59"/>
                </a:lnTo>
                <a:lnTo>
                  <a:pt x="1653" y="61"/>
                </a:lnTo>
                <a:lnTo>
                  <a:pt x="1607" y="64"/>
                </a:lnTo>
                <a:lnTo>
                  <a:pt x="1557" y="68"/>
                </a:lnTo>
                <a:lnTo>
                  <a:pt x="1513" y="72"/>
                </a:lnTo>
                <a:lnTo>
                  <a:pt x="1471" y="76"/>
                </a:lnTo>
                <a:lnTo>
                  <a:pt x="1425" y="81"/>
                </a:lnTo>
                <a:lnTo>
                  <a:pt x="1367" y="88"/>
                </a:lnTo>
                <a:lnTo>
                  <a:pt x="1323" y="94"/>
                </a:lnTo>
                <a:lnTo>
                  <a:pt x="1279" y="101"/>
                </a:lnTo>
                <a:lnTo>
                  <a:pt x="1237" y="108"/>
                </a:lnTo>
                <a:lnTo>
                  <a:pt x="1187" y="117"/>
                </a:lnTo>
                <a:lnTo>
                  <a:pt x="1141" y="126"/>
                </a:lnTo>
                <a:lnTo>
                  <a:pt x="1099" y="135"/>
                </a:lnTo>
                <a:lnTo>
                  <a:pt x="1057" y="144"/>
                </a:lnTo>
                <a:lnTo>
                  <a:pt x="1009" y="156"/>
                </a:lnTo>
                <a:lnTo>
                  <a:pt x="965" y="167"/>
                </a:lnTo>
                <a:lnTo>
                  <a:pt x="923" y="177"/>
                </a:lnTo>
                <a:lnTo>
                  <a:pt x="883" y="189"/>
                </a:lnTo>
                <a:lnTo>
                  <a:pt x="845" y="199"/>
                </a:lnTo>
                <a:lnTo>
                  <a:pt x="808" y="212"/>
                </a:lnTo>
                <a:lnTo>
                  <a:pt x="772" y="224"/>
                </a:lnTo>
                <a:lnTo>
                  <a:pt x="730" y="238"/>
                </a:lnTo>
                <a:lnTo>
                  <a:pt x="690" y="252"/>
                </a:lnTo>
                <a:lnTo>
                  <a:pt x="654" y="267"/>
                </a:lnTo>
                <a:lnTo>
                  <a:pt x="618" y="282"/>
                </a:lnTo>
                <a:lnTo>
                  <a:pt x="584" y="296"/>
                </a:lnTo>
                <a:lnTo>
                  <a:pt x="552" y="310"/>
                </a:lnTo>
                <a:lnTo>
                  <a:pt x="524" y="323"/>
                </a:lnTo>
                <a:lnTo>
                  <a:pt x="488" y="340"/>
                </a:lnTo>
                <a:lnTo>
                  <a:pt x="456" y="358"/>
                </a:lnTo>
                <a:lnTo>
                  <a:pt x="428" y="372"/>
                </a:lnTo>
                <a:lnTo>
                  <a:pt x="398" y="389"/>
                </a:lnTo>
                <a:lnTo>
                  <a:pt x="370" y="406"/>
                </a:lnTo>
                <a:lnTo>
                  <a:pt x="340" y="424"/>
                </a:lnTo>
                <a:lnTo>
                  <a:pt x="312" y="442"/>
                </a:lnTo>
                <a:lnTo>
                  <a:pt x="286" y="459"/>
                </a:lnTo>
                <a:lnTo>
                  <a:pt x="256" y="478"/>
                </a:lnTo>
                <a:lnTo>
                  <a:pt x="234" y="494"/>
                </a:lnTo>
                <a:lnTo>
                  <a:pt x="212" y="510"/>
                </a:lnTo>
                <a:lnTo>
                  <a:pt x="198" y="521"/>
                </a:lnTo>
                <a:lnTo>
                  <a:pt x="182" y="532"/>
                </a:lnTo>
                <a:lnTo>
                  <a:pt x="170" y="541"/>
                </a:lnTo>
                <a:lnTo>
                  <a:pt x="162" y="550"/>
                </a:lnTo>
                <a:lnTo>
                  <a:pt x="150" y="560"/>
                </a:lnTo>
                <a:lnTo>
                  <a:pt x="140" y="572"/>
                </a:lnTo>
                <a:lnTo>
                  <a:pt x="128" y="584"/>
                </a:lnTo>
                <a:lnTo>
                  <a:pt x="116" y="594"/>
                </a:lnTo>
                <a:lnTo>
                  <a:pt x="106" y="603"/>
                </a:lnTo>
                <a:lnTo>
                  <a:pt x="94" y="615"/>
                </a:lnTo>
                <a:lnTo>
                  <a:pt x="82" y="627"/>
                </a:lnTo>
                <a:lnTo>
                  <a:pt x="72" y="639"/>
                </a:lnTo>
                <a:lnTo>
                  <a:pt x="58" y="652"/>
                </a:lnTo>
                <a:lnTo>
                  <a:pt x="50" y="663"/>
                </a:lnTo>
                <a:lnTo>
                  <a:pt x="40" y="673"/>
                </a:lnTo>
                <a:lnTo>
                  <a:pt x="32" y="685"/>
                </a:lnTo>
                <a:lnTo>
                  <a:pt x="22" y="697"/>
                </a:lnTo>
                <a:lnTo>
                  <a:pt x="14" y="709"/>
                </a:lnTo>
                <a:lnTo>
                  <a:pt x="8" y="718"/>
                </a:lnTo>
                <a:lnTo>
                  <a:pt x="0" y="72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Tree>
    <p:extLst>
      <p:ext uri="{BB962C8B-B14F-4D97-AF65-F5344CB8AC3E}">
        <p14:creationId xmlns:p14="http://schemas.microsoft.com/office/powerpoint/2010/main" val="152109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2" dur="500"/>
                                        <p:tgtEl>
                                          <p:spTgt spid="153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7" dur="500"/>
                                        <p:tgtEl>
                                          <p:spTgt spid="1536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30" dur="500"/>
                                        <p:tgtEl>
                                          <p:spTgt spid="1536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33"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30ACD77-D92B-44AE-AC3F-C1B126257D97}" type="slidenum">
              <a:rPr lang="en-US" sz="1400" smtClean="0"/>
              <a:pPr eaLnBrk="1" hangingPunct="1"/>
              <a:t>27</a:t>
            </a:fld>
            <a:endParaRPr lang="en-US" sz="1400"/>
          </a:p>
        </p:txBody>
      </p:sp>
      <p:sp>
        <p:nvSpPr>
          <p:cNvPr id="15363" name="Rectangle 2"/>
          <p:cNvSpPr>
            <a:spLocks noGrp="1" noChangeArrowheads="1"/>
          </p:cNvSpPr>
          <p:nvPr>
            <p:ph type="title"/>
          </p:nvPr>
        </p:nvSpPr>
        <p:spPr>
          <a:xfrm>
            <a:off x="228600" y="457200"/>
            <a:ext cx="8229600" cy="1143000"/>
          </a:xfrm>
        </p:spPr>
        <p:txBody>
          <a:bodyPr/>
          <a:lstStyle/>
          <a:p>
            <a:pPr eaLnBrk="1" hangingPunct="1"/>
            <a:r>
              <a:rPr lang="en-US" b="1" dirty="0" err="1">
                <a:solidFill>
                  <a:srgbClr val="FF0000"/>
                </a:solidFill>
              </a:rPr>
              <a:t>Sistem</a:t>
            </a:r>
            <a:r>
              <a:rPr lang="en-US" b="1" dirty="0">
                <a:solidFill>
                  <a:srgbClr val="FF0000"/>
                </a:solidFill>
              </a:rPr>
              <a:t> </a:t>
            </a:r>
            <a:r>
              <a:rPr lang="en-US" b="1" dirty="0" err="1">
                <a:solidFill>
                  <a:srgbClr val="FF0000"/>
                </a:solidFill>
              </a:rPr>
              <a:t>Informasi</a:t>
            </a:r>
            <a:r>
              <a:rPr lang="en-US" b="1" dirty="0">
                <a:solidFill>
                  <a:srgbClr val="FF0000"/>
                </a:solidFill>
              </a:rPr>
              <a:t> </a:t>
            </a:r>
            <a:r>
              <a:rPr lang="en-US" b="1" dirty="0" err="1">
                <a:solidFill>
                  <a:srgbClr val="FF0000"/>
                </a:solidFill>
              </a:rPr>
              <a:t>Manufaktur</a:t>
            </a:r>
            <a:endParaRPr lang="en-US" b="1" dirty="0">
              <a:solidFill>
                <a:srgbClr val="FF0000"/>
              </a:solidFill>
            </a:endParaRPr>
          </a:p>
        </p:txBody>
      </p:sp>
      <p:sp>
        <p:nvSpPr>
          <p:cNvPr id="15364" name="Rectangle 3"/>
          <p:cNvSpPr>
            <a:spLocks noGrp="1" noChangeArrowheads="1"/>
          </p:cNvSpPr>
          <p:nvPr>
            <p:ph type="body" idx="1"/>
          </p:nvPr>
        </p:nvSpPr>
        <p:spPr/>
        <p:txBody>
          <a:bodyPr/>
          <a:lstStyle/>
          <a:p>
            <a:pPr eaLnBrk="1" hangingPunct="1"/>
            <a:r>
              <a:rPr lang="en-US"/>
              <a:t>SI yang bekerja sama dengan SI lain untuk mendukung manajemen perusahaan (perencanaan maupun pengendalian) dalam menyelesaikan masalah yang berhubungan dengan produk atau jasa yang dihasilkan</a:t>
            </a:r>
          </a:p>
          <a:p>
            <a:pPr eaLnBrk="1" hangingPunct="1"/>
            <a:r>
              <a:rPr lang="en-US"/>
              <a:t>Misal : data bahan mentah, profil vendor baru, jadwal produksi</a:t>
            </a:r>
          </a:p>
          <a:p>
            <a:pPr eaLnBrk="1" hangingPunct="1"/>
            <a:endParaRPr lang="en-US"/>
          </a:p>
        </p:txBody>
      </p:sp>
    </p:spTree>
    <p:extLst>
      <p:ext uri="{BB962C8B-B14F-4D97-AF65-F5344CB8AC3E}">
        <p14:creationId xmlns:p14="http://schemas.microsoft.com/office/powerpoint/2010/main" val="2487194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CEA2038-4AFD-4E1A-9587-33654168A537}" type="slidenum">
              <a:rPr lang="en-US" sz="1400" smtClean="0"/>
              <a:pPr eaLnBrk="1" hangingPunct="1"/>
              <a:t>28</a:t>
            </a:fld>
            <a:endParaRPr lang="en-US" sz="1400"/>
          </a:p>
        </p:txBody>
      </p:sp>
      <p:sp>
        <p:nvSpPr>
          <p:cNvPr id="18435" name="Rectangle 2"/>
          <p:cNvSpPr>
            <a:spLocks noGrp="1" noChangeArrowheads="1"/>
          </p:cNvSpPr>
          <p:nvPr>
            <p:ph type="title"/>
          </p:nvPr>
        </p:nvSpPr>
        <p:spPr>
          <a:xfrm>
            <a:off x="228600" y="457200"/>
            <a:ext cx="8229600" cy="1143000"/>
          </a:xfrm>
        </p:spPr>
        <p:txBody>
          <a:bodyPr/>
          <a:lstStyle/>
          <a:p>
            <a:pPr eaLnBrk="1" hangingPunct="1"/>
            <a:r>
              <a:rPr lang="en-US" b="1" dirty="0" err="1">
                <a:solidFill>
                  <a:srgbClr val="FF0000"/>
                </a:solidFill>
              </a:rPr>
              <a:t>Implementasi</a:t>
            </a:r>
            <a:r>
              <a:rPr lang="en-US" b="1" dirty="0">
                <a:solidFill>
                  <a:srgbClr val="FF0000"/>
                </a:solidFill>
              </a:rPr>
              <a:t> CIM</a:t>
            </a:r>
          </a:p>
        </p:txBody>
      </p:sp>
      <p:sp>
        <p:nvSpPr>
          <p:cNvPr id="18436" name="Rectangle 3"/>
          <p:cNvSpPr>
            <a:spLocks noGrp="1" noChangeArrowheads="1"/>
          </p:cNvSpPr>
          <p:nvPr>
            <p:ph type="body" idx="1"/>
          </p:nvPr>
        </p:nvSpPr>
        <p:spPr/>
        <p:txBody>
          <a:bodyPr/>
          <a:lstStyle/>
          <a:p>
            <a:pPr eaLnBrk="1" hangingPunct="1"/>
            <a:r>
              <a:rPr lang="en-US"/>
              <a:t>Menyederhanakan proses produksi, perancangan produk, organisasi pabrik</a:t>
            </a:r>
          </a:p>
          <a:p>
            <a:pPr eaLnBrk="1" hangingPunct="1"/>
            <a:r>
              <a:rPr lang="en-US"/>
              <a:t>Menotomasikan proses-proses produksi dan fungsi-fungsi bisnisnya</a:t>
            </a:r>
          </a:p>
          <a:p>
            <a:pPr eaLnBrk="1" hangingPunct="1"/>
            <a:r>
              <a:rPr lang="en-US"/>
              <a:t>Mengintegrasikan seluru proses produksi dan pendukungnya.</a:t>
            </a:r>
          </a:p>
        </p:txBody>
      </p:sp>
    </p:spTree>
    <p:extLst>
      <p:ext uri="{BB962C8B-B14F-4D97-AF65-F5344CB8AC3E}">
        <p14:creationId xmlns:p14="http://schemas.microsoft.com/office/powerpoint/2010/main" val="1444673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844187-3DE4-4315-A992-153D29225DA8}" type="slidenum">
              <a:rPr lang="en-US" sz="1400" smtClean="0"/>
              <a:pPr eaLnBrk="1" hangingPunct="1"/>
              <a:t>29</a:t>
            </a:fld>
            <a:endParaRPr lang="en-US" sz="1400"/>
          </a:p>
        </p:txBody>
      </p:sp>
      <p:grpSp>
        <p:nvGrpSpPr>
          <p:cNvPr id="19459" name="Group 16"/>
          <p:cNvGrpSpPr>
            <a:grpSpLocks/>
          </p:cNvGrpSpPr>
          <p:nvPr/>
        </p:nvGrpSpPr>
        <p:grpSpPr bwMode="auto">
          <a:xfrm>
            <a:off x="911087" y="1676400"/>
            <a:ext cx="7620000" cy="4501736"/>
            <a:chOff x="468" y="144"/>
            <a:chExt cx="4800" cy="2928"/>
          </a:xfrm>
        </p:grpSpPr>
        <p:sp>
          <p:nvSpPr>
            <p:cNvPr id="19461" name="Rectangle 4"/>
            <p:cNvSpPr>
              <a:spLocks noChangeArrowheads="1"/>
            </p:cNvSpPr>
            <p:nvPr/>
          </p:nvSpPr>
          <p:spPr bwMode="auto">
            <a:xfrm>
              <a:off x="468" y="2448"/>
              <a:ext cx="4800"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CIM (Computer Integrated Manufacturing)</a:t>
              </a:r>
            </a:p>
          </p:txBody>
        </p:sp>
        <p:sp>
          <p:nvSpPr>
            <p:cNvPr id="19462" name="Rectangle 5"/>
            <p:cNvSpPr>
              <a:spLocks noChangeArrowheads="1"/>
            </p:cNvSpPr>
            <p:nvPr/>
          </p:nvSpPr>
          <p:spPr bwMode="auto">
            <a:xfrm>
              <a:off x="468" y="144"/>
              <a:ext cx="1536" cy="19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Sistem</a:t>
              </a:r>
            </a:p>
            <a:p>
              <a:pPr algn="ctr"/>
              <a:r>
                <a:rPr lang="en-US" b="1"/>
                <a:t>Perencanaan</a:t>
              </a:r>
            </a:p>
            <a:p>
              <a:pPr algn="ctr"/>
              <a:r>
                <a:rPr lang="en-US" b="1"/>
                <a:t>Sumber Daya</a:t>
              </a:r>
            </a:p>
            <a:p>
              <a:pPr algn="ctr"/>
              <a:r>
                <a:rPr lang="en-US" b="1"/>
                <a:t>Manufaktur</a:t>
              </a:r>
            </a:p>
          </p:txBody>
        </p:sp>
        <p:sp>
          <p:nvSpPr>
            <p:cNvPr id="19463" name="Rectangle 6"/>
            <p:cNvSpPr>
              <a:spLocks noChangeArrowheads="1"/>
            </p:cNvSpPr>
            <p:nvPr/>
          </p:nvSpPr>
          <p:spPr bwMode="auto">
            <a:xfrm>
              <a:off x="2100" y="144"/>
              <a:ext cx="1536" cy="19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Sistem</a:t>
              </a:r>
            </a:p>
            <a:p>
              <a:pPr algn="ctr"/>
              <a:r>
                <a:rPr lang="en-US" b="1"/>
                <a:t>Pengendalian</a:t>
              </a:r>
            </a:p>
            <a:p>
              <a:pPr algn="ctr"/>
              <a:r>
                <a:rPr lang="en-US" b="1"/>
                <a:t>Manufaktur</a:t>
              </a:r>
            </a:p>
          </p:txBody>
        </p:sp>
        <p:sp>
          <p:nvSpPr>
            <p:cNvPr id="19464" name="Rectangle 7"/>
            <p:cNvSpPr>
              <a:spLocks noChangeArrowheads="1"/>
            </p:cNvSpPr>
            <p:nvPr/>
          </p:nvSpPr>
          <p:spPr bwMode="auto">
            <a:xfrm>
              <a:off x="3732" y="144"/>
              <a:ext cx="1536"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Sistem </a:t>
              </a:r>
            </a:p>
            <a:p>
              <a:pPr algn="ctr"/>
              <a:r>
                <a:rPr lang="en-US" b="1"/>
                <a:t>Keteknikan</a:t>
              </a:r>
            </a:p>
          </p:txBody>
        </p:sp>
        <p:sp>
          <p:nvSpPr>
            <p:cNvPr id="19465" name="Rectangle 8"/>
            <p:cNvSpPr>
              <a:spLocks noChangeArrowheads="1"/>
            </p:cNvSpPr>
            <p:nvPr/>
          </p:nvSpPr>
          <p:spPr bwMode="auto">
            <a:xfrm>
              <a:off x="3732" y="624"/>
              <a:ext cx="15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CAD / CAE</a:t>
              </a:r>
            </a:p>
          </p:txBody>
        </p:sp>
        <p:sp>
          <p:nvSpPr>
            <p:cNvPr id="19466" name="Rectangle 9"/>
            <p:cNvSpPr>
              <a:spLocks noChangeArrowheads="1"/>
            </p:cNvSpPr>
            <p:nvPr/>
          </p:nvSpPr>
          <p:spPr bwMode="auto">
            <a:xfrm>
              <a:off x="3732" y="1056"/>
              <a:ext cx="15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CAM</a:t>
              </a:r>
            </a:p>
          </p:txBody>
        </p:sp>
        <p:sp>
          <p:nvSpPr>
            <p:cNvPr id="19467" name="Rectangle 10"/>
            <p:cNvSpPr>
              <a:spLocks noChangeArrowheads="1"/>
            </p:cNvSpPr>
            <p:nvPr/>
          </p:nvSpPr>
          <p:spPr bwMode="auto">
            <a:xfrm>
              <a:off x="3732" y="1488"/>
              <a:ext cx="15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Simulasi dan</a:t>
              </a:r>
            </a:p>
            <a:p>
              <a:pPr algn="ctr"/>
              <a:r>
                <a:rPr lang="en-US" b="1"/>
                <a:t>Prototipe Produk</a:t>
              </a:r>
            </a:p>
          </p:txBody>
        </p:sp>
        <p:sp>
          <p:nvSpPr>
            <p:cNvPr id="19468" name="AutoShape 11"/>
            <p:cNvSpPr>
              <a:spLocks noChangeArrowheads="1"/>
            </p:cNvSpPr>
            <p:nvPr/>
          </p:nvSpPr>
          <p:spPr bwMode="auto">
            <a:xfrm>
              <a:off x="1056" y="2064"/>
              <a:ext cx="288" cy="384"/>
            </a:xfrm>
            <a:prstGeom prst="upDownArrow">
              <a:avLst>
                <a:gd name="adj1" fmla="val 50000"/>
                <a:gd name="adj2" fmla="val 2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id-ID"/>
            </a:p>
          </p:txBody>
        </p:sp>
        <p:sp>
          <p:nvSpPr>
            <p:cNvPr id="19469" name="AutoShape 12"/>
            <p:cNvSpPr>
              <a:spLocks noChangeArrowheads="1"/>
            </p:cNvSpPr>
            <p:nvPr/>
          </p:nvSpPr>
          <p:spPr bwMode="auto">
            <a:xfrm>
              <a:off x="2724" y="2064"/>
              <a:ext cx="288" cy="384"/>
            </a:xfrm>
            <a:prstGeom prst="upDownArrow">
              <a:avLst>
                <a:gd name="adj1" fmla="val 50000"/>
                <a:gd name="adj2" fmla="val 2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id-ID"/>
            </a:p>
          </p:txBody>
        </p:sp>
        <p:sp>
          <p:nvSpPr>
            <p:cNvPr id="19470" name="AutoShape 13"/>
            <p:cNvSpPr>
              <a:spLocks noChangeArrowheads="1"/>
            </p:cNvSpPr>
            <p:nvPr/>
          </p:nvSpPr>
          <p:spPr bwMode="auto">
            <a:xfrm>
              <a:off x="4320" y="2064"/>
              <a:ext cx="288" cy="384"/>
            </a:xfrm>
            <a:prstGeom prst="upDownArrow">
              <a:avLst>
                <a:gd name="adj1" fmla="val 50000"/>
                <a:gd name="adj2" fmla="val 2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id-ID"/>
            </a:p>
          </p:txBody>
        </p:sp>
      </p:grpSp>
      <p:sp>
        <p:nvSpPr>
          <p:cNvPr id="19460" name="Text Box 15"/>
          <p:cNvSpPr txBox="1">
            <a:spLocks noChangeArrowheads="1"/>
          </p:cNvSpPr>
          <p:nvPr/>
        </p:nvSpPr>
        <p:spPr bwMode="auto">
          <a:xfrm>
            <a:off x="231912" y="685800"/>
            <a:ext cx="89120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dirty="0">
                <a:solidFill>
                  <a:srgbClr val="FF0000"/>
                </a:solidFill>
              </a:rPr>
              <a:t>CIM </a:t>
            </a:r>
            <a:r>
              <a:rPr lang="en-US" b="1" dirty="0" err="1">
                <a:solidFill>
                  <a:srgbClr val="FF0000"/>
                </a:solidFill>
              </a:rPr>
              <a:t>menggabungkan</a:t>
            </a:r>
            <a:r>
              <a:rPr lang="en-US" b="1" dirty="0">
                <a:solidFill>
                  <a:srgbClr val="FF0000"/>
                </a:solidFill>
              </a:rPr>
              <a:t> </a:t>
            </a:r>
            <a:r>
              <a:rPr lang="en-US" b="1" dirty="0" err="1">
                <a:solidFill>
                  <a:srgbClr val="FF0000"/>
                </a:solidFill>
              </a:rPr>
              <a:t>sistem</a:t>
            </a:r>
            <a:r>
              <a:rPr lang="en-US" b="1" dirty="0">
                <a:solidFill>
                  <a:srgbClr val="FF0000"/>
                </a:solidFill>
              </a:rPr>
              <a:t> </a:t>
            </a:r>
            <a:r>
              <a:rPr lang="en-US" b="1" dirty="0" err="1">
                <a:solidFill>
                  <a:srgbClr val="FF0000"/>
                </a:solidFill>
              </a:rPr>
              <a:t>produksi</a:t>
            </a:r>
            <a:r>
              <a:rPr lang="en-US" b="1" dirty="0">
                <a:solidFill>
                  <a:srgbClr val="FF0000"/>
                </a:solidFill>
              </a:rPr>
              <a:t> </a:t>
            </a:r>
            <a:r>
              <a:rPr lang="en-US" b="1" dirty="0" err="1">
                <a:solidFill>
                  <a:srgbClr val="FF0000"/>
                </a:solidFill>
              </a:rPr>
              <a:t>fisik</a:t>
            </a:r>
            <a:r>
              <a:rPr lang="en-US" b="1" dirty="0">
                <a:solidFill>
                  <a:srgbClr val="FF0000"/>
                </a:solidFill>
              </a:rPr>
              <a:t> (</a:t>
            </a:r>
            <a:r>
              <a:rPr lang="en-US" b="1" dirty="0" err="1">
                <a:solidFill>
                  <a:srgbClr val="FF0000"/>
                </a:solidFill>
              </a:rPr>
              <a:t>seperti</a:t>
            </a:r>
            <a:r>
              <a:rPr lang="en-US" b="1" dirty="0">
                <a:solidFill>
                  <a:srgbClr val="FF0000"/>
                </a:solidFill>
              </a:rPr>
              <a:t> </a:t>
            </a:r>
            <a:r>
              <a:rPr lang="en-US" b="1" dirty="0" err="1">
                <a:solidFill>
                  <a:srgbClr val="FF0000"/>
                </a:solidFill>
              </a:rPr>
              <a:t>robotika</a:t>
            </a:r>
            <a:r>
              <a:rPr lang="en-US" b="1" dirty="0">
                <a:solidFill>
                  <a:srgbClr val="FF0000"/>
                </a:solidFill>
              </a:rPr>
              <a:t>, CAM, </a:t>
            </a:r>
            <a:r>
              <a:rPr lang="en-US" b="1" dirty="0" err="1">
                <a:solidFill>
                  <a:srgbClr val="FF0000"/>
                </a:solidFill>
              </a:rPr>
              <a:t>kontrol</a:t>
            </a:r>
            <a:r>
              <a:rPr lang="en-US" b="1" dirty="0">
                <a:solidFill>
                  <a:srgbClr val="FF0000"/>
                </a:solidFill>
              </a:rPr>
              <a:t> </a:t>
            </a:r>
            <a:r>
              <a:rPr lang="en-US" b="1" dirty="0" err="1">
                <a:solidFill>
                  <a:srgbClr val="FF0000"/>
                </a:solidFill>
              </a:rPr>
              <a:t>mesin</a:t>
            </a:r>
            <a:r>
              <a:rPr lang="en-US" b="1" dirty="0">
                <a:solidFill>
                  <a:srgbClr val="FF0000"/>
                </a:solidFill>
              </a:rPr>
              <a:t>) </a:t>
            </a:r>
            <a:r>
              <a:rPr lang="en-US" b="1" dirty="0" err="1">
                <a:solidFill>
                  <a:srgbClr val="FF0000"/>
                </a:solidFill>
              </a:rPr>
              <a:t>dengan</a:t>
            </a:r>
            <a:r>
              <a:rPr lang="en-US" b="1" dirty="0">
                <a:solidFill>
                  <a:srgbClr val="FF0000"/>
                </a:solidFill>
              </a:rPr>
              <a:t> </a:t>
            </a:r>
            <a:r>
              <a:rPr lang="en-US" b="1" dirty="0" err="1">
                <a:solidFill>
                  <a:srgbClr val="FF0000"/>
                </a:solidFill>
              </a:rPr>
              <a:t>sistem</a:t>
            </a:r>
            <a:r>
              <a:rPr lang="en-US" b="1" dirty="0">
                <a:solidFill>
                  <a:srgbClr val="FF0000"/>
                </a:solidFill>
              </a:rPr>
              <a:t> </a:t>
            </a:r>
            <a:r>
              <a:rPr lang="en-US" b="1" dirty="0" err="1">
                <a:solidFill>
                  <a:srgbClr val="FF0000"/>
                </a:solidFill>
              </a:rPr>
              <a:t>informasi</a:t>
            </a:r>
            <a:r>
              <a:rPr lang="en-US" b="1" dirty="0">
                <a:solidFill>
                  <a:srgbClr val="FF0000"/>
                </a:solidFill>
              </a:rPr>
              <a:t> </a:t>
            </a:r>
            <a:r>
              <a:rPr lang="en-US" b="1" dirty="0" err="1">
                <a:solidFill>
                  <a:srgbClr val="FF0000"/>
                </a:solidFill>
              </a:rPr>
              <a:t>berbasis</a:t>
            </a:r>
            <a:r>
              <a:rPr lang="en-US" b="1" dirty="0">
                <a:solidFill>
                  <a:srgbClr val="FF0000"/>
                </a:solidFill>
              </a:rPr>
              <a:t> </a:t>
            </a:r>
            <a:r>
              <a:rPr lang="en-US" b="1" dirty="0" err="1">
                <a:solidFill>
                  <a:srgbClr val="FF0000"/>
                </a:solidFill>
              </a:rPr>
              <a:t>komputer</a:t>
            </a:r>
            <a:endParaRPr lang="en-US" b="1" dirty="0">
              <a:solidFill>
                <a:srgbClr val="FF0000"/>
              </a:solidFill>
            </a:endParaRPr>
          </a:p>
        </p:txBody>
      </p:sp>
    </p:spTree>
    <p:extLst>
      <p:ext uri="{BB962C8B-B14F-4D97-AF65-F5344CB8AC3E}">
        <p14:creationId xmlns:p14="http://schemas.microsoft.com/office/powerpoint/2010/main" val="39499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7C2FAC1-F7D6-4144-A6E2-9ACCAEAA883D}" type="slidenum">
              <a:rPr lang="en-US" sz="1400" smtClean="0"/>
              <a:pPr eaLnBrk="1" hangingPunct="1"/>
              <a:t>3</a:t>
            </a:fld>
            <a:endParaRPr lang="en-US" sz="1400"/>
          </a:p>
        </p:txBody>
      </p:sp>
      <p:sp>
        <p:nvSpPr>
          <p:cNvPr id="7172" name="Rectangle 3"/>
          <p:cNvSpPr>
            <a:spLocks noGrp="1" noChangeArrowheads="1"/>
          </p:cNvSpPr>
          <p:nvPr>
            <p:ph type="body" idx="1"/>
          </p:nvPr>
        </p:nvSpPr>
        <p:spPr>
          <a:xfrm>
            <a:off x="457200" y="2743200"/>
            <a:ext cx="8229600" cy="3382963"/>
          </a:xfrm>
        </p:spPr>
        <p:txBody>
          <a:bodyPr/>
          <a:lstStyle/>
          <a:p>
            <a:pPr eaLnBrk="1" hangingPunct="1"/>
            <a:r>
              <a:rPr lang="en-US" dirty="0" err="1"/>
              <a:t>Sistem</a:t>
            </a:r>
            <a:r>
              <a:rPr lang="en-US" dirty="0"/>
              <a:t> </a:t>
            </a:r>
            <a:r>
              <a:rPr lang="en-US" dirty="0" err="1"/>
              <a:t>informasi</a:t>
            </a:r>
            <a:r>
              <a:rPr lang="en-US" dirty="0"/>
              <a:t> </a:t>
            </a:r>
            <a:r>
              <a:rPr lang="en-US" dirty="0" err="1"/>
              <a:t>pribadi</a:t>
            </a:r>
            <a:endParaRPr lang="en-US" dirty="0"/>
          </a:p>
          <a:p>
            <a:pPr eaLnBrk="1" hangingPunct="1"/>
            <a:r>
              <a:rPr lang="en-US" dirty="0" err="1"/>
              <a:t>Sistem</a:t>
            </a:r>
            <a:r>
              <a:rPr lang="en-US" dirty="0"/>
              <a:t> </a:t>
            </a:r>
            <a:r>
              <a:rPr lang="en-US" dirty="0" err="1"/>
              <a:t>informasi</a:t>
            </a:r>
            <a:r>
              <a:rPr lang="en-US" dirty="0"/>
              <a:t> </a:t>
            </a:r>
            <a:r>
              <a:rPr lang="en-US" dirty="0" err="1"/>
              <a:t>kelompok</a:t>
            </a:r>
            <a:r>
              <a:rPr lang="en-US" dirty="0"/>
              <a:t> </a:t>
            </a:r>
            <a:r>
              <a:rPr lang="en-US" dirty="0" err="1"/>
              <a:t>kerja</a:t>
            </a:r>
            <a:r>
              <a:rPr lang="en-US" dirty="0"/>
              <a:t> (</a:t>
            </a:r>
            <a:r>
              <a:rPr lang="en-US" i="1" dirty="0"/>
              <a:t>workgroup information system</a:t>
            </a:r>
            <a:r>
              <a:rPr lang="en-US" dirty="0"/>
              <a:t>)</a:t>
            </a:r>
          </a:p>
          <a:p>
            <a:pPr eaLnBrk="1" hangingPunct="1"/>
            <a:r>
              <a:rPr lang="en-US" dirty="0" err="1"/>
              <a:t>Sistem</a:t>
            </a:r>
            <a:r>
              <a:rPr lang="en-US" dirty="0"/>
              <a:t> </a:t>
            </a:r>
            <a:r>
              <a:rPr lang="en-US" dirty="0" err="1"/>
              <a:t>informasi</a:t>
            </a:r>
            <a:r>
              <a:rPr lang="en-US" dirty="0"/>
              <a:t> </a:t>
            </a:r>
            <a:r>
              <a:rPr lang="en-US" dirty="0" err="1"/>
              <a:t>perusahaan</a:t>
            </a:r>
            <a:r>
              <a:rPr lang="en-US" dirty="0"/>
              <a:t> (</a:t>
            </a:r>
            <a:r>
              <a:rPr lang="en-US" i="1" dirty="0"/>
              <a:t>enterprise information system</a:t>
            </a:r>
            <a:r>
              <a:rPr lang="en-US" dirty="0"/>
              <a:t>)</a:t>
            </a:r>
          </a:p>
        </p:txBody>
      </p:sp>
      <p:sp>
        <p:nvSpPr>
          <p:cNvPr id="5" name="Rectangle 2"/>
          <p:cNvSpPr txBox="1">
            <a:spLocks noChangeArrowheads="1"/>
          </p:cNvSpPr>
          <p:nvPr/>
        </p:nvSpPr>
        <p:spPr bwMode="auto">
          <a:xfrm>
            <a:off x="609599" y="1905000"/>
            <a:ext cx="787841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US" sz="4000" b="1" dirty="0" err="1">
                <a:solidFill>
                  <a:srgbClr val="0000CC"/>
                </a:solidFill>
              </a:rPr>
              <a:t>Karakteristik</a:t>
            </a:r>
            <a:r>
              <a:rPr lang="id-ID" sz="4000" b="1" dirty="0">
                <a:solidFill>
                  <a:srgbClr val="0000CC"/>
                </a:solidFill>
              </a:rPr>
              <a:t> SI (</a:t>
            </a:r>
            <a:r>
              <a:rPr lang="en-US" sz="4000" b="1" dirty="0" err="1">
                <a:solidFill>
                  <a:srgbClr val="0000CC"/>
                </a:solidFill>
              </a:rPr>
              <a:t>Kroenke</a:t>
            </a:r>
            <a:r>
              <a:rPr lang="id-ID" sz="4000" b="1" dirty="0">
                <a:solidFill>
                  <a:srgbClr val="0000CC"/>
                </a:solidFill>
              </a:rPr>
              <a:t>, </a:t>
            </a:r>
            <a:r>
              <a:rPr lang="en-US" sz="4000" b="1" dirty="0">
                <a:solidFill>
                  <a:srgbClr val="0000CC"/>
                </a:solidFill>
              </a:rPr>
              <a:t>1992)</a:t>
            </a:r>
          </a:p>
        </p:txBody>
      </p:sp>
      <p:sp>
        <p:nvSpPr>
          <p:cNvPr id="6" name="Rectangle 5"/>
          <p:cNvSpPr/>
          <p:nvPr/>
        </p:nvSpPr>
        <p:spPr>
          <a:xfrm>
            <a:off x="248479" y="871811"/>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2255128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87338" y="1658938"/>
            <a:ext cx="8323262" cy="533400"/>
          </a:xfrm>
        </p:spPr>
        <p:txBody>
          <a:bodyPr/>
          <a:lstStyle/>
          <a:p>
            <a:r>
              <a:rPr lang="en-US" dirty="0"/>
              <a:t>Supply-Chain Management (SCM)</a:t>
            </a:r>
          </a:p>
        </p:txBody>
      </p:sp>
      <p:sp>
        <p:nvSpPr>
          <p:cNvPr id="25603" name="Rectangle 4"/>
          <p:cNvSpPr>
            <a:spLocks noGrp="1" noChangeArrowheads="1"/>
          </p:cNvSpPr>
          <p:nvPr>
            <p:ph type="title"/>
          </p:nvPr>
        </p:nvSpPr>
        <p:spPr>
          <a:xfrm>
            <a:off x="363538" y="533400"/>
            <a:ext cx="8229600" cy="1143000"/>
          </a:xfrm>
          <a:noFill/>
        </p:spPr>
        <p:txBody>
          <a:bodyPr/>
          <a:lstStyle/>
          <a:p>
            <a:r>
              <a:rPr lang="en-US" sz="4100" b="1" dirty="0">
                <a:solidFill>
                  <a:srgbClr val="0000CC"/>
                </a:solidFill>
              </a:rPr>
              <a:t>Production Operations &amp; Logistics</a:t>
            </a:r>
          </a:p>
        </p:txBody>
      </p:sp>
      <p:grpSp>
        <p:nvGrpSpPr>
          <p:cNvPr id="26856" name="Group 232"/>
          <p:cNvGrpSpPr>
            <a:grpSpLocks/>
          </p:cNvGrpSpPr>
          <p:nvPr/>
        </p:nvGrpSpPr>
        <p:grpSpPr bwMode="auto">
          <a:xfrm>
            <a:off x="287338" y="2667000"/>
            <a:ext cx="1558925" cy="1447800"/>
            <a:chOff x="181" y="1440"/>
            <a:chExt cx="982" cy="912"/>
          </a:xfrm>
        </p:grpSpPr>
        <p:sp>
          <p:nvSpPr>
            <p:cNvPr id="25682" name="Rectangle 6"/>
            <p:cNvSpPr>
              <a:spLocks noChangeArrowheads="1"/>
            </p:cNvSpPr>
            <p:nvPr/>
          </p:nvSpPr>
          <p:spPr bwMode="auto">
            <a:xfrm>
              <a:off x="181" y="1440"/>
              <a:ext cx="982" cy="912"/>
            </a:xfrm>
            <a:prstGeom prst="rect">
              <a:avLst/>
            </a:prstGeom>
            <a:solidFill>
              <a:srgbClr val="FFFF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en-US" sz="2000">
                  <a:solidFill>
                    <a:srgbClr val="FF3399"/>
                  </a:solidFill>
                </a:rPr>
                <a:t>Supplier</a:t>
              </a:r>
            </a:p>
          </p:txBody>
        </p:sp>
        <p:graphicFrame>
          <p:nvGraphicFramePr>
            <p:cNvPr id="25683" name="Object 7"/>
            <p:cNvGraphicFramePr>
              <a:graphicFrameLocks noChangeAspect="1"/>
            </p:cNvGraphicFramePr>
            <p:nvPr/>
          </p:nvGraphicFramePr>
          <p:xfrm>
            <a:off x="384" y="1568"/>
            <a:ext cx="624" cy="400"/>
          </p:xfrm>
          <a:graphic>
            <a:graphicData uri="http://schemas.openxmlformats.org/presentationml/2006/ole">
              <mc:AlternateContent xmlns:mc="http://schemas.openxmlformats.org/markup-compatibility/2006">
                <mc:Choice xmlns:v="urn:schemas-microsoft-com:vml" Requires="v">
                  <p:oleObj spid="_x0000_s17465" name="Clip" r:id="rId4" imgW="5600700" imgH="3589338" progId="MS_ClipArt_Gallery.2">
                    <p:embed/>
                  </p:oleObj>
                </mc:Choice>
                <mc:Fallback>
                  <p:oleObj name="Clip" r:id="rId4" imgW="5600700" imgH="358933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568"/>
                          <a:ext cx="624"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913" name="Group 289"/>
          <p:cNvGrpSpPr>
            <a:grpSpLocks/>
          </p:cNvGrpSpPr>
          <p:nvPr/>
        </p:nvGrpSpPr>
        <p:grpSpPr bwMode="auto">
          <a:xfrm>
            <a:off x="1600200" y="3206750"/>
            <a:ext cx="2016125" cy="1447800"/>
            <a:chOff x="1008" y="2186"/>
            <a:chExt cx="1270" cy="912"/>
          </a:xfrm>
        </p:grpSpPr>
        <p:sp>
          <p:nvSpPr>
            <p:cNvPr id="25679" name="Rectangle 8"/>
            <p:cNvSpPr>
              <a:spLocks noChangeArrowheads="1"/>
            </p:cNvSpPr>
            <p:nvPr/>
          </p:nvSpPr>
          <p:spPr bwMode="auto">
            <a:xfrm>
              <a:off x="1296" y="2186"/>
              <a:ext cx="982" cy="912"/>
            </a:xfrm>
            <a:prstGeom prst="rect">
              <a:avLst/>
            </a:prstGeom>
            <a:solidFill>
              <a:srgbClr val="FFFF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en-US" sz="2000">
                  <a:solidFill>
                    <a:srgbClr val="FF3399"/>
                  </a:solidFill>
                </a:rPr>
                <a:t>Manufacturing</a:t>
              </a:r>
            </a:p>
          </p:txBody>
        </p:sp>
        <p:graphicFrame>
          <p:nvGraphicFramePr>
            <p:cNvPr id="25680" name="Object 13"/>
            <p:cNvGraphicFramePr>
              <a:graphicFrameLocks noChangeAspect="1"/>
            </p:cNvGraphicFramePr>
            <p:nvPr/>
          </p:nvGraphicFramePr>
          <p:xfrm>
            <a:off x="1440" y="2482"/>
            <a:ext cx="624" cy="252"/>
          </p:xfrm>
          <a:graphic>
            <a:graphicData uri="http://schemas.openxmlformats.org/presentationml/2006/ole">
              <mc:AlternateContent xmlns:mc="http://schemas.openxmlformats.org/markup-compatibility/2006">
                <mc:Choice xmlns:v="urn:schemas-microsoft-com:vml" Requires="v">
                  <p:oleObj spid="_x0000_s17466" name="Clip" r:id="rId6" imgW="4610100" imgH="1852613" progId="MS_ClipArt_Gallery.2">
                    <p:embed/>
                  </p:oleObj>
                </mc:Choice>
                <mc:Fallback>
                  <p:oleObj name="Clip" r:id="rId6" imgW="4610100" imgH="185261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2482"/>
                          <a:ext cx="6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81" name="AutoShape 227"/>
            <p:cNvSpPr>
              <a:spLocks noChangeArrowheads="1"/>
            </p:cNvSpPr>
            <p:nvPr/>
          </p:nvSpPr>
          <p:spPr bwMode="auto">
            <a:xfrm>
              <a:off x="1008" y="2223"/>
              <a:ext cx="480" cy="336"/>
            </a:xfrm>
            <a:prstGeom prst="rightArrow">
              <a:avLst>
                <a:gd name="adj1" fmla="val 50000"/>
                <a:gd name="adj2" fmla="val 35714"/>
              </a:avLst>
            </a:prstGeom>
            <a:solidFill>
              <a:schemeClr val="bg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9900CC"/>
                  </a:solidFill>
                </a:rPr>
                <a:t>Transfer</a:t>
              </a:r>
            </a:p>
          </p:txBody>
        </p:sp>
      </p:grpSp>
      <p:grpSp>
        <p:nvGrpSpPr>
          <p:cNvPr id="26914" name="Group 290"/>
          <p:cNvGrpSpPr>
            <a:grpSpLocks/>
          </p:cNvGrpSpPr>
          <p:nvPr/>
        </p:nvGrpSpPr>
        <p:grpSpPr bwMode="auto">
          <a:xfrm>
            <a:off x="3352800" y="3751263"/>
            <a:ext cx="2033588" cy="1447800"/>
            <a:chOff x="2112" y="2529"/>
            <a:chExt cx="1281" cy="912"/>
          </a:xfrm>
        </p:grpSpPr>
        <p:sp>
          <p:nvSpPr>
            <p:cNvPr id="25674" name="Rectangle 9"/>
            <p:cNvSpPr>
              <a:spLocks noChangeArrowheads="1"/>
            </p:cNvSpPr>
            <p:nvPr/>
          </p:nvSpPr>
          <p:spPr bwMode="auto">
            <a:xfrm>
              <a:off x="2411" y="2529"/>
              <a:ext cx="982" cy="912"/>
            </a:xfrm>
            <a:prstGeom prst="rect">
              <a:avLst/>
            </a:prstGeom>
            <a:solidFill>
              <a:srgbClr val="FFFF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r>
                <a:rPr lang="en-US" sz="2000">
                  <a:solidFill>
                    <a:srgbClr val="FF3399"/>
                  </a:solidFill>
                </a:rPr>
                <a:t>Distribution</a:t>
              </a:r>
            </a:p>
          </p:txBody>
        </p:sp>
        <p:grpSp>
          <p:nvGrpSpPr>
            <p:cNvPr id="25675" name="Group 228"/>
            <p:cNvGrpSpPr>
              <a:grpSpLocks/>
            </p:cNvGrpSpPr>
            <p:nvPr/>
          </p:nvGrpSpPr>
          <p:grpSpPr bwMode="auto">
            <a:xfrm>
              <a:off x="2640" y="2736"/>
              <a:ext cx="624" cy="430"/>
              <a:chOff x="2496" y="2544"/>
              <a:chExt cx="864" cy="526"/>
            </a:xfrm>
          </p:grpSpPr>
          <p:graphicFrame>
            <p:nvGraphicFramePr>
              <p:cNvPr id="25677" name="Object 16"/>
              <p:cNvGraphicFramePr>
                <a:graphicFrameLocks noChangeAspect="1"/>
              </p:cNvGraphicFramePr>
              <p:nvPr/>
            </p:nvGraphicFramePr>
            <p:xfrm>
              <a:off x="2784" y="2544"/>
              <a:ext cx="576" cy="362"/>
            </p:xfrm>
            <a:graphic>
              <a:graphicData uri="http://schemas.openxmlformats.org/presentationml/2006/ole">
                <mc:AlternateContent xmlns:mc="http://schemas.openxmlformats.org/markup-compatibility/2006">
                  <mc:Choice xmlns:v="urn:schemas-microsoft-com:vml" Requires="v">
                    <p:oleObj spid="_x0000_s17467" name="Clip" r:id="rId8" imgW="6119813" imgH="3848100" progId="MS_ClipArt_Gallery.2">
                      <p:embed/>
                    </p:oleObj>
                  </mc:Choice>
                  <mc:Fallback>
                    <p:oleObj name="Clip" r:id="rId8" imgW="6119813" imgH="38481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2544"/>
                            <a:ext cx="57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78" name="Object 17"/>
              <p:cNvGraphicFramePr>
                <a:graphicFrameLocks noChangeAspect="1"/>
              </p:cNvGraphicFramePr>
              <p:nvPr/>
            </p:nvGraphicFramePr>
            <p:xfrm>
              <a:off x="2496" y="2544"/>
              <a:ext cx="326" cy="526"/>
            </p:xfrm>
            <a:graphic>
              <a:graphicData uri="http://schemas.openxmlformats.org/presentationml/2006/ole">
                <mc:AlternateContent xmlns:mc="http://schemas.openxmlformats.org/markup-compatibility/2006">
                  <mc:Choice xmlns:v="urn:schemas-microsoft-com:vml" Requires="v">
                    <p:oleObj spid="_x0000_s17468" name="Clip" r:id="rId10" imgW="2827338" imgH="4564063" progId="MS_ClipArt_Gallery.2">
                      <p:embed/>
                    </p:oleObj>
                  </mc:Choice>
                  <mc:Fallback>
                    <p:oleObj name="Clip" r:id="rId10" imgW="2827338" imgH="4564063"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6" y="2544"/>
                            <a:ext cx="326"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76" name="AutoShape 229"/>
            <p:cNvSpPr>
              <a:spLocks noChangeArrowheads="1"/>
            </p:cNvSpPr>
            <p:nvPr/>
          </p:nvSpPr>
          <p:spPr bwMode="auto">
            <a:xfrm>
              <a:off x="2112" y="2566"/>
              <a:ext cx="480" cy="336"/>
            </a:xfrm>
            <a:prstGeom prst="rightArrow">
              <a:avLst>
                <a:gd name="adj1" fmla="val 50000"/>
                <a:gd name="adj2" fmla="val 35714"/>
              </a:avLst>
            </a:prstGeom>
            <a:solidFill>
              <a:schemeClr val="bg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9900CC"/>
                  </a:solidFill>
                </a:rPr>
                <a:t>Transfer</a:t>
              </a:r>
            </a:p>
          </p:txBody>
        </p:sp>
      </p:grpSp>
      <p:grpSp>
        <p:nvGrpSpPr>
          <p:cNvPr id="26860" name="Group 236"/>
          <p:cNvGrpSpPr>
            <a:grpSpLocks/>
          </p:cNvGrpSpPr>
          <p:nvPr/>
        </p:nvGrpSpPr>
        <p:grpSpPr bwMode="auto">
          <a:xfrm>
            <a:off x="5105400" y="4308475"/>
            <a:ext cx="2033588" cy="1447800"/>
            <a:chOff x="3216" y="2795"/>
            <a:chExt cx="1281" cy="912"/>
          </a:xfrm>
        </p:grpSpPr>
        <p:sp>
          <p:nvSpPr>
            <p:cNvPr id="25669" name="Rectangle 10"/>
            <p:cNvSpPr>
              <a:spLocks noChangeArrowheads="1"/>
            </p:cNvSpPr>
            <p:nvPr/>
          </p:nvSpPr>
          <p:spPr bwMode="auto">
            <a:xfrm>
              <a:off x="3515" y="2795"/>
              <a:ext cx="982" cy="912"/>
            </a:xfrm>
            <a:prstGeom prst="rect">
              <a:avLst/>
            </a:prstGeom>
            <a:solidFill>
              <a:srgbClr val="FFFF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r>
                <a:rPr lang="en-US" sz="2000">
                  <a:solidFill>
                    <a:srgbClr val="FF3399"/>
                  </a:solidFill>
                </a:rPr>
                <a:t>Retail Outlet</a:t>
              </a:r>
            </a:p>
          </p:txBody>
        </p:sp>
        <p:grpSp>
          <p:nvGrpSpPr>
            <p:cNvPr id="25670" name="Group 21"/>
            <p:cNvGrpSpPr>
              <a:grpSpLocks/>
            </p:cNvGrpSpPr>
            <p:nvPr/>
          </p:nvGrpSpPr>
          <p:grpSpPr bwMode="auto">
            <a:xfrm>
              <a:off x="3696" y="3007"/>
              <a:ext cx="624" cy="268"/>
              <a:chOff x="657" y="934"/>
              <a:chExt cx="4446" cy="2121"/>
            </a:xfrm>
          </p:grpSpPr>
          <p:graphicFrame>
            <p:nvGraphicFramePr>
              <p:cNvPr id="25672" name="Object 19"/>
              <p:cNvGraphicFramePr>
                <a:graphicFrameLocks noChangeAspect="1"/>
              </p:cNvGraphicFramePr>
              <p:nvPr/>
            </p:nvGraphicFramePr>
            <p:xfrm>
              <a:off x="657" y="1265"/>
              <a:ext cx="4446" cy="1790"/>
            </p:xfrm>
            <a:graphic>
              <a:graphicData uri="http://schemas.openxmlformats.org/presentationml/2006/ole">
                <mc:AlternateContent xmlns:mc="http://schemas.openxmlformats.org/markup-compatibility/2006">
                  <mc:Choice xmlns:v="urn:schemas-microsoft-com:vml" Requires="v">
                    <p:oleObj spid="_x0000_s17469" name="Clip" r:id="rId12" imgW="7056438" imgH="2841625" progId="MS_ClipArt_Gallery.2">
                      <p:embed/>
                    </p:oleObj>
                  </mc:Choice>
                  <mc:Fallback>
                    <p:oleObj name="Clip" r:id="rId12" imgW="7056438" imgH="2841625"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1265"/>
                            <a:ext cx="4446" cy="1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73" name="Text Box 20"/>
              <p:cNvSpPr txBox="1">
                <a:spLocks noChangeArrowheads="1"/>
              </p:cNvSpPr>
              <p:nvPr/>
            </p:nvSpPr>
            <p:spPr bwMode="auto">
              <a:xfrm>
                <a:off x="1697" y="934"/>
                <a:ext cx="2287" cy="1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000" b="1">
                    <a:solidFill>
                      <a:schemeClr val="bg1"/>
                    </a:solidFill>
                  </a:rPr>
                  <a:t>Retail</a:t>
                </a:r>
              </a:p>
            </p:txBody>
          </p:sp>
        </p:grpSp>
        <p:sp>
          <p:nvSpPr>
            <p:cNvPr id="25671" name="AutoShape 230"/>
            <p:cNvSpPr>
              <a:spLocks noChangeArrowheads="1"/>
            </p:cNvSpPr>
            <p:nvPr/>
          </p:nvSpPr>
          <p:spPr bwMode="auto">
            <a:xfrm>
              <a:off x="3216" y="2817"/>
              <a:ext cx="480" cy="336"/>
            </a:xfrm>
            <a:prstGeom prst="rightArrow">
              <a:avLst>
                <a:gd name="adj1" fmla="val 50000"/>
                <a:gd name="adj2" fmla="val 35714"/>
              </a:avLst>
            </a:prstGeom>
            <a:solidFill>
              <a:schemeClr val="bg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9900CC"/>
                  </a:solidFill>
                </a:rPr>
                <a:t>Transfer</a:t>
              </a:r>
            </a:p>
          </p:txBody>
        </p:sp>
      </p:grpSp>
      <p:grpSp>
        <p:nvGrpSpPr>
          <p:cNvPr id="26915" name="Group 291"/>
          <p:cNvGrpSpPr>
            <a:grpSpLocks/>
          </p:cNvGrpSpPr>
          <p:nvPr/>
        </p:nvGrpSpPr>
        <p:grpSpPr bwMode="auto">
          <a:xfrm>
            <a:off x="6858000" y="4841875"/>
            <a:ext cx="2057400" cy="1447800"/>
            <a:chOff x="4320" y="3083"/>
            <a:chExt cx="1296" cy="912"/>
          </a:xfrm>
        </p:grpSpPr>
        <p:sp>
          <p:nvSpPr>
            <p:cNvPr id="25627" name="Rectangle 11"/>
            <p:cNvSpPr>
              <a:spLocks noChangeArrowheads="1"/>
            </p:cNvSpPr>
            <p:nvPr/>
          </p:nvSpPr>
          <p:spPr bwMode="auto">
            <a:xfrm>
              <a:off x="4634" y="3083"/>
              <a:ext cx="982" cy="912"/>
            </a:xfrm>
            <a:prstGeom prst="rect">
              <a:avLst/>
            </a:prstGeom>
            <a:solidFill>
              <a:srgbClr val="FFFF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r>
                <a:rPr lang="en-US" sz="2000">
                  <a:solidFill>
                    <a:srgbClr val="FF3399"/>
                  </a:solidFill>
                </a:rPr>
                <a:t>Consumer</a:t>
              </a:r>
            </a:p>
          </p:txBody>
        </p:sp>
        <p:grpSp>
          <p:nvGrpSpPr>
            <p:cNvPr id="25628" name="Group 225"/>
            <p:cNvGrpSpPr>
              <a:grpSpLocks/>
            </p:cNvGrpSpPr>
            <p:nvPr/>
          </p:nvGrpSpPr>
          <p:grpSpPr bwMode="auto">
            <a:xfrm>
              <a:off x="4896" y="3109"/>
              <a:ext cx="384" cy="705"/>
              <a:chOff x="4752" y="2597"/>
              <a:chExt cx="859" cy="1420"/>
            </a:xfrm>
          </p:grpSpPr>
          <p:grpSp>
            <p:nvGrpSpPr>
              <p:cNvPr id="25630" name="Group 96"/>
              <p:cNvGrpSpPr>
                <a:grpSpLocks/>
              </p:cNvGrpSpPr>
              <p:nvPr/>
            </p:nvGrpSpPr>
            <p:grpSpPr bwMode="auto">
              <a:xfrm>
                <a:off x="5136" y="2597"/>
                <a:ext cx="475" cy="1420"/>
                <a:chOff x="2800" y="1445"/>
                <a:chExt cx="475" cy="1420"/>
              </a:xfrm>
            </p:grpSpPr>
            <p:grpSp>
              <p:nvGrpSpPr>
                <p:cNvPr id="25651" name="Group 90"/>
                <p:cNvGrpSpPr>
                  <a:grpSpLocks/>
                </p:cNvGrpSpPr>
                <p:nvPr/>
              </p:nvGrpSpPr>
              <p:grpSpPr bwMode="auto">
                <a:xfrm>
                  <a:off x="2800" y="1627"/>
                  <a:ext cx="475" cy="1238"/>
                  <a:chOff x="2800" y="1627"/>
                  <a:chExt cx="475" cy="1238"/>
                </a:xfrm>
              </p:grpSpPr>
              <p:grpSp>
                <p:nvGrpSpPr>
                  <p:cNvPr id="25657" name="Group 80"/>
                  <p:cNvGrpSpPr>
                    <a:grpSpLocks/>
                  </p:cNvGrpSpPr>
                  <p:nvPr/>
                </p:nvGrpSpPr>
                <p:grpSpPr bwMode="auto">
                  <a:xfrm>
                    <a:off x="2816" y="2737"/>
                    <a:ext cx="420" cy="128"/>
                    <a:chOff x="2816" y="2737"/>
                    <a:chExt cx="420" cy="128"/>
                  </a:xfrm>
                </p:grpSpPr>
                <p:sp>
                  <p:nvSpPr>
                    <p:cNvPr id="25667" name="Freeform 78"/>
                    <p:cNvSpPr>
                      <a:spLocks/>
                    </p:cNvSpPr>
                    <p:nvPr/>
                  </p:nvSpPr>
                  <p:spPr bwMode="auto">
                    <a:xfrm>
                      <a:off x="2816" y="2764"/>
                      <a:ext cx="132" cy="101"/>
                    </a:xfrm>
                    <a:custGeom>
                      <a:avLst/>
                      <a:gdLst>
                        <a:gd name="T0" fmla="*/ 50 w 132"/>
                        <a:gd name="T1" fmla="*/ 21 h 101"/>
                        <a:gd name="T2" fmla="*/ 21 w 132"/>
                        <a:gd name="T3" fmla="*/ 49 h 101"/>
                        <a:gd name="T4" fmla="*/ 0 w 132"/>
                        <a:gd name="T5" fmla="*/ 75 h 101"/>
                        <a:gd name="T6" fmla="*/ 2 w 132"/>
                        <a:gd name="T7" fmla="*/ 93 h 101"/>
                        <a:gd name="T8" fmla="*/ 17 w 132"/>
                        <a:gd name="T9" fmla="*/ 101 h 101"/>
                        <a:gd name="T10" fmla="*/ 59 w 132"/>
                        <a:gd name="T11" fmla="*/ 98 h 101"/>
                        <a:gd name="T12" fmla="*/ 83 w 132"/>
                        <a:gd name="T13" fmla="*/ 86 h 101"/>
                        <a:gd name="T14" fmla="*/ 95 w 132"/>
                        <a:gd name="T15" fmla="*/ 66 h 101"/>
                        <a:gd name="T16" fmla="*/ 131 w 132"/>
                        <a:gd name="T17" fmla="*/ 51 h 101"/>
                        <a:gd name="T18" fmla="*/ 132 w 132"/>
                        <a:gd name="T19" fmla="*/ 24 h 101"/>
                        <a:gd name="T20" fmla="*/ 126 w 132"/>
                        <a:gd name="T21" fmla="*/ 0 h 101"/>
                        <a:gd name="T22" fmla="*/ 90 w 132"/>
                        <a:gd name="T23" fmla="*/ 18 h 101"/>
                        <a:gd name="T24" fmla="*/ 50 w 132"/>
                        <a:gd name="T25" fmla="*/ 21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2" h="101">
                          <a:moveTo>
                            <a:pt x="50" y="21"/>
                          </a:moveTo>
                          <a:lnTo>
                            <a:pt x="21" y="49"/>
                          </a:lnTo>
                          <a:lnTo>
                            <a:pt x="0" y="75"/>
                          </a:lnTo>
                          <a:lnTo>
                            <a:pt x="2" y="93"/>
                          </a:lnTo>
                          <a:lnTo>
                            <a:pt x="17" y="101"/>
                          </a:lnTo>
                          <a:lnTo>
                            <a:pt x="59" y="98"/>
                          </a:lnTo>
                          <a:lnTo>
                            <a:pt x="83" y="86"/>
                          </a:lnTo>
                          <a:lnTo>
                            <a:pt x="95" y="66"/>
                          </a:lnTo>
                          <a:lnTo>
                            <a:pt x="131" y="51"/>
                          </a:lnTo>
                          <a:lnTo>
                            <a:pt x="132" y="24"/>
                          </a:lnTo>
                          <a:lnTo>
                            <a:pt x="126" y="0"/>
                          </a:lnTo>
                          <a:lnTo>
                            <a:pt x="90" y="18"/>
                          </a:lnTo>
                          <a:lnTo>
                            <a:pt x="5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68" name="Freeform 79"/>
                    <p:cNvSpPr>
                      <a:spLocks/>
                    </p:cNvSpPr>
                    <p:nvPr/>
                  </p:nvSpPr>
                  <p:spPr bwMode="auto">
                    <a:xfrm>
                      <a:off x="3088" y="2737"/>
                      <a:ext cx="148" cy="104"/>
                    </a:xfrm>
                    <a:custGeom>
                      <a:avLst/>
                      <a:gdLst>
                        <a:gd name="T0" fmla="*/ 2 w 148"/>
                        <a:gd name="T1" fmla="*/ 7 h 104"/>
                        <a:gd name="T2" fmla="*/ 0 w 148"/>
                        <a:gd name="T3" fmla="*/ 48 h 104"/>
                        <a:gd name="T4" fmla="*/ 20 w 148"/>
                        <a:gd name="T5" fmla="*/ 64 h 104"/>
                        <a:gd name="T6" fmla="*/ 41 w 148"/>
                        <a:gd name="T7" fmla="*/ 70 h 104"/>
                        <a:gd name="T8" fmla="*/ 54 w 148"/>
                        <a:gd name="T9" fmla="*/ 79 h 104"/>
                        <a:gd name="T10" fmla="*/ 78 w 148"/>
                        <a:gd name="T11" fmla="*/ 93 h 104"/>
                        <a:gd name="T12" fmla="*/ 121 w 148"/>
                        <a:gd name="T13" fmla="*/ 104 h 104"/>
                        <a:gd name="T14" fmla="*/ 136 w 148"/>
                        <a:gd name="T15" fmla="*/ 101 h 104"/>
                        <a:gd name="T16" fmla="*/ 148 w 148"/>
                        <a:gd name="T17" fmla="*/ 95 h 104"/>
                        <a:gd name="T18" fmla="*/ 148 w 148"/>
                        <a:gd name="T19" fmla="*/ 84 h 104"/>
                        <a:gd name="T20" fmla="*/ 133 w 148"/>
                        <a:gd name="T21" fmla="*/ 60 h 104"/>
                        <a:gd name="T22" fmla="*/ 98 w 148"/>
                        <a:gd name="T23" fmla="*/ 36 h 104"/>
                        <a:gd name="T24" fmla="*/ 72 w 148"/>
                        <a:gd name="T25" fmla="*/ 15 h 104"/>
                        <a:gd name="T26" fmla="*/ 63 w 148"/>
                        <a:gd name="T27" fmla="*/ 0 h 104"/>
                        <a:gd name="T28" fmla="*/ 2 w 148"/>
                        <a:gd name="T29" fmla="*/ 7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8" h="104">
                          <a:moveTo>
                            <a:pt x="2" y="7"/>
                          </a:moveTo>
                          <a:lnTo>
                            <a:pt x="0" y="48"/>
                          </a:lnTo>
                          <a:lnTo>
                            <a:pt x="20" y="64"/>
                          </a:lnTo>
                          <a:lnTo>
                            <a:pt x="41" y="70"/>
                          </a:lnTo>
                          <a:lnTo>
                            <a:pt x="54" y="79"/>
                          </a:lnTo>
                          <a:lnTo>
                            <a:pt x="78" y="93"/>
                          </a:lnTo>
                          <a:lnTo>
                            <a:pt x="121" y="104"/>
                          </a:lnTo>
                          <a:lnTo>
                            <a:pt x="136" y="101"/>
                          </a:lnTo>
                          <a:lnTo>
                            <a:pt x="148" y="95"/>
                          </a:lnTo>
                          <a:lnTo>
                            <a:pt x="148" y="84"/>
                          </a:lnTo>
                          <a:lnTo>
                            <a:pt x="133" y="60"/>
                          </a:lnTo>
                          <a:lnTo>
                            <a:pt x="98" y="36"/>
                          </a:lnTo>
                          <a:lnTo>
                            <a:pt x="72" y="15"/>
                          </a:lnTo>
                          <a:lnTo>
                            <a:pt x="63" y="0"/>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25658" name="Group 89"/>
                  <p:cNvGrpSpPr>
                    <a:grpSpLocks/>
                  </p:cNvGrpSpPr>
                  <p:nvPr/>
                </p:nvGrpSpPr>
                <p:grpSpPr bwMode="auto">
                  <a:xfrm>
                    <a:off x="2800" y="1627"/>
                    <a:ext cx="475" cy="1169"/>
                    <a:chOff x="2800" y="1627"/>
                    <a:chExt cx="475" cy="1169"/>
                  </a:xfrm>
                </p:grpSpPr>
                <p:grpSp>
                  <p:nvGrpSpPr>
                    <p:cNvPr id="25659" name="Group 84"/>
                    <p:cNvGrpSpPr>
                      <a:grpSpLocks/>
                    </p:cNvGrpSpPr>
                    <p:nvPr/>
                  </p:nvGrpSpPr>
                  <p:grpSpPr bwMode="auto">
                    <a:xfrm>
                      <a:off x="2861" y="1627"/>
                      <a:ext cx="299" cy="376"/>
                      <a:chOff x="2861" y="1627"/>
                      <a:chExt cx="299" cy="376"/>
                    </a:xfrm>
                  </p:grpSpPr>
                  <p:sp>
                    <p:nvSpPr>
                      <p:cNvPr id="25664" name="Freeform 81"/>
                      <p:cNvSpPr>
                        <a:spLocks/>
                      </p:cNvSpPr>
                      <p:nvPr/>
                    </p:nvSpPr>
                    <p:spPr bwMode="auto">
                      <a:xfrm>
                        <a:off x="2861" y="1648"/>
                        <a:ext cx="299" cy="355"/>
                      </a:xfrm>
                      <a:custGeom>
                        <a:avLst/>
                        <a:gdLst>
                          <a:gd name="T0" fmla="*/ 0 w 299"/>
                          <a:gd name="T1" fmla="*/ 68 h 355"/>
                          <a:gd name="T2" fmla="*/ 90 w 299"/>
                          <a:gd name="T3" fmla="*/ 0 h 355"/>
                          <a:gd name="T4" fmla="*/ 189 w 299"/>
                          <a:gd name="T5" fmla="*/ 156 h 355"/>
                          <a:gd name="T6" fmla="*/ 206 w 299"/>
                          <a:gd name="T7" fmla="*/ 8 h 355"/>
                          <a:gd name="T8" fmla="*/ 266 w 299"/>
                          <a:gd name="T9" fmla="*/ 27 h 355"/>
                          <a:gd name="T10" fmla="*/ 299 w 299"/>
                          <a:gd name="T11" fmla="*/ 81 h 355"/>
                          <a:gd name="T12" fmla="*/ 293 w 299"/>
                          <a:gd name="T13" fmla="*/ 355 h 355"/>
                          <a:gd name="T14" fmla="*/ 33 w 299"/>
                          <a:gd name="T15" fmla="*/ 355 h 355"/>
                          <a:gd name="T16" fmla="*/ 0 w 299"/>
                          <a:gd name="T17" fmla="*/ 68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 h="355">
                            <a:moveTo>
                              <a:pt x="0" y="68"/>
                            </a:moveTo>
                            <a:lnTo>
                              <a:pt x="90" y="0"/>
                            </a:lnTo>
                            <a:lnTo>
                              <a:pt x="189" y="156"/>
                            </a:lnTo>
                            <a:lnTo>
                              <a:pt x="206" y="8"/>
                            </a:lnTo>
                            <a:lnTo>
                              <a:pt x="266" y="27"/>
                            </a:lnTo>
                            <a:lnTo>
                              <a:pt x="299" y="81"/>
                            </a:lnTo>
                            <a:lnTo>
                              <a:pt x="293" y="355"/>
                            </a:lnTo>
                            <a:lnTo>
                              <a:pt x="33" y="355"/>
                            </a:lnTo>
                            <a:lnTo>
                              <a:pt x="0" y="68"/>
                            </a:lnTo>
                            <a:close/>
                          </a:path>
                        </a:pathLst>
                      </a:cu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65" name="Freeform 82"/>
                      <p:cNvSpPr>
                        <a:spLocks/>
                      </p:cNvSpPr>
                      <p:nvPr/>
                    </p:nvSpPr>
                    <p:spPr bwMode="auto">
                      <a:xfrm>
                        <a:off x="2947" y="1627"/>
                        <a:ext cx="120" cy="208"/>
                      </a:xfrm>
                      <a:custGeom>
                        <a:avLst/>
                        <a:gdLst>
                          <a:gd name="T0" fmla="*/ 0 w 120"/>
                          <a:gd name="T1" fmla="*/ 21 h 208"/>
                          <a:gd name="T2" fmla="*/ 10 w 120"/>
                          <a:gd name="T3" fmla="*/ 0 h 208"/>
                          <a:gd name="T4" fmla="*/ 84 w 120"/>
                          <a:gd name="T5" fmla="*/ 36 h 208"/>
                          <a:gd name="T6" fmla="*/ 102 w 120"/>
                          <a:gd name="T7" fmla="*/ 12 h 208"/>
                          <a:gd name="T8" fmla="*/ 115 w 120"/>
                          <a:gd name="T9" fmla="*/ 21 h 208"/>
                          <a:gd name="T10" fmla="*/ 120 w 120"/>
                          <a:gd name="T11" fmla="*/ 144 h 208"/>
                          <a:gd name="T12" fmla="*/ 118 w 120"/>
                          <a:gd name="T13" fmla="*/ 208 h 208"/>
                          <a:gd name="T14" fmla="*/ 0 w 120"/>
                          <a:gd name="T15" fmla="*/ 21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0" h="208">
                            <a:moveTo>
                              <a:pt x="0" y="21"/>
                            </a:moveTo>
                            <a:lnTo>
                              <a:pt x="10" y="0"/>
                            </a:lnTo>
                            <a:lnTo>
                              <a:pt x="84" y="36"/>
                            </a:lnTo>
                            <a:lnTo>
                              <a:pt x="102" y="12"/>
                            </a:lnTo>
                            <a:lnTo>
                              <a:pt x="115" y="21"/>
                            </a:lnTo>
                            <a:lnTo>
                              <a:pt x="120" y="144"/>
                            </a:lnTo>
                            <a:lnTo>
                              <a:pt x="118" y="208"/>
                            </a:lnTo>
                            <a:lnTo>
                              <a:pt x="0" y="21"/>
                            </a:lnTo>
                            <a:close/>
                          </a:path>
                        </a:pathLst>
                      </a:custGeom>
                      <a:blipFill dpi="0" rotWithShape="0">
                        <a:blip r:embed="rId1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66" name="Freeform 83"/>
                      <p:cNvSpPr>
                        <a:spLocks/>
                      </p:cNvSpPr>
                      <p:nvPr/>
                    </p:nvSpPr>
                    <p:spPr bwMode="auto">
                      <a:xfrm>
                        <a:off x="2986" y="1669"/>
                        <a:ext cx="76" cy="41"/>
                      </a:xfrm>
                      <a:custGeom>
                        <a:avLst/>
                        <a:gdLst>
                          <a:gd name="T0" fmla="*/ 0 w 76"/>
                          <a:gd name="T1" fmla="*/ 41 h 41"/>
                          <a:gd name="T2" fmla="*/ 43 w 76"/>
                          <a:gd name="T3" fmla="*/ 0 h 41"/>
                          <a:gd name="T4" fmla="*/ 76 w 76"/>
                          <a:gd name="T5" fmla="*/ 33 h 41"/>
                          <a:gd name="T6" fmla="*/ 0 60000 65536"/>
                          <a:gd name="T7" fmla="*/ 0 60000 65536"/>
                          <a:gd name="T8" fmla="*/ 0 60000 65536"/>
                        </a:gdLst>
                        <a:ahLst/>
                        <a:cxnLst>
                          <a:cxn ang="T6">
                            <a:pos x="T0" y="T1"/>
                          </a:cxn>
                          <a:cxn ang="T7">
                            <a:pos x="T2" y="T3"/>
                          </a:cxn>
                          <a:cxn ang="T8">
                            <a:pos x="T4" y="T5"/>
                          </a:cxn>
                        </a:cxnLst>
                        <a:rect l="0" t="0" r="r" b="b"/>
                        <a:pathLst>
                          <a:path w="76" h="41">
                            <a:moveTo>
                              <a:pt x="0" y="41"/>
                            </a:moveTo>
                            <a:lnTo>
                              <a:pt x="43" y="0"/>
                            </a:lnTo>
                            <a:lnTo>
                              <a:pt x="76" y="3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grpSp>
                  <p:nvGrpSpPr>
                    <p:cNvPr id="25660" name="Group 88"/>
                    <p:cNvGrpSpPr>
                      <a:grpSpLocks/>
                    </p:cNvGrpSpPr>
                    <p:nvPr/>
                  </p:nvGrpSpPr>
                  <p:grpSpPr bwMode="auto">
                    <a:xfrm>
                      <a:off x="2800" y="1645"/>
                      <a:ext cx="475" cy="1151"/>
                      <a:chOff x="2800" y="1645"/>
                      <a:chExt cx="475" cy="1151"/>
                    </a:xfrm>
                  </p:grpSpPr>
                  <p:sp>
                    <p:nvSpPr>
                      <p:cNvPr id="25661" name="Freeform 85"/>
                      <p:cNvSpPr>
                        <a:spLocks/>
                      </p:cNvSpPr>
                      <p:nvPr/>
                    </p:nvSpPr>
                    <p:spPr bwMode="auto">
                      <a:xfrm>
                        <a:off x="2800" y="1645"/>
                        <a:ext cx="475" cy="1151"/>
                      </a:xfrm>
                      <a:custGeom>
                        <a:avLst/>
                        <a:gdLst>
                          <a:gd name="T0" fmla="*/ 150 w 475"/>
                          <a:gd name="T1" fmla="*/ 0 h 1151"/>
                          <a:gd name="T2" fmla="*/ 36 w 475"/>
                          <a:gd name="T3" fmla="*/ 84 h 1151"/>
                          <a:gd name="T4" fmla="*/ 0 w 475"/>
                          <a:gd name="T5" fmla="*/ 357 h 1151"/>
                          <a:gd name="T6" fmla="*/ 89 w 475"/>
                          <a:gd name="T7" fmla="*/ 536 h 1151"/>
                          <a:gd name="T8" fmla="*/ 90 w 475"/>
                          <a:gd name="T9" fmla="*/ 570 h 1151"/>
                          <a:gd name="T10" fmla="*/ 96 w 475"/>
                          <a:gd name="T11" fmla="*/ 612 h 1151"/>
                          <a:gd name="T12" fmla="*/ 107 w 475"/>
                          <a:gd name="T13" fmla="*/ 639 h 1151"/>
                          <a:gd name="T14" fmla="*/ 93 w 475"/>
                          <a:gd name="T15" fmla="*/ 834 h 1151"/>
                          <a:gd name="T16" fmla="*/ 62 w 475"/>
                          <a:gd name="T17" fmla="*/ 1147 h 1151"/>
                          <a:gd name="T18" fmla="*/ 94 w 475"/>
                          <a:gd name="T19" fmla="*/ 1151 h 1151"/>
                          <a:gd name="T20" fmla="*/ 144 w 475"/>
                          <a:gd name="T21" fmla="*/ 1134 h 1151"/>
                          <a:gd name="T22" fmla="*/ 180 w 475"/>
                          <a:gd name="T23" fmla="*/ 923 h 1151"/>
                          <a:gd name="T24" fmla="*/ 198 w 475"/>
                          <a:gd name="T25" fmla="*/ 845 h 1151"/>
                          <a:gd name="T26" fmla="*/ 251 w 475"/>
                          <a:gd name="T27" fmla="*/ 642 h 1151"/>
                          <a:gd name="T28" fmla="*/ 258 w 475"/>
                          <a:gd name="T29" fmla="*/ 856 h 1151"/>
                          <a:gd name="T30" fmla="*/ 286 w 475"/>
                          <a:gd name="T31" fmla="*/ 1116 h 1151"/>
                          <a:gd name="T32" fmla="*/ 361 w 475"/>
                          <a:gd name="T33" fmla="*/ 1119 h 1151"/>
                          <a:gd name="T34" fmla="*/ 369 w 475"/>
                          <a:gd name="T35" fmla="*/ 839 h 1151"/>
                          <a:gd name="T36" fmla="*/ 362 w 475"/>
                          <a:gd name="T37" fmla="*/ 561 h 1151"/>
                          <a:gd name="T38" fmla="*/ 365 w 475"/>
                          <a:gd name="T39" fmla="*/ 420 h 1151"/>
                          <a:gd name="T40" fmla="*/ 380 w 475"/>
                          <a:gd name="T41" fmla="*/ 376 h 1151"/>
                          <a:gd name="T42" fmla="*/ 388 w 475"/>
                          <a:gd name="T43" fmla="*/ 380 h 1151"/>
                          <a:gd name="T44" fmla="*/ 468 w 475"/>
                          <a:gd name="T45" fmla="*/ 333 h 1151"/>
                          <a:gd name="T46" fmla="*/ 475 w 475"/>
                          <a:gd name="T47" fmla="*/ 244 h 1151"/>
                          <a:gd name="T48" fmla="*/ 347 w 475"/>
                          <a:gd name="T49" fmla="*/ 30 h 1151"/>
                          <a:gd name="T50" fmla="*/ 258 w 475"/>
                          <a:gd name="T51" fmla="*/ 0 h 1151"/>
                          <a:gd name="T52" fmla="*/ 277 w 475"/>
                          <a:gd name="T53" fmla="*/ 144 h 1151"/>
                          <a:gd name="T54" fmla="*/ 255 w 475"/>
                          <a:gd name="T55" fmla="*/ 285 h 1151"/>
                          <a:gd name="T56" fmla="*/ 220 w 475"/>
                          <a:gd name="T57" fmla="*/ 153 h 1151"/>
                          <a:gd name="T58" fmla="*/ 150 w 475"/>
                          <a:gd name="T59" fmla="*/ 0 h 11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75" h="1151">
                            <a:moveTo>
                              <a:pt x="150" y="0"/>
                            </a:moveTo>
                            <a:lnTo>
                              <a:pt x="36" y="84"/>
                            </a:lnTo>
                            <a:lnTo>
                              <a:pt x="0" y="357"/>
                            </a:lnTo>
                            <a:lnTo>
                              <a:pt x="89" y="536"/>
                            </a:lnTo>
                            <a:lnTo>
                              <a:pt x="90" y="570"/>
                            </a:lnTo>
                            <a:lnTo>
                              <a:pt x="96" y="612"/>
                            </a:lnTo>
                            <a:lnTo>
                              <a:pt x="107" y="639"/>
                            </a:lnTo>
                            <a:lnTo>
                              <a:pt x="93" y="834"/>
                            </a:lnTo>
                            <a:lnTo>
                              <a:pt x="62" y="1147"/>
                            </a:lnTo>
                            <a:lnTo>
                              <a:pt x="94" y="1151"/>
                            </a:lnTo>
                            <a:lnTo>
                              <a:pt x="144" y="1134"/>
                            </a:lnTo>
                            <a:lnTo>
                              <a:pt x="180" y="923"/>
                            </a:lnTo>
                            <a:lnTo>
                              <a:pt x="198" y="845"/>
                            </a:lnTo>
                            <a:lnTo>
                              <a:pt x="251" y="642"/>
                            </a:lnTo>
                            <a:lnTo>
                              <a:pt x="258" y="856"/>
                            </a:lnTo>
                            <a:lnTo>
                              <a:pt x="286" y="1116"/>
                            </a:lnTo>
                            <a:lnTo>
                              <a:pt x="361" y="1119"/>
                            </a:lnTo>
                            <a:lnTo>
                              <a:pt x="369" y="839"/>
                            </a:lnTo>
                            <a:lnTo>
                              <a:pt x="362" y="561"/>
                            </a:lnTo>
                            <a:lnTo>
                              <a:pt x="365" y="420"/>
                            </a:lnTo>
                            <a:lnTo>
                              <a:pt x="380" y="376"/>
                            </a:lnTo>
                            <a:lnTo>
                              <a:pt x="388" y="380"/>
                            </a:lnTo>
                            <a:lnTo>
                              <a:pt x="468" y="333"/>
                            </a:lnTo>
                            <a:lnTo>
                              <a:pt x="475" y="244"/>
                            </a:lnTo>
                            <a:lnTo>
                              <a:pt x="347" y="30"/>
                            </a:lnTo>
                            <a:lnTo>
                              <a:pt x="258" y="0"/>
                            </a:lnTo>
                            <a:lnTo>
                              <a:pt x="277" y="144"/>
                            </a:lnTo>
                            <a:lnTo>
                              <a:pt x="255" y="285"/>
                            </a:lnTo>
                            <a:lnTo>
                              <a:pt x="220" y="153"/>
                            </a:lnTo>
                            <a:lnTo>
                              <a:pt x="150" y="0"/>
                            </a:lnTo>
                            <a:close/>
                          </a:path>
                        </a:pathLst>
                      </a:cu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62" name="Freeform 86"/>
                      <p:cNvSpPr>
                        <a:spLocks/>
                      </p:cNvSpPr>
                      <p:nvPr/>
                    </p:nvSpPr>
                    <p:spPr bwMode="auto">
                      <a:xfrm>
                        <a:off x="2826" y="1770"/>
                        <a:ext cx="120" cy="299"/>
                      </a:xfrm>
                      <a:custGeom>
                        <a:avLst/>
                        <a:gdLst>
                          <a:gd name="T0" fmla="*/ 60 w 120"/>
                          <a:gd name="T1" fmla="*/ 0 h 299"/>
                          <a:gd name="T2" fmla="*/ 72 w 120"/>
                          <a:gd name="T3" fmla="*/ 72 h 299"/>
                          <a:gd name="T4" fmla="*/ 66 w 120"/>
                          <a:gd name="T5" fmla="*/ 180 h 299"/>
                          <a:gd name="T6" fmla="*/ 0 w 120"/>
                          <a:gd name="T7" fmla="*/ 198 h 299"/>
                          <a:gd name="T8" fmla="*/ 66 w 120"/>
                          <a:gd name="T9" fmla="*/ 204 h 299"/>
                          <a:gd name="T10" fmla="*/ 84 w 120"/>
                          <a:gd name="T11" fmla="*/ 269 h 299"/>
                          <a:gd name="T12" fmla="*/ 120 w 120"/>
                          <a:gd name="T13" fmla="*/ 299 h 299"/>
                          <a:gd name="T14" fmla="*/ 108 w 120"/>
                          <a:gd name="T15" fmla="*/ 246 h 299"/>
                          <a:gd name="T16" fmla="*/ 96 w 120"/>
                          <a:gd name="T17" fmla="*/ 216 h 299"/>
                          <a:gd name="T18" fmla="*/ 90 w 120"/>
                          <a:gd name="T19" fmla="*/ 144 h 299"/>
                          <a:gd name="T20" fmla="*/ 60 w 120"/>
                          <a:gd name="T21" fmla="*/ 0 h 2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299">
                            <a:moveTo>
                              <a:pt x="60" y="0"/>
                            </a:moveTo>
                            <a:lnTo>
                              <a:pt x="72" y="72"/>
                            </a:lnTo>
                            <a:lnTo>
                              <a:pt x="66" y="180"/>
                            </a:lnTo>
                            <a:lnTo>
                              <a:pt x="0" y="198"/>
                            </a:lnTo>
                            <a:lnTo>
                              <a:pt x="66" y="204"/>
                            </a:lnTo>
                            <a:lnTo>
                              <a:pt x="84" y="269"/>
                            </a:lnTo>
                            <a:lnTo>
                              <a:pt x="120" y="299"/>
                            </a:lnTo>
                            <a:lnTo>
                              <a:pt x="108" y="246"/>
                            </a:lnTo>
                            <a:lnTo>
                              <a:pt x="96" y="216"/>
                            </a:lnTo>
                            <a:lnTo>
                              <a:pt x="90" y="144"/>
                            </a:lnTo>
                            <a:lnTo>
                              <a:pt x="60" y="0"/>
                            </a:lnTo>
                            <a:close/>
                          </a:path>
                        </a:pathLst>
                      </a:cu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63" name="Freeform 87"/>
                      <p:cNvSpPr>
                        <a:spLocks/>
                      </p:cNvSpPr>
                      <p:nvPr/>
                    </p:nvSpPr>
                    <p:spPr bwMode="auto">
                      <a:xfrm>
                        <a:off x="2935" y="1787"/>
                        <a:ext cx="42" cy="41"/>
                      </a:xfrm>
                      <a:custGeom>
                        <a:avLst/>
                        <a:gdLst>
                          <a:gd name="T0" fmla="*/ 0 w 42"/>
                          <a:gd name="T1" fmla="*/ 41 h 41"/>
                          <a:gd name="T2" fmla="*/ 9 w 42"/>
                          <a:gd name="T3" fmla="*/ 0 h 41"/>
                          <a:gd name="T4" fmla="*/ 42 w 42"/>
                          <a:gd name="T5" fmla="*/ 35 h 41"/>
                          <a:gd name="T6" fmla="*/ 0 w 42"/>
                          <a:gd name="T7" fmla="*/ 41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 h="41">
                            <a:moveTo>
                              <a:pt x="0" y="41"/>
                            </a:moveTo>
                            <a:lnTo>
                              <a:pt x="9" y="0"/>
                            </a:lnTo>
                            <a:lnTo>
                              <a:pt x="42" y="35"/>
                            </a:lnTo>
                            <a:lnTo>
                              <a:pt x="0" y="41"/>
                            </a:lnTo>
                            <a:close/>
                          </a:path>
                        </a:pathLst>
                      </a:custGeom>
                      <a:blipFill dpi="0" rotWithShape="0">
                        <a:blip r:embed="rId1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pSp>
            <p:grpSp>
              <p:nvGrpSpPr>
                <p:cNvPr id="25652" name="Group 94"/>
                <p:cNvGrpSpPr>
                  <a:grpSpLocks/>
                </p:cNvGrpSpPr>
                <p:nvPr/>
              </p:nvGrpSpPr>
              <p:grpSpPr bwMode="auto">
                <a:xfrm>
                  <a:off x="2933" y="1445"/>
                  <a:ext cx="151" cy="224"/>
                  <a:chOff x="2933" y="1445"/>
                  <a:chExt cx="151" cy="224"/>
                </a:xfrm>
              </p:grpSpPr>
              <p:sp>
                <p:nvSpPr>
                  <p:cNvPr id="25654" name="Freeform 91"/>
                  <p:cNvSpPr>
                    <a:spLocks/>
                  </p:cNvSpPr>
                  <p:nvPr/>
                </p:nvSpPr>
                <p:spPr bwMode="auto">
                  <a:xfrm>
                    <a:off x="2938" y="1448"/>
                    <a:ext cx="133" cy="221"/>
                  </a:xfrm>
                  <a:custGeom>
                    <a:avLst/>
                    <a:gdLst>
                      <a:gd name="T0" fmla="*/ 131 w 133"/>
                      <a:gd name="T1" fmla="*/ 37 h 221"/>
                      <a:gd name="T2" fmla="*/ 133 w 133"/>
                      <a:gd name="T3" fmla="*/ 72 h 221"/>
                      <a:gd name="T4" fmla="*/ 128 w 133"/>
                      <a:gd name="T5" fmla="*/ 85 h 221"/>
                      <a:gd name="T6" fmla="*/ 133 w 133"/>
                      <a:gd name="T7" fmla="*/ 97 h 221"/>
                      <a:gd name="T8" fmla="*/ 132 w 133"/>
                      <a:gd name="T9" fmla="*/ 110 h 221"/>
                      <a:gd name="T10" fmla="*/ 130 w 133"/>
                      <a:gd name="T11" fmla="*/ 128 h 221"/>
                      <a:gd name="T12" fmla="*/ 128 w 133"/>
                      <a:gd name="T13" fmla="*/ 146 h 221"/>
                      <a:gd name="T14" fmla="*/ 129 w 133"/>
                      <a:gd name="T15" fmla="*/ 165 h 221"/>
                      <a:gd name="T16" fmla="*/ 121 w 133"/>
                      <a:gd name="T17" fmla="*/ 177 h 221"/>
                      <a:gd name="T18" fmla="*/ 109 w 133"/>
                      <a:gd name="T19" fmla="*/ 185 h 221"/>
                      <a:gd name="T20" fmla="*/ 113 w 133"/>
                      <a:gd name="T21" fmla="*/ 196 h 221"/>
                      <a:gd name="T22" fmla="*/ 91 w 133"/>
                      <a:gd name="T23" fmla="*/ 221 h 221"/>
                      <a:gd name="T24" fmla="*/ 19 w 133"/>
                      <a:gd name="T25" fmla="*/ 184 h 221"/>
                      <a:gd name="T26" fmla="*/ 16 w 133"/>
                      <a:gd name="T27" fmla="*/ 135 h 221"/>
                      <a:gd name="T28" fmla="*/ 13 w 133"/>
                      <a:gd name="T29" fmla="*/ 129 h 221"/>
                      <a:gd name="T30" fmla="*/ 10 w 133"/>
                      <a:gd name="T31" fmla="*/ 121 h 221"/>
                      <a:gd name="T32" fmla="*/ 4 w 133"/>
                      <a:gd name="T33" fmla="*/ 108 h 221"/>
                      <a:gd name="T34" fmla="*/ 0 w 133"/>
                      <a:gd name="T35" fmla="*/ 82 h 221"/>
                      <a:gd name="T36" fmla="*/ 8 w 133"/>
                      <a:gd name="T37" fmla="*/ 78 h 221"/>
                      <a:gd name="T38" fmla="*/ 6 w 133"/>
                      <a:gd name="T39" fmla="*/ 69 h 221"/>
                      <a:gd name="T40" fmla="*/ 6 w 133"/>
                      <a:gd name="T41" fmla="*/ 52 h 221"/>
                      <a:gd name="T42" fmla="*/ 7 w 133"/>
                      <a:gd name="T43" fmla="*/ 40 h 221"/>
                      <a:gd name="T44" fmla="*/ 13 w 133"/>
                      <a:gd name="T45" fmla="*/ 26 h 221"/>
                      <a:gd name="T46" fmla="*/ 20 w 133"/>
                      <a:gd name="T47" fmla="*/ 16 h 221"/>
                      <a:gd name="T48" fmla="*/ 33 w 133"/>
                      <a:gd name="T49" fmla="*/ 6 h 221"/>
                      <a:gd name="T50" fmla="*/ 47 w 133"/>
                      <a:gd name="T51" fmla="*/ 2 h 221"/>
                      <a:gd name="T52" fmla="*/ 62 w 133"/>
                      <a:gd name="T53" fmla="*/ 0 h 221"/>
                      <a:gd name="T54" fmla="*/ 77 w 133"/>
                      <a:gd name="T55" fmla="*/ 0 h 221"/>
                      <a:gd name="T56" fmla="*/ 92 w 133"/>
                      <a:gd name="T57" fmla="*/ 1 h 221"/>
                      <a:gd name="T58" fmla="*/ 104 w 133"/>
                      <a:gd name="T59" fmla="*/ 3 h 221"/>
                      <a:gd name="T60" fmla="*/ 117 w 133"/>
                      <a:gd name="T61" fmla="*/ 9 h 221"/>
                      <a:gd name="T62" fmla="*/ 124 w 133"/>
                      <a:gd name="T63" fmla="*/ 17 h 221"/>
                      <a:gd name="T64" fmla="*/ 127 w 133"/>
                      <a:gd name="T65" fmla="*/ 24 h 221"/>
                      <a:gd name="T66" fmla="*/ 131 w 133"/>
                      <a:gd name="T67" fmla="*/ 37 h 2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3" h="221">
                        <a:moveTo>
                          <a:pt x="131" y="37"/>
                        </a:moveTo>
                        <a:lnTo>
                          <a:pt x="133" y="72"/>
                        </a:lnTo>
                        <a:lnTo>
                          <a:pt x="128" y="85"/>
                        </a:lnTo>
                        <a:lnTo>
                          <a:pt x="133" y="97"/>
                        </a:lnTo>
                        <a:lnTo>
                          <a:pt x="132" y="110"/>
                        </a:lnTo>
                        <a:lnTo>
                          <a:pt x="130" y="128"/>
                        </a:lnTo>
                        <a:lnTo>
                          <a:pt x="128" y="146"/>
                        </a:lnTo>
                        <a:lnTo>
                          <a:pt x="129" y="165"/>
                        </a:lnTo>
                        <a:lnTo>
                          <a:pt x="121" y="177"/>
                        </a:lnTo>
                        <a:lnTo>
                          <a:pt x="109" y="185"/>
                        </a:lnTo>
                        <a:lnTo>
                          <a:pt x="113" y="196"/>
                        </a:lnTo>
                        <a:lnTo>
                          <a:pt x="91" y="221"/>
                        </a:lnTo>
                        <a:lnTo>
                          <a:pt x="19" y="184"/>
                        </a:lnTo>
                        <a:lnTo>
                          <a:pt x="16" y="135"/>
                        </a:lnTo>
                        <a:lnTo>
                          <a:pt x="13" y="129"/>
                        </a:lnTo>
                        <a:lnTo>
                          <a:pt x="10" y="121"/>
                        </a:lnTo>
                        <a:lnTo>
                          <a:pt x="4" y="108"/>
                        </a:lnTo>
                        <a:lnTo>
                          <a:pt x="0" y="82"/>
                        </a:lnTo>
                        <a:lnTo>
                          <a:pt x="8" y="78"/>
                        </a:lnTo>
                        <a:lnTo>
                          <a:pt x="6" y="69"/>
                        </a:lnTo>
                        <a:lnTo>
                          <a:pt x="6" y="52"/>
                        </a:lnTo>
                        <a:lnTo>
                          <a:pt x="7" y="40"/>
                        </a:lnTo>
                        <a:lnTo>
                          <a:pt x="13" y="26"/>
                        </a:lnTo>
                        <a:lnTo>
                          <a:pt x="20" y="16"/>
                        </a:lnTo>
                        <a:lnTo>
                          <a:pt x="33" y="6"/>
                        </a:lnTo>
                        <a:lnTo>
                          <a:pt x="47" y="2"/>
                        </a:lnTo>
                        <a:lnTo>
                          <a:pt x="62" y="0"/>
                        </a:lnTo>
                        <a:lnTo>
                          <a:pt x="77" y="0"/>
                        </a:lnTo>
                        <a:lnTo>
                          <a:pt x="92" y="1"/>
                        </a:lnTo>
                        <a:lnTo>
                          <a:pt x="104" y="3"/>
                        </a:lnTo>
                        <a:lnTo>
                          <a:pt x="117" y="9"/>
                        </a:lnTo>
                        <a:lnTo>
                          <a:pt x="124" y="17"/>
                        </a:lnTo>
                        <a:lnTo>
                          <a:pt x="127" y="24"/>
                        </a:lnTo>
                        <a:lnTo>
                          <a:pt x="131" y="37"/>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55" name="Freeform 92"/>
                  <p:cNvSpPr>
                    <a:spLocks/>
                  </p:cNvSpPr>
                  <p:nvPr/>
                </p:nvSpPr>
                <p:spPr bwMode="auto">
                  <a:xfrm>
                    <a:off x="2952" y="1574"/>
                    <a:ext cx="73" cy="56"/>
                  </a:xfrm>
                  <a:custGeom>
                    <a:avLst/>
                    <a:gdLst>
                      <a:gd name="T0" fmla="*/ 6 w 73"/>
                      <a:gd name="T1" fmla="*/ 6 h 56"/>
                      <a:gd name="T2" fmla="*/ 14 w 73"/>
                      <a:gd name="T3" fmla="*/ 5 h 56"/>
                      <a:gd name="T4" fmla="*/ 31 w 73"/>
                      <a:gd name="T5" fmla="*/ 36 h 56"/>
                      <a:gd name="T6" fmla="*/ 73 w 73"/>
                      <a:gd name="T7" fmla="*/ 56 h 56"/>
                      <a:gd name="T8" fmla="*/ 30 w 73"/>
                      <a:gd name="T9" fmla="*/ 42 h 56"/>
                      <a:gd name="T10" fmla="*/ 13 w 73"/>
                      <a:gd name="T11" fmla="*/ 25 h 56"/>
                      <a:gd name="T12" fmla="*/ 4 w 73"/>
                      <a:gd name="T13" fmla="*/ 32 h 56"/>
                      <a:gd name="T14" fmla="*/ 0 w 73"/>
                      <a:gd name="T15" fmla="*/ 0 h 56"/>
                      <a:gd name="T16" fmla="*/ 6 w 73"/>
                      <a:gd name="T17" fmla="*/ 6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56">
                        <a:moveTo>
                          <a:pt x="6" y="6"/>
                        </a:moveTo>
                        <a:lnTo>
                          <a:pt x="14" y="5"/>
                        </a:lnTo>
                        <a:lnTo>
                          <a:pt x="31" y="36"/>
                        </a:lnTo>
                        <a:lnTo>
                          <a:pt x="73" y="56"/>
                        </a:lnTo>
                        <a:lnTo>
                          <a:pt x="30" y="42"/>
                        </a:lnTo>
                        <a:lnTo>
                          <a:pt x="13" y="25"/>
                        </a:lnTo>
                        <a:lnTo>
                          <a:pt x="4" y="32"/>
                        </a:lnTo>
                        <a:lnTo>
                          <a:pt x="0" y="0"/>
                        </a:lnTo>
                        <a:lnTo>
                          <a:pt x="6" y="6"/>
                        </a:lnTo>
                        <a:close/>
                      </a:path>
                    </a:pathLst>
                  </a:custGeom>
                  <a:blipFill dpi="0" rotWithShape="0">
                    <a:blip r:embed="rId1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56" name="Freeform 93"/>
                  <p:cNvSpPr>
                    <a:spLocks/>
                  </p:cNvSpPr>
                  <p:nvPr/>
                </p:nvSpPr>
                <p:spPr bwMode="auto">
                  <a:xfrm>
                    <a:off x="2933" y="1445"/>
                    <a:ext cx="151" cy="142"/>
                  </a:xfrm>
                  <a:custGeom>
                    <a:avLst/>
                    <a:gdLst>
                      <a:gd name="T0" fmla="*/ 22 w 151"/>
                      <a:gd name="T1" fmla="*/ 142 h 142"/>
                      <a:gd name="T2" fmla="*/ 10 w 151"/>
                      <a:gd name="T3" fmla="*/ 126 h 142"/>
                      <a:gd name="T4" fmla="*/ 4 w 151"/>
                      <a:gd name="T5" fmla="*/ 105 h 142"/>
                      <a:gd name="T6" fmla="*/ 0 w 151"/>
                      <a:gd name="T7" fmla="*/ 75 h 142"/>
                      <a:gd name="T8" fmla="*/ 0 w 151"/>
                      <a:gd name="T9" fmla="*/ 47 h 142"/>
                      <a:gd name="T10" fmla="*/ 5 w 151"/>
                      <a:gd name="T11" fmla="*/ 25 h 142"/>
                      <a:gd name="T12" fmla="*/ 20 w 151"/>
                      <a:gd name="T13" fmla="*/ 10 h 142"/>
                      <a:gd name="T14" fmla="*/ 36 w 151"/>
                      <a:gd name="T15" fmla="*/ 3 h 142"/>
                      <a:gd name="T16" fmla="*/ 66 w 151"/>
                      <a:gd name="T17" fmla="*/ 0 h 142"/>
                      <a:gd name="T18" fmla="*/ 105 w 151"/>
                      <a:gd name="T19" fmla="*/ 2 h 142"/>
                      <a:gd name="T20" fmla="*/ 129 w 151"/>
                      <a:gd name="T21" fmla="*/ 10 h 142"/>
                      <a:gd name="T22" fmla="*/ 144 w 151"/>
                      <a:gd name="T23" fmla="*/ 13 h 142"/>
                      <a:gd name="T24" fmla="*/ 151 w 151"/>
                      <a:gd name="T25" fmla="*/ 13 h 142"/>
                      <a:gd name="T26" fmla="*/ 142 w 151"/>
                      <a:gd name="T27" fmla="*/ 22 h 142"/>
                      <a:gd name="T28" fmla="*/ 136 w 151"/>
                      <a:gd name="T29" fmla="*/ 37 h 142"/>
                      <a:gd name="T30" fmla="*/ 136 w 151"/>
                      <a:gd name="T31" fmla="*/ 43 h 142"/>
                      <a:gd name="T32" fmla="*/ 123 w 151"/>
                      <a:gd name="T33" fmla="*/ 34 h 142"/>
                      <a:gd name="T34" fmla="*/ 105 w 151"/>
                      <a:gd name="T35" fmla="*/ 33 h 142"/>
                      <a:gd name="T36" fmla="*/ 83 w 151"/>
                      <a:gd name="T37" fmla="*/ 31 h 142"/>
                      <a:gd name="T38" fmla="*/ 68 w 151"/>
                      <a:gd name="T39" fmla="*/ 31 h 142"/>
                      <a:gd name="T40" fmla="*/ 51 w 151"/>
                      <a:gd name="T41" fmla="*/ 31 h 142"/>
                      <a:gd name="T42" fmla="*/ 59 w 151"/>
                      <a:gd name="T43" fmla="*/ 35 h 142"/>
                      <a:gd name="T44" fmla="*/ 59 w 151"/>
                      <a:gd name="T45" fmla="*/ 44 h 142"/>
                      <a:gd name="T46" fmla="*/ 54 w 151"/>
                      <a:gd name="T47" fmla="*/ 54 h 142"/>
                      <a:gd name="T48" fmla="*/ 45 w 151"/>
                      <a:gd name="T49" fmla="*/ 68 h 142"/>
                      <a:gd name="T50" fmla="*/ 40 w 151"/>
                      <a:gd name="T51" fmla="*/ 85 h 142"/>
                      <a:gd name="T52" fmla="*/ 40 w 151"/>
                      <a:gd name="T53" fmla="*/ 105 h 142"/>
                      <a:gd name="T54" fmla="*/ 27 w 151"/>
                      <a:gd name="T55" fmla="*/ 93 h 142"/>
                      <a:gd name="T56" fmla="*/ 26 w 151"/>
                      <a:gd name="T57" fmla="*/ 84 h 142"/>
                      <a:gd name="T58" fmla="*/ 18 w 151"/>
                      <a:gd name="T59" fmla="*/ 81 h 142"/>
                      <a:gd name="T60" fmla="*/ 9 w 151"/>
                      <a:gd name="T61" fmla="*/ 82 h 142"/>
                      <a:gd name="T62" fmla="*/ 7 w 151"/>
                      <a:gd name="T63" fmla="*/ 87 h 142"/>
                      <a:gd name="T64" fmla="*/ 10 w 151"/>
                      <a:gd name="T65" fmla="*/ 114 h 142"/>
                      <a:gd name="T66" fmla="*/ 17 w 151"/>
                      <a:gd name="T67" fmla="*/ 126 h 142"/>
                      <a:gd name="T68" fmla="*/ 22 w 151"/>
                      <a:gd name="T69" fmla="*/ 142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1" h="142">
                        <a:moveTo>
                          <a:pt x="22" y="142"/>
                        </a:moveTo>
                        <a:lnTo>
                          <a:pt x="10" y="126"/>
                        </a:lnTo>
                        <a:lnTo>
                          <a:pt x="4" y="105"/>
                        </a:lnTo>
                        <a:lnTo>
                          <a:pt x="0" y="75"/>
                        </a:lnTo>
                        <a:lnTo>
                          <a:pt x="0" y="47"/>
                        </a:lnTo>
                        <a:lnTo>
                          <a:pt x="5" y="25"/>
                        </a:lnTo>
                        <a:lnTo>
                          <a:pt x="20" y="10"/>
                        </a:lnTo>
                        <a:lnTo>
                          <a:pt x="36" y="3"/>
                        </a:lnTo>
                        <a:lnTo>
                          <a:pt x="66" y="0"/>
                        </a:lnTo>
                        <a:lnTo>
                          <a:pt x="105" y="2"/>
                        </a:lnTo>
                        <a:lnTo>
                          <a:pt x="129" y="10"/>
                        </a:lnTo>
                        <a:lnTo>
                          <a:pt x="144" y="13"/>
                        </a:lnTo>
                        <a:lnTo>
                          <a:pt x="151" y="13"/>
                        </a:lnTo>
                        <a:lnTo>
                          <a:pt x="142" y="22"/>
                        </a:lnTo>
                        <a:lnTo>
                          <a:pt x="136" y="37"/>
                        </a:lnTo>
                        <a:lnTo>
                          <a:pt x="136" y="43"/>
                        </a:lnTo>
                        <a:lnTo>
                          <a:pt x="123" y="34"/>
                        </a:lnTo>
                        <a:lnTo>
                          <a:pt x="105" y="33"/>
                        </a:lnTo>
                        <a:lnTo>
                          <a:pt x="83" y="31"/>
                        </a:lnTo>
                        <a:lnTo>
                          <a:pt x="68" y="31"/>
                        </a:lnTo>
                        <a:lnTo>
                          <a:pt x="51" y="31"/>
                        </a:lnTo>
                        <a:lnTo>
                          <a:pt x="59" y="35"/>
                        </a:lnTo>
                        <a:lnTo>
                          <a:pt x="59" y="44"/>
                        </a:lnTo>
                        <a:lnTo>
                          <a:pt x="54" y="54"/>
                        </a:lnTo>
                        <a:lnTo>
                          <a:pt x="45" y="68"/>
                        </a:lnTo>
                        <a:lnTo>
                          <a:pt x="40" y="85"/>
                        </a:lnTo>
                        <a:lnTo>
                          <a:pt x="40" y="105"/>
                        </a:lnTo>
                        <a:lnTo>
                          <a:pt x="27" y="93"/>
                        </a:lnTo>
                        <a:lnTo>
                          <a:pt x="26" y="84"/>
                        </a:lnTo>
                        <a:lnTo>
                          <a:pt x="18" y="81"/>
                        </a:lnTo>
                        <a:lnTo>
                          <a:pt x="9" y="82"/>
                        </a:lnTo>
                        <a:lnTo>
                          <a:pt x="7" y="87"/>
                        </a:lnTo>
                        <a:lnTo>
                          <a:pt x="10" y="114"/>
                        </a:lnTo>
                        <a:lnTo>
                          <a:pt x="17" y="126"/>
                        </a:lnTo>
                        <a:lnTo>
                          <a:pt x="22" y="142"/>
                        </a:lnTo>
                        <a:close/>
                      </a:path>
                    </a:pathLst>
                  </a:custGeom>
                  <a:blipFill dpi="0" rotWithShape="0">
                    <a:blip r:embed="rId20"/>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sp>
              <p:nvSpPr>
                <p:cNvPr id="25653" name="Freeform 95"/>
                <p:cNvSpPr>
                  <a:spLocks/>
                </p:cNvSpPr>
                <p:nvPr/>
              </p:nvSpPr>
              <p:spPr bwMode="auto">
                <a:xfrm>
                  <a:off x="3058" y="1952"/>
                  <a:ext cx="129" cy="72"/>
                </a:xfrm>
                <a:custGeom>
                  <a:avLst/>
                  <a:gdLst>
                    <a:gd name="T0" fmla="*/ 129 w 129"/>
                    <a:gd name="T1" fmla="*/ 64 h 72"/>
                    <a:gd name="T2" fmla="*/ 99 w 129"/>
                    <a:gd name="T3" fmla="*/ 72 h 72"/>
                    <a:gd name="T4" fmla="*/ 56 w 129"/>
                    <a:gd name="T5" fmla="*/ 66 h 72"/>
                    <a:gd name="T6" fmla="*/ 21 w 129"/>
                    <a:gd name="T7" fmla="*/ 55 h 72"/>
                    <a:gd name="T8" fmla="*/ 0 w 129"/>
                    <a:gd name="T9" fmla="*/ 13 h 72"/>
                    <a:gd name="T10" fmla="*/ 59 w 129"/>
                    <a:gd name="T11" fmla="*/ 18 h 72"/>
                    <a:gd name="T12" fmla="*/ 54 w 129"/>
                    <a:gd name="T13" fmla="*/ 0 h 72"/>
                    <a:gd name="T14" fmla="*/ 81 w 129"/>
                    <a:gd name="T15" fmla="*/ 4 h 72"/>
                    <a:gd name="T16" fmla="*/ 108 w 129"/>
                    <a:gd name="T17" fmla="*/ 18 h 72"/>
                    <a:gd name="T18" fmla="*/ 119 w 129"/>
                    <a:gd name="T19" fmla="*/ 24 h 72"/>
                    <a:gd name="T20" fmla="*/ 129 w 129"/>
                    <a:gd name="T21" fmla="*/ 64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 h="72">
                      <a:moveTo>
                        <a:pt x="129" y="64"/>
                      </a:moveTo>
                      <a:lnTo>
                        <a:pt x="99" y="72"/>
                      </a:lnTo>
                      <a:lnTo>
                        <a:pt x="56" y="66"/>
                      </a:lnTo>
                      <a:lnTo>
                        <a:pt x="21" y="55"/>
                      </a:lnTo>
                      <a:lnTo>
                        <a:pt x="0" y="13"/>
                      </a:lnTo>
                      <a:lnTo>
                        <a:pt x="59" y="18"/>
                      </a:lnTo>
                      <a:lnTo>
                        <a:pt x="54" y="0"/>
                      </a:lnTo>
                      <a:lnTo>
                        <a:pt x="81" y="4"/>
                      </a:lnTo>
                      <a:lnTo>
                        <a:pt x="108" y="18"/>
                      </a:lnTo>
                      <a:lnTo>
                        <a:pt x="119" y="24"/>
                      </a:lnTo>
                      <a:lnTo>
                        <a:pt x="129" y="64"/>
                      </a:lnTo>
                      <a:close/>
                    </a:path>
                  </a:pathLst>
                </a:cu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25631" name="Group 131"/>
              <p:cNvGrpSpPr>
                <a:grpSpLocks/>
              </p:cNvGrpSpPr>
              <p:nvPr/>
            </p:nvGrpSpPr>
            <p:grpSpPr bwMode="auto">
              <a:xfrm>
                <a:off x="4752" y="2640"/>
                <a:ext cx="303" cy="1377"/>
                <a:chOff x="1608" y="1506"/>
                <a:chExt cx="303" cy="1377"/>
              </a:xfrm>
            </p:grpSpPr>
            <p:grpSp>
              <p:nvGrpSpPr>
                <p:cNvPr id="25632" name="Group 114"/>
                <p:cNvGrpSpPr>
                  <a:grpSpLocks/>
                </p:cNvGrpSpPr>
                <p:nvPr/>
              </p:nvGrpSpPr>
              <p:grpSpPr bwMode="auto">
                <a:xfrm>
                  <a:off x="1612" y="1935"/>
                  <a:ext cx="293" cy="402"/>
                  <a:chOff x="1612" y="1935"/>
                  <a:chExt cx="293" cy="402"/>
                </a:xfrm>
              </p:grpSpPr>
              <p:sp>
                <p:nvSpPr>
                  <p:cNvPr id="25649" name="Freeform 112"/>
                  <p:cNvSpPr>
                    <a:spLocks/>
                  </p:cNvSpPr>
                  <p:nvPr/>
                </p:nvSpPr>
                <p:spPr bwMode="auto">
                  <a:xfrm>
                    <a:off x="1612" y="1946"/>
                    <a:ext cx="80" cy="391"/>
                  </a:xfrm>
                  <a:custGeom>
                    <a:avLst/>
                    <a:gdLst>
                      <a:gd name="T0" fmla="*/ 4 w 80"/>
                      <a:gd name="T1" fmla="*/ 0 h 391"/>
                      <a:gd name="T2" fmla="*/ 0 w 80"/>
                      <a:gd name="T3" fmla="*/ 88 h 391"/>
                      <a:gd name="T4" fmla="*/ 13 w 80"/>
                      <a:gd name="T5" fmla="*/ 210 h 391"/>
                      <a:gd name="T6" fmla="*/ 24 w 80"/>
                      <a:gd name="T7" fmla="*/ 316 h 391"/>
                      <a:gd name="T8" fmla="*/ 44 w 80"/>
                      <a:gd name="T9" fmla="*/ 379 h 391"/>
                      <a:gd name="T10" fmla="*/ 53 w 80"/>
                      <a:gd name="T11" fmla="*/ 391 h 391"/>
                      <a:gd name="T12" fmla="*/ 59 w 80"/>
                      <a:gd name="T13" fmla="*/ 373 h 391"/>
                      <a:gd name="T14" fmla="*/ 62 w 80"/>
                      <a:gd name="T15" fmla="*/ 329 h 391"/>
                      <a:gd name="T16" fmla="*/ 80 w 80"/>
                      <a:gd name="T17" fmla="*/ 317 h 391"/>
                      <a:gd name="T18" fmla="*/ 56 w 80"/>
                      <a:gd name="T19" fmla="*/ 281 h 391"/>
                      <a:gd name="T20" fmla="*/ 40 w 80"/>
                      <a:gd name="T21" fmla="*/ 260 h 391"/>
                      <a:gd name="T22" fmla="*/ 42 w 80"/>
                      <a:gd name="T23" fmla="*/ 79 h 391"/>
                      <a:gd name="T24" fmla="*/ 50 w 80"/>
                      <a:gd name="T25" fmla="*/ 7 h 391"/>
                      <a:gd name="T26" fmla="*/ 4 w 80"/>
                      <a:gd name="T27" fmla="*/ 0 h 3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 h="391">
                        <a:moveTo>
                          <a:pt x="4" y="0"/>
                        </a:moveTo>
                        <a:lnTo>
                          <a:pt x="0" y="88"/>
                        </a:lnTo>
                        <a:lnTo>
                          <a:pt x="13" y="210"/>
                        </a:lnTo>
                        <a:lnTo>
                          <a:pt x="24" y="316"/>
                        </a:lnTo>
                        <a:lnTo>
                          <a:pt x="44" y="379"/>
                        </a:lnTo>
                        <a:lnTo>
                          <a:pt x="53" y="391"/>
                        </a:lnTo>
                        <a:lnTo>
                          <a:pt x="59" y="373"/>
                        </a:lnTo>
                        <a:lnTo>
                          <a:pt x="62" y="329"/>
                        </a:lnTo>
                        <a:lnTo>
                          <a:pt x="80" y="317"/>
                        </a:lnTo>
                        <a:lnTo>
                          <a:pt x="56" y="281"/>
                        </a:lnTo>
                        <a:lnTo>
                          <a:pt x="40" y="260"/>
                        </a:lnTo>
                        <a:lnTo>
                          <a:pt x="42" y="79"/>
                        </a:lnTo>
                        <a:lnTo>
                          <a:pt x="50" y="7"/>
                        </a:lnTo>
                        <a:lnTo>
                          <a:pt x="4" y="0"/>
                        </a:lnTo>
                        <a:close/>
                      </a:path>
                    </a:pathLst>
                  </a:custGeom>
                  <a:blipFill dpi="0" rotWithShape="0">
                    <a:blip r:embed="rId2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50" name="Freeform 113"/>
                  <p:cNvSpPr>
                    <a:spLocks/>
                  </p:cNvSpPr>
                  <p:nvPr/>
                </p:nvSpPr>
                <p:spPr bwMode="auto">
                  <a:xfrm>
                    <a:off x="1835" y="1935"/>
                    <a:ext cx="70" cy="365"/>
                  </a:xfrm>
                  <a:custGeom>
                    <a:avLst/>
                    <a:gdLst>
                      <a:gd name="T0" fmla="*/ 20 w 70"/>
                      <a:gd name="T1" fmla="*/ 10 h 365"/>
                      <a:gd name="T2" fmla="*/ 30 w 70"/>
                      <a:gd name="T3" fmla="*/ 76 h 365"/>
                      <a:gd name="T4" fmla="*/ 29 w 70"/>
                      <a:gd name="T5" fmla="*/ 232 h 365"/>
                      <a:gd name="T6" fmla="*/ 0 w 70"/>
                      <a:gd name="T7" fmla="*/ 298 h 365"/>
                      <a:gd name="T8" fmla="*/ 7 w 70"/>
                      <a:gd name="T9" fmla="*/ 304 h 365"/>
                      <a:gd name="T10" fmla="*/ 0 w 70"/>
                      <a:gd name="T11" fmla="*/ 338 h 365"/>
                      <a:gd name="T12" fmla="*/ 6 w 70"/>
                      <a:gd name="T13" fmla="*/ 365 h 365"/>
                      <a:gd name="T14" fmla="*/ 29 w 70"/>
                      <a:gd name="T15" fmla="*/ 321 h 365"/>
                      <a:gd name="T16" fmla="*/ 50 w 70"/>
                      <a:gd name="T17" fmla="*/ 240 h 365"/>
                      <a:gd name="T18" fmla="*/ 70 w 70"/>
                      <a:gd name="T19" fmla="*/ 61 h 365"/>
                      <a:gd name="T20" fmla="*/ 61 w 70"/>
                      <a:gd name="T21" fmla="*/ 0 h 365"/>
                      <a:gd name="T22" fmla="*/ 20 w 70"/>
                      <a:gd name="T23" fmla="*/ 10 h 3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365">
                        <a:moveTo>
                          <a:pt x="20" y="10"/>
                        </a:moveTo>
                        <a:lnTo>
                          <a:pt x="30" y="76"/>
                        </a:lnTo>
                        <a:lnTo>
                          <a:pt x="29" y="232"/>
                        </a:lnTo>
                        <a:lnTo>
                          <a:pt x="0" y="298"/>
                        </a:lnTo>
                        <a:lnTo>
                          <a:pt x="7" y="304"/>
                        </a:lnTo>
                        <a:lnTo>
                          <a:pt x="0" y="338"/>
                        </a:lnTo>
                        <a:lnTo>
                          <a:pt x="6" y="365"/>
                        </a:lnTo>
                        <a:lnTo>
                          <a:pt x="29" y="321"/>
                        </a:lnTo>
                        <a:lnTo>
                          <a:pt x="50" y="240"/>
                        </a:lnTo>
                        <a:lnTo>
                          <a:pt x="70" y="61"/>
                        </a:lnTo>
                        <a:lnTo>
                          <a:pt x="61" y="0"/>
                        </a:lnTo>
                        <a:lnTo>
                          <a:pt x="20" y="10"/>
                        </a:lnTo>
                        <a:close/>
                      </a:path>
                    </a:pathLst>
                  </a:custGeom>
                  <a:blipFill dpi="0" rotWithShape="0">
                    <a:blip r:embed="rId2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sp>
              <p:nvSpPr>
                <p:cNvPr id="25633" name="Freeform 115"/>
                <p:cNvSpPr>
                  <a:spLocks/>
                </p:cNvSpPr>
                <p:nvPr/>
              </p:nvSpPr>
              <p:spPr bwMode="auto">
                <a:xfrm>
                  <a:off x="1608" y="1704"/>
                  <a:ext cx="303" cy="593"/>
                </a:xfrm>
                <a:custGeom>
                  <a:avLst/>
                  <a:gdLst>
                    <a:gd name="T0" fmla="*/ 123 w 303"/>
                    <a:gd name="T1" fmla="*/ 0 h 593"/>
                    <a:gd name="T2" fmla="*/ 48 w 303"/>
                    <a:gd name="T3" fmla="*/ 40 h 593"/>
                    <a:gd name="T4" fmla="*/ 39 w 303"/>
                    <a:gd name="T5" fmla="*/ 54 h 593"/>
                    <a:gd name="T6" fmla="*/ 0 w 303"/>
                    <a:gd name="T7" fmla="*/ 244 h 593"/>
                    <a:gd name="T8" fmla="*/ 6 w 303"/>
                    <a:gd name="T9" fmla="*/ 445 h 593"/>
                    <a:gd name="T10" fmla="*/ 54 w 303"/>
                    <a:gd name="T11" fmla="*/ 430 h 593"/>
                    <a:gd name="T12" fmla="*/ 58 w 303"/>
                    <a:gd name="T13" fmla="*/ 252 h 593"/>
                    <a:gd name="T14" fmla="*/ 66 w 303"/>
                    <a:gd name="T15" fmla="*/ 204 h 593"/>
                    <a:gd name="T16" fmla="*/ 67 w 303"/>
                    <a:gd name="T17" fmla="*/ 308 h 593"/>
                    <a:gd name="T18" fmla="*/ 54 w 303"/>
                    <a:gd name="T19" fmla="*/ 489 h 593"/>
                    <a:gd name="T20" fmla="*/ 76 w 303"/>
                    <a:gd name="T21" fmla="*/ 490 h 593"/>
                    <a:gd name="T22" fmla="*/ 74 w 303"/>
                    <a:gd name="T23" fmla="*/ 552 h 593"/>
                    <a:gd name="T24" fmla="*/ 76 w 303"/>
                    <a:gd name="T25" fmla="*/ 587 h 593"/>
                    <a:gd name="T26" fmla="*/ 155 w 303"/>
                    <a:gd name="T27" fmla="*/ 593 h 593"/>
                    <a:gd name="T28" fmla="*/ 218 w 303"/>
                    <a:gd name="T29" fmla="*/ 579 h 593"/>
                    <a:gd name="T30" fmla="*/ 255 w 303"/>
                    <a:gd name="T31" fmla="*/ 577 h 593"/>
                    <a:gd name="T32" fmla="*/ 251 w 303"/>
                    <a:gd name="T33" fmla="*/ 478 h 593"/>
                    <a:gd name="T34" fmla="*/ 256 w 303"/>
                    <a:gd name="T35" fmla="*/ 430 h 593"/>
                    <a:gd name="T36" fmla="*/ 237 w 303"/>
                    <a:gd name="T37" fmla="*/ 291 h 593"/>
                    <a:gd name="T38" fmla="*/ 235 w 303"/>
                    <a:gd name="T39" fmla="*/ 218 h 593"/>
                    <a:gd name="T40" fmla="*/ 243 w 303"/>
                    <a:gd name="T41" fmla="*/ 246 h 593"/>
                    <a:gd name="T42" fmla="*/ 251 w 303"/>
                    <a:gd name="T43" fmla="*/ 406 h 593"/>
                    <a:gd name="T44" fmla="*/ 290 w 303"/>
                    <a:gd name="T45" fmla="*/ 415 h 593"/>
                    <a:gd name="T46" fmla="*/ 303 w 303"/>
                    <a:gd name="T47" fmla="*/ 230 h 593"/>
                    <a:gd name="T48" fmla="*/ 257 w 303"/>
                    <a:gd name="T49" fmla="*/ 51 h 593"/>
                    <a:gd name="T50" fmla="*/ 181 w 303"/>
                    <a:gd name="T51" fmla="*/ 0 h 593"/>
                    <a:gd name="T52" fmla="*/ 123 w 303"/>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3" h="593">
                      <a:moveTo>
                        <a:pt x="123" y="0"/>
                      </a:moveTo>
                      <a:lnTo>
                        <a:pt x="48" y="40"/>
                      </a:lnTo>
                      <a:lnTo>
                        <a:pt x="39" y="54"/>
                      </a:lnTo>
                      <a:lnTo>
                        <a:pt x="0" y="244"/>
                      </a:lnTo>
                      <a:lnTo>
                        <a:pt x="6" y="445"/>
                      </a:lnTo>
                      <a:lnTo>
                        <a:pt x="54" y="430"/>
                      </a:lnTo>
                      <a:lnTo>
                        <a:pt x="58" y="252"/>
                      </a:lnTo>
                      <a:lnTo>
                        <a:pt x="66" y="204"/>
                      </a:lnTo>
                      <a:lnTo>
                        <a:pt x="67" y="308"/>
                      </a:lnTo>
                      <a:lnTo>
                        <a:pt x="54" y="489"/>
                      </a:lnTo>
                      <a:lnTo>
                        <a:pt x="76" y="490"/>
                      </a:lnTo>
                      <a:lnTo>
                        <a:pt x="74" y="552"/>
                      </a:lnTo>
                      <a:lnTo>
                        <a:pt x="76" y="587"/>
                      </a:lnTo>
                      <a:lnTo>
                        <a:pt x="155" y="593"/>
                      </a:lnTo>
                      <a:lnTo>
                        <a:pt x="218" y="579"/>
                      </a:lnTo>
                      <a:lnTo>
                        <a:pt x="255" y="577"/>
                      </a:lnTo>
                      <a:lnTo>
                        <a:pt x="251" y="478"/>
                      </a:lnTo>
                      <a:lnTo>
                        <a:pt x="256" y="430"/>
                      </a:lnTo>
                      <a:lnTo>
                        <a:pt x="237" y="291"/>
                      </a:lnTo>
                      <a:lnTo>
                        <a:pt x="235" y="218"/>
                      </a:lnTo>
                      <a:lnTo>
                        <a:pt x="243" y="246"/>
                      </a:lnTo>
                      <a:lnTo>
                        <a:pt x="251" y="406"/>
                      </a:lnTo>
                      <a:lnTo>
                        <a:pt x="290" y="415"/>
                      </a:lnTo>
                      <a:lnTo>
                        <a:pt x="303" y="230"/>
                      </a:lnTo>
                      <a:lnTo>
                        <a:pt x="257" y="51"/>
                      </a:lnTo>
                      <a:lnTo>
                        <a:pt x="181" y="0"/>
                      </a:lnTo>
                      <a:lnTo>
                        <a:pt x="123" y="0"/>
                      </a:lnTo>
                      <a:close/>
                    </a:path>
                  </a:pathLst>
                </a:custGeom>
                <a:blipFill dpi="0" rotWithShape="0">
                  <a:blip r:embed="rId22"/>
                  <a:srcRect/>
                  <a:tile tx="0" ty="0" sx="100000" sy="100000" flip="none" algn="tl"/>
                </a:blipFill>
                <a:ln w="12700">
                  <a:solidFill>
                    <a:srgbClr val="9FBFFF"/>
                  </a:solidFill>
                  <a:prstDash val="solid"/>
                  <a:round/>
                  <a:headEnd/>
                  <a:tailEnd/>
                </a:ln>
              </p:spPr>
              <p:txBody>
                <a:bodyPr/>
                <a:lstStyle/>
                <a:p>
                  <a:endParaRPr lang="id-ID"/>
                </a:p>
              </p:txBody>
            </p:sp>
            <p:grpSp>
              <p:nvGrpSpPr>
                <p:cNvPr id="25634" name="Group 130"/>
                <p:cNvGrpSpPr>
                  <a:grpSpLocks/>
                </p:cNvGrpSpPr>
                <p:nvPr/>
              </p:nvGrpSpPr>
              <p:grpSpPr bwMode="auto">
                <a:xfrm>
                  <a:off x="1662" y="1506"/>
                  <a:ext cx="187" cy="1377"/>
                  <a:chOff x="1662" y="1506"/>
                  <a:chExt cx="187" cy="1377"/>
                </a:xfrm>
              </p:grpSpPr>
              <p:sp>
                <p:nvSpPr>
                  <p:cNvPr id="25635" name="Freeform 116"/>
                  <p:cNvSpPr>
                    <a:spLocks/>
                  </p:cNvSpPr>
                  <p:nvPr/>
                </p:nvSpPr>
                <p:spPr bwMode="auto">
                  <a:xfrm>
                    <a:off x="1670" y="2279"/>
                    <a:ext cx="176" cy="563"/>
                  </a:xfrm>
                  <a:custGeom>
                    <a:avLst/>
                    <a:gdLst>
                      <a:gd name="T0" fmla="*/ 24 w 176"/>
                      <a:gd name="T1" fmla="*/ 9 h 563"/>
                      <a:gd name="T2" fmla="*/ 32 w 176"/>
                      <a:gd name="T3" fmla="*/ 206 h 563"/>
                      <a:gd name="T4" fmla="*/ 29 w 176"/>
                      <a:gd name="T5" fmla="*/ 260 h 563"/>
                      <a:gd name="T6" fmla="*/ 29 w 176"/>
                      <a:gd name="T7" fmla="*/ 315 h 563"/>
                      <a:gd name="T8" fmla="*/ 32 w 176"/>
                      <a:gd name="T9" fmla="*/ 365 h 563"/>
                      <a:gd name="T10" fmla="*/ 33 w 176"/>
                      <a:gd name="T11" fmla="*/ 405 h 563"/>
                      <a:gd name="T12" fmla="*/ 33 w 176"/>
                      <a:gd name="T13" fmla="*/ 456 h 563"/>
                      <a:gd name="T14" fmla="*/ 30 w 176"/>
                      <a:gd name="T15" fmla="*/ 477 h 563"/>
                      <a:gd name="T16" fmla="*/ 8 w 176"/>
                      <a:gd name="T17" fmla="*/ 540 h 563"/>
                      <a:gd name="T18" fmla="*/ 0 w 176"/>
                      <a:gd name="T19" fmla="*/ 562 h 563"/>
                      <a:gd name="T20" fmla="*/ 35 w 176"/>
                      <a:gd name="T21" fmla="*/ 563 h 563"/>
                      <a:gd name="T22" fmla="*/ 50 w 176"/>
                      <a:gd name="T23" fmla="*/ 536 h 563"/>
                      <a:gd name="T24" fmla="*/ 60 w 176"/>
                      <a:gd name="T25" fmla="*/ 504 h 563"/>
                      <a:gd name="T26" fmla="*/ 66 w 176"/>
                      <a:gd name="T27" fmla="*/ 453 h 563"/>
                      <a:gd name="T28" fmla="*/ 86 w 176"/>
                      <a:gd name="T29" fmla="*/ 315 h 563"/>
                      <a:gd name="T30" fmla="*/ 93 w 176"/>
                      <a:gd name="T31" fmla="*/ 276 h 563"/>
                      <a:gd name="T32" fmla="*/ 88 w 176"/>
                      <a:gd name="T33" fmla="*/ 351 h 563"/>
                      <a:gd name="T34" fmla="*/ 94 w 176"/>
                      <a:gd name="T35" fmla="*/ 397 h 563"/>
                      <a:gd name="T36" fmla="*/ 96 w 176"/>
                      <a:gd name="T37" fmla="*/ 440 h 563"/>
                      <a:gd name="T38" fmla="*/ 92 w 176"/>
                      <a:gd name="T39" fmla="*/ 479 h 563"/>
                      <a:gd name="T40" fmla="*/ 95 w 176"/>
                      <a:gd name="T41" fmla="*/ 498 h 563"/>
                      <a:gd name="T42" fmla="*/ 117 w 176"/>
                      <a:gd name="T43" fmla="*/ 556 h 563"/>
                      <a:gd name="T44" fmla="*/ 137 w 176"/>
                      <a:gd name="T45" fmla="*/ 557 h 563"/>
                      <a:gd name="T46" fmla="*/ 146 w 176"/>
                      <a:gd name="T47" fmla="*/ 557 h 563"/>
                      <a:gd name="T48" fmla="*/ 158 w 176"/>
                      <a:gd name="T49" fmla="*/ 545 h 563"/>
                      <a:gd name="T50" fmla="*/ 129 w 176"/>
                      <a:gd name="T51" fmla="*/ 479 h 563"/>
                      <a:gd name="T52" fmla="*/ 143 w 176"/>
                      <a:gd name="T53" fmla="*/ 339 h 563"/>
                      <a:gd name="T54" fmla="*/ 149 w 176"/>
                      <a:gd name="T55" fmla="*/ 272 h 563"/>
                      <a:gd name="T56" fmla="*/ 176 w 176"/>
                      <a:gd name="T57" fmla="*/ 0 h 563"/>
                      <a:gd name="T58" fmla="*/ 24 w 176"/>
                      <a:gd name="T59" fmla="*/ 9 h 5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6" h="563">
                        <a:moveTo>
                          <a:pt x="24" y="9"/>
                        </a:moveTo>
                        <a:lnTo>
                          <a:pt x="32" y="206"/>
                        </a:lnTo>
                        <a:lnTo>
                          <a:pt x="29" y="260"/>
                        </a:lnTo>
                        <a:lnTo>
                          <a:pt x="29" y="315"/>
                        </a:lnTo>
                        <a:lnTo>
                          <a:pt x="32" y="365"/>
                        </a:lnTo>
                        <a:lnTo>
                          <a:pt x="33" y="405"/>
                        </a:lnTo>
                        <a:lnTo>
                          <a:pt x="33" y="456"/>
                        </a:lnTo>
                        <a:lnTo>
                          <a:pt x="30" y="477"/>
                        </a:lnTo>
                        <a:lnTo>
                          <a:pt x="8" y="540"/>
                        </a:lnTo>
                        <a:lnTo>
                          <a:pt x="0" y="562"/>
                        </a:lnTo>
                        <a:lnTo>
                          <a:pt x="35" y="563"/>
                        </a:lnTo>
                        <a:lnTo>
                          <a:pt x="50" y="536"/>
                        </a:lnTo>
                        <a:lnTo>
                          <a:pt x="60" y="504"/>
                        </a:lnTo>
                        <a:lnTo>
                          <a:pt x="66" y="453"/>
                        </a:lnTo>
                        <a:lnTo>
                          <a:pt x="86" y="315"/>
                        </a:lnTo>
                        <a:lnTo>
                          <a:pt x="93" y="276"/>
                        </a:lnTo>
                        <a:lnTo>
                          <a:pt x="88" y="351"/>
                        </a:lnTo>
                        <a:lnTo>
                          <a:pt x="94" y="397"/>
                        </a:lnTo>
                        <a:lnTo>
                          <a:pt x="96" y="440"/>
                        </a:lnTo>
                        <a:lnTo>
                          <a:pt x="92" y="479"/>
                        </a:lnTo>
                        <a:lnTo>
                          <a:pt x="95" y="498"/>
                        </a:lnTo>
                        <a:lnTo>
                          <a:pt x="117" y="556"/>
                        </a:lnTo>
                        <a:lnTo>
                          <a:pt x="137" y="557"/>
                        </a:lnTo>
                        <a:lnTo>
                          <a:pt x="146" y="557"/>
                        </a:lnTo>
                        <a:lnTo>
                          <a:pt x="158" y="545"/>
                        </a:lnTo>
                        <a:lnTo>
                          <a:pt x="129" y="479"/>
                        </a:lnTo>
                        <a:lnTo>
                          <a:pt x="143" y="339"/>
                        </a:lnTo>
                        <a:lnTo>
                          <a:pt x="149" y="272"/>
                        </a:lnTo>
                        <a:lnTo>
                          <a:pt x="176" y="0"/>
                        </a:lnTo>
                        <a:lnTo>
                          <a:pt x="24" y="9"/>
                        </a:lnTo>
                        <a:close/>
                      </a:path>
                    </a:pathLst>
                  </a:custGeom>
                  <a:blipFill dpi="0" rotWithShape="0">
                    <a:blip r:embed="rId2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25636" name="Group 120"/>
                  <p:cNvGrpSpPr>
                    <a:grpSpLocks/>
                  </p:cNvGrpSpPr>
                  <p:nvPr/>
                </p:nvGrpSpPr>
                <p:grpSpPr bwMode="auto">
                  <a:xfrm>
                    <a:off x="1697" y="1706"/>
                    <a:ext cx="131" cy="316"/>
                    <a:chOff x="1697" y="1706"/>
                    <a:chExt cx="131" cy="316"/>
                  </a:xfrm>
                </p:grpSpPr>
                <p:sp>
                  <p:nvSpPr>
                    <p:cNvPr id="25646" name="Freeform 117"/>
                    <p:cNvSpPr>
                      <a:spLocks/>
                    </p:cNvSpPr>
                    <p:nvPr/>
                  </p:nvSpPr>
                  <p:spPr bwMode="auto">
                    <a:xfrm>
                      <a:off x="1727" y="1706"/>
                      <a:ext cx="68" cy="35"/>
                    </a:xfrm>
                    <a:custGeom>
                      <a:avLst/>
                      <a:gdLst>
                        <a:gd name="T0" fmla="*/ 0 w 68"/>
                        <a:gd name="T1" fmla="*/ 3 h 35"/>
                        <a:gd name="T2" fmla="*/ 15 w 68"/>
                        <a:gd name="T3" fmla="*/ 35 h 35"/>
                        <a:gd name="T4" fmla="*/ 35 w 68"/>
                        <a:gd name="T5" fmla="*/ 0 h 35"/>
                        <a:gd name="T6" fmla="*/ 55 w 68"/>
                        <a:gd name="T7" fmla="*/ 35 h 35"/>
                        <a:gd name="T8" fmla="*/ 68 w 68"/>
                        <a:gd name="T9" fmla="*/ 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5">
                          <a:moveTo>
                            <a:pt x="0" y="3"/>
                          </a:moveTo>
                          <a:lnTo>
                            <a:pt x="15" y="35"/>
                          </a:lnTo>
                          <a:lnTo>
                            <a:pt x="35" y="0"/>
                          </a:lnTo>
                          <a:lnTo>
                            <a:pt x="55" y="35"/>
                          </a:lnTo>
                          <a:lnTo>
                            <a:pt x="68" y="4"/>
                          </a:lnTo>
                        </a:path>
                      </a:pathLst>
                    </a:custGeom>
                    <a:noFill/>
                    <a:ln w="12700">
                      <a:solidFill>
                        <a:srgbClr val="3F7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25647" name="Freeform 118"/>
                    <p:cNvSpPr>
                      <a:spLocks/>
                    </p:cNvSpPr>
                    <p:nvPr/>
                  </p:nvSpPr>
                  <p:spPr bwMode="auto">
                    <a:xfrm>
                      <a:off x="1764" y="1714"/>
                      <a:ext cx="16" cy="292"/>
                    </a:xfrm>
                    <a:custGeom>
                      <a:avLst/>
                      <a:gdLst>
                        <a:gd name="T0" fmla="*/ 0 w 16"/>
                        <a:gd name="T1" fmla="*/ 0 h 292"/>
                        <a:gd name="T2" fmla="*/ 16 w 16"/>
                        <a:gd name="T3" fmla="*/ 121 h 292"/>
                        <a:gd name="T4" fmla="*/ 16 w 16"/>
                        <a:gd name="T5" fmla="*/ 292 h 292"/>
                        <a:gd name="T6" fmla="*/ 0 60000 65536"/>
                        <a:gd name="T7" fmla="*/ 0 60000 65536"/>
                        <a:gd name="T8" fmla="*/ 0 60000 65536"/>
                      </a:gdLst>
                      <a:ahLst/>
                      <a:cxnLst>
                        <a:cxn ang="T6">
                          <a:pos x="T0" y="T1"/>
                        </a:cxn>
                        <a:cxn ang="T7">
                          <a:pos x="T2" y="T3"/>
                        </a:cxn>
                        <a:cxn ang="T8">
                          <a:pos x="T4" y="T5"/>
                        </a:cxn>
                      </a:cxnLst>
                      <a:rect l="0" t="0" r="r" b="b"/>
                      <a:pathLst>
                        <a:path w="16" h="292">
                          <a:moveTo>
                            <a:pt x="0" y="0"/>
                          </a:moveTo>
                          <a:lnTo>
                            <a:pt x="16" y="121"/>
                          </a:lnTo>
                          <a:lnTo>
                            <a:pt x="16" y="292"/>
                          </a:lnTo>
                        </a:path>
                      </a:pathLst>
                    </a:custGeom>
                    <a:noFill/>
                    <a:ln w="12700">
                      <a:solidFill>
                        <a:srgbClr val="3F7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25648" name="Freeform 119"/>
                    <p:cNvSpPr>
                      <a:spLocks/>
                    </p:cNvSpPr>
                    <p:nvPr/>
                  </p:nvSpPr>
                  <p:spPr bwMode="auto">
                    <a:xfrm>
                      <a:off x="1697" y="2006"/>
                      <a:ext cx="131" cy="16"/>
                    </a:xfrm>
                    <a:custGeom>
                      <a:avLst/>
                      <a:gdLst>
                        <a:gd name="T0" fmla="*/ 0 w 131"/>
                        <a:gd name="T1" fmla="*/ 16 h 16"/>
                        <a:gd name="T2" fmla="*/ 72 w 131"/>
                        <a:gd name="T3" fmla="*/ 0 h 16"/>
                        <a:gd name="T4" fmla="*/ 131 w 131"/>
                        <a:gd name="T5" fmla="*/ 6 h 16"/>
                        <a:gd name="T6" fmla="*/ 0 60000 65536"/>
                        <a:gd name="T7" fmla="*/ 0 60000 65536"/>
                        <a:gd name="T8" fmla="*/ 0 60000 65536"/>
                      </a:gdLst>
                      <a:ahLst/>
                      <a:cxnLst>
                        <a:cxn ang="T6">
                          <a:pos x="T0" y="T1"/>
                        </a:cxn>
                        <a:cxn ang="T7">
                          <a:pos x="T2" y="T3"/>
                        </a:cxn>
                        <a:cxn ang="T8">
                          <a:pos x="T4" y="T5"/>
                        </a:cxn>
                      </a:cxnLst>
                      <a:rect l="0" t="0" r="r" b="b"/>
                      <a:pathLst>
                        <a:path w="131" h="16">
                          <a:moveTo>
                            <a:pt x="0" y="16"/>
                          </a:moveTo>
                          <a:lnTo>
                            <a:pt x="72" y="0"/>
                          </a:lnTo>
                          <a:lnTo>
                            <a:pt x="131" y="6"/>
                          </a:lnTo>
                        </a:path>
                      </a:pathLst>
                    </a:custGeom>
                    <a:noFill/>
                    <a:ln w="12700">
                      <a:solidFill>
                        <a:srgbClr val="3F7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grpSp>
                <p:nvGrpSpPr>
                  <p:cNvPr id="25637" name="Group 123"/>
                  <p:cNvGrpSpPr>
                    <a:grpSpLocks/>
                  </p:cNvGrpSpPr>
                  <p:nvPr/>
                </p:nvGrpSpPr>
                <p:grpSpPr bwMode="auto">
                  <a:xfrm>
                    <a:off x="1662" y="2762"/>
                    <a:ext cx="177" cy="121"/>
                    <a:chOff x="1662" y="2762"/>
                    <a:chExt cx="177" cy="121"/>
                  </a:xfrm>
                </p:grpSpPr>
                <p:sp>
                  <p:nvSpPr>
                    <p:cNvPr id="25644" name="Freeform 121"/>
                    <p:cNvSpPr>
                      <a:spLocks/>
                    </p:cNvSpPr>
                    <p:nvPr/>
                  </p:nvSpPr>
                  <p:spPr bwMode="auto">
                    <a:xfrm>
                      <a:off x="1662" y="2773"/>
                      <a:ext cx="70" cy="110"/>
                    </a:xfrm>
                    <a:custGeom>
                      <a:avLst/>
                      <a:gdLst>
                        <a:gd name="T0" fmla="*/ 13 w 70"/>
                        <a:gd name="T1" fmla="*/ 54 h 110"/>
                        <a:gd name="T2" fmla="*/ 3 w 70"/>
                        <a:gd name="T3" fmla="*/ 71 h 110"/>
                        <a:gd name="T4" fmla="*/ 0 w 70"/>
                        <a:gd name="T5" fmla="*/ 84 h 110"/>
                        <a:gd name="T6" fmla="*/ 0 w 70"/>
                        <a:gd name="T7" fmla="*/ 94 h 110"/>
                        <a:gd name="T8" fmla="*/ 2 w 70"/>
                        <a:gd name="T9" fmla="*/ 101 h 110"/>
                        <a:gd name="T10" fmla="*/ 7 w 70"/>
                        <a:gd name="T11" fmla="*/ 107 h 110"/>
                        <a:gd name="T12" fmla="*/ 16 w 70"/>
                        <a:gd name="T13" fmla="*/ 110 h 110"/>
                        <a:gd name="T14" fmla="*/ 28 w 70"/>
                        <a:gd name="T15" fmla="*/ 109 h 110"/>
                        <a:gd name="T16" fmla="*/ 40 w 70"/>
                        <a:gd name="T17" fmla="*/ 104 h 110"/>
                        <a:gd name="T18" fmla="*/ 49 w 70"/>
                        <a:gd name="T19" fmla="*/ 93 h 110"/>
                        <a:gd name="T20" fmla="*/ 57 w 70"/>
                        <a:gd name="T21" fmla="*/ 78 h 110"/>
                        <a:gd name="T22" fmla="*/ 62 w 70"/>
                        <a:gd name="T23" fmla="*/ 49 h 110"/>
                        <a:gd name="T24" fmla="*/ 70 w 70"/>
                        <a:gd name="T25" fmla="*/ 19 h 110"/>
                        <a:gd name="T26" fmla="*/ 69 w 70"/>
                        <a:gd name="T27" fmla="*/ 0 h 110"/>
                        <a:gd name="T28" fmla="*/ 55 w 70"/>
                        <a:gd name="T29" fmla="*/ 43 h 110"/>
                        <a:gd name="T30" fmla="*/ 43 w 70"/>
                        <a:gd name="T31" fmla="*/ 69 h 110"/>
                        <a:gd name="T32" fmla="*/ 25 w 70"/>
                        <a:gd name="T33" fmla="*/ 69 h 110"/>
                        <a:gd name="T34" fmla="*/ 10 w 70"/>
                        <a:gd name="T35" fmla="*/ 67 h 110"/>
                        <a:gd name="T36" fmla="*/ 13 w 70"/>
                        <a:gd name="T37" fmla="*/ 54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0" h="110">
                          <a:moveTo>
                            <a:pt x="13" y="54"/>
                          </a:moveTo>
                          <a:lnTo>
                            <a:pt x="3" y="71"/>
                          </a:lnTo>
                          <a:lnTo>
                            <a:pt x="0" y="84"/>
                          </a:lnTo>
                          <a:lnTo>
                            <a:pt x="0" y="94"/>
                          </a:lnTo>
                          <a:lnTo>
                            <a:pt x="2" y="101"/>
                          </a:lnTo>
                          <a:lnTo>
                            <a:pt x="7" y="107"/>
                          </a:lnTo>
                          <a:lnTo>
                            <a:pt x="16" y="110"/>
                          </a:lnTo>
                          <a:lnTo>
                            <a:pt x="28" y="109"/>
                          </a:lnTo>
                          <a:lnTo>
                            <a:pt x="40" y="104"/>
                          </a:lnTo>
                          <a:lnTo>
                            <a:pt x="49" y="93"/>
                          </a:lnTo>
                          <a:lnTo>
                            <a:pt x="57" y="78"/>
                          </a:lnTo>
                          <a:lnTo>
                            <a:pt x="62" y="49"/>
                          </a:lnTo>
                          <a:lnTo>
                            <a:pt x="70" y="19"/>
                          </a:lnTo>
                          <a:lnTo>
                            <a:pt x="69" y="0"/>
                          </a:lnTo>
                          <a:lnTo>
                            <a:pt x="55" y="43"/>
                          </a:lnTo>
                          <a:lnTo>
                            <a:pt x="43" y="69"/>
                          </a:lnTo>
                          <a:lnTo>
                            <a:pt x="25" y="69"/>
                          </a:lnTo>
                          <a:lnTo>
                            <a:pt x="10" y="67"/>
                          </a:lnTo>
                          <a:lnTo>
                            <a:pt x="1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45" name="Freeform 122"/>
                    <p:cNvSpPr>
                      <a:spLocks/>
                    </p:cNvSpPr>
                    <p:nvPr/>
                  </p:nvSpPr>
                  <p:spPr bwMode="auto">
                    <a:xfrm>
                      <a:off x="1761" y="2762"/>
                      <a:ext cx="78" cy="120"/>
                    </a:xfrm>
                    <a:custGeom>
                      <a:avLst/>
                      <a:gdLst>
                        <a:gd name="T0" fmla="*/ 1 w 78"/>
                        <a:gd name="T1" fmla="*/ 0 h 120"/>
                        <a:gd name="T2" fmla="*/ 0 w 78"/>
                        <a:gd name="T3" fmla="*/ 12 h 120"/>
                        <a:gd name="T4" fmla="*/ 10 w 78"/>
                        <a:gd name="T5" fmla="*/ 43 h 120"/>
                        <a:gd name="T6" fmla="*/ 17 w 78"/>
                        <a:gd name="T7" fmla="*/ 67 h 120"/>
                        <a:gd name="T8" fmla="*/ 25 w 78"/>
                        <a:gd name="T9" fmla="*/ 91 h 120"/>
                        <a:gd name="T10" fmla="*/ 33 w 78"/>
                        <a:gd name="T11" fmla="*/ 104 h 120"/>
                        <a:gd name="T12" fmla="*/ 41 w 78"/>
                        <a:gd name="T13" fmla="*/ 114 h 120"/>
                        <a:gd name="T14" fmla="*/ 51 w 78"/>
                        <a:gd name="T15" fmla="*/ 118 h 120"/>
                        <a:gd name="T16" fmla="*/ 63 w 78"/>
                        <a:gd name="T17" fmla="*/ 120 h 120"/>
                        <a:gd name="T18" fmla="*/ 69 w 78"/>
                        <a:gd name="T19" fmla="*/ 116 h 120"/>
                        <a:gd name="T20" fmla="*/ 75 w 78"/>
                        <a:gd name="T21" fmla="*/ 113 h 120"/>
                        <a:gd name="T22" fmla="*/ 78 w 78"/>
                        <a:gd name="T23" fmla="*/ 101 h 120"/>
                        <a:gd name="T24" fmla="*/ 76 w 78"/>
                        <a:gd name="T25" fmla="*/ 85 h 120"/>
                        <a:gd name="T26" fmla="*/ 69 w 78"/>
                        <a:gd name="T27" fmla="*/ 66 h 120"/>
                        <a:gd name="T28" fmla="*/ 64 w 78"/>
                        <a:gd name="T29" fmla="*/ 57 h 120"/>
                        <a:gd name="T30" fmla="*/ 62 w 78"/>
                        <a:gd name="T31" fmla="*/ 65 h 120"/>
                        <a:gd name="T32" fmla="*/ 59 w 78"/>
                        <a:gd name="T33" fmla="*/ 69 h 120"/>
                        <a:gd name="T34" fmla="*/ 49 w 78"/>
                        <a:gd name="T35" fmla="*/ 72 h 120"/>
                        <a:gd name="T36" fmla="*/ 42 w 78"/>
                        <a:gd name="T37" fmla="*/ 73 h 120"/>
                        <a:gd name="T38" fmla="*/ 26 w 78"/>
                        <a:gd name="T39" fmla="*/ 70 h 120"/>
                        <a:gd name="T40" fmla="*/ 10 w 78"/>
                        <a:gd name="T41" fmla="*/ 24 h 120"/>
                        <a:gd name="T42" fmla="*/ 1 w 78"/>
                        <a:gd name="T43" fmla="*/ 0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120">
                          <a:moveTo>
                            <a:pt x="1" y="0"/>
                          </a:moveTo>
                          <a:lnTo>
                            <a:pt x="0" y="12"/>
                          </a:lnTo>
                          <a:lnTo>
                            <a:pt x="10" y="43"/>
                          </a:lnTo>
                          <a:lnTo>
                            <a:pt x="17" y="67"/>
                          </a:lnTo>
                          <a:lnTo>
                            <a:pt x="25" y="91"/>
                          </a:lnTo>
                          <a:lnTo>
                            <a:pt x="33" y="104"/>
                          </a:lnTo>
                          <a:lnTo>
                            <a:pt x="41" y="114"/>
                          </a:lnTo>
                          <a:lnTo>
                            <a:pt x="51" y="118"/>
                          </a:lnTo>
                          <a:lnTo>
                            <a:pt x="63" y="120"/>
                          </a:lnTo>
                          <a:lnTo>
                            <a:pt x="69" y="116"/>
                          </a:lnTo>
                          <a:lnTo>
                            <a:pt x="75" y="113"/>
                          </a:lnTo>
                          <a:lnTo>
                            <a:pt x="78" y="101"/>
                          </a:lnTo>
                          <a:lnTo>
                            <a:pt x="76" y="85"/>
                          </a:lnTo>
                          <a:lnTo>
                            <a:pt x="69" y="66"/>
                          </a:lnTo>
                          <a:lnTo>
                            <a:pt x="64" y="57"/>
                          </a:lnTo>
                          <a:lnTo>
                            <a:pt x="62" y="65"/>
                          </a:lnTo>
                          <a:lnTo>
                            <a:pt x="59" y="69"/>
                          </a:lnTo>
                          <a:lnTo>
                            <a:pt x="49" y="72"/>
                          </a:lnTo>
                          <a:lnTo>
                            <a:pt x="42" y="73"/>
                          </a:lnTo>
                          <a:lnTo>
                            <a:pt x="26" y="70"/>
                          </a:lnTo>
                          <a:lnTo>
                            <a:pt x="10" y="24"/>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25638" name="Group 129"/>
                  <p:cNvGrpSpPr>
                    <a:grpSpLocks/>
                  </p:cNvGrpSpPr>
                  <p:nvPr/>
                </p:nvGrpSpPr>
                <p:grpSpPr bwMode="auto">
                  <a:xfrm>
                    <a:off x="1684" y="1506"/>
                    <a:ext cx="165" cy="200"/>
                    <a:chOff x="1684" y="1506"/>
                    <a:chExt cx="165" cy="200"/>
                  </a:xfrm>
                </p:grpSpPr>
                <p:sp>
                  <p:nvSpPr>
                    <p:cNvPr id="25639" name="Freeform 124"/>
                    <p:cNvSpPr>
                      <a:spLocks/>
                    </p:cNvSpPr>
                    <p:nvPr/>
                  </p:nvSpPr>
                  <p:spPr bwMode="auto">
                    <a:xfrm>
                      <a:off x="1704" y="1520"/>
                      <a:ext cx="121" cy="186"/>
                    </a:xfrm>
                    <a:custGeom>
                      <a:avLst/>
                      <a:gdLst>
                        <a:gd name="T0" fmla="*/ 30 w 121"/>
                        <a:gd name="T1" fmla="*/ 185 h 186"/>
                        <a:gd name="T2" fmla="*/ 30 w 121"/>
                        <a:gd name="T3" fmla="*/ 157 h 186"/>
                        <a:gd name="T4" fmla="*/ 20 w 121"/>
                        <a:gd name="T5" fmla="*/ 136 h 186"/>
                        <a:gd name="T6" fmla="*/ 10 w 121"/>
                        <a:gd name="T7" fmla="*/ 121 h 186"/>
                        <a:gd name="T8" fmla="*/ 6 w 121"/>
                        <a:gd name="T9" fmla="*/ 97 h 186"/>
                        <a:gd name="T10" fmla="*/ 1 w 121"/>
                        <a:gd name="T11" fmla="*/ 86 h 186"/>
                        <a:gd name="T12" fmla="*/ 0 w 121"/>
                        <a:gd name="T13" fmla="*/ 58 h 186"/>
                        <a:gd name="T14" fmla="*/ 10 w 121"/>
                        <a:gd name="T15" fmla="*/ 26 h 186"/>
                        <a:gd name="T16" fmla="*/ 29 w 121"/>
                        <a:gd name="T17" fmla="*/ 9 h 186"/>
                        <a:gd name="T18" fmla="*/ 50 w 121"/>
                        <a:gd name="T19" fmla="*/ 0 h 186"/>
                        <a:gd name="T20" fmla="*/ 75 w 121"/>
                        <a:gd name="T21" fmla="*/ 0 h 186"/>
                        <a:gd name="T22" fmla="*/ 98 w 121"/>
                        <a:gd name="T23" fmla="*/ 8 h 186"/>
                        <a:gd name="T24" fmla="*/ 114 w 121"/>
                        <a:gd name="T25" fmla="*/ 24 h 186"/>
                        <a:gd name="T26" fmla="*/ 121 w 121"/>
                        <a:gd name="T27" fmla="*/ 47 h 186"/>
                        <a:gd name="T28" fmla="*/ 121 w 121"/>
                        <a:gd name="T29" fmla="*/ 71 h 186"/>
                        <a:gd name="T30" fmla="*/ 118 w 121"/>
                        <a:gd name="T31" fmla="*/ 94 h 186"/>
                        <a:gd name="T32" fmla="*/ 106 w 121"/>
                        <a:gd name="T33" fmla="*/ 122 h 186"/>
                        <a:gd name="T34" fmla="*/ 101 w 121"/>
                        <a:gd name="T35" fmla="*/ 133 h 186"/>
                        <a:gd name="T36" fmla="*/ 96 w 121"/>
                        <a:gd name="T37" fmla="*/ 145 h 186"/>
                        <a:gd name="T38" fmla="*/ 94 w 121"/>
                        <a:gd name="T39" fmla="*/ 158 h 186"/>
                        <a:gd name="T40" fmla="*/ 89 w 121"/>
                        <a:gd name="T41" fmla="*/ 186 h 186"/>
                        <a:gd name="T42" fmla="*/ 30 w 121"/>
                        <a:gd name="T43" fmla="*/ 185 h 1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1" h="186">
                          <a:moveTo>
                            <a:pt x="30" y="185"/>
                          </a:moveTo>
                          <a:lnTo>
                            <a:pt x="30" y="157"/>
                          </a:lnTo>
                          <a:lnTo>
                            <a:pt x="20" y="136"/>
                          </a:lnTo>
                          <a:lnTo>
                            <a:pt x="10" y="121"/>
                          </a:lnTo>
                          <a:lnTo>
                            <a:pt x="6" y="97"/>
                          </a:lnTo>
                          <a:lnTo>
                            <a:pt x="1" y="86"/>
                          </a:lnTo>
                          <a:lnTo>
                            <a:pt x="0" y="58"/>
                          </a:lnTo>
                          <a:lnTo>
                            <a:pt x="10" y="26"/>
                          </a:lnTo>
                          <a:lnTo>
                            <a:pt x="29" y="9"/>
                          </a:lnTo>
                          <a:lnTo>
                            <a:pt x="50" y="0"/>
                          </a:lnTo>
                          <a:lnTo>
                            <a:pt x="75" y="0"/>
                          </a:lnTo>
                          <a:lnTo>
                            <a:pt x="98" y="8"/>
                          </a:lnTo>
                          <a:lnTo>
                            <a:pt x="114" y="24"/>
                          </a:lnTo>
                          <a:lnTo>
                            <a:pt x="121" y="47"/>
                          </a:lnTo>
                          <a:lnTo>
                            <a:pt x="121" y="71"/>
                          </a:lnTo>
                          <a:lnTo>
                            <a:pt x="118" y="94"/>
                          </a:lnTo>
                          <a:lnTo>
                            <a:pt x="106" y="122"/>
                          </a:lnTo>
                          <a:lnTo>
                            <a:pt x="101" y="133"/>
                          </a:lnTo>
                          <a:lnTo>
                            <a:pt x="96" y="145"/>
                          </a:lnTo>
                          <a:lnTo>
                            <a:pt x="94" y="158"/>
                          </a:lnTo>
                          <a:lnTo>
                            <a:pt x="89" y="186"/>
                          </a:lnTo>
                          <a:lnTo>
                            <a:pt x="30" y="185"/>
                          </a:lnTo>
                          <a:close/>
                        </a:path>
                      </a:pathLst>
                    </a:custGeom>
                    <a:blipFill dpi="0" rotWithShape="0">
                      <a:blip r:embed="rId21"/>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40" name="Freeform 125"/>
                    <p:cNvSpPr>
                      <a:spLocks/>
                    </p:cNvSpPr>
                    <p:nvPr/>
                  </p:nvSpPr>
                  <p:spPr bwMode="auto">
                    <a:xfrm>
                      <a:off x="1684" y="1506"/>
                      <a:ext cx="165" cy="145"/>
                    </a:xfrm>
                    <a:custGeom>
                      <a:avLst/>
                      <a:gdLst>
                        <a:gd name="T0" fmla="*/ 12 w 165"/>
                        <a:gd name="T1" fmla="*/ 125 h 145"/>
                        <a:gd name="T2" fmla="*/ 2 w 165"/>
                        <a:gd name="T3" fmla="*/ 111 h 145"/>
                        <a:gd name="T4" fmla="*/ 0 w 165"/>
                        <a:gd name="T5" fmla="*/ 95 h 145"/>
                        <a:gd name="T6" fmla="*/ 1 w 165"/>
                        <a:gd name="T7" fmla="*/ 75 h 145"/>
                        <a:gd name="T8" fmla="*/ 6 w 165"/>
                        <a:gd name="T9" fmla="*/ 59 h 145"/>
                        <a:gd name="T10" fmla="*/ 12 w 165"/>
                        <a:gd name="T11" fmla="*/ 41 h 145"/>
                        <a:gd name="T12" fmla="*/ 21 w 165"/>
                        <a:gd name="T13" fmla="*/ 32 h 145"/>
                        <a:gd name="T14" fmla="*/ 28 w 165"/>
                        <a:gd name="T15" fmla="*/ 18 h 145"/>
                        <a:gd name="T16" fmla="*/ 44 w 165"/>
                        <a:gd name="T17" fmla="*/ 6 h 145"/>
                        <a:gd name="T18" fmla="*/ 56 w 165"/>
                        <a:gd name="T19" fmla="*/ 2 h 145"/>
                        <a:gd name="T20" fmla="*/ 82 w 165"/>
                        <a:gd name="T21" fmla="*/ 0 h 145"/>
                        <a:gd name="T22" fmla="*/ 104 w 165"/>
                        <a:gd name="T23" fmla="*/ 1 h 145"/>
                        <a:gd name="T24" fmla="*/ 120 w 165"/>
                        <a:gd name="T25" fmla="*/ 6 h 145"/>
                        <a:gd name="T26" fmla="*/ 132 w 165"/>
                        <a:gd name="T27" fmla="*/ 11 h 145"/>
                        <a:gd name="T28" fmla="*/ 144 w 165"/>
                        <a:gd name="T29" fmla="*/ 24 h 145"/>
                        <a:gd name="T30" fmla="*/ 153 w 165"/>
                        <a:gd name="T31" fmla="*/ 36 h 145"/>
                        <a:gd name="T32" fmla="*/ 161 w 165"/>
                        <a:gd name="T33" fmla="*/ 48 h 145"/>
                        <a:gd name="T34" fmla="*/ 165 w 165"/>
                        <a:gd name="T35" fmla="*/ 63 h 145"/>
                        <a:gd name="T36" fmla="*/ 165 w 165"/>
                        <a:gd name="T37" fmla="*/ 89 h 145"/>
                        <a:gd name="T38" fmla="*/ 165 w 165"/>
                        <a:gd name="T39" fmla="*/ 107 h 145"/>
                        <a:gd name="T40" fmla="*/ 159 w 165"/>
                        <a:gd name="T41" fmla="*/ 115 h 145"/>
                        <a:gd name="T42" fmla="*/ 150 w 165"/>
                        <a:gd name="T43" fmla="*/ 127 h 145"/>
                        <a:gd name="T44" fmla="*/ 144 w 165"/>
                        <a:gd name="T45" fmla="*/ 136 h 145"/>
                        <a:gd name="T46" fmla="*/ 128 w 165"/>
                        <a:gd name="T47" fmla="*/ 141 h 145"/>
                        <a:gd name="T48" fmla="*/ 114 w 165"/>
                        <a:gd name="T49" fmla="*/ 145 h 145"/>
                        <a:gd name="T50" fmla="*/ 126 w 165"/>
                        <a:gd name="T51" fmla="*/ 127 h 145"/>
                        <a:gd name="T52" fmla="*/ 137 w 165"/>
                        <a:gd name="T53" fmla="*/ 96 h 145"/>
                        <a:gd name="T54" fmla="*/ 132 w 165"/>
                        <a:gd name="T55" fmla="*/ 60 h 145"/>
                        <a:gd name="T56" fmla="*/ 107 w 165"/>
                        <a:gd name="T57" fmla="*/ 68 h 145"/>
                        <a:gd name="T58" fmla="*/ 76 w 165"/>
                        <a:gd name="T59" fmla="*/ 68 h 145"/>
                        <a:gd name="T60" fmla="*/ 54 w 165"/>
                        <a:gd name="T61" fmla="*/ 66 h 145"/>
                        <a:gd name="T62" fmla="*/ 37 w 165"/>
                        <a:gd name="T63" fmla="*/ 62 h 145"/>
                        <a:gd name="T64" fmla="*/ 35 w 165"/>
                        <a:gd name="T65" fmla="*/ 72 h 145"/>
                        <a:gd name="T66" fmla="*/ 27 w 165"/>
                        <a:gd name="T67" fmla="*/ 98 h 145"/>
                        <a:gd name="T68" fmla="*/ 39 w 165"/>
                        <a:gd name="T69" fmla="*/ 128 h 145"/>
                        <a:gd name="T70" fmla="*/ 46 w 165"/>
                        <a:gd name="T71" fmla="*/ 145 h 145"/>
                        <a:gd name="T72" fmla="*/ 27 w 165"/>
                        <a:gd name="T73" fmla="*/ 135 h 145"/>
                        <a:gd name="T74" fmla="*/ 12 w 165"/>
                        <a:gd name="T75" fmla="*/ 125 h 1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45">
                          <a:moveTo>
                            <a:pt x="12" y="125"/>
                          </a:moveTo>
                          <a:lnTo>
                            <a:pt x="2" y="111"/>
                          </a:lnTo>
                          <a:lnTo>
                            <a:pt x="0" y="95"/>
                          </a:lnTo>
                          <a:lnTo>
                            <a:pt x="1" y="75"/>
                          </a:lnTo>
                          <a:lnTo>
                            <a:pt x="6" y="59"/>
                          </a:lnTo>
                          <a:lnTo>
                            <a:pt x="12" y="41"/>
                          </a:lnTo>
                          <a:lnTo>
                            <a:pt x="21" y="32"/>
                          </a:lnTo>
                          <a:lnTo>
                            <a:pt x="28" y="18"/>
                          </a:lnTo>
                          <a:lnTo>
                            <a:pt x="44" y="6"/>
                          </a:lnTo>
                          <a:lnTo>
                            <a:pt x="56" y="2"/>
                          </a:lnTo>
                          <a:lnTo>
                            <a:pt x="82" y="0"/>
                          </a:lnTo>
                          <a:lnTo>
                            <a:pt x="104" y="1"/>
                          </a:lnTo>
                          <a:lnTo>
                            <a:pt x="120" y="6"/>
                          </a:lnTo>
                          <a:lnTo>
                            <a:pt x="132" y="11"/>
                          </a:lnTo>
                          <a:lnTo>
                            <a:pt x="144" y="24"/>
                          </a:lnTo>
                          <a:lnTo>
                            <a:pt x="153" y="36"/>
                          </a:lnTo>
                          <a:lnTo>
                            <a:pt x="161" y="48"/>
                          </a:lnTo>
                          <a:lnTo>
                            <a:pt x="165" y="63"/>
                          </a:lnTo>
                          <a:lnTo>
                            <a:pt x="165" y="89"/>
                          </a:lnTo>
                          <a:lnTo>
                            <a:pt x="165" y="107"/>
                          </a:lnTo>
                          <a:lnTo>
                            <a:pt x="159" y="115"/>
                          </a:lnTo>
                          <a:lnTo>
                            <a:pt x="150" y="127"/>
                          </a:lnTo>
                          <a:lnTo>
                            <a:pt x="144" y="136"/>
                          </a:lnTo>
                          <a:lnTo>
                            <a:pt x="128" y="141"/>
                          </a:lnTo>
                          <a:lnTo>
                            <a:pt x="114" y="145"/>
                          </a:lnTo>
                          <a:lnTo>
                            <a:pt x="126" y="127"/>
                          </a:lnTo>
                          <a:lnTo>
                            <a:pt x="137" y="96"/>
                          </a:lnTo>
                          <a:lnTo>
                            <a:pt x="132" y="60"/>
                          </a:lnTo>
                          <a:lnTo>
                            <a:pt x="107" y="68"/>
                          </a:lnTo>
                          <a:lnTo>
                            <a:pt x="76" y="68"/>
                          </a:lnTo>
                          <a:lnTo>
                            <a:pt x="54" y="66"/>
                          </a:lnTo>
                          <a:lnTo>
                            <a:pt x="37" y="62"/>
                          </a:lnTo>
                          <a:lnTo>
                            <a:pt x="35" y="72"/>
                          </a:lnTo>
                          <a:lnTo>
                            <a:pt x="27" y="98"/>
                          </a:lnTo>
                          <a:lnTo>
                            <a:pt x="39" y="128"/>
                          </a:lnTo>
                          <a:lnTo>
                            <a:pt x="46" y="145"/>
                          </a:lnTo>
                          <a:lnTo>
                            <a:pt x="27" y="135"/>
                          </a:lnTo>
                          <a:lnTo>
                            <a:pt x="12" y="125"/>
                          </a:lnTo>
                          <a:close/>
                        </a:path>
                      </a:pathLst>
                    </a:custGeom>
                    <a:blipFill dpi="0" rotWithShape="0">
                      <a:blip r:embed="rId2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25641" name="Group 128"/>
                    <p:cNvGrpSpPr>
                      <a:grpSpLocks/>
                    </p:cNvGrpSpPr>
                    <p:nvPr/>
                  </p:nvGrpSpPr>
                  <p:grpSpPr bwMode="auto">
                    <a:xfrm>
                      <a:off x="1702" y="1610"/>
                      <a:ext cx="132" cy="23"/>
                      <a:chOff x="1702" y="1610"/>
                      <a:chExt cx="132" cy="23"/>
                    </a:xfrm>
                  </p:grpSpPr>
                  <p:sp>
                    <p:nvSpPr>
                      <p:cNvPr id="25642" name="Oval 126"/>
                      <p:cNvSpPr>
                        <a:spLocks noChangeArrowheads="1"/>
                      </p:cNvSpPr>
                      <p:nvPr/>
                    </p:nvSpPr>
                    <p:spPr bwMode="auto">
                      <a:xfrm>
                        <a:off x="1702" y="1610"/>
                        <a:ext cx="18" cy="20"/>
                      </a:xfrm>
                      <a:prstGeom prst="ellipse">
                        <a:avLst/>
                      </a:prstGeom>
                      <a:blipFill dpi="0" rotWithShape="0">
                        <a:blip r:embed="rId2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25643" name="Oval 127"/>
                      <p:cNvSpPr>
                        <a:spLocks noChangeArrowheads="1"/>
                      </p:cNvSpPr>
                      <p:nvPr/>
                    </p:nvSpPr>
                    <p:spPr bwMode="auto">
                      <a:xfrm>
                        <a:off x="1816" y="1613"/>
                        <a:ext cx="18" cy="20"/>
                      </a:xfrm>
                      <a:prstGeom prst="ellipse">
                        <a:avLst/>
                      </a:prstGeom>
                      <a:blipFill dpi="0" rotWithShape="0">
                        <a:blip r:embed="rId2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pSp>
          </p:grpSp>
        </p:grpSp>
        <p:sp>
          <p:nvSpPr>
            <p:cNvPr id="25629" name="AutoShape 231"/>
            <p:cNvSpPr>
              <a:spLocks noChangeArrowheads="1"/>
            </p:cNvSpPr>
            <p:nvPr/>
          </p:nvSpPr>
          <p:spPr bwMode="auto">
            <a:xfrm>
              <a:off x="4320" y="3131"/>
              <a:ext cx="480" cy="336"/>
            </a:xfrm>
            <a:prstGeom prst="rightArrow">
              <a:avLst>
                <a:gd name="adj1" fmla="val 50000"/>
                <a:gd name="adj2" fmla="val 35714"/>
              </a:avLst>
            </a:prstGeom>
            <a:solidFill>
              <a:schemeClr val="bg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9900CC"/>
                  </a:solidFill>
                </a:rPr>
                <a:t>Transfer</a:t>
              </a:r>
            </a:p>
          </p:txBody>
        </p:sp>
      </p:grpSp>
      <p:grpSp>
        <p:nvGrpSpPr>
          <p:cNvPr id="26923" name="Group 299"/>
          <p:cNvGrpSpPr>
            <a:grpSpLocks/>
          </p:cNvGrpSpPr>
          <p:nvPr/>
        </p:nvGrpSpPr>
        <p:grpSpPr bwMode="auto">
          <a:xfrm>
            <a:off x="973138" y="2474913"/>
            <a:ext cx="1693862" cy="2378075"/>
            <a:chOff x="613" y="1559"/>
            <a:chExt cx="1067" cy="1498"/>
          </a:xfrm>
        </p:grpSpPr>
        <p:sp>
          <p:nvSpPr>
            <p:cNvPr id="25625" name="Freeform 281"/>
            <p:cNvSpPr>
              <a:spLocks/>
            </p:cNvSpPr>
            <p:nvPr/>
          </p:nvSpPr>
          <p:spPr bwMode="auto">
            <a:xfrm>
              <a:off x="635" y="2596"/>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626" name="Freeform 282"/>
            <p:cNvSpPr>
              <a:spLocks/>
            </p:cNvSpPr>
            <p:nvPr/>
          </p:nvSpPr>
          <p:spPr bwMode="auto">
            <a:xfrm rot="10800000">
              <a:off x="613" y="1559"/>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type="stealth"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26922" name="Group 298"/>
          <p:cNvGrpSpPr>
            <a:grpSpLocks/>
          </p:cNvGrpSpPr>
          <p:nvPr/>
        </p:nvGrpSpPr>
        <p:grpSpPr bwMode="auto">
          <a:xfrm>
            <a:off x="2819400" y="3025775"/>
            <a:ext cx="1658938" cy="2360613"/>
            <a:chOff x="1776" y="1917"/>
            <a:chExt cx="1045" cy="1487"/>
          </a:xfrm>
        </p:grpSpPr>
        <p:sp>
          <p:nvSpPr>
            <p:cNvPr id="25623" name="Freeform 280"/>
            <p:cNvSpPr>
              <a:spLocks/>
            </p:cNvSpPr>
            <p:nvPr/>
          </p:nvSpPr>
          <p:spPr bwMode="auto">
            <a:xfrm>
              <a:off x="1776" y="2943"/>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624" name="Freeform 283"/>
            <p:cNvSpPr>
              <a:spLocks/>
            </p:cNvSpPr>
            <p:nvPr/>
          </p:nvSpPr>
          <p:spPr bwMode="auto">
            <a:xfrm rot="10800000">
              <a:off x="1776" y="1917"/>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type="stealth"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26921" name="Group 297"/>
          <p:cNvGrpSpPr>
            <a:grpSpLocks/>
          </p:cNvGrpSpPr>
          <p:nvPr/>
        </p:nvGrpSpPr>
        <p:grpSpPr bwMode="auto">
          <a:xfrm>
            <a:off x="4648200" y="3576638"/>
            <a:ext cx="1658938" cy="2378075"/>
            <a:chOff x="2928" y="2253"/>
            <a:chExt cx="1045" cy="1498"/>
          </a:xfrm>
        </p:grpSpPr>
        <p:sp>
          <p:nvSpPr>
            <p:cNvPr id="25621" name="Freeform 279"/>
            <p:cNvSpPr>
              <a:spLocks/>
            </p:cNvSpPr>
            <p:nvPr/>
          </p:nvSpPr>
          <p:spPr bwMode="auto">
            <a:xfrm>
              <a:off x="2928" y="3290"/>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622" name="Freeform 286"/>
            <p:cNvSpPr>
              <a:spLocks/>
            </p:cNvSpPr>
            <p:nvPr/>
          </p:nvSpPr>
          <p:spPr bwMode="auto">
            <a:xfrm rot="10800000">
              <a:off x="2928" y="2253"/>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type="stealth"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26920" name="Group 296"/>
          <p:cNvGrpSpPr>
            <a:grpSpLocks/>
          </p:cNvGrpSpPr>
          <p:nvPr/>
        </p:nvGrpSpPr>
        <p:grpSpPr bwMode="auto">
          <a:xfrm>
            <a:off x="6477000" y="4110038"/>
            <a:ext cx="1658938" cy="2390775"/>
            <a:chOff x="4080" y="2589"/>
            <a:chExt cx="1045" cy="1506"/>
          </a:xfrm>
        </p:grpSpPr>
        <p:sp>
          <p:nvSpPr>
            <p:cNvPr id="25619" name="Freeform 276"/>
            <p:cNvSpPr>
              <a:spLocks/>
            </p:cNvSpPr>
            <p:nvPr/>
          </p:nvSpPr>
          <p:spPr bwMode="auto">
            <a:xfrm>
              <a:off x="4080" y="3634"/>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620" name="Freeform 287"/>
            <p:cNvSpPr>
              <a:spLocks/>
            </p:cNvSpPr>
            <p:nvPr/>
          </p:nvSpPr>
          <p:spPr bwMode="auto">
            <a:xfrm rot="10800000">
              <a:off x="4080" y="2589"/>
              <a:ext cx="1045" cy="461"/>
            </a:xfrm>
            <a:custGeom>
              <a:avLst/>
              <a:gdLst>
                <a:gd name="T0" fmla="*/ 1893 w 960"/>
                <a:gd name="T1" fmla="*/ 73 h 576"/>
                <a:gd name="T2" fmla="*/ 1893 w 960"/>
                <a:gd name="T3" fmla="*/ 97 h 576"/>
                <a:gd name="T4" fmla="*/ 0 w 960"/>
                <a:gd name="T5" fmla="*/ 97 h 576"/>
                <a:gd name="T6" fmla="*/ 0 w 96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960" y="432"/>
                  </a:moveTo>
                  <a:lnTo>
                    <a:pt x="960" y="576"/>
                  </a:lnTo>
                  <a:lnTo>
                    <a:pt x="0" y="576"/>
                  </a:lnTo>
                  <a:lnTo>
                    <a:pt x="0" y="0"/>
                  </a:lnTo>
                </a:path>
              </a:pathLst>
            </a:custGeom>
            <a:noFill/>
            <a:ln w="28575" cap="flat" cmpd="sng">
              <a:solidFill>
                <a:srgbClr val="FFCCCC"/>
              </a:solidFill>
              <a:prstDash val="solid"/>
              <a:round/>
              <a:headEnd type="stealth"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
        <p:nvSpPr>
          <p:cNvPr id="26916" name="Text Box 292"/>
          <p:cNvSpPr txBox="1">
            <a:spLocks noChangeArrowheads="1"/>
          </p:cNvSpPr>
          <p:nvPr/>
        </p:nvSpPr>
        <p:spPr bwMode="auto">
          <a:xfrm>
            <a:off x="4080586" y="2472681"/>
            <a:ext cx="347043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solidFill>
                  <a:srgbClr val="0000CC"/>
                </a:solidFill>
              </a:rPr>
              <a:t>INFORMATION FLOW</a:t>
            </a:r>
          </a:p>
        </p:txBody>
      </p:sp>
      <p:sp>
        <p:nvSpPr>
          <p:cNvPr id="26917" name="Text Box 293"/>
          <p:cNvSpPr txBox="1">
            <a:spLocks noChangeArrowheads="1"/>
          </p:cNvSpPr>
          <p:nvPr/>
        </p:nvSpPr>
        <p:spPr bwMode="auto">
          <a:xfrm>
            <a:off x="4436482" y="6041382"/>
            <a:ext cx="205697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solidFill>
                  <a:srgbClr val="FF0000"/>
                </a:solidFill>
              </a:rPr>
              <a:t>CASH FLOW</a:t>
            </a:r>
          </a:p>
        </p:txBody>
      </p:sp>
      <p:grpSp>
        <p:nvGrpSpPr>
          <p:cNvPr id="26919" name="Group 295"/>
          <p:cNvGrpSpPr>
            <a:grpSpLocks/>
          </p:cNvGrpSpPr>
          <p:nvPr/>
        </p:nvGrpSpPr>
        <p:grpSpPr bwMode="auto">
          <a:xfrm>
            <a:off x="609600" y="2244725"/>
            <a:ext cx="7772400" cy="2608263"/>
            <a:chOff x="384" y="1414"/>
            <a:chExt cx="4896" cy="1643"/>
          </a:xfrm>
        </p:grpSpPr>
        <p:sp>
          <p:nvSpPr>
            <p:cNvPr id="25617" name="Freeform 288"/>
            <p:cNvSpPr>
              <a:spLocks/>
            </p:cNvSpPr>
            <p:nvPr/>
          </p:nvSpPr>
          <p:spPr bwMode="auto">
            <a:xfrm>
              <a:off x="384" y="1414"/>
              <a:ext cx="4896" cy="1584"/>
            </a:xfrm>
            <a:custGeom>
              <a:avLst/>
              <a:gdLst>
                <a:gd name="T0" fmla="*/ 4896 w 4896"/>
                <a:gd name="T1" fmla="*/ 1049 h 1680"/>
                <a:gd name="T2" fmla="*/ 4896 w 4896"/>
                <a:gd name="T3" fmla="*/ 0 h 1680"/>
                <a:gd name="T4" fmla="*/ 0 w 4896"/>
                <a:gd name="T5" fmla="*/ 0 h 1680"/>
                <a:gd name="T6" fmla="*/ 0 w 4896"/>
                <a:gd name="T7" fmla="*/ 179 h 1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96" h="1680">
                  <a:moveTo>
                    <a:pt x="4896" y="1680"/>
                  </a:moveTo>
                  <a:lnTo>
                    <a:pt x="4896" y="0"/>
                  </a:lnTo>
                  <a:lnTo>
                    <a:pt x="0" y="0"/>
                  </a:lnTo>
                  <a:lnTo>
                    <a:pt x="0" y="288"/>
                  </a:lnTo>
                </a:path>
              </a:pathLst>
            </a:custGeom>
            <a:noFill/>
            <a:ln w="28575" cap="flat" cmpd="sng">
              <a:solidFill>
                <a:srgbClr val="FFCCCC"/>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618" name="Line 294"/>
            <p:cNvSpPr>
              <a:spLocks noChangeShapeType="1"/>
            </p:cNvSpPr>
            <p:nvPr/>
          </p:nvSpPr>
          <p:spPr bwMode="auto">
            <a:xfrm>
              <a:off x="5280" y="2817"/>
              <a:ext cx="0" cy="240"/>
            </a:xfrm>
            <a:prstGeom prst="line">
              <a:avLst/>
            </a:prstGeom>
            <a:noFill/>
            <a:ln w="2857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
        <p:nvSpPr>
          <p:cNvPr id="26924" name="Rectangle 300"/>
          <p:cNvSpPr>
            <a:spLocks noChangeArrowheads="1"/>
          </p:cNvSpPr>
          <p:nvPr/>
        </p:nvSpPr>
        <p:spPr bwMode="auto">
          <a:xfrm>
            <a:off x="92075" y="4727575"/>
            <a:ext cx="39465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57188" lvl="1" indent="-265113">
              <a:spcBef>
                <a:spcPct val="20000"/>
              </a:spcBef>
              <a:buFont typeface="Wingdings 3" pitchFamily="18" charset="2"/>
              <a:buChar char="î"/>
            </a:pPr>
            <a:r>
              <a:rPr lang="en-US" sz="2400" b="1" dirty="0">
                <a:solidFill>
                  <a:srgbClr val="0000CC"/>
                </a:solidFill>
              </a:rPr>
              <a:t>SCM plans and controls the flow of information and cash</a:t>
            </a:r>
          </a:p>
        </p:txBody>
      </p:sp>
    </p:spTree>
    <p:extLst>
      <p:ext uri="{BB962C8B-B14F-4D97-AF65-F5344CB8AC3E}">
        <p14:creationId xmlns:p14="http://schemas.microsoft.com/office/powerpoint/2010/main" val="70805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924"/>
                                        </p:tgtEl>
                                        <p:attrNameLst>
                                          <p:attrName>style.visibility</p:attrName>
                                        </p:attrNameLst>
                                      </p:cBhvr>
                                      <p:to>
                                        <p:strVal val="visible"/>
                                      </p:to>
                                    </p:set>
                                    <p:anim calcmode="lin" valueType="num">
                                      <p:cBhvr>
                                        <p:cTn id="7" dur="1000" fill="hold"/>
                                        <p:tgtEl>
                                          <p:spTgt spid="26924"/>
                                        </p:tgtEl>
                                        <p:attrNameLst>
                                          <p:attrName>ppt_w</p:attrName>
                                        </p:attrNameLst>
                                      </p:cBhvr>
                                      <p:tavLst>
                                        <p:tav tm="0">
                                          <p:val>
                                            <p:fltVal val="0"/>
                                          </p:val>
                                        </p:tav>
                                        <p:tav tm="100000">
                                          <p:val>
                                            <p:strVal val="#ppt_w"/>
                                          </p:val>
                                        </p:tav>
                                      </p:tavLst>
                                    </p:anim>
                                    <p:anim calcmode="lin" valueType="num">
                                      <p:cBhvr>
                                        <p:cTn id="8" dur="1000" fill="hold"/>
                                        <p:tgtEl>
                                          <p:spTgt spid="26924"/>
                                        </p:tgtEl>
                                        <p:attrNameLst>
                                          <p:attrName>ppt_h</p:attrName>
                                        </p:attrNameLst>
                                      </p:cBhvr>
                                      <p:tavLst>
                                        <p:tav tm="0">
                                          <p:val>
                                            <p:fltVal val="0"/>
                                          </p:val>
                                        </p:tav>
                                        <p:tav tm="100000">
                                          <p:val>
                                            <p:strVal val="#ppt_h"/>
                                          </p:val>
                                        </p:tav>
                                      </p:tavLst>
                                    </p:anim>
                                    <p:anim calcmode="lin" valueType="num">
                                      <p:cBhvr>
                                        <p:cTn id="9" dur="1000" fill="hold"/>
                                        <p:tgtEl>
                                          <p:spTgt spid="269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92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9" presetClass="entr" presetSubtype="0" fill="hold" nodeType="afterEffect">
                                  <p:stCondLst>
                                    <p:cond delay="0"/>
                                  </p:stCondLst>
                                  <p:childTnLst>
                                    <p:set>
                                      <p:cBhvr>
                                        <p:cTn id="13" dur="1" fill="hold">
                                          <p:stCondLst>
                                            <p:cond delay="0"/>
                                          </p:stCondLst>
                                        </p:cTn>
                                        <p:tgtEl>
                                          <p:spTgt spid="26856"/>
                                        </p:tgtEl>
                                        <p:attrNameLst>
                                          <p:attrName>style.visibility</p:attrName>
                                        </p:attrNameLst>
                                      </p:cBhvr>
                                      <p:to>
                                        <p:strVal val="visible"/>
                                      </p:to>
                                    </p:set>
                                    <p:animEffect transition="in" filter="dissolve">
                                      <p:cBhvr>
                                        <p:cTn id="14" dur="500"/>
                                        <p:tgtEl>
                                          <p:spTgt spid="26856"/>
                                        </p:tgtEl>
                                      </p:cBhvr>
                                    </p:animEffect>
                                  </p:childTnLst>
                                </p:cTn>
                              </p:par>
                            </p:childTnLst>
                          </p:cTn>
                        </p:par>
                        <p:par>
                          <p:cTn id="15" fill="hold" nodeType="afterGroup">
                            <p:stCondLst>
                              <p:cond delay="1500"/>
                            </p:stCondLst>
                            <p:childTnLst>
                              <p:par>
                                <p:cTn id="16" presetID="12" presetClass="entr" presetSubtype="8" fill="hold" nodeType="afterEffect">
                                  <p:stCondLst>
                                    <p:cond delay="0"/>
                                  </p:stCondLst>
                                  <p:childTnLst>
                                    <p:set>
                                      <p:cBhvr>
                                        <p:cTn id="17" dur="1" fill="hold">
                                          <p:stCondLst>
                                            <p:cond delay="0"/>
                                          </p:stCondLst>
                                        </p:cTn>
                                        <p:tgtEl>
                                          <p:spTgt spid="26913"/>
                                        </p:tgtEl>
                                        <p:attrNameLst>
                                          <p:attrName>style.visibility</p:attrName>
                                        </p:attrNameLst>
                                      </p:cBhvr>
                                      <p:to>
                                        <p:strVal val="visible"/>
                                      </p:to>
                                    </p:set>
                                    <p:anim calcmode="lin" valueType="num">
                                      <p:cBhvr additive="base">
                                        <p:cTn id="18" dur="500"/>
                                        <p:tgtEl>
                                          <p:spTgt spid="26913"/>
                                        </p:tgtEl>
                                        <p:attrNameLst>
                                          <p:attrName>ppt_x</p:attrName>
                                        </p:attrNameLst>
                                      </p:cBhvr>
                                      <p:tavLst>
                                        <p:tav tm="0">
                                          <p:val>
                                            <p:strVal val="#ppt_x-#ppt_w*1.125000"/>
                                          </p:val>
                                        </p:tav>
                                        <p:tav tm="100000">
                                          <p:val>
                                            <p:strVal val="#ppt_x"/>
                                          </p:val>
                                        </p:tav>
                                      </p:tavLst>
                                    </p:anim>
                                    <p:animEffect transition="in" filter="wipe(right)">
                                      <p:cBhvr>
                                        <p:cTn id="19" dur="500"/>
                                        <p:tgtEl>
                                          <p:spTgt spid="26913"/>
                                        </p:tgtEl>
                                      </p:cBhvr>
                                    </p:animEffect>
                                  </p:childTnLst>
                                </p:cTn>
                              </p:par>
                            </p:childTnLst>
                          </p:cTn>
                        </p:par>
                        <p:par>
                          <p:cTn id="20" fill="hold" nodeType="afterGroup">
                            <p:stCondLst>
                              <p:cond delay="2000"/>
                            </p:stCondLst>
                            <p:childTnLst>
                              <p:par>
                                <p:cTn id="21" presetID="12" presetClass="entr" presetSubtype="8" fill="hold" nodeType="afterEffect">
                                  <p:stCondLst>
                                    <p:cond delay="0"/>
                                  </p:stCondLst>
                                  <p:childTnLst>
                                    <p:set>
                                      <p:cBhvr>
                                        <p:cTn id="22" dur="1" fill="hold">
                                          <p:stCondLst>
                                            <p:cond delay="0"/>
                                          </p:stCondLst>
                                        </p:cTn>
                                        <p:tgtEl>
                                          <p:spTgt spid="26914"/>
                                        </p:tgtEl>
                                        <p:attrNameLst>
                                          <p:attrName>style.visibility</p:attrName>
                                        </p:attrNameLst>
                                      </p:cBhvr>
                                      <p:to>
                                        <p:strVal val="visible"/>
                                      </p:to>
                                    </p:set>
                                    <p:anim calcmode="lin" valueType="num">
                                      <p:cBhvr additive="base">
                                        <p:cTn id="23" dur="500"/>
                                        <p:tgtEl>
                                          <p:spTgt spid="26914"/>
                                        </p:tgtEl>
                                        <p:attrNameLst>
                                          <p:attrName>ppt_x</p:attrName>
                                        </p:attrNameLst>
                                      </p:cBhvr>
                                      <p:tavLst>
                                        <p:tav tm="0">
                                          <p:val>
                                            <p:strVal val="#ppt_x-#ppt_w*1.125000"/>
                                          </p:val>
                                        </p:tav>
                                        <p:tav tm="100000">
                                          <p:val>
                                            <p:strVal val="#ppt_x"/>
                                          </p:val>
                                        </p:tav>
                                      </p:tavLst>
                                    </p:anim>
                                    <p:animEffect transition="in" filter="wipe(right)">
                                      <p:cBhvr>
                                        <p:cTn id="24" dur="500"/>
                                        <p:tgtEl>
                                          <p:spTgt spid="26914"/>
                                        </p:tgtEl>
                                      </p:cBhvr>
                                    </p:animEffect>
                                  </p:childTnLst>
                                </p:cTn>
                              </p:par>
                            </p:childTnLst>
                          </p:cTn>
                        </p:par>
                        <p:par>
                          <p:cTn id="25" fill="hold" nodeType="afterGroup">
                            <p:stCondLst>
                              <p:cond delay="2500"/>
                            </p:stCondLst>
                            <p:childTnLst>
                              <p:par>
                                <p:cTn id="26" presetID="12" presetClass="entr" presetSubtype="8" fill="hold" nodeType="afterEffect">
                                  <p:stCondLst>
                                    <p:cond delay="0"/>
                                  </p:stCondLst>
                                  <p:childTnLst>
                                    <p:set>
                                      <p:cBhvr>
                                        <p:cTn id="27" dur="1" fill="hold">
                                          <p:stCondLst>
                                            <p:cond delay="0"/>
                                          </p:stCondLst>
                                        </p:cTn>
                                        <p:tgtEl>
                                          <p:spTgt spid="26860"/>
                                        </p:tgtEl>
                                        <p:attrNameLst>
                                          <p:attrName>style.visibility</p:attrName>
                                        </p:attrNameLst>
                                      </p:cBhvr>
                                      <p:to>
                                        <p:strVal val="visible"/>
                                      </p:to>
                                    </p:set>
                                    <p:anim calcmode="lin" valueType="num">
                                      <p:cBhvr additive="base">
                                        <p:cTn id="28" dur="500"/>
                                        <p:tgtEl>
                                          <p:spTgt spid="26860"/>
                                        </p:tgtEl>
                                        <p:attrNameLst>
                                          <p:attrName>ppt_x</p:attrName>
                                        </p:attrNameLst>
                                      </p:cBhvr>
                                      <p:tavLst>
                                        <p:tav tm="0">
                                          <p:val>
                                            <p:strVal val="#ppt_x-#ppt_w*1.125000"/>
                                          </p:val>
                                        </p:tav>
                                        <p:tav tm="100000">
                                          <p:val>
                                            <p:strVal val="#ppt_x"/>
                                          </p:val>
                                        </p:tav>
                                      </p:tavLst>
                                    </p:anim>
                                    <p:animEffect transition="in" filter="wipe(right)">
                                      <p:cBhvr>
                                        <p:cTn id="29" dur="500"/>
                                        <p:tgtEl>
                                          <p:spTgt spid="26860"/>
                                        </p:tgtEl>
                                      </p:cBhvr>
                                    </p:animEffect>
                                  </p:childTnLst>
                                </p:cTn>
                              </p:par>
                            </p:childTnLst>
                          </p:cTn>
                        </p:par>
                        <p:par>
                          <p:cTn id="30" fill="hold" nodeType="afterGroup">
                            <p:stCondLst>
                              <p:cond delay="3000"/>
                            </p:stCondLst>
                            <p:childTnLst>
                              <p:par>
                                <p:cTn id="31" presetID="12" presetClass="entr" presetSubtype="8" fill="hold" nodeType="afterEffect">
                                  <p:stCondLst>
                                    <p:cond delay="0"/>
                                  </p:stCondLst>
                                  <p:childTnLst>
                                    <p:set>
                                      <p:cBhvr>
                                        <p:cTn id="32" dur="1" fill="hold">
                                          <p:stCondLst>
                                            <p:cond delay="0"/>
                                          </p:stCondLst>
                                        </p:cTn>
                                        <p:tgtEl>
                                          <p:spTgt spid="26915"/>
                                        </p:tgtEl>
                                        <p:attrNameLst>
                                          <p:attrName>style.visibility</p:attrName>
                                        </p:attrNameLst>
                                      </p:cBhvr>
                                      <p:to>
                                        <p:strVal val="visible"/>
                                      </p:to>
                                    </p:set>
                                    <p:anim calcmode="lin" valueType="num">
                                      <p:cBhvr additive="base">
                                        <p:cTn id="33" dur="500"/>
                                        <p:tgtEl>
                                          <p:spTgt spid="26915"/>
                                        </p:tgtEl>
                                        <p:attrNameLst>
                                          <p:attrName>ppt_x</p:attrName>
                                        </p:attrNameLst>
                                      </p:cBhvr>
                                      <p:tavLst>
                                        <p:tav tm="0">
                                          <p:val>
                                            <p:strVal val="#ppt_x-#ppt_w*1.125000"/>
                                          </p:val>
                                        </p:tav>
                                        <p:tav tm="100000">
                                          <p:val>
                                            <p:strVal val="#ppt_x"/>
                                          </p:val>
                                        </p:tav>
                                      </p:tavLst>
                                    </p:anim>
                                    <p:animEffect transition="in" filter="wipe(right)">
                                      <p:cBhvr>
                                        <p:cTn id="34" dur="500"/>
                                        <p:tgtEl>
                                          <p:spTgt spid="26915"/>
                                        </p:tgtEl>
                                      </p:cBhvr>
                                    </p:animEffect>
                                  </p:childTnLst>
                                </p:cTn>
                              </p:par>
                            </p:childTnLst>
                          </p:cTn>
                        </p:par>
                        <p:par>
                          <p:cTn id="35" fill="hold" nodeType="afterGroup">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26916"/>
                                        </p:tgtEl>
                                        <p:attrNameLst>
                                          <p:attrName>style.visibility</p:attrName>
                                        </p:attrNameLst>
                                      </p:cBhvr>
                                      <p:to>
                                        <p:strVal val="visible"/>
                                      </p:to>
                                    </p:set>
                                  </p:childTnLst>
                                </p:cTn>
                              </p:par>
                            </p:childTnLst>
                          </p:cTn>
                        </p:par>
                        <p:par>
                          <p:cTn id="38" fill="hold" nodeType="afterGroup">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26917"/>
                                        </p:tgtEl>
                                        <p:attrNameLst>
                                          <p:attrName>style.visibility</p:attrName>
                                        </p:attrNameLst>
                                      </p:cBhvr>
                                      <p:to>
                                        <p:strVal val="visible"/>
                                      </p:to>
                                    </p:set>
                                  </p:childTnLst>
                                </p:cTn>
                              </p:par>
                            </p:childTnLst>
                          </p:cTn>
                        </p:par>
                        <p:par>
                          <p:cTn id="41" fill="hold" nodeType="afterGroup">
                            <p:stCondLst>
                              <p:cond delay="4500"/>
                            </p:stCondLst>
                            <p:childTnLst>
                              <p:par>
                                <p:cTn id="42" presetID="17" presetClass="entr" presetSubtype="2" fill="hold" nodeType="afterEffect">
                                  <p:stCondLst>
                                    <p:cond delay="0"/>
                                  </p:stCondLst>
                                  <p:childTnLst>
                                    <p:set>
                                      <p:cBhvr>
                                        <p:cTn id="43" dur="1" fill="hold">
                                          <p:stCondLst>
                                            <p:cond delay="0"/>
                                          </p:stCondLst>
                                        </p:cTn>
                                        <p:tgtEl>
                                          <p:spTgt spid="26920"/>
                                        </p:tgtEl>
                                        <p:attrNameLst>
                                          <p:attrName>style.visibility</p:attrName>
                                        </p:attrNameLst>
                                      </p:cBhvr>
                                      <p:to>
                                        <p:strVal val="visible"/>
                                      </p:to>
                                    </p:set>
                                    <p:anim calcmode="lin" valueType="num">
                                      <p:cBhvr>
                                        <p:cTn id="44" dur="500" fill="hold"/>
                                        <p:tgtEl>
                                          <p:spTgt spid="26920"/>
                                        </p:tgtEl>
                                        <p:attrNameLst>
                                          <p:attrName>ppt_x</p:attrName>
                                        </p:attrNameLst>
                                      </p:cBhvr>
                                      <p:tavLst>
                                        <p:tav tm="0">
                                          <p:val>
                                            <p:strVal val="#ppt_x+#ppt_w/2"/>
                                          </p:val>
                                        </p:tav>
                                        <p:tav tm="100000">
                                          <p:val>
                                            <p:strVal val="#ppt_x"/>
                                          </p:val>
                                        </p:tav>
                                      </p:tavLst>
                                    </p:anim>
                                    <p:anim calcmode="lin" valueType="num">
                                      <p:cBhvr>
                                        <p:cTn id="45" dur="500" fill="hold"/>
                                        <p:tgtEl>
                                          <p:spTgt spid="26920"/>
                                        </p:tgtEl>
                                        <p:attrNameLst>
                                          <p:attrName>ppt_y</p:attrName>
                                        </p:attrNameLst>
                                      </p:cBhvr>
                                      <p:tavLst>
                                        <p:tav tm="0">
                                          <p:val>
                                            <p:strVal val="#ppt_y"/>
                                          </p:val>
                                        </p:tav>
                                        <p:tav tm="100000">
                                          <p:val>
                                            <p:strVal val="#ppt_y"/>
                                          </p:val>
                                        </p:tav>
                                      </p:tavLst>
                                    </p:anim>
                                    <p:anim calcmode="lin" valueType="num">
                                      <p:cBhvr>
                                        <p:cTn id="46" dur="500" fill="hold"/>
                                        <p:tgtEl>
                                          <p:spTgt spid="26920"/>
                                        </p:tgtEl>
                                        <p:attrNameLst>
                                          <p:attrName>ppt_w</p:attrName>
                                        </p:attrNameLst>
                                      </p:cBhvr>
                                      <p:tavLst>
                                        <p:tav tm="0">
                                          <p:val>
                                            <p:fltVal val="0"/>
                                          </p:val>
                                        </p:tav>
                                        <p:tav tm="100000">
                                          <p:val>
                                            <p:strVal val="#ppt_w"/>
                                          </p:val>
                                        </p:tav>
                                      </p:tavLst>
                                    </p:anim>
                                    <p:anim calcmode="lin" valueType="num">
                                      <p:cBhvr>
                                        <p:cTn id="47" dur="500" fill="hold"/>
                                        <p:tgtEl>
                                          <p:spTgt spid="26920"/>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0"/>
                            </p:stCondLst>
                            <p:childTnLst>
                              <p:par>
                                <p:cTn id="49" presetID="17" presetClass="entr" presetSubtype="2" fill="hold" nodeType="afterEffect">
                                  <p:stCondLst>
                                    <p:cond delay="0"/>
                                  </p:stCondLst>
                                  <p:childTnLst>
                                    <p:set>
                                      <p:cBhvr>
                                        <p:cTn id="50" dur="1" fill="hold">
                                          <p:stCondLst>
                                            <p:cond delay="0"/>
                                          </p:stCondLst>
                                        </p:cTn>
                                        <p:tgtEl>
                                          <p:spTgt spid="26921"/>
                                        </p:tgtEl>
                                        <p:attrNameLst>
                                          <p:attrName>style.visibility</p:attrName>
                                        </p:attrNameLst>
                                      </p:cBhvr>
                                      <p:to>
                                        <p:strVal val="visible"/>
                                      </p:to>
                                    </p:set>
                                    <p:anim calcmode="lin" valueType="num">
                                      <p:cBhvr>
                                        <p:cTn id="51" dur="500" fill="hold"/>
                                        <p:tgtEl>
                                          <p:spTgt spid="26921"/>
                                        </p:tgtEl>
                                        <p:attrNameLst>
                                          <p:attrName>ppt_x</p:attrName>
                                        </p:attrNameLst>
                                      </p:cBhvr>
                                      <p:tavLst>
                                        <p:tav tm="0">
                                          <p:val>
                                            <p:strVal val="#ppt_x+#ppt_w/2"/>
                                          </p:val>
                                        </p:tav>
                                        <p:tav tm="100000">
                                          <p:val>
                                            <p:strVal val="#ppt_x"/>
                                          </p:val>
                                        </p:tav>
                                      </p:tavLst>
                                    </p:anim>
                                    <p:anim calcmode="lin" valueType="num">
                                      <p:cBhvr>
                                        <p:cTn id="52" dur="500" fill="hold"/>
                                        <p:tgtEl>
                                          <p:spTgt spid="26921"/>
                                        </p:tgtEl>
                                        <p:attrNameLst>
                                          <p:attrName>ppt_y</p:attrName>
                                        </p:attrNameLst>
                                      </p:cBhvr>
                                      <p:tavLst>
                                        <p:tav tm="0">
                                          <p:val>
                                            <p:strVal val="#ppt_y"/>
                                          </p:val>
                                        </p:tav>
                                        <p:tav tm="100000">
                                          <p:val>
                                            <p:strVal val="#ppt_y"/>
                                          </p:val>
                                        </p:tav>
                                      </p:tavLst>
                                    </p:anim>
                                    <p:anim calcmode="lin" valueType="num">
                                      <p:cBhvr>
                                        <p:cTn id="53" dur="500" fill="hold"/>
                                        <p:tgtEl>
                                          <p:spTgt spid="26921"/>
                                        </p:tgtEl>
                                        <p:attrNameLst>
                                          <p:attrName>ppt_w</p:attrName>
                                        </p:attrNameLst>
                                      </p:cBhvr>
                                      <p:tavLst>
                                        <p:tav tm="0">
                                          <p:val>
                                            <p:fltVal val="0"/>
                                          </p:val>
                                        </p:tav>
                                        <p:tav tm="100000">
                                          <p:val>
                                            <p:strVal val="#ppt_w"/>
                                          </p:val>
                                        </p:tav>
                                      </p:tavLst>
                                    </p:anim>
                                    <p:anim calcmode="lin" valueType="num">
                                      <p:cBhvr>
                                        <p:cTn id="54" dur="500" fill="hold"/>
                                        <p:tgtEl>
                                          <p:spTgt spid="26921"/>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5500"/>
                            </p:stCondLst>
                            <p:childTnLst>
                              <p:par>
                                <p:cTn id="56" presetID="17" presetClass="entr" presetSubtype="2" fill="hold" nodeType="afterEffect">
                                  <p:stCondLst>
                                    <p:cond delay="0"/>
                                  </p:stCondLst>
                                  <p:childTnLst>
                                    <p:set>
                                      <p:cBhvr>
                                        <p:cTn id="57" dur="1" fill="hold">
                                          <p:stCondLst>
                                            <p:cond delay="0"/>
                                          </p:stCondLst>
                                        </p:cTn>
                                        <p:tgtEl>
                                          <p:spTgt spid="26922"/>
                                        </p:tgtEl>
                                        <p:attrNameLst>
                                          <p:attrName>style.visibility</p:attrName>
                                        </p:attrNameLst>
                                      </p:cBhvr>
                                      <p:to>
                                        <p:strVal val="visible"/>
                                      </p:to>
                                    </p:set>
                                    <p:anim calcmode="lin" valueType="num">
                                      <p:cBhvr>
                                        <p:cTn id="58" dur="500" fill="hold"/>
                                        <p:tgtEl>
                                          <p:spTgt spid="26922"/>
                                        </p:tgtEl>
                                        <p:attrNameLst>
                                          <p:attrName>ppt_x</p:attrName>
                                        </p:attrNameLst>
                                      </p:cBhvr>
                                      <p:tavLst>
                                        <p:tav tm="0">
                                          <p:val>
                                            <p:strVal val="#ppt_x+#ppt_w/2"/>
                                          </p:val>
                                        </p:tav>
                                        <p:tav tm="100000">
                                          <p:val>
                                            <p:strVal val="#ppt_x"/>
                                          </p:val>
                                        </p:tav>
                                      </p:tavLst>
                                    </p:anim>
                                    <p:anim calcmode="lin" valueType="num">
                                      <p:cBhvr>
                                        <p:cTn id="59" dur="500" fill="hold"/>
                                        <p:tgtEl>
                                          <p:spTgt spid="26922"/>
                                        </p:tgtEl>
                                        <p:attrNameLst>
                                          <p:attrName>ppt_y</p:attrName>
                                        </p:attrNameLst>
                                      </p:cBhvr>
                                      <p:tavLst>
                                        <p:tav tm="0">
                                          <p:val>
                                            <p:strVal val="#ppt_y"/>
                                          </p:val>
                                        </p:tav>
                                        <p:tav tm="100000">
                                          <p:val>
                                            <p:strVal val="#ppt_y"/>
                                          </p:val>
                                        </p:tav>
                                      </p:tavLst>
                                    </p:anim>
                                    <p:anim calcmode="lin" valueType="num">
                                      <p:cBhvr>
                                        <p:cTn id="60" dur="500" fill="hold"/>
                                        <p:tgtEl>
                                          <p:spTgt spid="26922"/>
                                        </p:tgtEl>
                                        <p:attrNameLst>
                                          <p:attrName>ppt_w</p:attrName>
                                        </p:attrNameLst>
                                      </p:cBhvr>
                                      <p:tavLst>
                                        <p:tav tm="0">
                                          <p:val>
                                            <p:fltVal val="0"/>
                                          </p:val>
                                        </p:tav>
                                        <p:tav tm="100000">
                                          <p:val>
                                            <p:strVal val="#ppt_w"/>
                                          </p:val>
                                        </p:tav>
                                      </p:tavLst>
                                    </p:anim>
                                    <p:anim calcmode="lin" valueType="num">
                                      <p:cBhvr>
                                        <p:cTn id="61" dur="500" fill="hold"/>
                                        <p:tgtEl>
                                          <p:spTgt spid="26922"/>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6000"/>
                            </p:stCondLst>
                            <p:childTnLst>
                              <p:par>
                                <p:cTn id="63" presetID="17" presetClass="entr" presetSubtype="2" fill="hold" nodeType="afterEffect">
                                  <p:stCondLst>
                                    <p:cond delay="0"/>
                                  </p:stCondLst>
                                  <p:childTnLst>
                                    <p:set>
                                      <p:cBhvr>
                                        <p:cTn id="64" dur="1" fill="hold">
                                          <p:stCondLst>
                                            <p:cond delay="0"/>
                                          </p:stCondLst>
                                        </p:cTn>
                                        <p:tgtEl>
                                          <p:spTgt spid="26923"/>
                                        </p:tgtEl>
                                        <p:attrNameLst>
                                          <p:attrName>style.visibility</p:attrName>
                                        </p:attrNameLst>
                                      </p:cBhvr>
                                      <p:to>
                                        <p:strVal val="visible"/>
                                      </p:to>
                                    </p:set>
                                    <p:anim calcmode="lin" valueType="num">
                                      <p:cBhvr>
                                        <p:cTn id="65" dur="500" fill="hold"/>
                                        <p:tgtEl>
                                          <p:spTgt spid="26923"/>
                                        </p:tgtEl>
                                        <p:attrNameLst>
                                          <p:attrName>ppt_x</p:attrName>
                                        </p:attrNameLst>
                                      </p:cBhvr>
                                      <p:tavLst>
                                        <p:tav tm="0">
                                          <p:val>
                                            <p:strVal val="#ppt_x+#ppt_w/2"/>
                                          </p:val>
                                        </p:tav>
                                        <p:tav tm="100000">
                                          <p:val>
                                            <p:strVal val="#ppt_x"/>
                                          </p:val>
                                        </p:tav>
                                      </p:tavLst>
                                    </p:anim>
                                    <p:anim calcmode="lin" valueType="num">
                                      <p:cBhvr>
                                        <p:cTn id="66" dur="500" fill="hold"/>
                                        <p:tgtEl>
                                          <p:spTgt spid="26923"/>
                                        </p:tgtEl>
                                        <p:attrNameLst>
                                          <p:attrName>ppt_y</p:attrName>
                                        </p:attrNameLst>
                                      </p:cBhvr>
                                      <p:tavLst>
                                        <p:tav tm="0">
                                          <p:val>
                                            <p:strVal val="#ppt_y"/>
                                          </p:val>
                                        </p:tav>
                                        <p:tav tm="100000">
                                          <p:val>
                                            <p:strVal val="#ppt_y"/>
                                          </p:val>
                                        </p:tav>
                                      </p:tavLst>
                                    </p:anim>
                                    <p:anim calcmode="lin" valueType="num">
                                      <p:cBhvr>
                                        <p:cTn id="67" dur="500" fill="hold"/>
                                        <p:tgtEl>
                                          <p:spTgt spid="26923"/>
                                        </p:tgtEl>
                                        <p:attrNameLst>
                                          <p:attrName>ppt_w</p:attrName>
                                        </p:attrNameLst>
                                      </p:cBhvr>
                                      <p:tavLst>
                                        <p:tav tm="0">
                                          <p:val>
                                            <p:fltVal val="0"/>
                                          </p:val>
                                        </p:tav>
                                        <p:tav tm="100000">
                                          <p:val>
                                            <p:strVal val="#ppt_w"/>
                                          </p:val>
                                        </p:tav>
                                      </p:tavLst>
                                    </p:anim>
                                    <p:anim calcmode="lin" valueType="num">
                                      <p:cBhvr>
                                        <p:cTn id="68" dur="500" fill="hold"/>
                                        <p:tgtEl>
                                          <p:spTgt spid="26923"/>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6500"/>
                            </p:stCondLst>
                            <p:childTnLst>
                              <p:par>
                                <p:cTn id="70" presetID="17" presetClass="entr" presetSubtype="2" fill="hold" nodeType="afterEffect">
                                  <p:stCondLst>
                                    <p:cond delay="0"/>
                                  </p:stCondLst>
                                  <p:childTnLst>
                                    <p:set>
                                      <p:cBhvr>
                                        <p:cTn id="71" dur="1" fill="hold">
                                          <p:stCondLst>
                                            <p:cond delay="0"/>
                                          </p:stCondLst>
                                        </p:cTn>
                                        <p:tgtEl>
                                          <p:spTgt spid="26919"/>
                                        </p:tgtEl>
                                        <p:attrNameLst>
                                          <p:attrName>style.visibility</p:attrName>
                                        </p:attrNameLst>
                                      </p:cBhvr>
                                      <p:to>
                                        <p:strVal val="visible"/>
                                      </p:to>
                                    </p:set>
                                    <p:anim calcmode="lin" valueType="num">
                                      <p:cBhvr>
                                        <p:cTn id="72" dur="500" fill="hold"/>
                                        <p:tgtEl>
                                          <p:spTgt spid="26919"/>
                                        </p:tgtEl>
                                        <p:attrNameLst>
                                          <p:attrName>ppt_x</p:attrName>
                                        </p:attrNameLst>
                                      </p:cBhvr>
                                      <p:tavLst>
                                        <p:tav tm="0">
                                          <p:val>
                                            <p:strVal val="#ppt_x+#ppt_w/2"/>
                                          </p:val>
                                        </p:tav>
                                        <p:tav tm="100000">
                                          <p:val>
                                            <p:strVal val="#ppt_x"/>
                                          </p:val>
                                        </p:tav>
                                      </p:tavLst>
                                    </p:anim>
                                    <p:anim calcmode="lin" valueType="num">
                                      <p:cBhvr>
                                        <p:cTn id="73" dur="500" fill="hold"/>
                                        <p:tgtEl>
                                          <p:spTgt spid="26919"/>
                                        </p:tgtEl>
                                        <p:attrNameLst>
                                          <p:attrName>ppt_y</p:attrName>
                                        </p:attrNameLst>
                                      </p:cBhvr>
                                      <p:tavLst>
                                        <p:tav tm="0">
                                          <p:val>
                                            <p:strVal val="#ppt_y"/>
                                          </p:val>
                                        </p:tav>
                                        <p:tav tm="100000">
                                          <p:val>
                                            <p:strVal val="#ppt_y"/>
                                          </p:val>
                                        </p:tav>
                                      </p:tavLst>
                                    </p:anim>
                                    <p:anim calcmode="lin" valueType="num">
                                      <p:cBhvr>
                                        <p:cTn id="74" dur="500" fill="hold"/>
                                        <p:tgtEl>
                                          <p:spTgt spid="26919"/>
                                        </p:tgtEl>
                                        <p:attrNameLst>
                                          <p:attrName>ppt_w</p:attrName>
                                        </p:attrNameLst>
                                      </p:cBhvr>
                                      <p:tavLst>
                                        <p:tav tm="0">
                                          <p:val>
                                            <p:fltVal val="0"/>
                                          </p:val>
                                        </p:tav>
                                        <p:tav tm="100000">
                                          <p:val>
                                            <p:strVal val="#ppt_w"/>
                                          </p:val>
                                        </p:tav>
                                      </p:tavLst>
                                    </p:anim>
                                    <p:anim calcmode="lin" valueType="num">
                                      <p:cBhvr>
                                        <p:cTn id="75" dur="500" fill="hold"/>
                                        <p:tgtEl>
                                          <p:spTgt spid="269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16" grpId="0" autoUpdateAnimBg="0"/>
      <p:bldP spid="26917" grpId="0" autoUpdateAnimBg="0"/>
      <p:bldP spid="2692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9351" y="1452563"/>
            <a:ext cx="8382000" cy="609600"/>
          </a:xfrm>
        </p:spPr>
        <p:txBody>
          <a:bodyPr/>
          <a:lstStyle/>
          <a:p>
            <a:r>
              <a:rPr lang="en-US" dirty="0"/>
              <a:t>Logistics and Material Management</a:t>
            </a:r>
          </a:p>
        </p:txBody>
      </p:sp>
      <p:sp>
        <p:nvSpPr>
          <p:cNvPr id="26627" name="Rectangle 4"/>
          <p:cNvSpPr>
            <a:spLocks noGrp="1" noChangeArrowheads="1"/>
          </p:cNvSpPr>
          <p:nvPr>
            <p:ph type="title"/>
          </p:nvPr>
        </p:nvSpPr>
        <p:spPr>
          <a:xfrm>
            <a:off x="152400" y="381000"/>
            <a:ext cx="8763000" cy="1143000"/>
          </a:xfrm>
          <a:noFill/>
        </p:spPr>
        <p:txBody>
          <a:bodyPr/>
          <a:lstStyle/>
          <a:p>
            <a:r>
              <a:rPr lang="en-US" sz="4100" b="1" dirty="0">
                <a:solidFill>
                  <a:srgbClr val="FF0000"/>
                </a:solidFill>
              </a:rPr>
              <a:t>Production Operations &amp; Logistics </a:t>
            </a:r>
            <a:r>
              <a:rPr lang="en-US" sz="3600" b="1" i="1" dirty="0">
                <a:solidFill>
                  <a:srgbClr val="FF0000"/>
                </a:solidFill>
              </a:rPr>
              <a:t>(continues …)</a:t>
            </a:r>
            <a:endParaRPr lang="en-US" sz="4100" b="1" dirty="0">
              <a:solidFill>
                <a:srgbClr val="FF0000"/>
              </a:solidFill>
            </a:endParaRPr>
          </a:p>
        </p:txBody>
      </p:sp>
      <p:sp>
        <p:nvSpPr>
          <p:cNvPr id="28677" name="Rectangle 5"/>
          <p:cNvSpPr>
            <a:spLocks noChangeArrowheads="1"/>
          </p:cNvSpPr>
          <p:nvPr/>
        </p:nvSpPr>
        <p:spPr bwMode="auto">
          <a:xfrm>
            <a:off x="-46038" y="2062163"/>
            <a:ext cx="91678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8163" lvl="1" indent="-176213">
              <a:spcBef>
                <a:spcPct val="20000"/>
              </a:spcBef>
              <a:buFont typeface="Wingdings 3" pitchFamily="18" charset="2"/>
              <a:buChar char="î"/>
            </a:pPr>
            <a:r>
              <a:rPr lang="en-US" sz="2800" b="1" dirty="0">
                <a:solidFill>
                  <a:srgbClr val="0000CC"/>
                </a:solidFill>
              </a:rPr>
              <a:t>Inventory Management</a:t>
            </a:r>
          </a:p>
          <a:p>
            <a:pPr marL="811213" lvl="2" indent="-228600">
              <a:spcBef>
                <a:spcPct val="20000"/>
              </a:spcBef>
              <a:buFont typeface="Wingdings 3" pitchFamily="18" charset="2"/>
              <a:buChar char="ê"/>
            </a:pPr>
            <a:r>
              <a:rPr lang="en-US" b="1" dirty="0">
                <a:solidFill>
                  <a:srgbClr val="0000CC"/>
                </a:solidFill>
              </a:rPr>
              <a:t>Determining</a:t>
            </a:r>
            <a:r>
              <a:rPr lang="id-ID" b="1" i="1" dirty="0">
                <a:solidFill>
                  <a:srgbClr val="0000CC"/>
                </a:solidFill>
              </a:rPr>
              <a:t>/menentukan</a:t>
            </a:r>
            <a:r>
              <a:rPr lang="en-US" b="1" dirty="0">
                <a:solidFill>
                  <a:srgbClr val="0000CC"/>
                </a:solidFill>
              </a:rPr>
              <a:t> how much inventory to keep</a:t>
            </a:r>
            <a:r>
              <a:rPr lang="id-ID" b="1" i="1" dirty="0">
                <a:solidFill>
                  <a:srgbClr val="0000CC"/>
                </a:solidFill>
              </a:rPr>
              <a:t>/dijaga</a:t>
            </a:r>
            <a:endParaRPr lang="en-US" b="1" i="1" dirty="0">
              <a:solidFill>
                <a:srgbClr val="0000CC"/>
              </a:solidFill>
            </a:endParaRPr>
          </a:p>
          <a:p>
            <a:pPr marL="811213" lvl="2" indent="-228600">
              <a:spcBef>
                <a:spcPct val="20000"/>
              </a:spcBef>
              <a:buFont typeface="Wingdings 3" pitchFamily="18" charset="2"/>
              <a:buChar char="ê"/>
            </a:pPr>
            <a:r>
              <a:rPr lang="en-US" b="1" dirty="0">
                <a:solidFill>
                  <a:srgbClr val="0000CC"/>
                </a:solidFill>
              </a:rPr>
              <a:t>what to order, from whom, when to order and how much</a:t>
            </a:r>
          </a:p>
          <a:p>
            <a:pPr marL="811213" lvl="2" indent="-228600">
              <a:spcBef>
                <a:spcPct val="20000"/>
              </a:spcBef>
              <a:buFont typeface="Wingdings 3" pitchFamily="18" charset="2"/>
              <a:buChar char="ê"/>
            </a:pPr>
            <a:r>
              <a:rPr lang="en-US" b="1" dirty="0">
                <a:solidFill>
                  <a:srgbClr val="0000CC"/>
                </a:solidFill>
              </a:rPr>
              <a:t>inventory model : economic order quantity (EOQ) </a:t>
            </a:r>
          </a:p>
          <a:p>
            <a:pPr marL="811213" lvl="2" indent="-228600">
              <a:spcBef>
                <a:spcPct val="20000"/>
              </a:spcBef>
              <a:buFont typeface="Wingdings 3" pitchFamily="18" charset="2"/>
              <a:buChar char="ê"/>
            </a:pPr>
            <a:r>
              <a:rPr lang="en-US" b="1" dirty="0">
                <a:solidFill>
                  <a:srgbClr val="0000CC"/>
                </a:solidFill>
              </a:rPr>
              <a:t>many low cost commercial inventory software packages</a:t>
            </a:r>
            <a:r>
              <a:rPr lang="id-ID" b="1" dirty="0">
                <a:solidFill>
                  <a:srgbClr val="0000CC"/>
                </a:solidFill>
              </a:rPr>
              <a:t> (banyak paket perangkat lunak </a:t>
            </a:r>
            <a:r>
              <a:rPr lang="en-US" b="1" dirty="0">
                <a:solidFill>
                  <a:srgbClr val="0000CC"/>
                </a:solidFill>
              </a:rPr>
              <a:t>commercial inventory </a:t>
            </a:r>
            <a:r>
              <a:rPr lang="id-ID" b="1" dirty="0">
                <a:solidFill>
                  <a:srgbClr val="0000CC"/>
                </a:solidFill>
              </a:rPr>
              <a:t>biaya murah)</a:t>
            </a:r>
            <a:endParaRPr lang="en-US" b="1" dirty="0">
              <a:solidFill>
                <a:srgbClr val="0000CC"/>
              </a:solidFill>
            </a:endParaRPr>
          </a:p>
          <a:p>
            <a:pPr marL="538163" lvl="1" indent="-176213">
              <a:spcBef>
                <a:spcPct val="20000"/>
              </a:spcBef>
              <a:buFont typeface="Wingdings 3" pitchFamily="18" charset="2"/>
              <a:buChar char="î"/>
            </a:pPr>
            <a:r>
              <a:rPr lang="en-US" sz="2800" b="1" dirty="0">
                <a:solidFill>
                  <a:srgbClr val="0000CC"/>
                </a:solidFill>
              </a:rPr>
              <a:t>Quality Control</a:t>
            </a:r>
          </a:p>
          <a:p>
            <a:pPr marL="811213" lvl="2" indent="-228600">
              <a:spcBef>
                <a:spcPct val="20000"/>
              </a:spcBef>
              <a:buFont typeface="Wingdings 3" pitchFamily="18" charset="2"/>
              <a:buChar char="ê"/>
            </a:pPr>
            <a:r>
              <a:rPr lang="en-US" b="1" dirty="0">
                <a:solidFill>
                  <a:srgbClr val="0000CC"/>
                </a:solidFill>
              </a:rPr>
              <a:t>Providing</a:t>
            </a:r>
            <a:r>
              <a:rPr lang="id-ID" b="1" dirty="0">
                <a:solidFill>
                  <a:srgbClr val="0000CC"/>
                </a:solidFill>
              </a:rPr>
              <a:t>/</a:t>
            </a:r>
            <a:r>
              <a:rPr lang="id-ID" b="1" i="1" dirty="0">
                <a:solidFill>
                  <a:srgbClr val="0000CC"/>
                </a:solidFill>
              </a:rPr>
              <a:t>memberikan</a:t>
            </a:r>
            <a:r>
              <a:rPr lang="en-US" b="1" dirty="0">
                <a:solidFill>
                  <a:srgbClr val="0000CC"/>
                </a:solidFill>
              </a:rPr>
              <a:t> information about the quality of incoming material and parts, as well as the quality of in-process semi-finished, and finished products</a:t>
            </a:r>
          </a:p>
          <a:p>
            <a:pPr marL="811213" lvl="2" indent="-228600">
              <a:spcBef>
                <a:spcPct val="20000"/>
              </a:spcBef>
              <a:buFont typeface="Wingdings 3" pitchFamily="18" charset="2"/>
              <a:buChar char="ê"/>
            </a:pPr>
            <a:r>
              <a:rPr lang="en-US" sz="2200" b="1" i="1" dirty="0">
                <a:solidFill>
                  <a:srgbClr val="0000CC"/>
                </a:solidFill>
              </a:rPr>
              <a:t>standard quality</a:t>
            </a:r>
            <a:r>
              <a:rPr lang="id-ID" sz="2200" b="1" i="1" dirty="0">
                <a:solidFill>
                  <a:srgbClr val="0000CC"/>
                </a:solidFill>
              </a:rPr>
              <a:t>/mutu</a:t>
            </a:r>
            <a:r>
              <a:rPr lang="en-US" sz="2200" b="1" i="1" dirty="0">
                <a:solidFill>
                  <a:srgbClr val="0000CC"/>
                </a:solidFill>
              </a:rPr>
              <a:t> </a:t>
            </a:r>
            <a:r>
              <a:rPr lang="en-US" sz="2200" b="1" dirty="0">
                <a:solidFill>
                  <a:srgbClr val="0000CC"/>
                </a:solidFill>
              </a:rPr>
              <a:t>control information systems and expert systems</a:t>
            </a:r>
          </a:p>
        </p:txBody>
      </p:sp>
    </p:spTree>
    <p:extLst>
      <p:ext uri="{BB962C8B-B14F-4D97-AF65-F5344CB8AC3E}">
        <p14:creationId xmlns:p14="http://schemas.microsoft.com/office/powerpoint/2010/main" val="380643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checkerboard(across)">
                                      <p:cBhvr>
                                        <p:cTn id="7" dur="500"/>
                                        <p:tgtEl>
                                          <p:spTgt spid="2867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677">
                                            <p:txEl>
                                              <p:pRg st="1" end="1"/>
                                            </p:txEl>
                                          </p:spTgt>
                                        </p:tgtEl>
                                        <p:attrNameLst>
                                          <p:attrName>style.visibility</p:attrName>
                                        </p:attrNameLst>
                                      </p:cBhvr>
                                      <p:to>
                                        <p:strVal val="visible"/>
                                      </p:to>
                                    </p:set>
                                    <p:animEffect transition="in" filter="checkerboard(across)">
                                      <p:cBhvr>
                                        <p:cTn id="10" dur="500"/>
                                        <p:tgtEl>
                                          <p:spTgt spid="2867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677">
                                            <p:txEl>
                                              <p:pRg st="2" end="2"/>
                                            </p:txEl>
                                          </p:spTgt>
                                        </p:tgtEl>
                                        <p:attrNameLst>
                                          <p:attrName>style.visibility</p:attrName>
                                        </p:attrNameLst>
                                      </p:cBhvr>
                                      <p:to>
                                        <p:strVal val="visible"/>
                                      </p:to>
                                    </p:set>
                                    <p:animEffect transition="in" filter="checkerboard(across)">
                                      <p:cBhvr>
                                        <p:cTn id="13" dur="500"/>
                                        <p:tgtEl>
                                          <p:spTgt spid="2867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8677">
                                            <p:txEl>
                                              <p:pRg st="3" end="3"/>
                                            </p:txEl>
                                          </p:spTgt>
                                        </p:tgtEl>
                                        <p:attrNameLst>
                                          <p:attrName>style.visibility</p:attrName>
                                        </p:attrNameLst>
                                      </p:cBhvr>
                                      <p:to>
                                        <p:strVal val="visible"/>
                                      </p:to>
                                    </p:set>
                                    <p:animEffect transition="in" filter="checkerboard(across)">
                                      <p:cBhvr>
                                        <p:cTn id="16" dur="500"/>
                                        <p:tgtEl>
                                          <p:spTgt spid="2867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8677">
                                            <p:txEl>
                                              <p:pRg st="4" end="4"/>
                                            </p:txEl>
                                          </p:spTgt>
                                        </p:tgtEl>
                                        <p:attrNameLst>
                                          <p:attrName>style.visibility</p:attrName>
                                        </p:attrNameLst>
                                      </p:cBhvr>
                                      <p:to>
                                        <p:strVal val="visible"/>
                                      </p:to>
                                    </p:set>
                                    <p:animEffect transition="in" filter="checkerboard(across)">
                                      <p:cBhvr>
                                        <p:cTn id="19" dur="500"/>
                                        <p:tgtEl>
                                          <p:spTgt spid="2867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8677">
                                            <p:txEl>
                                              <p:pRg st="5" end="5"/>
                                            </p:txEl>
                                          </p:spTgt>
                                        </p:tgtEl>
                                        <p:attrNameLst>
                                          <p:attrName>style.visibility</p:attrName>
                                        </p:attrNameLst>
                                      </p:cBhvr>
                                      <p:to>
                                        <p:strVal val="visible"/>
                                      </p:to>
                                    </p:set>
                                    <p:animEffect transition="in" filter="checkerboard(across)">
                                      <p:cBhvr>
                                        <p:cTn id="24" dur="500"/>
                                        <p:tgtEl>
                                          <p:spTgt spid="28677">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8677">
                                            <p:txEl>
                                              <p:pRg st="6" end="6"/>
                                            </p:txEl>
                                          </p:spTgt>
                                        </p:tgtEl>
                                        <p:attrNameLst>
                                          <p:attrName>style.visibility</p:attrName>
                                        </p:attrNameLst>
                                      </p:cBhvr>
                                      <p:to>
                                        <p:strVal val="visible"/>
                                      </p:to>
                                    </p:set>
                                    <p:animEffect transition="in" filter="checkerboard(across)">
                                      <p:cBhvr>
                                        <p:cTn id="27" dur="500"/>
                                        <p:tgtEl>
                                          <p:spTgt spid="28677">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8677">
                                            <p:txEl>
                                              <p:pRg st="7" end="7"/>
                                            </p:txEl>
                                          </p:spTgt>
                                        </p:tgtEl>
                                        <p:attrNameLst>
                                          <p:attrName>style.visibility</p:attrName>
                                        </p:attrNameLst>
                                      </p:cBhvr>
                                      <p:to>
                                        <p:strVal val="visible"/>
                                      </p:to>
                                    </p:set>
                                    <p:animEffect transition="in" filter="checkerboard(across)">
                                      <p:cBhvr>
                                        <p:cTn id="30" dur="500"/>
                                        <p:tgtEl>
                                          <p:spTgt spid="286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52400" y="1787525"/>
            <a:ext cx="8683625" cy="533400"/>
          </a:xfrm>
        </p:spPr>
        <p:txBody>
          <a:bodyPr/>
          <a:lstStyle/>
          <a:p>
            <a:r>
              <a:rPr lang="en-US" dirty="0"/>
              <a:t> Planning Production/Operations</a:t>
            </a:r>
          </a:p>
        </p:txBody>
      </p:sp>
      <p:sp>
        <p:nvSpPr>
          <p:cNvPr id="27651" name="Rectangle 4"/>
          <p:cNvSpPr>
            <a:spLocks noGrp="1" noChangeArrowheads="1"/>
          </p:cNvSpPr>
          <p:nvPr>
            <p:ph type="title"/>
          </p:nvPr>
        </p:nvSpPr>
        <p:spPr>
          <a:xfrm>
            <a:off x="457200" y="457200"/>
            <a:ext cx="8229600" cy="1143000"/>
          </a:xfrm>
          <a:noFill/>
        </p:spPr>
        <p:txBody>
          <a:bodyPr/>
          <a:lstStyle/>
          <a:p>
            <a:r>
              <a:rPr lang="en-US" sz="4100" dirty="0">
                <a:solidFill>
                  <a:srgbClr val="FF0000"/>
                </a:solidFill>
              </a:rPr>
              <a:t>Production Operations &amp; Logistics </a:t>
            </a:r>
            <a:r>
              <a:rPr lang="en-US" sz="3600" i="1" dirty="0">
                <a:solidFill>
                  <a:srgbClr val="FF0000"/>
                </a:solidFill>
              </a:rPr>
              <a:t>(continues …)</a:t>
            </a:r>
            <a:endParaRPr lang="en-US" sz="4100" dirty="0">
              <a:solidFill>
                <a:srgbClr val="FF0000"/>
              </a:solidFill>
            </a:endParaRPr>
          </a:p>
        </p:txBody>
      </p:sp>
      <p:sp>
        <p:nvSpPr>
          <p:cNvPr id="29701" name="Rectangle 5"/>
          <p:cNvSpPr>
            <a:spLocks noChangeArrowheads="1"/>
          </p:cNvSpPr>
          <p:nvPr/>
        </p:nvSpPr>
        <p:spPr bwMode="auto">
          <a:xfrm>
            <a:off x="0" y="2362200"/>
            <a:ext cx="9144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ts val="0"/>
              </a:spcBef>
              <a:buFont typeface="Wingdings 3" pitchFamily="18" charset="2"/>
              <a:buChar char="î"/>
            </a:pPr>
            <a:r>
              <a:rPr lang="en-US" sz="2800" dirty="0">
                <a:solidFill>
                  <a:srgbClr val="0000CC"/>
                </a:solidFill>
              </a:rPr>
              <a:t>Material Requirements Planning (MRP) - </a:t>
            </a:r>
            <a:r>
              <a:rPr lang="en-US" dirty="0">
                <a:solidFill>
                  <a:srgbClr val="0000CC"/>
                </a:solidFill>
              </a:rPr>
              <a:t>facilitates the plan for acquiring parts, subassemblies, or material</a:t>
            </a:r>
          </a:p>
          <a:p>
            <a:pPr marL="742950" lvl="1" indent="-285750">
              <a:spcBef>
                <a:spcPts val="0"/>
              </a:spcBef>
              <a:buFont typeface="Wingdings 3" pitchFamily="18" charset="2"/>
              <a:buChar char="î"/>
            </a:pPr>
            <a:r>
              <a:rPr lang="en-US" sz="2800" dirty="0">
                <a:solidFill>
                  <a:srgbClr val="0000CC"/>
                </a:solidFill>
              </a:rPr>
              <a:t>Manufacturing Resource Planning (MRPII) - </a:t>
            </a:r>
            <a:r>
              <a:rPr lang="en-US" dirty="0">
                <a:solidFill>
                  <a:srgbClr val="0000CC"/>
                </a:solidFill>
              </a:rPr>
              <a:t>connects the regular MRP to other functional areas</a:t>
            </a:r>
            <a:endParaRPr lang="en-US" sz="2200" dirty="0">
              <a:solidFill>
                <a:srgbClr val="0000CC"/>
              </a:solidFill>
            </a:endParaRPr>
          </a:p>
          <a:p>
            <a:pPr marL="742950" lvl="1" indent="-285750">
              <a:spcBef>
                <a:spcPts val="0"/>
              </a:spcBef>
              <a:buFont typeface="Wingdings 3" pitchFamily="18" charset="2"/>
              <a:buChar char="î"/>
            </a:pPr>
            <a:r>
              <a:rPr lang="en-US" sz="2800" dirty="0">
                <a:solidFill>
                  <a:srgbClr val="0000CC"/>
                </a:solidFill>
              </a:rPr>
              <a:t>Just-in-Time Systems - </a:t>
            </a:r>
            <a:r>
              <a:rPr lang="en-US" dirty="0">
                <a:solidFill>
                  <a:srgbClr val="0000CC"/>
                </a:solidFill>
              </a:rPr>
              <a:t>minimizes waste of all kinds, improves processes and systems, and maintains respect for all workers</a:t>
            </a:r>
          </a:p>
          <a:p>
            <a:pPr marL="742950" lvl="1" indent="-285750">
              <a:spcBef>
                <a:spcPts val="0"/>
              </a:spcBef>
              <a:buFont typeface="Wingdings 3" pitchFamily="18" charset="2"/>
              <a:buChar char="î"/>
            </a:pPr>
            <a:r>
              <a:rPr lang="en-US" sz="2800" dirty="0">
                <a:solidFill>
                  <a:srgbClr val="0000CC"/>
                </a:solidFill>
              </a:rPr>
              <a:t>Project Management - </a:t>
            </a:r>
            <a:r>
              <a:rPr lang="en-US" dirty="0">
                <a:solidFill>
                  <a:srgbClr val="0000CC"/>
                </a:solidFill>
              </a:rPr>
              <a:t>Program Evaluation and Review Technique (PERT) and Critical Path Method (CPM)</a:t>
            </a:r>
            <a:endParaRPr lang="en-US" sz="2800" dirty="0">
              <a:solidFill>
                <a:srgbClr val="0000CC"/>
              </a:solidFill>
            </a:endParaRPr>
          </a:p>
          <a:p>
            <a:pPr marL="742950" lvl="1" indent="-285750">
              <a:spcBef>
                <a:spcPts val="0"/>
              </a:spcBef>
              <a:buFont typeface="Wingdings 3" pitchFamily="18" charset="2"/>
              <a:buChar char="î"/>
            </a:pPr>
            <a:r>
              <a:rPr lang="en-US" sz="2800" dirty="0">
                <a:solidFill>
                  <a:srgbClr val="0000CC"/>
                </a:solidFill>
              </a:rPr>
              <a:t>Short-Term Schedules - </a:t>
            </a:r>
            <a:r>
              <a:rPr lang="en-US" dirty="0">
                <a:solidFill>
                  <a:srgbClr val="0000CC"/>
                </a:solidFill>
              </a:rPr>
              <a:t>schedule jobs and employees on a daily or weekly basis</a:t>
            </a:r>
          </a:p>
        </p:txBody>
      </p:sp>
    </p:spTree>
    <p:extLst>
      <p:ext uri="{BB962C8B-B14F-4D97-AF65-F5344CB8AC3E}">
        <p14:creationId xmlns:p14="http://schemas.microsoft.com/office/powerpoint/2010/main" val="360487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checkerboard(across)">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checkerboard(across)">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checkerboard(across)">
                                      <p:cBhvr>
                                        <p:cTn id="17" dur="500"/>
                                        <p:tgtEl>
                                          <p:spTgt spid="29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checkerboard(across)">
                                      <p:cBhvr>
                                        <p:cTn id="22" dur="500"/>
                                        <p:tgtEl>
                                          <p:spTgt spid="2970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701">
                                            <p:txEl>
                                              <p:pRg st="4" end="4"/>
                                            </p:txEl>
                                          </p:spTgt>
                                        </p:tgtEl>
                                        <p:attrNameLst>
                                          <p:attrName>style.visibility</p:attrName>
                                        </p:attrNameLst>
                                      </p:cBhvr>
                                      <p:to>
                                        <p:strVal val="visible"/>
                                      </p:to>
                                    </p:set>
                                    <p:animEffect transition="in" filter="checkerboard(across)">
                                      <p:cBhvr>
                                        <p:cTn id="27" dur="500"/>
                                        <p:tgtEl>
                                          <p:spTgt spid="29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0" y="1676400"/>
            <a:ext cx="7772400" cy="609600"/>
          </a:xfrm>
        </p:spPr>
        <p:txBody>
          <a:bodyPr/>
          <a:lstStyle/>
          <a:p>
            <a:r>
              <a:rPr lang="en-US" dirty="0"/>
              <a:t>Automatic Design Work and Manufacturing</a:t>
            </a:r>
          </a:p>
        </p:txBody>
      </p:sp>
      <p:sp>
        <p:nvSpPr>
          <p:cNvPr id="28675" name="Rectangle 4"/>
          <p:cNvSpPr>
            <a:spLocks noGrp="1" noChangeArrowheads="1"/>
          </p:cNvSpPr>
          <p:nvPr>
            <p:ph type="title"/>
          </p:nvPr>
        </p:nvSpPr>
        <p:spPr>
          <a:xfrm>
            <a:off x="152400" y="533400"/>
            <a:ext cx="8534400" cy="1143000"/>
          </a:xfrm>
          <a:noFill/>
        </p:spPr>
        <p:txBody>
          <a:bodyPr/>
          <a:lstStyle/>
          <a:p>
            <a:r>
              <a:rPr lang="en-US" sz="4100" b="1" dirty="0">
                <a:solidFill>
                  <a:srgbClr val="FF0000"/>
                </a:solidFill>
              </a:rPr>
              <a:t>Production Operations &amp; Logistics </a:t>
            </a:r>
            <a:r>
              <a:rPr lang="en-US" sz="3600" b="1" i="1" dirty="0">
                <a:solidFill>
                  <a:srgbClr val="FF0000"/>
                </a:solidFill>
              </a:rPr>
              <a:t>(Continues …)</a:t>
            </a:r>
            <a:endParaRPr lang="en-US" sz="4100" b="1" dirty="0">
              <a:solidFill>
                <a:srgbClr val="FF0000"/>
              </a:solidFill>
            </a:endParaRPr>
          </a:p>
        </p:txBody>
      </p:sp>
      <p:sp>
        <p:nvSpPr>
          <p:cNvPr id="30725" name="Rectangle 5"/>
          <p:cNvSpPr>
            <a:spLocks noChangeArrowheads="1"/>
          </p:cNvSpPr>
          <p:nvPr/>
        </p:nvSpPr>
        <p:spPr bwMode="auto">
          <a:xfrm>
            <a:off x="0" y="2286000"/>
            <a:ext cx="9144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800" dirty="0">
                <a:solidFill>
                  <a:srgbClr val="0000CC"/>
                </a:solidFill>
              </a:rPr>
              <a:t>Computer-Aided Design (CAD)</a:t>
            </a:r>
          </a:p>
          <a:p>
            <a:pPr marL="1143000" lvl="2" indent="-228600">
              <a:spcBef>
                <a:spcPct val="20000"/>
              </a:spcBef>
              <a:buFont typeface="Wingdings 3" pitchFamily="18" charset="2"/>
              <a:buChar char="ê"/>
            </a:pPr>
            <a:r>
              <a:rPr lang="en-US" dirty="0">
                <a:solidFill>
                  <a:srgbClr val="0000CC"/>
                </a:solidFill>
              </a:rPr>
              <a:t>Enables</a:t>
            </a:r>
            <a:r>
              <a:rPr lang="id-ID" dirty="0">
                <a:solidFill>
                  <a:srgbClr val="0000CC"/>
                </a:solidFill>
              </a:rPr>
              <a:t>/</a:t>
            </a:r>
            <a:r>
              <a:rPr lang="id-ID" i="1" dirty="0">
                <a:solidFill>
                  <a:srgbClr val="0000CC"/>
                </a:solidFill>
              </a:rPr>
              <a:t>memungkinkan</a:t>
            </a:r>
            <a:r>
              <a:rPr lang="en-US" dirty="0">
                <a:solidFill>
                  <a:srgbClr val="0000CC"/>
                </a:solidFill>
              </a:rPr>
              <a:t> drawings to be constructed</a:t>
            </a:r>
            <a:r>
              <a:rPr lang="id-ID" dirty="0">
                <a:solidFill>
                  <a:srgbClr val="0000CC"/>
                </a:solidFill>
              </a:rPr>
              <a:t>/dibangun</a:t>
            </a:r>
            <a:r>
              <a:rPr lang="en-US" dirty="0">
                <a:solidFill>
                  <a:srgbClr val="0000CC"/>
                </a:solidFill>
              </a:rPr>
              <a:t> on a computer screen and subsequently stored, manipulated, and updated electronically</a:t>
            </a:r>
          </a:p>
          <a:p>
            <a:pPr marL="742950" lvl="1" indent="-285750">
              <a:spcBef>
                <a:spcPct val="20000"/>
              </a:spcBef>
              <a:buFont typeface="Wingdings 3" pitchFamily="18" charset="2"/>
              <a:buChar char="î"/>
            </a:pPr>
            <a:r>
              <a:rPr lang="en-US" sz="2800" dirty="0">
                <a:solidFill>
                  <a:srgbClr val="0000CC"/>
                </a:solidFill>
              </a:rPr>
              <a:t>Computer-Aided Manufacturing (CAM)</a:t>
            </a:r>
          </a:p>
          <a:p>
            <a:pPr marL="1143000" lvl="2" indent="-228600">
              <a:spcBef>
                <a:spcPct val="20000"/>
              </a:spcBef>
              <a:buFont typeface="Wingdings 3" pitchFamily="18" charset="2"/>
              <a:buChar char="ê"/>
            </a:pPr>
            <a:r>
              <a:rPr lang="en-US" dirty="0">
                <a:solidFill>
                  <a:srgbClr val="0000CC"/>
                </a:solidFill>
              </a:rPr>
              <a:t>Facilitates</a:t>
            </a:r>
            <a:r>
              <a:rPr lang="id-ID" dirty="0">
                <a:solidFill>
                  <a:srgbClr val="0000CC"/>
                </a:solidFill>
              </a:rPr>
              <a:t>/memfasilitasi</a:t>
            </a:r>
            <a:r>
              <a:rPr lang="en-US" dirty="0">
                <a:solidFill>
                  <a:srgbClr val="0000CC"/>
                </a:solidFill>
              </a:rPr>
              <a:t> planning, operation, and control of  production jobs</a:t>
            </a:r>
          </a:p>
          <a:p>
            <a:pPr marL="742950" lvl="1" indent="-285750">
              <a:spcBef>
                <a:spcPct val="20000"/>
              </a:spcBef>
              <a:buFont typeface="Wingdings 3" pitchFamily="18" charset="2"/>
              <a:buChar char="î"/>
            </a:pPr>
            <a:r>
              <a:rPr lang="en-US" sz="2800" dirty="0">
                <a:solidFill>
                  <a:srgbClr val="0000CC"/>
                </a:solidFill>
              </a:rPr>
              <a:t>Computer-Integrated Manufacturing (CIM)</a:t>
            </a:r>
          </a:p>
          <a:p>
            <a:pPr marL="1143000" lvl="2" indent="-228600">
              <a:spcBef>
                <a:spcPct val="20000"/>
              </a:spcBef>
              <a:buFont typeface="Wingdings 3" pitchFamily="18" charset="2"/>
              <a:buChar char="ê"/>
            </a:pPr>
            <a:r>
              <a:rPr lang="en-US" dirty="0">
                <a:solidFill>
                  <a:srgbClr val="0000CC"/>
                </a:solidFill>
              </a:rPr>
              <a:t>concept or philosophy about the implementation of various </a:t>
            </a:r>
            <a:r>
              <a:rPr lang="en-US" i="1" dirty="0">
                <a:solidFill>
                  <a:srgbClr val="0000CC"/>
                </a:solidFill>
              </a:rPr>
              <a:t>integrated computer systems </a:t>
            </a:r>
            <a:r>
              <a:rPr lang="en-US" dirty="0">
                <a:solidFill>
                  <a:srgbClr val="0000CC"/>
                </a:solidFill>
              </a:rPr>
              <a:t>in factory automation</a:t>
            </a:r>
          </a:p>
        </p:txBody>
      </p:sp>
    </p:spTree>
    <p:extLst>
      <p:ext uri="{BB962C8B-B14F-4D97-AF65-F5344CB8AC3E}">
        <p14:creationId xmlns:p14="http://schemas.microsoft.com/office/powerpoint/2010/main" val="3041653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checkerboard(across)">
                                      <p:cBhvr>
                                        <p:cTn id="7" dur="500"/>
                                        <p:tgtEl>
                                          <p:spTgt spid="3072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725">
                                            <p:txEl>
                                              <p:pRg st="1" end="1"/>
                                            </p:txEl>
                                          </p:spTgt>
                                        </p:tgtEl>
                                        <p:attrNameLst>
                                          <p:attrName>style.visibility</p:attrName>
                                        </p:attrNameLst>
                                      </p:cBhvr>
                                      <p:to>
                                        <p:strVal val="visible"/>
                                      </p:to>
                                    </p:set>
                                    <p:animEffect transition="in" filter="checkerboard(across)">
                                      <p:cBhvr>
                                        <p:cTn id="10" dur="500"/>
                                        <p:tgtEl>
                                          <p:spTgt spid="3072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0725">
                                            <p:txEl>
                                              <p:pRg st="2" end="2"/>
                                            </p:txEl>
                                          </p:spTgt>
                                        </p:tgtEl>
                                        <p:attrNameLst>
                                          <p:attrName>style.visibility</p:attrName>
                                        </p:attrNameLst>
                                      </p:cBhvr>
                                      <p:to>
                                        <p:strVal val="visible"/>
                                      </p:to>
                                    </p:set>
                                    <p:animEffect transition="in" filter="checkerboard(across)">
                                      <p:cBhvr>
                                        <p:cTn id="15" dur="500"/>
                                        <p:tgtEl>
                                          <p:spTgt spid="3072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725">
                                            <p:txEl>
                                              <p:pRg st="3" end="3"/>
                                            </p:txEl>
                                          </p:spTgt>
                                        </p:tgtEl>
                                        <p:attrNameLst>
                                          <p:attrName>style.visibility</p:attrName>
                                        </p:attrNameLst>
                                      </p:cBhvr>
                                      <p:to>
                                        <p:strVal val="visible"/>
                                      </p:to>
                                    </p:set>
                                    <p:animEffect transition="in" filter="checkerboard(across)">
                                      <p:cBhvr>
                                        <p:cTn id="18" dur="500"/>
                                        <p:tgtEl>
                                          <p:spTgt spid="3072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725">
                                            <p:txEl>
                                              <p:pRg st="4" end="4"/>
                                            </p:txEl>
                                          </p:spTgt>
                                        </p:tgtEl>
                                        <p:attrNameLst>
                                          <p:attrName>style.visibility</p:attrName>
                                        </p:attrNameLst>
                                      </p:cBhvr>
                                      <p:to>
                                        <p:strVal val="visible"/>
                                      </p:to>
                                    </p:set>
                                    <p:animEffect transition="in" filter="checkerboard(across)">
                                      <p:cBhvr>
                                        <p:cTn id="23" dur="500"/>
                                        <p:tgtEl>
                                          <p:spTgt spid="30725">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0725">
                                            <p:txEl>
                                              <p:pRg st="5" end="5"/>
                                            </p:txEl>
                                          </p:spTgt>
                                        </p:tgtEl>
                                        <p:attrNameLst>
                                          <p:attrName>style.visibility</p:attrName>
                                        </p:attrNameLst>
                                      </p:cBhvr>
                                      <p:to>
                                        <p:strVal val="visible"/>
                                      </p:to>
                                    </p:set>
                                    <p:animEffect transition="in" filter="checkerboard(across)">
                                      <p:cBhvr>
                                        <p:cTn id="26" dur="500"/>
                                        <p:tgtEl>
                                          <p:spTgt spid="307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6B79E0C-2626-4381-811C-FF4DC8D30CFF}" type="slidenum">
              <a:rPr lang="en-US" sz="1400" smtClean="0"/>
              <a:pPr eaLnBrk="1" hangingPunct="1"/>
              <a:t>34</a:t>
            </a:fld>
            <a:endParaRPr lang="en-US" sz="1400"/>
          </a:p>
        </p:txBody>
      </p:sp>
      <p:sp>
        <p:nvSpPr>
          <p:cNvPr id="20483" name="Rectangle 2"/>
          <p:cNvSpPr>
            <a:spLocks noGrp="1" noChangeArrowheads="1"/>
          </p:cNvSpPr>
          <p:nvPr>
            <p:ph type="title"/>
          </p:nvPr>
        </p:nvSpPr>
        <p:spPr>
          <a:xfrm>
            <a:off x="685800" y="228600"/>
            <a:ext cx="7772400" cy="1143000"/>
          </a:xfrm>
        </p:spPr>
        <p:txBody>
          <a:bodyPr/>
          <a:lstStyle/>
          <a:p>
            <a:pPr eaLnBrk="1" hangingPunct="1"/>
            <a:r>
              <a:rPr lang="en-US" b="1" dirty="0" err="1">
                <a:solidFill>
                  <a:srgbClr val="FF0000"/>
                </a:solidFill>
              </a:rPr>
              <a:t>Sistem</a:t>
            </a:r>
            <a:r>
              <a:rPr lang="en-US" b="1" dirty="0">
                <a:solidFill>
                  <a:srgbClr val="FF0000"/>
                </a:solidFill>
              </a:rPr>
              <a:t> </a:t>
            </a:r>
            <a:r>
              <a:rPr lang="en-US" b="1" dirty="0" err="1">
                <a:solidFill>
                  <a:srgbClr val="FF0000"/>
                </a:solidFill>
              </a:rPr>
              <a:t>Informasi</a:t>
            </a:r>
            <a:r>
              <a:rPr lang="en-US" b="1" dirty="0">
                <a:solidFill>
                  <a:srgbClr val="FF0000"/>
                </a:solidFill>
              </a:rPr>
              <a:t> </a:t>
            </a:r>
            <a:r>
              <a:rPr lang="en-US" b="1" dirty="0" err="1">
                <a:solidFill>
                  <a:srgbClr val="FF0000"/>
                </a:solidFill>
              </a:rPr>
              <a:t>Pemasaran</a:t>
            </a:r>
            <a:endParaRPr lang="en-US" b="1" dirty="0">
              <a:solidFill>
                <a:srgbClr val="FF0000"/>
              </a:solidFill>
            </a:endParaRPr>
          </a:p>
        </p:txBody>
      </p:sp>
      <p:sp>
        <p:nvSpPr>
          <p:cNvPr id="20484" name="Rectangle 3"/>
          <p:cNvSpPr>
            <a:spLocks noGrp="1" noChangeArrowheads="1"/>
          </p:cNvSpPr>
          <p:nvPr>
            <p:ph type="body" idx="1"/>
          </p:nvPr>
        </p:nvSpPr>
        <p:spPr>
          <a:xfrm>
            <a:off x="457200" y="1371600"/>
            <a:ext cx="8610600" cy="5105400"/>
          </a:xfrm>
        </p:spPr>
        <p:txBody>
          <a:bodyPr/>
          <a:lstStyle/>
          <a:p>
            <a:pPr eaLnBrk="1" hangingPunct="1">
              <a:lnSpc>
                <a:spcPct val="90000"/>
              </a:lnSpc>
            </a:pPr>
            <a:r>
              <a:rPr lang="en-US" dirty="0"/>
              <a:t>SI yang </a:t>
            </a:r>
            <a:r>
              <a:rPr lang="en-US" dirty="0" err="1"/>
              <a:t>menyediakan</a:t>
            </a:r>
            <a:r>
              <a:rPr lang="en-US" dirty="0"/>
              <a:t> </a:t>
            </a:r>
            <a:r>
              <a:rPr lang="en-US" dirty="0" err="1"/>
              <a:t>informasi</a:t>
            </a:r>
            <a:r>
              <a:rPr lang="en-US" dirty="0"/>
              <a:t> yang </a:t>
            </a:r>
            <a:r>
              <a:rPr lang="en-US" dirty="0" err="1"/>
              <a:t>dipakai</a:t>
            </a:r>
            <a:r>
              <a:rPr lang="en-US" dirty="0"/>
              <a:t> </a:t>
            </a:r>
            <a:r>
              <a:rPr lang="en-US" dirty="0" err="1"/>
              <a:t>oleh</a:t>
            </a:r>
            <a:r>
              <a:rPr lang="en-US" dirty="0"/>
              <a:t> </a:t>
            </a:r>
            <a:r>
              <a:rPr lang="en-US" dirty="0" err="1"/>
              <a:t>fungsi</a:t>
            </a:r>
            <a:r>
              <a:rPr lang="en-US" dirty="0"/>
              <a:t> </a:t>
            </a:r>
            <a:r>
              <a:rPr lang="en-US" dirty="0" err="1"/>
              <a:t>pemasaran</a:t>
            </a:r>
            <a:endParaRPr lang="en-US" dirty="0"/>
          </a:p>
          <a:p>
            <a:pPr eaLnBrk="1" hangingPunct="1">
              <a:lnSpc>
                <a:spcPct val="90000"/>
              </a:lnSpc>
            </a:pPr>
            <a:r>
              <a:rPr lang="en-US" dirty="0" err="1"/>
              <a:t>Misal</a:t>
            </a:r>
            <a:r>
              <a:rPr lang="en-US" dirty="0"/>
              <a:t> : </a:t>
            </a:r>
            <a:r>
              <a:rPr lang="en-US" dirty="0" err="1"/>
              <a:t>ringkasan</a:t>
            </a:r>
            <a:r>
              <a:rPr lang="en-US" dirty="0"/>
              <a:t> </a:t>
            </a:r>
            <a:r>
              <a:rPr lang="en-US" dirty="0" err="1"/>
              <a:t>penjualan</a:t>
            </a:r>
            <a:endParaRPr lang="en-US" dirty="0"/>
          </a:p>
          <a:p>
            <a:pPr eaLnBrk="1" hangingPunct="1">
              <a:lnSpc>
                <a:spcPct val="90000"/>
              </a:lnSpc>
            </a:pPr>
            <a:r>
              <a:rPr lang="en-US" dirty="0" err="1"/>
              <a:t>Mendukung</a:t>
            </a:r>
            <a:r>
              <a:rPr lang="en-US" dirty="0"/>
              <a:t> </a:t>
            </a:r>
            <a:r>
              <a:rPr lang="en-US" dirty="0" err="1"/>
              <a:t>keputusan</a:t>
            </a:r>
            <a:r>
              <a:rPr lang="en-US" dirty="0"/>
              <a:t> yang </a:t>
            </a:r>
            <a:r>
              <a:rPr lang="en-US" dirty="0" err="1"/>
              <a:t>berkaitan</a:t>
            </a:r>
            <a:r>
              <a:rPr lang="en-US" dirty="0"/>
              <a:t> </a:t>
            </a:r>
            <a:r>
              <a:rPr lang="en-US" dirty="0" err="1"/>
              <a:t>dengan</a:t>
            </a:r>
            <a:r>
              <a:rPr lang="en-US" dirty="0"/>
              <a:t> </a:t>
            </a:r>
            <a:r>
              <a:rPr lang="en-US" dirty="0" err="1"/>
              <a:t>bauran</a:t>
            </a:r>
            <a:r>
              <a:rPr lang="en-US" dirty="0"/>
              <a:t> </a:t>
            </a:r>
            <a:r>
              <a:rPr lang="en-US" dirty="0" err="1"/>
              <a:t>pemasaran</a:t>
            </a:r>
            <a:r>
              <a:rPr lang="en-US" dirty="0"/>
              <a:t> (marketing mix), </a:t>
            </a:r>
            <a:r>
              <a:rPr lang="en-US" dirty="0" err="1"/>
              <a:t>mencakup</a:t>
            </a:r>
            <a:r>
              <a:rPr lang="en-US" dirty="0"/>
              <a:t> 4P :</a:t>
            </a:r>
          </a:p>
          <a:p>
            <a:pPr lvl="1" eaLnBrk="1" hangingPunct="1">
              <a:lnSpc>
                <a:spcPct val="90000"/>
              </a:lnSpc>
            </a:pPr>
            <a:r>
              <a:rPr lang="en-US" dirty="0" err="1"/>
              <a:t>Produk</a:t>
            </a:r>
            <a:r>
              <a:rPr lang="en-US" dirty="0"/>
              <a:t> (</a:t>
            </a:r>
            <a:r>
              <a:rPr lang="en-US" i="1" dirty="0"/>
              <a:t>product</a:t>
            </a:r>
            <a:r>
              <a:rPr lang="en-US" dirty="0"/>
              <a:t>)</a:t>
            </a:r>
          </a:p>
          <a:p>
            <a:pPr lvl="1" eaLnBrk="1" hangingPunct="1">
              <a:lnSpc>
                <a:spcPct val="90000"/>
              </a:lnSpc>
            </a:pPr>
            <a:r>
              <a:rPr lang="en-US" dirty="0" err="1"/>
              <a:t>Tempat</a:t>
            </a:r>
            <a:r>
              <a:rPr lang="en-US" dirty="0"/>
              <a:t> (</a:t>
            </a:r>
            <a:r>
              <a:rPr lang="en-US" i="1" dirty="0"/>
              <a:t>place</a:t>
            </a:r>
            <a:r>
              <a:rPr lang="en-US" dirty="0"/>
              <a:t>)</a:t>
            </a:r>
          </a:p>
          <a:p>
            <a:pPr lvl="1" eaLnBrk="1" hangingPunct="1">
              <a:lnSpc>
                <a:spcPct val="90000"/>
              </a:lnSpc>
            </a:pPr>
            <a:r>
              <a:rPr lang="en-US" dirty="0" err="1"/>
              <a:t>Promosi</a:t>
            </a:r>
            <a:r>
              <a:rPr lang="en-US" dirty="0"/>
              <a:t> (</a:t>
            </a:r>
            <a:r>
              <a:rPr lang="en-US" i="1" dirty="0"/>
              <a:t>promotion</a:t>
            </a:r>
            <a:r>
              <a:rPr lang="en-US" dirty="0"/>
              <a:t>)</a:t>
            </a:r>
          </a:p>
          <a:p>
            <a:pPr lvl="1" eaLnBrk="1" hangingPunct="1">
              <a:lnSpc>
                <a:spcPct val="90000"/>
              </a:lnSpc>
            </a:pPr>
            <a:r>
              <a:rPr lang="en-US" dirty="0" err="1"/>
              <a:t>Harga</a:t>
            </a:r>
            <a:r>
              <a:rPr lang="en-US" dirty="0"/>
              <a:t> (</a:t>
            </a:r>
            <a:r>
              <a:rPr lang="en-US" i="1" dirty="0"/>
              <a:t>price</a:t>
            </a:r>
            <a:r>
              <a:rPr lang="en-US" dirty="0"/>
              <a:t>)</a:t>
            </a:r>
          </a:p>
        </p:txBody>
      </p:sp>
    </p:spTree>
    <p:extLst>
      <p:ext uri="{BB962C8B-B14F-4D97-AF65-F5344CB8AC3E}">
        <p14:creationId xmlns:p14="http://schemas.microsoft.com/office/powerpoint/2010/main" val="1385089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 y="533400"/>
            <a:ext cx="9067800" cy="1143000"/>
          </a:xfrm>
        </p:spPr>
        <p:txBody>
          <a:bodyPr/>
          <a:lstStyle/>
          <a:p>
            <a:r>
              <a:rPr lang="en-US" dirty="0"/>
              <a:t>Marketing &amp; Sales Systems </a:t>
            </a:r>
            <a:r>
              <a:rPr lang="en-US" sz="3600" i="1" dirty="0"/>
              <a:t>(continued ...)</a:t>
            </a:r>
            <a:endParaRPr lang="en-GB" sz="3600" i="1" dirty="0"/>
          </a:p>
        </p:txBody>
      </p:sp>
      <p:grpSp>
        <p:nvGrpSpPr>
          <p:cNvPr id="61467" name="Group 27"/>
          <p:cNvGrpSpPr>
            <a:grpSpLocks/>
          </p:cNvGrpSpPr>
          <p:nvPr/>
        </p:nvGrpSpPr>
        <p:grpSpPr bwMode="auto">
          <a:xfrm>
            <a:off x="0" y="1828800"/>
            <a:ext cx="9144000" cy="4648200"/>
            <a:chOff x="0" y="1152"/>
            <a:chExt cx="5760" cy="2928"/>
          </a:xfrm>
        </p:grpSpPr>
        <p:sp>
          <p:nvSpPr>
            <p:cNvPr id="20484" name="Oval 3"/>
            <p:cNvSpPr>
              <a:spLocks noChangeArrowheads="1"/>
            </p:cNvSpPr>
            <p:nvPr/>
          </p:nvSpPr>
          <p:spPr bwMode="auto">
            <a:xfrm>
              <a:off x="2304" y="2448"/>
              <a:ext cx="1248" cy="480"/>
            </a:xfrm>
            <a:prstGeom prst="ellipse">
              <a:avLst/>
            </a:prstGeom>
            <a:solidFill>
              <a:srgbClr val="990033"/>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9900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FFCCCC"/>
                  </a:solidFill>
                </a:rPr>
                <a:t>CHANNEL</a:t>
              </a:r>
            </a:p>
            <a:p>
              <a:pPr algn="ctr"/>
              <a:r>
                <a:rPr lang="en-GB" sz="2000" b="1">
                  <a:solidFill>
                    <a:srgbClr val="FFCCCC"/>
                  </a:solidFill>
                </a:rPr>
                <a:t>SYSTEMS</a:t>
              </a:r>
            </a:p>
          </p:txBody>
        </p:sp>
        <p:sp>
          <p:nvSpPr>
            <p:cNvPr id="20485" name="Oval 4"/>
            <p:cNvSpPr>
              <a:spLocks noChangeArrowheads="1"/>
            </p:cNvSpPr>
            <p:nvPr/>
          </p:nvSpPr>
          <p:spPr bwMode="auto">
            <a:xfrm>
              <a:off x="0" y="2160"/>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Market Intelligence</a:t>
              </a:r>
            </a:p>
            <a:p>
              <a:pPr algn="ctr"/>
              <a:r>
                <a:rPr lang="en-GB" sz="2000" b="1">
                  <a:solidFill>
                    <a:srgbClr val="990033"/>
                  </a:solidFill>
                </a:rPr>
                <a:t>Systems</a:t>
              </a:r>
            </a:p>
          </p:txBody>
        </p:sp>
        <p:sp>
          <p:nvSpPr>
            <p:cNvPr id="20486" name="Oval 5"/>
            <p:cNvSpPr>
              <a:spLocks noChangeArrowheads="1"/>
            </p:cNvSpPr>
            <p:nvPr/>
          </p:nvSpPr>
          <p:spPr bwMode="auto">
            <a:xfrm>
              <a:off x="192" y="3600"/>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Target Marketing</a:t>
              </a:r>
            </a:p>
            <a:p>
              <a:pPr algn="ctr"/>
              <a:r>
                <a:rPr lang="en-GB" sz="2000" b="1">
                  <a:solidFill>
                    <a:srgbClr val="990033"/>
                  </a:solidFill>
                </a:rPr>
                <a:t>Systems</a:t>
              </a:r>
            </a:p>
          </p:txBody>
        </p:sp>
        <p:sp>
          <p:nvSpPr>
            <p:cNvPr id="20487" name="Oval 6"/>
            <p:cNvSpPr>
              <a:spLocks noChangeArrowheads="1"/>
            </p:cNvSpPr>
            <p:nvPr/>
          </p:nvSpPr>
          <p:spPr bwMode="auto">
            <a:xfrm>
              <a:off x="1824" y="3312"/>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Sales Systems</a:t>
              </a:r>
            </a:p>
          </p:txBody>
        </p:sp>
        <p:sp>
          <p:nvSpPr>
            <p:cNvPr id="20488" name="Oval 7"/>
            <p:cNvSpPr>
              <a:spLocks noChangeArrowheads="1"/>
            </p:cNvSpPr>
            <p:nvPr/>
          </p:nvSpPr>
          <p:spPr bwMode="auto">
            <a:xfrm>
              <a:off x="3696" y="3600"/>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Customer Support</a:t>
              </a:r>
            </a:p>
            <a:p>
              <a:pPr algn="ctr"/>
              <a:r>
                <a:rPr lang="en-GB" sz="2000" b="1">
                  <a:solidFill>
                    <a:srgbClr val="990033"/>
                  </a:solidFill>
                </a:rPr>
                <a:t>Systems</a:t>
              </a:r>
            </a:p>
          </p:txBody>
        </p:sp>
        <p:sp>
          <p:nvSpPr>
            <p:cNvPr id="20489" name="Oval 8"/>
            <p:cNvSpPr>
              <a:spLocks noChangeArrowheads="1"/>
            </p:cNvSpPr>
            <p:nvPr/>
          </p:nvSpPr>
          <p:spPr bwMode="auto">
            <a:xfrm>
              <a:off x="3936" y="2832"/>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Delivery Systems</a:t>
              </a:r>
            </a:p>
          </p:txBody>
        </p:sp>
        <p:sp>
          <p:nvSpPr>
            <p:cNvPr id="20490" name="Oval 9"/>
            <p:cNvSpPr>
              <a:spLocks noChangeArrowheads="1"/>
            </p:cNvSpPr>
            <p:nvPr/>
          </p:nvSpPr>
          <p:spPr bwMode="auto">
            <a:xfrm>
              <a:off x="4128" y="2160"/>
              <a:ext cx="1632" cy="480"/>
            </a:xfrm>
            <a:prstGeom prst="ellipse">
              <a:avLst/>
            </a:prstGeom>
            <a:solidFill>
              <a:srgbClr val="FF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0033"/>
                  </a:solidFill>
                </a:rPr>
                <a:t>Dealer Systems</a:t>
              </a:r>
            </a:p>
          </p:txBody>
        </p:sp>
        <p:sp>
          <p:nvSpPr>
            <p:cNvPr id="20491" name="Line 10"/>
            <p:cNvSpPr>
              <a:spLocks noChangeShapeType="1"/>
            </p:cNvSpPr>
            <p:nvPr/>
          </p:nvSpPr>
          <p:spPr bwMode="auto">
            <a:xfrm flipH="1" flipV="1">
              <a:off x="1632" y="2592"/>
              <a:ext cx="624" cy="96"/>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2" name="Line 11"/>
            <p:cNvSpPr>
              <a:spLocks noChangeShapeType="1"/>
            </p:cNvSpPr>
            <p:nvPr/>
          </p:nvSpPr>
          <p:spPr bwMode="auto">
            <a:xfrm flipH="1">
              <a:off x="1008" y="2832"/>
              <a:ext cx="1344" cy="768"/>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3" name="Line 12"/>
            <p:cNvSpPr>
              <a:spLocks noChangeShapeType="1"/>
            </p:cNvSpPr>
            <p:nvPr/>
          </p:nvSpPr>
          <p:spPr bwMode="auto">
            <a:xfrm flipH="1">
              <a:off x="2640" y="3024"/>
              <a:ext cx="192" cy="288"/>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4" name="Line 13"/>
            <p:cNvSpPr>
              <a:spLocks noChangeShapeType="1"/>
            </p:cNvSpPr>
            <p:nvPr/>
          </p:nvSpPr>
          <p:spPr bwMode="auto">
            <a:xfrm>
              <a:off x="3456" y="2928"/>
              <a:ext cx="768" cy="672"/>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5" name="Line 14"/>
            <p:cNvSpPr>
              <a:spLocks noChangeShapeType="1"/>
            </p:cNvSpPr>
            <p:nvPr/>
          </p:nvSpPr>
          <p:spPr bwMode="auto">
            <a:xfrm>
              <a:off x="3600" y="2784"/>
              <a:ext cx="720" cy="48"/>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6" name="Line 15"/>
            <p:cNvSpPr>
              <a:spLocks noChangeShapeType="1"/>
            </p:cNvSpPr>
            <p:nvPr/>
          </p:nvSpPr>
          <p:spPr bwMode="auto">
            <a:xfrm flipV="1">
              <a:off x="3552" y="2496"/>
              <a:ext cx="624" cy="144"/>
            </a:xfrm>
            <a:prstGeom prst="line">
              <a:avLst/>
            </a:prstGeom>
            <a:noFill/>
            <a:ln w="952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497" name="Oval 16"/>
            <p:cNvSpPr>
              <a:spLocks noChangeArrowheads="1"/>
            </p:cNvSpPr>
            <p:nvPr/>
          </p:nvSpPr>
          <p:spPr bwMode="auto">
            <a:xfrm>
              <a:off x="2400" y="1440"/>
              <a:ext cx="1008" cy="384"/>
            </a:xfrm>
            <a:prstGeom prst="ellipse">
              <a:avLst/>
            </a:prstGeom>
            <a:solidFill>
              <a:srgbClr val="33CCCC"/>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99CCFF"/>
                  </a:solidFill>
                </a:rPr>
                <a:t>COMPANY</a:t>
              </a:r>
            </a:p>
          </p:txBody>
        </p:sp>
        <p:grpSp>
          <p:nvGrpSpPr>
            <p:cNvPr id="20498" name="Group 21"/>
            <p:cNvGrpSpPr>
              <a:grpSpLocks/>
            </p:cNvGrpSpPr>
            <p:nvPr/>
          </p:nvGrpSpPr>
          <p:grpSpPr bwMode="auto">
            <a:xfrm>
              <a:off x="816" y="1152"/>
              <a:ext cx="4176" cy="384"/>
              <a:chOff x="816" y="1152"/>
              <a:chExt cx="4176" cy="384"/>
            </a:xfrm>
          </p:grpSpPr>
          <p:sp>
            <p:nvSpPr>
              <p:cNvPr id="20506" name="Oval 17"/>
              <p:cNvSpPr>
                <a:spLocks noChangeArrowheads="1"/>
              </p:cNvSpPr>
              <p:nvPr/>
            </p:nvSpPr>
            <p:spPr bwMode="auto">
              <a:xfrm>
                <a:off x="816" y="1152"/>
                <a:ext cx="1200" cy="384"/>
              </a:xfrm>
              <a:prstGeom prst="ellipse">
                <a:avLst/>
              </a:prstGeom>
              <a:solidFill>
                <a:srgbClr val="99CCFF"/>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FFCCCC"/>
                    </a:solidFill>
                  </a:rPr>
                  <a:t>Manufacturing</a:t>
                </a:r>
              </a:p>
            </p:txBody>
          </p:sp>
          <p:sp>
            <p:nvSpPr>
              <p:cNvPr id="20507" name="Oval 18"/>
              <p:cNvSpPr>
                <a:spLocks noChangeArrowheads="1"/>
              </p:cNvSpPr>
              <p:nvPr/>
            </p:nvSpPr>
            <p:spPr bwMode="auto">
              <a:xfrm>
                <a:off x="3792" y="1152"/>
                <a:ext cx="1200" cy="384"/>
              </a:xfrm>
              <a:prstGeom prst="ellipse">
                <a:avLst/>
              </a:prstGeom>
              <a:solidFill>
                <a:srgbClr val="99CCFF"/>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FFCCCC"/>
                    </a:solidFill>
                  </a:rPr>
                  <a:t>R &amp; D/Design</a:t>
                </a:r>
              </a:p>
            </p:txBody>
          </p:sp>
        </p:grpSp>
        <p:grpSp>
          <p:nvGrpSpPr>
            <p:cNvPr id="20499" name="Group 22"/>
            <p:cNvGrpSpPr>
              <a:grpSpLocks/>
            </p:cNvGrpSpPr>
            <p:nvPr/>
          </p:nvGrpSpPr>
          <p:grpSpPr bwMode="auto">
            <a:xfrm>
              <a:off x="1632" y="1944"/>
              <a:ext cx="2544" cy="384"/>
              <a:chOff x="1488" y="1944"/>
              <a:chExt cx="2544" cy="384"/>
            </a:xfrm>
          </p:grpSpPr>
          <p:sp>
            <p:nvSpPr>
              <p:cNvPr id="20504" name="Oval 19"/>
              <p:cNvSpPr>
                <a:spLocks noChangeArrowheads="1"/>
              </p:cNvSpPr>
              <p:nvPr/>
            </p:nvSpPr>
            <p:spPr bwMode="auto">
              <a:xfrm>
                <a:off x="1488" y="1944"/>
                <a:ext cx="1008" cy="384"/>
              </a:xfrm>
              <a:prstGeom prst="ellipse">
                <a:avLst/>
              </a:prstGeom>
              <a:solidFill>
                <a:srgbClr val="99CCFF"/>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2000" b="1">
                    <a:solidFill>
                      <a:srgbClr val="FFCCCC"/>
                    </a:solidFill>
                  </a:rPr>
                  <a:t>Distribution</a:t>
                </a:r>
              </a:p>
            </p:txBody>
          </p:sp>
          <p:sp>
            <p:nvSpPr>
              <p:cNvPr id="20505" name="Oval 20"/>
              <p:cNvSpPr>
                <a:spLocks noChangeArrowheads="1"/>
              </p:cNvSpPr>
              <p:nvPr/>
            </p:nvSpPr>
            <p:spPr bwMode="auto">
              <a:xfrm>
                <a:off x="3024" y="1944"/>
                <a:ext cx="1008" cy="384"/>
              </a:xfrm>
              <a:prstGeom prst="ellipse">
                <a:avLst/>
              </a:prstGeom>
              <a:solidFill>
                <a:srgbClr val="99CCFF"/>
              </a:solidFill>
              <a:ln w="9525">
                <a:round/>
                <a:headEnd/>
                <a:tailEnd/>
              </a:ln>
              <a:effectLst/>
              <a:scene3d>
                <a:camera prst="legacyObliqueTopRight">
                  <a:rot lat="19499990" lon="20999986" rev="0"/>
                </a:camera>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80000"/>
                  </a:lnSpc>
                </a:pPr>
                <a:r>
                  <a:rPr lang="en-GB" sz="2000" b="1">
                    <a:solidFill>
                      <a:srgbClr val="FFCCCC"/>
                    </a:solidFill>
                  </a:rPr>
                  <a:t>Accounting/</a:t>
                </a:r>
              </a:p>
              <a:p>
                <a:pPr algn="ctr">
                  <a:lnSpc>
                    <a:spcPct val="80000"/>
                  </a:lnSpc>
                </a:pPr>
                <a:r>
                  <a:rPr lang="en-GB" sz="2000" b="1">
                    <a:solidFill>
                      <a:srgbClr val="FFCCCC"/>
                    </a:solidFill>
                  </a:rPr>
                  <a:t>Finance</a:t>
                </a:r>
              </a:p>
            </p:txBody>
          </p:sp>
        </p:grpSp>
        <p:sp>
          <p:nvSpPr>
            <p:cNvPr id="20500" name="Line 23"/>
            <p:cNvSpPr>
              <a:spLocks noChangeShapeType="1"/>
            </p:cNvSpPr>
            <p:nvPr/>
          </p:nvSpPr>
          <p:spPr bwMode="auto">
            <a:xfrm>
              <a:off x="2064" y="1440"/>
              <a:ext cx="384" cy="96"/>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501" name="Line 24"/>
            <p:cNvSpPr>
              <a:spLocks noChangeShapeType="1"/>
            </p:cNvSpPr>
            <p:nvPr/>
          </p:nvSpPr>
          <p:spPr bwMode="auto">
            <a:xfrm flipV="1">
              <a:off x="3360" y="1344"/>
              <a:ext cx="432" cy="192"/>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502" name="Line 25"/>
            <p:cNvSpPr>
              <a:spLocks noChangeShapeType="1"/>
            </p:cNvSpPr>
            <p:nvPr/>
          </p:nvSpPr>
          <p:spPr bwMode="auto">
            <a:xfrm flipH="1">
              <a:off x="2124" y="1800"/>
              <a:ext cx="336" cy="144"/>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0503" name="Line 26"/>
            <p:cNvSpPr>
              <a:spLocks noChangeShapeType="1"/>
            </p:cNvSpPr>
            <p:nvPr/>
          </p:nvSpPr>
          <p:spPr bwMode="auto">
            <a:xfrm>
              <a:off x="3372" y="1848"/>
              <a:ext cx="288" cy="96"/>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Tree>
    <p:extLst>
      <p:ext uri="{BB962C8B-B14F-4D97-AF65-F5344CB8AC3E}">
        <p14:creationId xmlns:p14="http://schemas.microsoft.com/office/powerpoint/2010/main" val="2933736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1467"/>
                                        </p:tgtEl>
                                        <p:attrNameLst>
                                          <p:attrName>style.visibility</p:attrName>
                                        </p:attrNameLst>
                                      </p:cBhvr>
                                      <p:to>
                                        <p:strVal val="visible"/>
                                      </p:to>
                                    </p:set>
                                    <p:animEffect transition="in" filter="box(out)">
                                      <p:cBhvr>
                                        <p:cTn id="7" dur="500"/>
                                        <p:tgtEl>
                                          <p:spTgt spid="6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914400" y="685800"/>
            <a:ext cx="8229600" cy="685800"/>
          </a:xfrm>
          <a:noFill/>
        </p:spPr>
        <p:txBody>
          <a:bodyPr/>
          <a:lstStyle/>
          <a:p>
            <a:r>
              <a:rPr lang="en-US" b="1" dirty="0">
                <a:solidFill>
                  <a:srgbClr val="0000CC"/>
                </a:solidFill>
              </a:rPr>
              <a:t>Marketing &amp; Sales </a:t>
            </a:r>
            <a:r>
              <a:rPr lang="en-US" sz="3600" b="1" i="1" dirty="0">
                <a:solidFill>
                  <a:srgbClr val="0000CC"/>
                </a:solidFill>
              </a:rPr>
              <a:t>(continued ...)</a:t>
            </a:r>
          </a:p>
        </p:txBody>
      </p:sp>
      <p:sp>
        <p:nvSpPr>
          <p:cNvPr id="55300" name="Rectangle 4"/>
          <p:cNvSpPr>
            <a:spLocks noChangeArrowheads="1"/>
          </p:cNvSpPr>
          <p:nvPr/>
        </p:nvSpPr>
        <p:spPr bwMode="auto">
          <a:xfrm>
            <a:off x="3313" y="1295400"/>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buFont typeface="Wingdings 3" pitchFamily="18" charset="2"/>
              <a:buChar char=""/>
            </a:pPr>
            <a:r>
              <a:rPr lang="en-US" sz="3200" dirty="0">
                <a:solidFill>
                  <a:srgbClr val="C00000"/>
                </a:solidFill>
              </a:rPr>
              <a:t>Customer Service</a:t>
            </a:r>
          </a:p>
          <a:p>
            <a:pPr marL="742950" lvl="1" indent="-285750">
              <a:spcBef>
                <a:spcPts val="0"/>
              </a:spcBef>
              <a:buFont typeface="Wingdings 3" pitchFamily="18" charset="2"/>
              <a:buChar char="î"/>
            </a:pPr>
            <a:r>
              <a:rPr lang="en-US" sz="2800" dirty="0">
                <a:solidFill>
                  <a:srgbClr val="C00000"/>
                </a:solidFill>
              </a:rPr>
              <a:t>Customer Profiles and Preference Analysis</a:t>
            </a:r>
          </a:p>
          <a:p>
            <a:pPr marL="1143000" lvl="2" indent="-228600">
              <a:spcBef>
                <a:spcPts val="0"/>
              </a:spcBef>
              <a:buFont typeface="Wingdings 3" pitchFamily="18" charset="2"/>
              <a:buChar char="ê"/>
            </a:pPr>
            <a:r>
              <a:rPr lang="en-US" dirty="0">
                <a:solidFill>
                  <a:srgbClr val="C00000"/>
                </a:solidFill>
              </a:rPr>
              <a:t>IT creates customer database and merges computerized lists</a:t>
            </a:r>
            <a:endParaRPr lang="en-US" sz="2800" dirty="0">
              <a:solidFill>
                <a:srgbClr val="C00000"/>
              </a:solidFill>
            </a:endParaRPr>
          </a:p>
          <a:p>
            <a:pPr marL="742950" lvl="1" indent="-285750">
              <a:spcBef>
                <a:spcPts val="0"/>
              </a:spcBef>
              <a:buFont typeface="Wingdings 3" pitchFamily="18" charset="2"/>
              <a:buChar char="î"/>
            </a:pPr>
            <a:r>
              <a:rPr lang="en-US" sz="2800" dirty="0">
                <a:solidFill>
                  <a:srgbClr val="C00000"/>
                </a:solidFill>
              </a:rPr>
              <a:t>Mass Customization</a:t>
            </a:r>
          </a:p>
          <a:p>
            <a:pPr marL="1143000" lvl="2" indent="-228600">
              <a:spcBef>
                <a:spcPts val="0"/>
              </a:spcBef>
              <a:buFont typeface="Wingdings 3" pitchFamily="18" charset="2"/>
              <a:buChar char="ê"/>
            </a:pPr>
            <a:r>
              <a:rPr lang="en-US" dirty="0">
                <a:solidFill>
                  <a:srgbClr val="C00000"/>
                </a:solidFill>
              </a:rPr>
              <a:t>Dell computers assembles computers according to the specifications of the buyers</a:t>
            </a:r>
          </a:p>
          <a:p>
            <a:pPr marL="1143000" lvl="2" indent="-228600">
              <a:spcBef>
                <a:spcPts val="0"/>
              </a:spcBef>
              <a:buFont typeface="Wingdings 3" pitchFamily="18" charset="2"/>
              <a:buChar char="ê"/>
            </a:pPr>
            <a:r>
              <a:rPr lang="en-US" dirty="0">
                <a:solidFill>
                  <a:srgbClr val="C00000"/>
                </a:solidFill>
              </a:rPr>
              <a:t>J.C. Penny measures</a:t>
            </a:r>
            <a:r>
              <a:rPr lang="id-ID" dirty="0">
                <a:solidFill>
                  <a:srgbClr val="C00000"/>
                </a:solidFill>
              </a:rPr>
              <a:t>/</a:t>
            </a:r>
            <a:r>
              <a:rPr lang="id-ID" i="1" dirty="0">
                <a:solidFill>
                  <a:srgbClr val="C00000"/>
                </a:solidFill>
              </a:rPr>
              <a:t>mengukur</a:t>
            </a:r>
            <a:r>
              <a:rPr lang="en-US" dirty="0">
                <a:solidFill>
                  <a:srgbClr val="C00000"/>
                </a:solidFill>
              </a:rPr>
              <a:t> you and transfers the data directly to the production floor</a:t>
            </a:r>
            <a:endParaRPr lang="en-US" sz="2800" dirty="0">
              <a:solidFill>
                <a:srgbClr val="C00000"/>
              </a:solidFill>
            </a:endParaRPr>
          </a:p>
          <a:p>
            <a:pPr marL="742950" lvl="1" indent="-285750">
              <a:spcBef>
                <a:spcPts val="0"/>
              </a:spcBef>
              <a:buFont typeface="Wingdings 3" pitchFamily="18" charset="2"/>
              <a:buChar char="î"/>
            </a:pPr>
            <a:r>
              <a:rPr lang="en-US" sz="2800" dirty="0">
                <a:solidFill>
                  <a:srgbClr val="C00000"/>
                </a:solidFill>
              </a:rPr>
              <a:t>Targeted Advertisement on the </a:t>
            </a:r>
            <a:r>
              <a:rPr lang="en-US" sz="2800" b="1" dirty="0">
                <a:solidFill>
                  <a:srgbClr val="C00000"/>
                </a:solidFill>
              </a:rPr>
              <a:t>Web</a:t>
            </a:r>
          </a:p>
          <a:p>
            <a:pPr marL="1143000" lvl="2" indent="-228600">
              <a:spcBef>
                <a:spcPts val="0"/>
              </a:spcBef>
              <a:buFont typeface="Wingdings 3" pitchFamily="18" charset="2"/>
              <a:buChar char="ê"/>
            </a:pPr>
            <a:r>
              <a:rPr lang="id-ID" dirty="0">
                <a:solidFill>
                  <a:srgbClr val="C00000"/>
                </a:solidFill>
              </a:rPr>
              <a:t>mencocokkan iklan yang sesuai </a:t>
            </a:r>
            <a:r>
              <a:rPr lang="en-US" dirty="0">
                <a:solidFill>
                  <a:srgbClr val="C00000"/>
                </a:solidFill>
              </a:rPr>
              <a:t>with specific groups of customers</a:t>
            </a:r>
            <a:endParaRPr lang="en-US" sz="2800" dirty="0">
              <a:solidFill>
                <a:srgbClr val="C00000"/>
              </a:solidFill>
            </a:endParaRPr>
          </a:p>
          <a:p>
            <a:pPr marL="742950" lvl="1" indent="-285750">
              <a:spcBef>
                <a:spcPts val="0"/>
              </a:spcBef>
              <a:buFont typeface="Wingdings 3" pitchFamily="18" charset="2"/>
              <a:buChar char="î"/>
            </a:pPr>
            <a:r>
              <a:rPr lang="en-US" sz="2800" dirty="0">
                <a:solidFill>
                  <a:srgbClr val="C00000"/>
                </a:solidFill>
              </a:rPr>
              <a:t>Customer Inquiry Systems and Automated Help Desk</a:t>
            </a:r>
          </a:p>
          <a:p>
            <a:pPr marL="1143000" lvl="2" indent="-228600">
              <a:spcBef>
                <a:spcPts val="0"/>
              </a:spcBef>
              <a:buFont typeface="Wingdings 3" pitchFamily="18" charset="2"/>
              <a:buChar char="ê"/>
            </a:pPr>
            <a:r>
              <a:rPr lang="en-US" dirty="0">
                <a:solidFill>
                  <a:srgbClr val="C00000"/>
                </a:solidFill>
              </a:rPr>
              <a:t>expert systems and intelligent agents</a:t>
            </a:r>
          </a:p>
        </p:txBody>
      </p:sp>
    </p:spTree>
    <p:extLst>
      <p:ext uri="{BB962C8B-B14F-4D97-AF65-F5344CB8AC3E}">
        <p14:creationId xmlns:p14="http://schemas.microsoft.com/office/powerpoint/2010/main" val="1067832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additive="base">
                                        <p:cTn id="7" dur="500" fill="hold"/>
                                        <p:tgtEl>
                                          <p:spTgt spid="553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0">
                                            <p:txEl>
                                              <p:pRg st="1" end="1"/>
                                            </p:txEl>
                                          </p:spTgt>
                                        </p:tgtEl>
                                        <p:attrNameLst>
                                          <p:attrName>style.visibility</p:attrName>
                                        </p:attrNameLst>
                                      </p:cBhvr>
                                      <p:to>
                                        <p:strVal val="visible"/>
                                      </p:to>
                                    </p:set>
                                    <p:anim calcmode="lin" valueType="num">
                                      <p:cBhvr additive="base">
                                        <p:cTn id="13" dur="500" fill="hold"/>
                                        <p:tgtEl>
                                          <p:spTgt spid="553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30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 calcmode="lin" valueType="num">
                                      <p:cBhvr additive="base">
                                        <p:cTn id="17" dur="500" fill="hold"/>
                                        <p:tgtEl>
                                          <p:spTgt spid="553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300">
                                            <p:txEl>
                                              <p:pRg st="3" end="3"/>
                                            </p:txEl>
                                          </p:spTgt>
                                        </p:tgtEl>
                                        <p:attrNameLst>
                                          <p:attrName>style.visibility</p:attrName>
                                        </p:attrNameLst>
                                      </p:cBhvr>
                                      <p:to>
                                        <p:strVal val="visible"/>
                                      </p:to>
                                    </p:set>
                                    <p:anim calcmode="lin" valueType="num">
                                      <p:cBhvr additive="base">
                                        <p:cTn id="23" dur="500" fill="hold"/>
                                        <p:tgtEl>
                                          <p:spTgt spid="5530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30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anim calcmode="lin" valueType="num">
                                      <p:cBhvr additive="base">
                                        <p:cTn id="27" dur="500" fill="hold"/>
                                        <p:tgtEl>
                                          <p:spTgt spid="5530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30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300">
                                            <p:txEl>
                                              <p:pRg st="5" end="5"/>
                                            </p:txEl>
                                          </p:spTgt>
                                        </p:tgtEl>
                                        <p:attrNameLst>
                                          <p:attrName>style.visibility</p:attrName>
                                        </p:attrNameLst>
                                      </p:cBhvr>
                                      <p:to>
                                        <p:strVal val="visible"/>
                                      </p:to>
                                    </p:set>
                                    <p:anim calcmode="lin" valueType="num">
                                      <p:cBhvr additive="base">
                                        <p:cTn id="31" dur="500" fill="hold"/>
                                        <p:tgtEl>
                                          <p:spTgt spid="553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3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5300">
                                            <p:txEl>
                                              <p:pRg st="6" end="6"/>
                                            </p:txEl>
                                          </p:spTgt>
                                        </p:tgtEl>
                                        <p:attrNameLst>
                                          <p:attrName>style.visibility</p:attrName>
                                        </p:attrNameLst>
                                      </p:cBhvr>
                                      <p:to>
                                        <p:strVal val="visible"/>
                                      </p:to>
                                    </p:set>
                                    <p:anim calcmode="lin" valueType="num">
                                      <p:cBhvr additive="base">
                                        <p:cTn id="37" dur="500" fill="hold"/>
                                        <p:tgtEl>
                                          <p:spTgt spid="5530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300">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5300">
                                            <p:txEl>
                                              <p:pRg st="7" end="7"/>
                                            </p:txEl>
                                          </p:spTgt>
                                        </p:tgtEl>
                                        <p:attrNameLst>
                                          <p:attrName>style.visibility</p:attrName>
                                        </p:attrNameLst>
                                      </p:cBhvr>
                                      <p:to>
                                        <p:strVal val="visible"/>
                                      </p:to>
                                    </p:set>
                                    <p:anim calcmode="lin" valueType="num">
                                      <p:cBhvr additive="base">
                                        <p:cTn id="41" dur="500" fill="hold"/>
                                        <p:tgtEl>
                                          <p:spTgt spid="5530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5300">
                                            <p:txEl>
                                              <p:pRg st="8" end="8"/>
                                            </p:txEl>
                                          </p:spTgt>
                                        </p:tgtEl>
                                        <p:attrNameLst>
                                          <p:attrName>style.visibility</p:attrName>
                                        </p:attrNameLst>
                                      </p:cBhvr>
                                      <p:to>
                                        <p:strVal val="visible"/>
                                      </p:to>
                                    </p:set>
                                    <p:anim calcmode="lin" valueType="num">
                                      <p:cBhvr additive="base">
                                        <p:cTn id="47" dur="500" fill="hold"/>
                                        <p:tgtEl>
                                          <p:spTgt spid="55300">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5300">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5300">
                                            <p:txEl>
                                              <p:pRg st="9" end="9"/>
                                            </p:txEl>
                                          </p:spTgt>
                                        </p:tgtEl>
                                        <p:attrNameLst>
                                          <p:attrName>style.visibility</p:attrName>
                                        </p:attrNameLst>
                                      </p:cBhvr>
                                      <p:to>
                                        <p:strVal val="visible"/>
                                      </p:to>
                                    </p:set>
                                    <p:anim calcmode="lin" valueType="num">
                                      <p:cBhvr additive="base">
                                        <p:cTn id="51" dur="500" fill="hold"/>
                                        <p:tgtEl>
                                          <p:spTgt spid="55300">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530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0638" y="1557338"/>
            <a:ext cx="8077200" cy="533400"/>
          </a:xfrm>
        </p:spPr>
        <p:txBody>
          <a:bodyPr/>
          <a:lstStyle/>
          <a:p>
            <a:r>
              <a:rPr lang="en-US"/>
              <a:t> Telemarketing</a:t>
            </a:r>
          </a:p>
        </p:txBody>
      </p:sp>
      <p:sp>
        <p:nvSpPr>
          <p:cNvPr id="22531" name="Rectangle 3"/>
          <p:cNvSpPr>
            <a:spLocks noGrp="1" noChangeArrowheads="1"/>
          </p:cNvSpPr>
          <p:nvPr>
            <p:ph type="title"/>
          </p:nvPr>
        </p:nvSpPr>
        <p:spPr>
          <a:noFill/>
        </p:spPr>
        <p:txBody>
          <a:bodyPr/>
          <a:lstStyle/>
          <a:p>
            <a:r>
              <a:rPr lang="en-US"/>
              <a:t>Marketing &amp; Sales </a:t>
            </a:r>
            <a:r>
              <a:rPr lang="en-US" sz="3600" i="1"/>
              <a:t>(continued ...)</a:t>
            </a:r>
            <a:endParaRPr lang="en-US"/>
          </a:p>
        </p:txBody>
      </p:sp>
      <p:sp>
        <p:nvSpPr>
          <p:cNvPr id="62468" name="Rectangle 4"/>
          <p:cNvSpPr>
            <a:spLocks noChangeArrowheads="1"/>
          </p:cNvSpPr>
          <p:nvPr/>
        </p:nvSpPr>
        <p:spPr bwMode="auto">
          <a:xfrm>
            <a:off x="179388" y="2060575"/>
            <a:ext cx="89646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800" dirty="0">
                <a:solidFill>
                  <a:srgbClr val="0000CC"/>
                </a:solidFill>
              </a:rPr>
              <a:t>Five major activities which are supported by IT :</a:t>
            </a:r>
          </a:p>
          <a:p>
            <a:pPr marL="1143000" lvl="2" indent="-228600">
              <a:spcBef>
                <a:spcPct val="20000"/>
              </a:spcBef>
              <a:buFont typeface="Wingdings 3" pitchFamily="18" charset="2"/>
              <a:buChar char="ê"/>
            </a:pPr>
            <a:r>
              <a:rPr lang="en-US" b="1" dirty="0">
                <a:solidFill>
                  <a:srgbClr val="0000CC"/>
                </a:solidFill>
              </a:rPr>
              <a:t>advertisement and reaching</a:t>
            </a:r>
            <a:r>
              <a:rPr lang="id-ID" b="1" dirty="0">
                <a:solidFill>
                  <a:srgbClr val="0000CC"/>
                </a:solidFill>
              </a:rPr>
              <a:t>/</a:t>
            </a:r>
            <a:r>
              <a:rPr lang="id-ID" i="1" dirty="0">
                <a:solidFill>
                  <a:srgbClr val="0000CC"/>
                </a:solidFill>
              </a:rPr>
              <a:t>menjangkau</a:t>
            </a:r>
            <a:r>
              <a:rPr lang="en-US" b="1" dirty="0">
                <a:solidFill>
                  <a:srgbClr val="0000CC"/>
                </a:solidFill>
              </a:rPr>
              <a:t> customers</a:t>
            </a:r>
          </a:p>
          <a:p>
            <a:pPr marL="1143000" lvl="2" indent="-228600">
              <a:spcBef>
                <a:spcPct val="20000"/>
              </a:spcBef>
              <a:buFont typeface="Wingdings 3" pitchFamily="18" charset="2"/>
              <a:buChar char="ê"/>
            </a:pPr>
            <a:r>
              <a:rPr lang="en-US" b="1" dirty="0">
                <a:solidFill>
                  <a:srgbClr val="0000CC"/>
                </a:solidFill>
              </a:rPr>
              <a:t>order processing	</a:t>
            </a:r>
            <a:r>
              <a:rPr lang="en-US" b="1" dirty="0">
                <a:solidFill>
                  <a:srgbClr val="0000CC"/>
                </a:solidFill>
                <a:sym typeface="Wingdings 3" pitchFamily="18" charset="2"/>
              </a:rPr>
              <a:t>  </a:t>
            </a:r>
            <a:r>
              <a:rPr lang="en-US" b="1" dirty="0">
                <a:solidFill>
                  <a:srgbClr val="0000CC"/>
                </a:solidFill>
              </a:rPr>
              <a:t>customer service</a:t>
            </a:r>
          </a:p>
          <a:p>
            <a:pPr marL="1143000" lvl="2" indent="-228600">
              <a:spcBef>
                <a:spcPct val="20000"/>
              </a:spcBef>
              <a:buFont typeface="Wingdings 3" pitchFamily="18" charset="2"/>
              <a:buChar char="ê"/>
            </a:pPr>
            <a:r>
              <a:rPr lang="en-US" b="1" dirty="0">
                <a:solidFill>
                  <a:srgbClr val="0000CC"/>
                </a:solidFill>
              </a:rPr>
              <a:t>sales support		</a:t>
            </a:r>
            <a:r>
              <a:rPr lang="en-US" b="1" dirty="0">
                <a:solidFill>
                  <a:srgbClr val="0000CC"/>
                </a:solidFill>
                <a:sym typeface="Wingdings 3" pitchFamily="18" charset="2"/>
              </a:rPr>
              <a:t>  </a:t>
            </a:r>
            <a:r>
              <a:rPr lang="en-US" b="1" dirty="0">
                <a:solidFill>
                  <a:srgbClr val="0000CC"/>
                </a:solidFill>
              </a:rPr>
              <a:t>account management</a:t>
            </a:r>
            <a:endParaRPr lang="en-US" sz="2200" dirty="0">
              <a:solidFill>
                <a:srgbClr val="0000CC"/>
              </a:solidFill>
            </a:endParaRPr>
          </a:p>
        </p:txBody>
      </p:sp>
      <p:sp>
        <p:nvSpPr>
          <p:cNvPr id="62469" name="Rectangle 5"/>
          <p:cNvSpPr>
            <a:spLocks noChangeArrowheads="1"/>
          </p:cNvSpPr>
          <p:nvPr/>
        </p:nvSpPr>
        <p:spPr bwMode="auto">
          <a:xfrm>
            <a:off x="26504" y="3591063"/>
            <a:ext cx="51927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3" pitchFamily="18" charset="2"/>
              <a:buChar char=""/>
            </a:pPr>
            <a:r>
              <a:rPr lang="en-US" sz="3200" dirty="0">
                <a:solidFill>
                  <a:srgbClr val="FF9933"/>
                </a:solidFill>
              </a:rPr>
              <a:t>Distribution Channels</a:t>
            </a:r>
          </a:p>
        </p:txBody>
      </p:sp>
      <p:sp>
        <p:nvSpPr>
          <p:cNvPr id="62470" name="Rectangle 6"/>
          <p:cNvSpPr>
            <a:spLocks noChangeArrowheads="1"/>
          </p:cNvSpPr>
          <p:nvPr/>
        </p:nvSpPr>
        <p:spPr bwMode="auto">
          <a:xfrm>
            <a:off x="322263" y="4117974"/>
            <a:ext cx="8678862" cy="15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defRPr/>
            </a:pPr>
            <a:r>
              <a:rPr lang="en-US" sz="2800" dirty="0">
                <a:solidFill>
                  <a:srgbClr val="0000CC"/>
                </a:solidFill>
              </a:rPr>
              <a:t>Delivery management</a:t>
            </a:r>
          </a:p>
          <a:p>
            <a:pPr marL="906463" lvl="2" indent="-228600">
              <a:spcBef>
                <a:spcPct val="20000"/>
              </a:spcBef>
              <a:buFont typeface="Wingdings 3" pitchFamily="18" charset="2"/>
              <a:buChar char="ê"/>
              <a:defRPr/>
            </a:pPr>
            <a:r>
              <a:rPr lang="en-US" b="1" dirty="0">
                <a:solidFill>
                  <a:srgbClr val="0000CC"/>
                </a:solidFill>
              </a:rPr>
              <a:t>DSS models are used to support decisions </a:t>
            </a:r>
            <a:r>
              <a:rPr lang="id-ID" b="1" dirty="0">
                <a:solidFill>
                  <a:srgbClr val="0000CC"/>
                </a:solidFill>
              </a:rPr>
              <a:t>such as </a:t>
            </a:r>
            <a:r>
              <a:rPr lang="en-US" b="1" dirty="0">
                <a:solidFill>
                  <a:srgbClr val="0000CC"/>
                </a:solidFill>
              </a:rPr>
              <a:t>own outlets or distributors, and transportation mode</a:t>
            </a:r>
          </a:p>
          <a:p>
            <a:pPr marL="742950" lvl="1" indent="-285750">
              <a:spcBef>
                <a:spcPct val="20000"/>
              </a:spcBef>
              <a:buFont typeface="Wingdings 3" pitchFamily="18" charset="2"/>
              <a:buChar char="î"/>
              <a:defRPr/>
            </a:pPr>
            <a:r>
              <a:rPr lang="en-US" sz="2800" dirty="0">
                <a:solidFill>
                  <a:srgbClr val="0000CC"/>
                </a:solidFill>
              </a:rPr>
              <a:t>Improving</a:t>
            </a:r>
            <a:r>
              <a:rPr lang="id-ID" sz="2800" dirty="0">
                <a:solidFill>
                  <a:srgbClr val="0000CC"/>
                </a:solidFill>
              </a:rPr>
              <a:t>/</a:t>
            </a:r>
            <a:r>
              <a:rPr lang="id-ID" i="1" dirty="0">
                <a:solidFill>
                  <a:srgbClr val="0000CC"/>
                </a:solidFill>
              </a:rPr>
              <a:t>meningkatkan</a:t>
            </a:r>
            <a:r>
              <a:rPr lang="en-US" sz="2800" dirty="0">
                <a:solidFill>
                  <a:srgbClr val="0000CC"/>
                </a:solidFill>
              </a:rPr>
              <a:t> sales at retail stores</a:t>
            </a:r>
            <a:r>
              <a:rPr lang="id-ID" i="1" dirty="0">
                <a:solidFill>
                  <a:srgbClr val="0000CC"/>
                </a:solidFill>
              </a:rPr>
              <a:t>/toko</a:t>
            </a:r>
            <a:endParaRPr lang="en-US" i="1" dirty="0">
              <a:solidFill>
                <a:srgbClr val="0000CC"/>
              </a:solidFill>
            </a:endParaRPr>
          </a:p>
          <a:p>
            <a:pPr marL="904875" lvl="2" indent="-228600">
              <a:spcBef>
                <a:spcPct val="20000"/>
              </a:spcBef>
              <a:buFont typeface="Wingdings 3" pitchFamily="18" charset="2"/>
              <a:buChar char="ê"/>
              <a:defRPr/>
            </a:pPr>
            <a:r>
              <a:rPr lang="en-US" b="1" dirty="0">
                <a:solidFill>
                  <a:srgbClr val="0000CC"/>
                </a:solidFill>
              </a:rPr>
              <a:t>IT reduces</a:t>
            </a:r>
            <a:r>
              <a:rPr lang="id-ID" b="1" dirty="0">
                <a:solidFill>
                  <a:srgbClr val="0000CC"/>
                </a:solidFill>
              </a:rPr>
              <a:t>/</a:t>
            </a:r>
            <a:r>
              <a:rPr lang="id-ID" i="1" dirty="0">
                <a:solidFill>
                  <a:srgbClr val="0000CC"/>
                </a:solidFill>
              </a:rPr>
              <a:t>mengurangi</a:t>
            </a:r>
            <a:r>
              <a:rPr lang="en-US" b="1" dirty="0">
                <a:solidFill>
                  <a:srgbClr val="0000CC"/>
                </a:solidFill>
              </a:rPr>
              <a:t> the </a:t>
            </a:r>
            <a:r>
              <a:rPr lang="en-US" b="1" i="1" dirty="0">
                <a:solidFill>
                  <a:srgbClr val="0000CC"/>
                </a:solidFill>
              </a:rPr>
              <a:t>long lines</a:t>
            </a:r>
            <a:r>
              <a:rPr lang="id-ID" b="1" dirty="0">
                <a:solidFill>
                  <a:srgbClr val="0000CC"/>
                </a:solidFill>
              </a:rPr>
              <a:t>/antrian pjg</a:t>
            </a:r>
            <a:r>
              <a:rPr lang="en-US" b="1" dirty="0">
                <a:solidFill>
                  <a:srgbClr val="0000CC"/>
                </a:solidFill>
              </a:rPr>
              <a:t> in stores by </a:t>
            </a:r>
            <a:r>
              <a:rPr lang="en-US" dirty="0">
                <a:solidFill>
                  <a:srgbClr val="0000CC"/>
                </a:solidFill>
              </a:rPr>
              <a:t>reengineering</a:t>
            </a:r>
            <a:r>
              <a:rPr lang="id-ID" i="1" dirty="0">
                <a:solidFill>
                  <a:srgbClr val="0000CC"/>
                </a:solidFill>
              </a:rPr>
              <a:t>/merekayasa ulang</a:t>
            </a:r>
            <a:r>
              <a:rPr lang="en-US" b="1" dirty="0">
                <a:solidFill>
                  <a:srgbClr val="0000CC"/>
                </a:solidFill>
              </a:rPr>
              <a:t> the checkout process </a:t>
            </a:r>
          </a:p>
        </p:txBody>
      </p:sp>
    </p:spTree>
    <p:extLst>
      <p:ext uri="{BB962C8B-B14F-4D97-AF65-F5344CB8AC3E}">
        <p14:creationId xmlns:p14="http://schemas.microsoft.com/office/powerpoint/2010/main" val="117130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 calcmode="lin" valueType="num">
                                      <p:cBhvr additive="base">
                                        <p:cTn id="7"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468">
                                            <p:txEl>
                                              <p:pRg st="1" end="1"/>
                                            </p:txEl>
                                          </p:spTgt>
                                        </p:tgtEl>
                                        <p:attrNameLst>
                                          <p:attrName>style.visibility</p:attrName>
                                        </p:attrNameLst>
                                      </p:cBhvr>
                                      <p:to>
                                        <p:strVal val="visible"/>
                                      </p:to>
                                    </p:set>
                                    <p:anim calcmode="lin" valueType="num">
                                      <p:cBhvr additive="base">
                                        <p:cTn id="11" dur="500" fill="hold"/>
                                        <p:tgtEl>
                                          <p:spTgt spid="624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2468">
                                            <p:txEl>
                                              <p:pRg st="2" end="2"/>
                                            </p:txEl>
                                          </p:spTgt>
                                        </p:tgtEl>
                                        <p:attrNameLst>
                                          <p:attrName>style.visibility</p:attrName>
                                        </p:attrNameLst>
                                      </p:cBhvr>
                                      <p:to>
                                        <p:strVal val="visible"/>
                                      </p:to>
                                    </p:set>
                                    <p:anim calcmode="lin" valueType="num">
                                      <p:cBhvr additive="base">
                                        <p:cTn id="15" dur="500" fill="hold"/>
                                        <p:tgtEl>
                                          <p:spTgt spid="6246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6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2468">
                                            <p:txEl>
                                              <p:pRg st="3" end="3"/>
                                            </p:txEl>
                                          </p:spTgt>
                                        </p:tgtEl>
                                        <p:attrNameLst>
                                          <p:attrName>style.visibility</p:attrName>
                                        </p:attrNameLst>
                                      </p:cBhvr>
                                      <p:to>
                                        <p:strVal val="visible"/>
                                      </p:to>
                                    </p:set>
                                    <p:anim calcmode="lin" valueType="num">
                                      <p:cBhvr additive="base">
                                        <p:cTn id="19" dur="500" fill="hold"/>
                                        <p:tgtEl>
                                          <p:spTgt spid="6246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69"/>
                                        </p:tgtEl>
                                        <p:attrNameLst>
                                          <p:attrName>style.visibility</p:attrName>
                                        </p:attrNameLst>
                                      </p:cBhvr>
                                      <p:to>
                                        <p:strVal val="visible"/>
                                      </p:to>
                                    </p:set>
                                    <p:anim calcmode="lin" valueType="num">
                                      <p:cBhvr additive="base">
                                        <p:cTn id="25" dur="500" fill="hold"/>
                                        <p:tgtEl>
                                          <p:spTgt spid="62469"/>
                                        </p:tgtEl>
                                        <p:attrNameLst>
                                          <p:attrName>ppt_x</p:attrName>
                                        </p:attrNameLst>
                                      </p:cBhvr>
                                      <p:tavLst>
                                        <p:tav tm="0">
                                          <p:val>
                                            <p:strVal val="#ppt_x"/>
                                          </p:val>
                                        </p:tav>
                                        <p:tav tm="100000">
                                          <p:val>
                                            <p:strVal val="#ppt_x"/>
                                          </p:val>
                                        </p:tav>
                                      </p:tavLst>
                                    </p:anim>
                                    <p:anim calcmode="lin" valueType="num">
                                      <p:cBhvr additive="base">
                                        <p:cTn id="26"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470">
                                            <p:txEl>
                                              <p:pRg st="0" end="0"/>
                                            </p:txEl>
                                          </p:spTgt>
                                        </p:tgtEl>
                                        <p:attrNameLst>
                                          <p:attrName>style.visibility</p:attrName>
                                        </p:attrNameLst>
                                      </p:cBhvr>
                                      <p:to>
                                        <p:strVal val="visible"/>
                                      </p:to>
                                    </p:set>
                                    <p:anim calcmode="lin" valueType="num">
                                      <p:cBhvr additive="base">
                                        <p:cTn id="31" dur="500" fill="hold"/>
                                        <p:tgtEl>
                                          <p:spTgt spid="6247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70">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2470">
                                            <p:txEl>
                                              <p:pRg st="1" end="1"/>
                                            </p:txEl>
                                          </p:spTgt>
                                        </p:tgtEl>
                                        <p:attrNameLst>
                                          <p:attrName>style.visibility</p:attrName>
                                        </p:attrNameLst>
                                      </p:cBhvr>
                                      <p:to>
                                        <p:strVal val="visible"/>
                                      </p:to>
                                    </p:set>
                                    <p:anim calcmode="lin" valueType="num">
                                      <p:cBhvr additive="base">
                                        <p:cTn id="35" dur="500" fill="hold"/>
                                        <p:tgtEl>
                                          <p:spTgt spid="62470">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24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2470">
                                            <p:txEl>
                                              <p:pRg st="2" end="2"/>
                                            </p:txEl>
                                          </p:spTgt>
                                        </p:tgtEl>
                                        <p:attrNameLst>
                                          <p:attrName>style.visibility</p:attrName>
                                        </p:attrNameLst>
                                      </p:cBhvr>
                                      <p:to>
                                        <p:strVal val="visible"/>
                                      </p:to>
                                    </p:set>
                                    <p:anim calcmode="lin" valueType="num">
                                      <p:cBhvr additive="base">
                                        <p:cTn id="41" dur="500" fill="hold"/>
                                        <p:tgtEl>
                                          <p:spTgt spid="62470">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70">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2470">
                                            <p:txEl>
                                              <p:pRg st="3" end="3"/>
                                            </p:txEl>
                                          </p:spTgt>
                                        </p:tgtEl>
                                        <p:attrNameLst>
                                          <p:attrName>style.visibility</p:attrName>
                                        </p:attrNameLst>
                                      </p:cBhvr>
                                      <p:to>
                                        <p:strVal val="visible"/>
                                      </p:to>
                                    </p:set>
                                    <p:anim calcmode="lin" valueType="num">
                                      <p:cBhvr additive="base">
                                        <p:cTn id="45" dur="500" fill="hold"/>
                                        <p:tgtEl>
                                          <p:spTgt spid="62470">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bldLvl="2" autoUpdateAnimBg="0"/>
      <p:bldP spid="62469" grpId="0" autoUpdateAnimBg="0"/>
      <p:bldP spid="62470"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626" y="1115253"/>
            <a:ext cx="7489825" cy="533400"/>
          </a:xfrm>
        </p:spPr>
        <p:txBody>
          <a:bodyPr/>
          <a:lstStyle/>
          <a:p>
            <a:r>
              <a:rPr lang="en-US" dirty="0"/>
              <a:t>Marketing Management</a:t>
            </a:r>
          </a:p>
        </p:txBody>
      </p:sp>
      <p:sp>
        <p:nvSpPr>
          <p:cNvPr id="23555" name="Rectangle 3"/>
          <p:cNvSpPr>
            <a:spLocks noGrp="1" noChangeArrowheads="1"/>
          </p:cNvSpPr>
          <p:nvPr>
            <p:ph type="title"/>
          </p:nvPr>
        </p:nvSpPr>
        <p:spPr>
          <a:xfrm>
            <a:off x="838200" y="333375"/>
            <a:ext cx="8305800" cy="1143000"/>
          </a:xfrm>
          <a:noFill/>
        </p:spPr>
        <p:txBody>
          <a:bodyPr/>
          <a:lstStyle/>
          <a:p>
            <a:r>
              <a:rPr lang="en-US" b="1" dirty="0">
                <a:solidFill>
                  <a:srgbClr val="FF0000"/>
                </a:solidFill>
              </a:rPr>
              <a:t>Marketing &amp; Sales </a:t>
            </a:r>
            <a:r>
              <a:rPr lang="en-US" sz="3600" b="1" i="1" dirty="0">
                <a:solidFill>
                  <a:srgbClr val="FF0000"/>
                </a:solidFill>
              </a:rPr>
              <a:t>(continued ...)</a:t>
            </a:r>
            <a:endParaRPr lang="en-US" b="1" dirty="0">
              <a:solidFill>
                <a:srgbClr val="FF0000"/>
              </a:solidFill>
            </a:endParaRPr>
          </a:p>
        </p:txBody>
      </p:sp>
      <p:sp>
        <p:nvSpPr>
          <p:cNvPr id="58372" name="Rectangle 4"/>
          <p:cNvSpPr>
            <a:spLocks noChangeArrowheads="1"/>
          </p:cNvSpPr>
          <p:nvPr/>
        </p:nvSpPr>
        <p:spPr bwMode="auto">
          <a:xfrm>
            <a:off x="-193675" y="1628775"/>
            <a:ext cx="9372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ts val="0"/>
              </a:spcBef>
              <a:buFont typeface="Wingdings 3" pitchFamily="18" charset="2"/>
              <a:buChar char="î"/>
            </a:pPr>
            <a:r>
              <a:rPr lang="en-US" sz="2800" dirty="0">
                <a:solidFill>
                  <a:srgbClr val="0000CC"/>
                </a:solidFill>
              </a:rPr>
              <a:t>Pricing of Products or Services - </a:t>
            </a:r>
            <a:r>
              <a:rPr lang="en-US" dirty="0">
                <a:solidFill>
                  <a:srgbClr val="0000CC"/>
                </a:solidFill>
              </a:rPr>
              <a:t>online analytical processing is supporting pricing decisions</a:t>
            </a:r>
            <a:endParaRPr lang="en-US" sz="2200" dirty="0">
              <a:solidFill>
                <a:srgbClr val="0000CC"/>
              </a:solidFill>
            </a:endParaRPr>
          </a:p>
          <a:p>
            <a:pPr marL="742950" lvl="1" indent="-285750">
              <a:spcBef>
                <a:spcPts val="0"/>
              </a:spcBef>
              <a:buFont typeface="Wingdings 3" pitchFamily="18" charset="2"/>
              <a:buChar char="î"/>
            </a:pPr>
            <a:r>
              <a:rPr lang="id-ID" sz="2800" dirty="0">
                <a:solidFill>
                  <a:srgbClr val="0000CC"/>
                </a:solidFill>
              </a:rPr>
              <a:t>S</a:t>
            </a:r>
            <a:r>
              <a:rPr lang="en-US" sz="2800" dirty="0" err="1">
                <a:solidFill>
                  <a:srgbClr val="0000CC"/>
                </a:solidFill>
              </a:rPr>
              <a:t>alesperson</a:t>
            </a:r>
            <a:r>
              <a:rPr lang="en-US" sz="2800" dirty="0">
                <a:solidFill>
                  <a:srgbClr val="0000CC"/>
                </a:solidFill>
              </a:rPr>
              <a:t> Productivity - </a:t>
            </a:r>
            <a:r>
              <a:rPr lang="en-US" dirty="0">
                <a:solidFill>
                  <a:srgbClr val="0000CC"/>
                </a:solidFill>
              </a:rPr>
              <a:t>sales-force automation provides salespeople in the field</a:t>
            </a:r>
            <a:r>
              <a:rPr lang="id-ID" dirty="0">
                <a:solidFill>
                  <a:srgbClr val="0000CC"/>
                </a:solidFill>
              </a:rPr>
              <a:t>/</a:t>
            </a:r>
            <a:r>
              <a:rPr lang="id-ID" i="1" dirty="0">
                <a:solidFill>
                  <a:srgbClr val="0000CC"/>
                </a:solidFill>
              </a:rPr>
              <a:t>lapangan</a:t>
            </a:r>
            <a:r>
              <a:rPr lang="en-US" dirty="0">
                <a:solidFill>
                  <a:srgbClr val="0000CC"/>
                </a:solidFill>
              </a:rPr>
              <a:t> with portable computers, access to databases, and to the web</a:t>
            </a:r>
            <a:endParaRPr lang="en-US" sz="2200" dirty="0">
              <a:solidFill>
                <a:srgbClr val="0000CC"/>
              </a:solidFill>
            </a:endParaRPr>
          </a:p>
          <a:p>
            <a:pPr marL="742950" lvl="1" indent="-285750">
              <a:spcBef>
                <a:spcPts val="0"/>
              </a:spcBef>
              <a:buFont typeface="Wingdings 3" pitchFamily="18" charset="2"/>
              <a:buChar char="î"/>
            </a:pPr>
            <a:r>
              <a:rPr lang="en-US" sz="2800" dirty="0">
                <a:solidFill>
                  <a:srgbClr val="0000CC"/>
                </a:solidFill>
              </a:rPr>
              <a:t>Product-Customer Profitability Analysis - </a:t>
            </a:r>
            <a:r>
              <a:rPr lang="en-US" dirty="0">
                <a:solidFill>
                  <a:srgbClr val="0000CC"/>
                </a:solidFill>
              </a:rPr>
              <a:t>a cost-accounting system</a:t>
            </a:r>
            <a:r>
              <a:rPr lang="id-ID" dirty="0">
                <a:solidFill>
                  <a:srgbClr val="0000CC"/>
                </a:solidFill>
              </a:rPr>
              <a:t>,</a:t>
            </a:r>
            <a:r>
              <a:rPr lang="en-US" dirty="0">
                <a:solidFill>
                  <a:srgbClr val="0000CC"/>
                </a:solidFill>
              </a:rPr>
              <a:t> identifies </a:t>
            </a:r>
            <a:r>
              <a:rPr lang="en-US" i="1" dirty="0">
                <a:solidFill>
                  <a:srgbClr val="0000CC"/>
                </a:solidFill>
              </a:rPr>
              <a:t>profitable</a:t>
            </a:r>
            <a:r>
              <a:rPr lang="id-ID" i="1" dirty="0">
                <a:solidFill>
                  <a:srgbClr val="0000CC"/>
                </a:solidFill>
              </a:rPr>
              <a:t>/m’untungkan</a:t>
            </a:r>
            <a:r>
              <a:rPr lang="en-US" i="1" dirty="0">
                <a:solidFill>
                  <a:srgbClr val="0000CC"/>
                </a:solidFill>
              </a:rPr>
              <a:t> </a:t>
            </a:r>
            <a:r>
              <a:rPr lang="en-US" dirty="0">
                <a:solidFill>
                  <a:srgbClr val="0000CC"/>
                </a:solidFill>
              </a:rPr>
              <a:t>customers and frequency</a:t>
            </a:r>
            <a:endParaRPr lang="en-US" sz="2200" dirty="0">
              <a:solidFill>
                <a:srgbClr val="0000CC"/>
              </a:solidFill>
            </a:endParaRPr>
          </a:p>
          <a:p>
            <a:pPr marL="742950" lvl="1" indent="-285750">
              <a:spcBef>
                <a:spcPts val="0"/>
              </a:spcBef>
              <a:buFont typeface="Wingdings 3" pitchFamily="18" charset="2"/>
              <a:buChar char="î"/>
            </a:pPr>
            <a:r>
              <a:rPr lang="en-US" sz="2800" dirty="0">
                <a:solidFill>
                  <a:srgbClr val="0000CC"/>
                </a:solidFill>
              </a:rPr>
              <a:t>Sales Analysis and Trends - </a:t>
            </a:r>
            <a:r>
              <a:rPr lang="en-US" dirty="0">
                <a:solidFill>
                  <a:srgbClr val="0000CC"/>
                </a:solidFill>
              </a:rPr>
              <a:t>geographical information system (GIS) analyzes customers and competitors and examines</a:t>
            </a:r>
            <a:r>
              <a:rPr lang="id-ID" dirty="0">
                <a:solidFill>
                  <a:srgbClr val="0000CC"/>
                </a:solidFill>
              </a:rPr>
              <a:t>/</a:t>
            </a:r>
            <a:r>
              <a:rPr lang="id-ID" i="1" dirty="0">
                <a:solidFill>
                  <a:srgbClr val="0000CC"/>
                </a:solidFill>
              </a:rPr>
              <a:t>mengkaji</a:t>
            </a:r>
            <a:r>
              <a:rPr lang="en-US" dirty="0">
                <a:solidFill>
                  <a:srgbClr val="0000CC"/>
                </a:solidFill>
              </a:rPr>
              <a:t> potential strategies</a:t>
            </a:r>
            <a:endParaRPr lang="en-US" sz="2800" dirty="0">
              <a:solidFill>
                <a:srgbClr val="0000CC"/>
              </a:solidFill>
            </a:endParaRPr>
          </a:p>
          <a:p>
            <a:pPr marL="742950" lvl="1" indent="-285750">
              <a:spcBef>
                <a:spcPts val="0"/>
              </a:spcBef>
              <a:buFont typeface="Wingdings 3" pitchFamily="18" charset="2"/>
              <a:buChar char="î"/>
            </a:pPr>
            <a:r>
              <a:rPr lang="en-US" sz="2800" dirty="0">
                <a:solidFill>
                  <a:srgbClr val="0000CC"/>
                </a:solidFill>
              </a:rPr>
              <a:t>New Products, Services, and Market Planning - </a:t>
            </a:r>
            <a:r>
              <a:rPr lang="en-US" dirty="0">
                <a:solidFill>
                  <a:srgbClr val="0000CC"/>
                </a:solidFill>
              </a:rPr>
              <a:t>IT evaluates </a:t>
            </a:r>
            <a:r>
              <a:rPr lang="en-US" i="1" dirty="0">
                <a:solidFill>
                  <a:srgbClr val="0000CC"/>
                </a:solidFill>
              </a:rPr>
              <a:t>large number</a:t>
            </a:r>
            <a:r>
              <a:rPr lang="id-ID" i="1" dirty="0">
                <a:solidFill>
                  <a:srgbClr val="0000CC"/>
                </a:solidFill>
              </a:rPr>
              <a:t>/sejml bsr</a:t>
            </a:r>
            <a:r>
              <a:rPr lang="en-US" i="1" dirty="0">
                <a:solidFill>
                  <a:srgbClr val="0000CC"/>
                </a:solidFill>
              </a:rPr>
              <a:t> </a:t>
            </a:r>
            <a:r>
              <a:rPr lang="en-US" dirty="0">
                <a:solidFill>
                  <a:srgbClr val="0000CC"/>
                </a:solidFill>
              </a:rPr>
              <a:t>of factors and uncertainties and </a:t>
            </a:r>
            <a:r>
              <a:rPr lang="en-US" i="1" dirty="0">
                <a:solidFill>
                  <a:srgbClr val="0000CC"/>
                </a:solidFill>
              </a:rPr>
              <a:t>conducts</a:t>
            </a:r>
            <a:r>
              <a:rPr lang="id-ID" i="1" dirty="0">
                <a:solidFill>
                  <a:srgbClr val="0000CC"/>
                </a:solidFill>
              </a:rPr>
              <a:t>/melakukan</a:t>
            </a:r>
            <a:r>
              <a:rPr lang="en-US" i="1" dirty="0">
                <a:solidFill>
                  <a:srgbClr val="0000CC"/>
                </a:solidFill>
              </a:rPr>
              <a:t> </a:t>
            </a:r>
            <a:r>
              <a:rPr lang="en-US" dirty="0">
                <a:solidFill>
                  <a:srgbClr val="0000CC"/>
                </a:solidFill>
              </a:rPr>
              <a:t>survey</a:t>
            </a:r>
            <a:endParaRPr lang="en-US" sz="2800" dirty="0">
              <a:solidFill>
                <a:srgbClr val="0000CC"/>
              </a:solidFill>
            </a:endParaRPr>
          </a:p>
        </p:txBody>
      </p:sp>
    </p:spTree>
    <p:extLst>
      <p:ext uri="{BB962C8B-B14F-4D97-AF65-F5344CB8AC3E}">
        <p14:creationId xmlns:p14="http://schemas.microsoft.com/office/powerpoint/2010/main" val="2797494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additive="base">
                                        <p:cTn id="7"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2">
                                            <p:txEl>
                                              <p:pRg st="1" end="1"/>
                                            </p:txEl>
                                          </p:spTgt>
                                        </p:tgtEl>
                                        <p:attrNameLst>
                                          <p:attrName>style.visibility</p:attrName>
                                        </p:attrNameLst>
                                      </p:cBhvr>
                                      <p:to>
                                        <p:strVal val="visible"/>
                                      </p:to>
                                    </p:set>
                                    <p:anim calcmode="lin" valueType="num">
                                      <p:cBhvr additive="base">
                                        <p:cTn id="13"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2">
                                            <p:txEl>
                                              <p:pRg st="2" end="2"/>
                                            </p:txEl>
                                          </p:spTgt>
                                        </p:tgtEl>
                                        <p:attrNameLst>
                                          <p:attrName>style.visibility</p:attrName>
                                        </p:attrNameLst>
                                      </p:cBhvr>
                                      <p:to>
                                        <p:strVal val="visible"/>
                                      </p:to>
                                    </p:set>
                                    <p:anim calcmode="lin" valueType="num">
                                      <p:cBhvr additive="base">
                                        <p:cTn id="19"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72">
                                            <p:txEl>
                                              <p:pRg st="3" end="3"/>
                                            </p:txEl>
                                          </p:spTgt>
                                        </p:tgtEl>
                                        <p:attrNameLst>
                                          <p:attrName>style.visibility</p:attrName>
                                        </p:attrNameLst>
                                      </p:cBhvr>
                                      <p:to>
                                        <p:strVal val="visible"/>
                                      </p:to>
                                    </p:set>
                                    <p:anim calcmode="lin" valueType="num">
                                      <p:cBhvr additive="base">
                                        <p:cTn id="25"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72">
                                            <p:txEl>
                                              <p:pRg st="4" end="4"/>
                                            </p:txEl>
                                          </p:spTgt>
                                        </p:tgtEl>
                                        <p:attrNameLst>
                                          <p:attrName>style.visibility</p:attrName>
                                        </p:attrNameLst>
                                      </p:cBhvr>
                                      <p:to>
                                        <p:strVal val="visible"/>
                                      </p:to>
                                    </p:set>
                                    <p:anim calcmode="lin" valueType="num">
                                      <p:cBhvr additive="base">
                                        <p:cTn id="31"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2C10AFA-B0D4-45A0-A4AE-85D4069D039C}" type="slidenum">
              <a:rPr lang="en-US" sz="1400" smtClean="0"/>
              <a:pPr eaLnBrk="1" hangingPunct="1"/>
              <a:t>39</a:t>
            </a:fld>
            <a:endParaRPr lang="en-US" sz="1400"/>
          </a:p>
        </p:txBody>
      </p:sp>
      <p:sp>
        <p:nvSpPr>
          <p:cNvPr id="22531" name="Rectangle 2"/>
          <p:cNvSpPr>
            <a:spLocks noGrp="1" noChangeArrowheads="1"/>
          </p:cNvSpPr>
          <p:nvPr>
            <p:ph type="title"/>
          </p:nvPr>
        </p:nvSpPr>
        <p:spPr>
          <a:xfrm>
            <a:off x="609600" y="304800"/>
            <a:ext cx="7772400" cy="1143000"/>
          </a:xfrm>
        </p:spPr>
        <p:txBody>
          <a:bodyPr/>
          <a:lstStyle/>
          <a:p>
            <a:pPr eaLnBrk="1" hangingPunct="1"/>
            <a:r>
              <a:rPr lang="en-US" b="1" dirty="0" err="1">
                <a:solidFill>
                  <a:srgbClr val="FF0000"/>
                </a:solidFill>
              </a:rPr>
              <a:t>Sistem</a:t>
            </a:r>
            <a:r>
              <a:rPr lang="en-US" b="1" dirty="0">
                <a:solidFill>
                  <a:srgbClr val="FF0000"/>
                </a:solidFill>
              </a:rPr>
              <a:t> </a:t>
            </a:r>
            <a:r>
              <a:rPr lang="en-US" b="1" dirty="0" err="1">
                <a:solidFill>
                  <a:srgbClr val="FF0000"/>
                </a:solidFill>
              </a:rPr>
              <a:t>Informasi</a:t>
            </a:r>
            <a:r>
              <a:rPr lang="en-US" b="1" dirty="0">
                <a:solidFill>
                  <a:srgbClr val="FF0000"/>
                </a:solidFill>
              </a:rPr>
              <a:t> SDM</a:t>
            </a:r>
          </a:p>
        </p:txBody>
      </p:sp>
      <p:sp>
        <p:nvSpPr>
          <p:cNvPr id="22532" name="Rectangle 3"/>
          <p:cNvSpPr>
            <a:spLocks noGrp="1" noChangeArrowheads="1"/>
          </p:cNvSpPr>
          <p:nvPr>
            <p:ph type="body" idx="1"/>
          </p:nvPr>
        </p:nvSpPr>
        <p:spPr>
          <a:xfrm>
            <a:off x="457200" y="1371600"/>
            <a:ext cx="8686800" cy="4953000"/>
          </a:xfrm>
        </p:spPr>
        <p:txBody>
          <a:bodyPr/>
          <a:lstStyle/>
          <a:p>
            <a:pPr eaLnBrk="1" hangingPunct="1">
              <a:lnSpc>
                <a:spcPct val="90000"/>
              </a:lnSpc>
            </a:pPr>
            <a:r>
              <a:rPr lang="en-US" dirty="0"/>
              <a:t>SI yang </a:t>
            </a:r>
            <a:r>
              <a:rPr lang="en-US" dirty="0" err="1"/>
              <a:t>menyediakan</a:t>
            </a:r>
            <a:r>
              <a:rPr lang="en-US" dirty="0"/>
              <a:t> </a:t>
            </a:r>
            <a:r>
              <a:rPr lang="en-US" dirty="0" err="1"/>
              <a:t>informasi</a:t>
            </a:r>
            <a:r>
              <a:rPr lang="en-US" dirty="0"/>
              <a:t> yang </a:t>
            </a:r>
            <a:r>
              <a:rPr lang="en-US" dirty="0" err="1"/>
              <a:t>dipakai</a:t>
            </a:r>
            <a:r>
              <a:rPr lang="en-US" dirty="0"/>
              <a:t> </a:t>
            </a:r>
            <a:r>
              <a:rPr lang="en-US" dirty="0" err="1"/>
              <a:t>oleh</a:t>
            </a:r>
            <a:r>
              <a:rPr lang="en-US" dirty="0"/>
              <a:t> </a:t>
            </a:r>
            <a:r>
              <a:rPr lang="en-US" dirty="0" err="1"/>
              <a:t>fungsi</a:t>
            </a:r>
            <a:r>
              <a:rPr lang="en-US" dirty="0"/>
              <a:t> </a:t>
            </a:r>
            <a:r>
              <a:rPr lang="en-US" dirty="0" err="1"/>
              <a:t>personalia</a:t>
            </a:r>
            <a:endParaRPr lang="en-US" dirty="0"/>
          </a:p>
          <a:p>
            <a:pPr eaLnBrk="1" hangingPunct="1">
              <a:lnSpc>
                <a:spcPct val="90000"/>
              </a:lnSpc>
            </a:pPr>
            <a:r>
              <a:rPr lang="en-US" dirty="0" err="1"/>
              <a:t>Misal</a:t>
            </a:r>
            <a:r>
              <a:rPr lang="en-US" dirty="0"/>
              <a:t> : </a:t>
            </a:r>
            <a:r>
              <a:rPr lang="en-US" dirty="0" err="1"/>
              <a:t>informasi</a:t>
            </a:r>
            <a:r>
              <a:rPr lang="en-US" dirty="0"/>
              <a:t> </a:t>
            </a:r>
            <a:r>
              <a:rPr lang="en-US" dirty="0" err="1"/>
              <a:t>gaji</a:t>
            </a:r>
            <a:r>
              <a:rPr lang="en-US" dirty="0"/>
              <a:t>, </a:t>
            </a:r>
            <a:r>
              <a:rPr lang="en-US" dirty="0" err="1"/>
              <a:t>ringkasan</a:t>
            </a:r>
            <a:r>
              <a:rPr lang="en-US" dirty="0"/>
              <a:t> </a:t>
            </a:r>
            <a:r>
              <a:rPr lang="en-US" dirty="0" err="1"/>
              <a:t>pajak</a:t>
            </a:r>
            <a:r>
              <a:rPr lang="en-US" dirty="0"/>
              <a:t>, </a:t>
            </a:r>
            <a:r>
              <a:rPr lang="en-US" dirty="0" err="1"/>
              <a:t>tunjangan-tunjangan</a:t>
            </a:r>
            <a:r>
              <a:rPr lang="en-US" dirty="0"/>
              <a:t>, </a:t>
            </a:r>
            <a:r>
              <a:rPr lang="en-US" dirty="0" err="1"/>
              <a:t>kinerja</a:t>
            </a:r>
            <a:r>
              <a:rPr lang="en-US" dirty="0"/>
              <a:t> </a:t>
            </a:r>
            <a:r>
              <a:rPr lang="en-US" dirty="0" err="1"/>
              <a:t>pegawai</a:t>
            </a:r>
            <a:endParaRPr lang="en-US" dirty="0"/>
          </a:p>
          <a:p>
            <a:pPr eaLnBrk="1" hangingPunct="1">
              <a:lnSpc>
                <a:spcPct val="90000"/>
              </a:lnSpc>
            </a:pPr>
            <a:r>
              <a:rPr lang="en-US" dirty="0" err="1"/>
              <a:t>Sering</a:t>
            </a:r>
            <a:r>
              <a:rPr lang="en-US" dirty="0"/>
              <a:t> </a:t>
            </a:r>
            <a:r>
              <a:rPr lang="en-US" dirty="0" err="1"/>
              <a:t>disebut</a:t>
            </a:r>
            <a:r>
              <a:rPr lang="en-US" dirty="0"/>
              <a:t> </a:t>
            </a:r>
            <a:r>
              <a:rPr lang="en-US" dirty="0" err="1"/>
              <a:t>dengan</a:t>
            </a:r>
            <a:r>
              <a:rPr lang="en-US" dirty="0"/>
              <a:t> </a:t>
            </a:r>
            <a:r>
              <a:rPr lang="en-US" dirty="0" err="1"/>
              <a:t>istilah</a:t>
            </a:r>
            <a:r>
              <a:rPr lang="en-US" dirty="0"/>
              <a:t> :</a:t>
            </a:r>
          </a:p>
          <a:p>
            <a:pPr lvl="1" eaLnBrk="1" hangingPunct="1">
              <a:lnSpc>
                <a:spcPct val="90000"/>
              </a:lnSpc>
            </a:pPr>
            <a:r>
              <a:rPr lang="en-US" dirty="0"/>
              <a:t>HRIS (Human Resource Information)</a:t>
            </a:r>
          </a:p>
          <a:p>
            <a:pPr lvl="1" eaLnBrk="1" hangingPunct="1">
              <a:lnSpc>
                <a:spcPct val="90000"/>
              </a:lnSpc>
            </a:pPr>
            <a:r>
              <a:rPr lang="en-US" dirty="0"/>
              <a:t>HRMIS (Human Resource Management Information System)</a:t>
            </a:r>
          </a:p>
          <a:p>
            <a:pPr lvl="1" eaLnBrk="1" hangingPunct="1">
              <a:lnSpc>
                <a:spcPct val="90000"/>
              </a:lnSpc>
            </a:pPr>
            <a:r>
              <a:rPr lang="en-US" dirty="0"/>
              <a:t>HRMS (Human Resource Management System)</a:t>
            </a:r>
          </a:p>
        </p:txBody>
      </p:sp>
    </p:spTree>
    <p:extLst>
      <p:ext uri="{BB962C8B-B14F-4D97-AF65-F5344CB8AC3E}">
        <p14:creationId xmlns:p14="http://schemas.microsoft.com/office/powerpoint/2010/main" val="153132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6DC3E4F-4514-4438-A38F-D812F97B6491}" type="slidenum">
              <a:rPr lang="en-US" sz="1400" smtClean="0"/>
              <a:pPr eaLnBrk="1" hangingPunct="1"/>
              <a:t>4</a:t>
            </a:fld>
            <a:endParaRPr lang="en-US" sz="1400"/>
          </a:p>
        </p:txBody>
      </p:sp>
      <p:sp>
        <p:nvSpPr>
          <p:cNvPr id="1028" name="Rectangle 2"/>
          <p:cNvSpPr>
            <a:spLocks noGrp="1" noChangeArrowheads="1"/>
          </p:cNvSpPr>
          <p:nvPr>
            <p:ph type="title"/>
          </p:nvPr>
        </p:nvSpPr>
        <p:spPr>
          <a:xfrm>
            <a:off x="212036" y="2057400"/>
            <a:ext cx="8229600" cy="609600"/>
          </a:xfrm>
        </p:spPr>
        <p:txBody>
          <a:bodyPr/>
          <a:lstStyle/>
          <a:p>
            <a:pPr algn="l" eaLnBrk="1" hangingPunct="1"/>
            <a:r>
              <a:rPr lang="en-US" b="1" dirty="0" err="1">
                <a:solidFill>
                  <a:srgbClr val="0000CC"/>
                </a:solidFill>
              </a:rPr>
              <a:t>Tabel</a:t>
            </a:r>
            <a:r>
              <a:rPr lang="en-US" b="1" dirty="0">
                <a:solidFill>
                  <a:srgbClr val="0000CC"/>
                </a:solidFill>
              </a:rPr>
              <a:t> </a:t>
            </a:r>
            <a:r>
              <a:rPr lang="en-US" b="1" dirty="0" err="1">
                <a:solidFill>
                  <a:srgbClr val="0000CC"/>
                </a:solidFill>
              </a:rPr>
              <a:t>Karakteristik</a:t>
            </a:r>
            <a:endParaRPr lang="en-US" b="1" dirty="0">
              <a:solidFill>
                <a:srgbClr val="0000CC"/>
              </a:solidFill>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2836237134"/>
              </p:ext>
            </p:extLst>
          </p:nvPr>
        </p:nvGraphicFramePr>
        <p:xfrm>
          <a:off x="248479" y="2819400"/>
          <a:ext cx="8458200" cy="3213100"/>
        </p:xfrm>
        <a:graphic>
          <a:graphicData uri="http://schemas.openxmlformats.org/presentationml/2006/ole">
            <mc:AlternateContent xmlns:mc="http://schemas.openxmlformats.org/markup-compatibility/2006">
              <mc:Choice xmlns:v="urn:schemas-microsoft-com:vml" Requires="v">
                <p:oleObj spid="_x0000_s6169" name="Worksheet" r:id="rId3" imgW="3486607" imgH="1324356" progId="Excel.Sheet.8">
                  <p:embed/>
                </p:oleObj>
              </mc:Choice>
              <mc:Fallback>
                <p:oleObj name="Worksheet" r:id="rId3" imgW="3486607" imgH="13243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79" y="2819400"/>
                        <a:ext cx="84582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225288" y="1066800"/>
            <a:ext cx="8839200" cy="646331"/>
          </a:xfrm>
          <a:prstGeom prst="rect">
            <a:avLst/>
          </a:prstGeom>
        </p:spPr>
        <p:txBody>
          <a:bodyPr wrap="square">
            <a:spAutoFit/>
          </a:bodyPr>
          <a:lstStyle/>
          <a:p>
            <a:pPr algn="ctr"/>
            <a:r>
              <a:rPr lang="id-ID" sz="3600" b="1" dirty="0">
                <a:solidFill>
                  <a:srgbClr val="FF0000"/>
                </a:solidFill>
              </a:rPr>
              <a:t>Functional Area Information Systems</a:t>
            </a:r>
          </a:p>
        </p:txBody>
      </p:sp>
    </p:spTree>
    <p:extLst>
      <p:ext uri="{BB962C8B-B14F-4D97-AF65-F5344CB8AC3E}">
        <p14:creationId xmlns:p14="http://schemas.microsoft.com/office/powerpoint/2010/main" val="325236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1620" t="4006" r="1387" b="12788"/>
          <a:stretch/>
        </p:blipFill>
        <p:spPr bwMode="auto">
          <a:xfrm>
            <a:off x="685800" y="1371600"/>
            <a:ext cx="8153399" cy="4800600"/>
          </a:xfrm>
          <a:prstGeom prst="rect">
            <a:avLst/>
          </a:prstGeom>
          <a:noFill/>
          <a:ln>
            <a:noFill/>
          </a:ln>
          <a:extLst>
            <a:ext uri="{53640926-AAD7-44D8-BBD7-CCE9431645EC}">
              <a14:shadowObscured xmlns:a14="http://schemas.microsoft.com/office/drawing/2010/main"/>
            </a:ext>
          </a:extLst>
        </p:spPr>
      </p:pic>
      <p:sp>
        <p:nvSpPr>
          <p:cNvPr id="3" name="Text Box 22"/>
          <p:cNvSpPr txBox="1">
            <a:spLocks noChangeArrowheads="1"/>
          </p:cNvSpPr>
          <p:nvPr/>
        </p:nvSpPr>
        <p:spPr bwMode="auto">
          <a:xfrm>
            <a:off x="1397635" y="533400"/>
            <a:ext cx="67297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b="1" dirty="0">
                <a:solidFill>
                  <a:srgbClr val="FF0000"/>
                </a:solidFill>
              </a:rPr>
              <a:t>Model </a:t>
            </a:r>
            <a:r>
              <a:rPr lang="en-US" sz="4000" b="1" dirty="0" err="1">
                <a:solidFill>
                  <a:srgbClr val="FF0000"/>
                </a:solidFill>
              </a:rPr>
              <a:t>Sistem</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SDM</a:t>
            </a:r>
          </a:p>
        </p:txBody>
      </p:sp>
    </p:spTree>
    <p:extLst>
      <p:ext uri="{BB962C8B-B14F-4D97-AF65-F5344CB8AC3E}">
        <p14:creationId xmlns:p14="http://schemas.microsoft.com/office/powerpoint/2010/main" val="1124682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8296" y="457200"/>
            <a:ext cx="8839200" cy="1143000"/>
          </a:xfrm>
        </p:spPr>
        <p:txBody>
          <a:bodyPr/>
          <a:lstStyle/>
          <a:p>
            <a:pPr>
              <a:lnSpc>
                <a:spcPct val="80000"/>
              </a:lnSpc>
            </a:pPr>
            <a:r>
              <a:rPr lang="en-US" b="1" dirty="0">
                <a:solidFill>
                  <a:srgbClr val="FF0000"/>
                </a:solidFill>
              </a:rPr>
              <a:t>Human Resources Management Systems</a:t>
            </a:r>
          </a:p>
        </p:txBody>
      </p:sp>
      <p:sp>
        <p:nvSpPr>
          <p:cNvPr id="29699" name="Rectangle 3"/>
          <p:cNvSpPr>
            <a:spLocks noGrp="1" noChangeArrowheads="1"/>
          </p:cNvSpPr>
          <p:nvPr>
            <p:ph type="body" idx="1"/>
          </p:nvPr>
        </p:nvSpPr>
        <p:spPr>
          <a:xfrm>
            <a:off x="106363" y="1527175"/>
            <a:ext cx="8763000" cy="533400"/>
          </a:xfrm>
        </p:spPr>
        <p:txBody>
          <a:bodyPr/>
          <a:lstStyle/>
          <a:p>
            <a:r>
              <a:rPr lang="en-US"/>
              <a:t>Recruitment</a:t>
            </a:r>
          </a:p>
        </p:txBody>
      </p:sp>
      <p:graphicFrame>
        <p:nvGraphicFramePr>
          <p:cNvPr id="29700" name="Object 4"/>
          <p:cNvGraphicFramePr>
            <a:graphicFrameLocks noChangeAspect="1"/>
          </p:cNvGraphicFramePr>
          <p:nvPr/>
        </p:nvGraphicFramePr>
        <p:xfrm>
          <a:off x="6781800" y="1295400"/>
          <a:ext cx="1968500" cy="963613"/>
        </p:xfrm>
        <a:graphic>
          <a:graphicData uri="http://schemas.openxmlformats.org/presentationml/2006/ole">
            <mc:AlternateContent xmlns:mc="http://schemas.openxmlformats.org/markup-compatibility/2006">
              <mc:Choice xmlns:v="urn:schemas-microsoft-com:vml" Requires="v">
                <p:oleObj spid="_x0000_s18445" name="Clip" r:id="rId3" imgW="5614988" imgH="2751138" progId="MS_ClipArt_Gallery.2">
                  <p:embed/>
                </p:oleObj>
              </mc:Choice>
              <mc:Fallback>
                <p:oleObj name="Clip" r:id="rId3" imgW="5614988" imgH="275113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295400"/>
                        <a:ext cx="19685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Rectangle 6"/>
          <p:cNvSpPr>
            <a:spLocks noChangeArrowheads="1"/>
          </p:cNvSpPr>
          <p:nvPr/>
        </p:nvSpPr>
        <p:spPr bwMode="auto">
          <a:xfrm>
            <a:off x="-180975" y="2133600"/>
            <a:ext cx="93360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ts val="0"/>
              </a:spcBef>
              <a:buFont typeface="Wingdings 3" pitchFamily="18" charset="2"/>
              <a:buChar char="î"/>
              <a:defRPr/>
            </a:pPr>
            <a:r>
              <a:rPr lang="en-US" sz="2600" dirty="0">
                <a:solidFill>
                  <a:srgbClr val="0000CC"/>
                </a:solidFill>
              </a:rPr>
              <a:t>Finding</a:t>
            </a:r>
            <a:r>
              <a:rPr lang="id-ID" sz="2600" dirty="0">
                <a:solidFill>
                  <a:srgbClr val="0000CC"/>
                </a:solidFill>
              </a:rPr>
              <a:t>/</a:t>
            </a:r>
            <a:r>
              <a:rPr lang="id-ID" sz="2600" i="1" dirty="0">
                <a:solidFill>
                  <a:srgbClr val="0000CC"/>
                </a:solidFill>
              </a:rPr>
              <a:t>menemukan</a:t>
            </a:r>
            <a:r>
              <a:rPr lang="en-US" sz="2600" dirty="0">
                <a:solidFill>
                  <a:srgbClr val="0000CC"/>
                </a:solidFill>
              </a:rPr>
              <a:t>, testing, and deciding</a:t>
            </a:r>
            <a:r>
              <a:rPr lang="id-ID" sz="2600" dirty="0">
                <a:solidFill>
                  <a:srgbClr val="0000CC"/>
                </a:solidFill>
              </a:rPr>
              <a:t>/</a:t>
            </a:r>
            <a:r>
              <a:rPr lang="id-ID" sz="2600" i="1" dirty="0">
                <a:solidFill>
                  <a:srgbClr val="0000CC"/>
                </a:solidFill>
              </a:rPr>
              <a:t>memutuskan</a:t>
            </a:r>
            <a:r>
              <a:rPr lang="en-US" sz="2600" dirty="0">
                <a:solidFill>
                  <a:srgbClr val="0000CC"/>
                </a:solidFill>
              </a:rPr>
              <a:t> which employees to hire</a:t>
            </a:r>
            <a:r>
              <a:rPr lang="id-ID" sz="2600" dirty="0">
                <a:solidFill>
                  <a:srgbClr val="0000CC"/>
                </a:solidFill>
              </a:rPr>
              <a:t>/</a:t>
            </a:r>
            <a:r>
              <a:rPr lang="id-ID" sz="2600" i="1" dirty="0">
                <a:solidFill>
                  <a:srgbClr val="0000CC"/>
                </a:solidFill>
              </a:rPr>
              <a:t>menyewa</a:t>
            </a:r>
            <a:endParaRPr lang="en-US" sz="2600" i="1" dirty="0">
              <a:solidFill>
                <a:srgbClr val="0000CC"/>
              </a:solidFill>
            </a:endParaRPr>
          </a:p>
          <a:p>
            <a:pPr marL="742950" lvl="1" indent="-285750">
              <a:spcBef>
                <a:spcPts val="0"/>
              </a:spcBef>
              <a:buFont typeface="Wingdings 3" pitchFamily="18" charset="2"/>
              <a:buChar char="î"/>
              <a:defRPr/>
            </a:pPr>
            <a:r>
              <a:rPr lang="en-US" sz="2600" dirty="0">
                <a:solidFill>
                  <a:srgbClr val="0000CC"/>
                </a:solidFill>
              </a:rPr>
              <a:t>Positions inventory</a:t>
            </a:r>
          </a:p>
          <a:p>
            <a:pPr marL="993775" lvl="2" indent="-268288">
              <a:spcBef>
                <a:spcPts val="0"/>
              </a:spcBef>
              <a:buFont typeface="Wingdings 3" pitchFamily="18" charset="2"/>
              <a:buChar char="ê"/>
              <a:defRPr/>
            </a:pPr>
            <a:r>
              <a:rPr lang="en-US" sz="2000" dirty="0" err="1">
                <a:solidFill>
                  <a:srgbClr val="0000CC"/>
                </a:solidFill>
              </a:rPr>
              <a:t>Matchin</a:t>
            </a:r>
            <a:r>
              <a:rPr lang="en-US" sz="2000" dirty="0">
                <a:solidFill>
                  <a:srgbClr val="0000CC"/>
                </a:solidFill>
              </a:rPr>
              <a:t> open positions with available</a:t>
            </a:r>
            <a:r>
              <a:rPr lang="id-ID" sz="2000" dirty="0">
                <a:solidFill>
                  <a:srgbClr val="0000CC"/>
                </a:solidFill>
              </a:rPr>
              <a:t>/tersedia</a:t>
            </a:r>
            <a:r>
              <a:rPr lang="en-US" sz="2000" dirty="0">
                <a:solidFill>
                  <a:srgbClr val="0000CC"/>
                </a:solidFill>
              </a:rPr>
              <a:t> personnel</a:t>
            </a:r>
          </a:p>
          <a:p>
            <a:pPr marL="993775" lvl="2" indent="-268288">
              <a:spcBef>
                <a:spcPts val="0"/>
              </a:spcBef>
              <a:buFont typeface="Wingdings 3" pitchFamily="18" charset="2"/>
              <a:buChar char="ê"/>
              <a:defRPr/>
            </a:pPr>
            <a:r>
              <a:rPr lang="en-US" sz="2000" dirty="0">
                <a:solidFill>
                  <a:srgbClr val="0000CC"/>
                </a:solidFill>
              </a:rPr>
              <a:t> allowing</a:t>
            </a:r>
            <a:r>
              <a:rPr lang="id-ID" sz="2000" dirty="0">
                <a:solidFill>
                  <a:srgbClr val="0000CC"/>
                </a:solidFill>
              </a:rPr>
              <a:t>/</a:t>
            </a:r>
            <a:r>
              <a:rPr lang="id-ID" sz="2000" i="1" dirty="0">
                <a:solidFill>
                  <a:srgbClr val="0000CC"/>
                </a:solidFill>
              </a:rPr>
              <a:t>memungkinkan</a:t>
            </a:r>
            <a:r>
              <a:rPr lang="en-US" sz="2000" dirty="0">
                <a:solidFill>
                  <a:srgbClr val="0000CC"/>
                </a:solidFill>
              </a:rPr>
              <a:t> data to be viewed by an employee over the intranet</a:t>
            </a:r>
          </a:p>
          <a:p>
            <a:pPr marL="742950" lvl="1" indent="-285750">
              <a:spcBef>
                <a:spcPts val="0"/>
              </a:spcBef>
              <a:buFont typeface="Wingdings 3" pitchFamily="18" charset="2"/>
              <a:buChar char="î"/>
              <a:defRPr/>
            </a:pPr>
            <a:r>
              <a:rPr lang="en-US" dirty="0">
                <a:solidFill>
                  <a:srgbClr val="0000CC"/>
                </a:solidFill>
              </a:rPr>
              <a:t>Employee Selection</a:t>
            </a:r>
          </a:p>
          <a:p>
            <a:pPr marL="985838" lvl="2" indent="-228600">
              <a:spcBef>
                <a:spcPts val="0"/>
              </a:spcBef>
              <a:buFont typeface="Wingdings 3" pitchFamily="18" charset="2"/>
              <a:buChar char="ê"/>
              <a:defRPr/>
            </a:pPr>
            <a:r>
              <a:rPr lang="en-US" sz="2000" dirty="0">
                <a:solidFill>
                  <a:srgbClr val="0000CC"/>
                </a:solidFill>
              </a:rPr>
              <a:t>Conducting</a:t>
            </a:r>
            <a:r>
              <a:rPr lang="id-ID" sz="2000" dirty="0">
                <a:solidFill>
                  <a:srgbClr val="0000CC"/>
                </a:solidFill>
              </a:rPr>
              <a:t>/</a:t>
            </a:r>
            <a:r>
              <a:rPr lang="id-ID" sz="2000" i="1" dirty="0">
                <a:solidFill>
                  <a:srgbClr val="0000CC"/>
                </a:solidFill>
              </a:rPr>
              <a:t>melakukan</a:t>
            </a:r>
            <a:r>
              <a:rPr lang="en-US" sz="2000" dirty="0">
                <a:solidFill>
                  <a:srgbClr val="0000CC"/>
                </a:solidFill>
              </a:rPr>
              <a:t> interviews by video teleconferencing</a:t>
            </a:r>
          </a:p>
          <a:p>
            <a:pPr marL="985838" lvl="2" indent="-228600">
              <a:spcBef>
                <a:spcPts val="0"/>
              </a:spcBef>
              <a:buFont typeface="Wingdings 3" pitchFamily="18" charset="2"/>
              <a:buChar char="ê"/>
              <a:defRPr/>
            </a:pPr>
            <a:r>
              <a:rPr lang="en-US" sz="2000" dirty="0">
                <a:solidFill>
                  <a:srgbClr val="0000CC"/>
                </a:solidFill>
              </a:rPr>
              <a:t>Expediting</a:t>
            </a:r>
            <a:r>
              <a:rPr lang="id-ID" sz="2000" dirty="0">
                <a:solidFill>
                  <a:srgbClr val="0000CC"/>
                </a:solidFill>
              </a:rPr>
              <a:t>/</a:t>
            </a:r>
            <a:r>
              <a:rPr lang="id-ID" sz="2000" i="1" dirty="0">
                <a:solidFill>
                  <a:srgbClr val="0000CC"/>
                </a:solidFill>
              </a:rPr>
              <a:t>mempercepat</a:t>
            </a:r>
            <a:r>
              <a:rPr lang="en-US" sz="2000" dirty="0">
                <a:solidFill>
                  <a:srgbClr val="0000CC"/>
                </a:solidFill>
              </a:rPr>
              <a:t> the testing and evaluation process, assuring</a:t>
            </a:r>
            <a:r>
              <a:rPr lang="id-ID" sz="2000" dirty="0">
                <a:solidFill>
                  <a:srgbClr val="0000CC"/>
                </a:solidFill>
              </a:rPr>
              <a:t>/menjamin</a:t>
            </a:r>
            <a:r>
              <a:rPr lang="en-US" sz="2000" dirty="0">
                <a:solidFill>
                  <a:srgbClr val="0000CC"/>
                </a:solidFill>
              </a:rPr>
              <a:t> consistency in selection by using expert systems</a:t>
            </a:r>
          </a:p>
          <a:p>
            <a:pPr marL="742950" lvl="1" indent="-285750">
              <a:spcBef>
                <a:spcPts val="0"/>
              </a:spcBef>
              <a:buFont typeface="Wingdings 3" pitchFamily="18" charset="2"/>
              <a:buChar char="î"/>
              <a:defRPr/>
            </a:pPr>
            <a:r>
              <a:rPr lang="en-US" sz="2800" dirty="0">
                <a:solidFill>
                  <a:srgbClr val="0000CC"/>
                </a:solidFill>
              </a:rPr>
              <a:t>Using the Internet</a:t>
            </a:r>
          </a:p>
          <a:p>
            <a:pPr marL="1143000" lvl="2" indent="-228600">
              <a:spcBef>
                <a:spcPts val="0"/>
              </a:spcBef>
              <a:buFont typeface="Wingdings 3" pitchFamily="18" charset="2"/>
              <a:buChar char="ê"/>
              <a:defRPr/>
            </a:pPr>
            <a:r>
              <a:rPr lang="en-US" dirty="0">
                <a:solidFill>
                  <a:srgbClr val="0000CC"/>
                </a:solidFill>
              </a:rPr>
              <a:t>advertising position openings on the Internet</a:t>
            </a:r>
          </a:p>
        </p:txBody>
      </p:sp>
    </p:spTree>
    <p:extLst>
      <p:ext uri="{BB962C8B-B14F-4D97-AF65-F5344CB8AC3E}">
        <p14:creationId xmlns:p14="http://schemas.microsoft.com/office/powerpoint/2010/main" val="2382247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wipe(left)">
                                      <p:cBhvr>
                                        <p:cTn id="7" dur="500"/>
                                        <p:tgtEl>
                                          <p:spTgt spid="378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4">
                                            <p:txEl>
                                              <p:pRg st="1" end="1"/>
                                            </p:txEl>
                                          </p:spTgt>
                                        </p:tgtEl>
                                        <p:attrNameLst>
                                          <p:attrName>style.visibility</p:attrName>
                                        </p:attrNameLst>
                                      </p:cBhvr>
                                      <p:to>
                                        <p:strVal val="visible"/>
                                      </p:to>
                                    </p:set>
                                    <p:animEffect transition="in" filter="wipe(left)">
                                      <p:cBhvr>
                                        <p:cTn id="12" dur="500"/>
                                        <p:tgtEl>
                                          <p:spTgt spid="3789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7894">
                                            <p:txEl>
                                              <p:pRg st="2" end="2"/>
                                            </p:txEl>
                                          </p:spTgt>
                                        </p:tgtEl>
                                        <p:attrNameLst>
                                          <p:attrName>style.visibility</p:attrName>
                                        </p:attrNameLst>
                                      </p:cBhvr>
                                      <p:to>
                                        <p:strVal val="visible"/>
                                      </p:to>
                                    </p:set>
                                    <p:animEffect transition="in" filter="wipe(left)">
                                      <p:cBhvr>
                                        <p:cTn id="15" dur="500"/>
                                        <p:tgtEl>
                                          <p:spTgt spid="3789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894">
                                            <p:txEl>
                                              <p:pRg st="3" end="3"/>
                                            </p:txEl>
                                          </p:spTgt>
                                        </p:tgtEl>
                                        <p:attrNameLst>
                                          <p:attrName>style.visibility</p:attrName>
                                        </p:attrNameLst>
                                      </p:cBhvr>
                                      <p:to>
                                        <p:strVal val="visible"/>
                                      </p:to>
                                    </p:set>
                                    <p:animEffect transition="in" filter="wipe(left)">
                                      <p:cBhvr>
                                        <p:cTn id="18" dur="500"/>
                                        <p:tgtEl>
                                          <p:spTgt spid="37894">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7894">
                                            <p:txEl>
                                              <p:pRg st="4" end="4"/>
                                            </p:txEl>
                                          </p:spTgt>
                                        </p:tgtEl>
                                        <p:attrNameLst>
                                          <p:attrName>style.visibility</p:attrName>
                                        </p:attrNameLst>
                                      </p:cBhvr>
                                      <p:to>
                                        <p:strVal val="visible"/>
                                      </p:to>
                                    </p:set>
                                    <p:animEffect transition="in" filter="wipe(left)">
                                      <p:cBhvr>
                                        <p:cTn id="23" dur="500"/>
                                        <p:tgtEl>
                                          <p:spTgt spid="37894">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7894">
                                            <p:txEl>
                                              <p:pRg st="5" end="5"/>
                                            </p:txEl>
                                          </p:spTgt>
                                        </p:tgtEl>
                                        <p:attrNameLst>
                                          <p:attrName>style.visibility</p:attrName>
                                        </p:attrNameLst>
                                      </p:cBhvr>
                                      <p:to>
                                        <p:strVal val="visible"/>
                                      </p:to>
                                    </p:set>
                                    <p:animEffect transition="in" filter="wipe(left)">
                                      <p:cBhvr>
                                        <p:cTn id="26" dur="500"/>
                                        <p:tgtEl>
                                          <p:spTgt spid="37894">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7894">
                                            <p:txEl>
                                              <p:pRg st="6" end="6"/>
                                            </p:txEl>
                                          </p:spTgt>
                                        </p:tgtEl>
                                        <p:attrNameLst>
                                          <p:attrName>style.visibility</p:attrName>
                                        </p:attrNameLst>
                                      </p:cBhvr>
                                      <p:to>
                                        <p:strVal val="visible"/>
                                      </p:to>
                                    </p:set>
                                    <p:animEffect transition="in" filter="wipe(left)">
                                      <p:cBhvr>
                                        <p:cTn id="29" dur="500"/>
                                        <p:tgtEl>
                                          <p:spTgt spid="37894">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894">
                                            <p:txEl>
                                              <p:pRg st="7" end="7"/>
                                            </p:txEl>
                                          </p:spTgt>
                                        </p:tgtEl>
                                        <p:attrNameLst>
                                          <p:attrName>style.visibility</p:attrName>
                                        </p:attrNameLst>
                                      </p:cBhvr>
                                      <p:to>
                                        <p:strVal val="visible"/>
                                      </p:to>
                                    </p:set>
                                    <p:animEffect transition="in" filter="wipe(left)">
                                      <p:cBhvr>
                                        <p:cTn id="34" dur="500"/>
                                        <p:tgtEl>
                                          <p:spTgt spid="37894">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7894">
                                            <p:txEl>
                                              <p:pRg st="8" end="8"/>
                                            </p:txEl>
                                          </p:spTgt>
                                        </p:tgtEl>
                                        <p:attrNameLst>
                                          <p:attrName>style.visibility</p:attrName>
                                        </p:attrNameLst>
                                      </p:cBhvr>
                                      <p:to>
                                        <p:strVal val="visible"/>
                                      </p:to>
                                    </p:set>
                                    <p:animEffect transition="in" filter="wipe(left)">
                                      <p:cBhvr>
                                        <p:cTn id="37" dur="500"/>
                                        <p:tgtEl>
                                          <p:spTgt spid="378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217073" y="2971800"/>
            <a:ext cx="8610600" cy="2395538"/>
          </a:xfrm>
        </p:spPr>
        <p:txBody>
          <a:bodyPr/>
          <a:lstStyle/>
          <a:p>
            <a:pPr marL="536575" lvl="1" indent="-174625">
              <a:spcBef>
                <a:spcPts val="0"/>
              </a:spcBef>
            </a:pPr>
            <a:r>
              <a:rPr lang="en-US" dirty="0">
                <a:solidFill>
                  <a:srgbClr val="0000CC"/>
                </a:solidFill>
              </a:rPr>
              <a:t>Performance Evaluation</a:t>
            </a:r>
          </a:p>
          <a:p>
            <a:pPr marL="809625" lvl="2">
              <a:spcBef>
                <a:spcPts val="0"/>
              </a:spcBef>
            </a:pPr>
            <a:r>
              <a:rPr lang="en-US" sz="2000" dirty="0">
                <a:solidFill>
                  <a:srgbClr val="0000CC"/>
                </a:solidFill>
              </a:rPr>
              <a:t>online  evaluations  - supports many decisions, ranging</a:t>
            </a:r>
            <a:r>
              <a:rPr lang="id-ID" sz="2000" dirty="0">
                <a:solidFill>
                  <a:srgbClr val="0000CC"/>
                </a:solidFill>
              </a:rPr>
              <a:t>/</a:t>
            </a:r>
            <a:r>
              <a:rPr lang="id-ID" sz="2000" i="1" dirty="0">
                <a:solidFill>
                  <a:srgbClr val="0000CC"/>
                </a:solidFill>
              </a:rPr>
              <a:t>mulai</a:t>
            </a:r>
            <a:r>
              <a:rPr lang="en-US" sz="2000" dirty="0">
                <a:solidFill>
                  <a:srgbClr val="0000CC"/>
                </a:solidFill>
              </a:rPr>
              <a:t> from rewards</a:t>
            </a:r>
            <a:r>
              <a:rPr lang="id-ID" sz="2000" i="1" dirty="0">
                <a:solidFill>
                  <a:srgbClr val="0000CC"/>
                </a:solidFill>
              </a:rPr>
              <a:t>/hadiah</a:t>
            </a:r>
            <a:r>
              <a:rPr lang="en-US" sz="2000" dirty="0">
                <a:solidFill>
                  <a:srgbClr val="0000CC"/>
                </a:solidFill>
              </a:rPr>
              <a:t> to transfer to layoffs</a:t>
            </a:r>
            <a:r>
              <a:rPr lang="id-ID" sz="2000" dirty="0">
                <a:solidFill>
                  <a:srgbClr val="0000CC"/>
                </a:solidFill>
              </a:rPr>
              <a:t>/peg,PHK</a:t>
            </a:r>
            <a:endParaRPr lang="en-US" sz="2000" dirty="0">
              <a:solidFill>
                <a:srgbClr val="0000CC"/>
              </a:solidFill>
            </a:endParaRPr>
          </a:p>
          <a:p>
            <a:pPr marL="809625" lvl="2">
              <a:spcBef>
                <a:spcPts val="0"/>
              </a:spcBef>
            </a:pPr>
            <a:r>
              <a:rPr lang="en-US" sz="2000" dirty="0">
                <a:solidFill>
                  <a:srgbClr val="0000CC"/>
                </a:solidFill>
              </a:rPr>
              <a:t>expert systems  - </a:t>
            </a:r>
            <a:r>
              <a:rPr lang="id-ID" sz="2000" dirty="0">
                <a:solidFill>
                  <a:srgbClr val="0000CC"/>
                </a:solidFill>
              </a:rPr>
              <a:t>memberikan interpretasi objektif dan sistematis kinerja dr wkt ke wkt</a:t>
            </a:r>
            <a:endParaRPr lang="en-US" sz="2000" dirty="0">
              <a:solidFill>
                <a:srgbClr val="0000CC"/>
              </a:solidFill>
            </a:endParaRPr>
          </a:p>
          <a:p>
            <a:pPr marL="809625" lvl="2">
              <a:spcBef>
                <a:spcPts val="0"/>
              </a:spcBef>
            </a:pPr>
            <a:r>
              <a:rPr lang="en-US" sz="2000" dirty="0">
                <a:solidFill>
                  <a:srgbClr val="0000CC"/>
                </a:solidFill>
              </a:rPr>
              <a:t>paperless wage</a:t>
            </a:r>
            <a:r>
              <a:rPr lang="id-ID" sz="2000" dirty="0">
                <a:solidFill>
                  <a:srgbClr val="0000CC"/>
                </a:solidFill>
              </a:rPr>
              <a:t>/</a:t>
            </a:r>
            <a:r>
              <a:rPr lang="id-ID" sz="2000" i="1" dirty="0">
                <a:solidFill>
                  <a:srgbClr val="0000CC"/>
                </a:solidFill>
              </a:rPr>
              <a:t>upah</a:t>
            </a:r>
            <a:r>
              <a:rPr lang="en-US" sz="2000" dirty="0">
                <a:solidFill>
                  <a:srgbClr val="0000CC"/>
                </a:solidFill>
              </a:rPr>
              <a:t> system (PWS) – tracks</a:t>
            </a:r>
            <a:r>
              <a:rPr lang="id-ID" sz="2000" dirty="0">
                <a:solidFill>
                  <a:srgbClr val="0000CC"/>
                </a:solidFill>
              </a:rPr>
              <a:t>/</a:t>
            </a:r>
            <a:r>
              <a:rPr lang="id-ID" sz="2000" i="1" dirty="0">
                <a:solidFill>
                  <a:srgbClr val="0000CC"/>
                </a:solidFill>
              </a:rPr>
              <a:t>melacak</a:t>
            </a:r>
            <a:r>
              <a:rPr lang="en-US" sz="2000" dirty="0">
                <a:solidFill>
                  <a:srgbClr val="0000CC"/>
                </a:solidFill>
              </a:rPr>
              <a:t> employee review</a:t>
            </a:r>
            <a:r>
              <a:rPr lang="id-ID" sz="2000" dirty="0">
                <a:solidFill>
                  <a:srgbClr val="0000CC"/>
                </a:solidFill>
              </a:rPr>
              <a:t>/tinjauan</a:t>
            </a:r>
            <a:r>
              <a:rPr lang="en-US" sz="2000" dirty="0">
                <a:solidFill>
                  <a:srgbClr val="0000CC"/>
                </a:solidFill>
              </a:rPr>
              <a:t> dates and automatically initiates</a:t>
            </a:r>
            <a:r>
              <a:rPr lang="id-ID" sz="2000" dirty="0">
                <a:solidFill>
                  <a:srgbClr val="0000CC"/>
                </a:solidFill>
              </a:rPr>
              <a:t>/mulai</a:t>
            </a:r>
            <a:r>
              <a:rPr lang="en-US" sz="2000" dirty="0">
                <a:solidFill>
                  <a:srgbClr val="0000CC"/>
                </a:solidFill>
              </a:rPr>
              <a:t> the wage review process</a:t>
            </a:r>
          </a:p>
        </p:txBody>
      </p:sp>
      <p:sp>
        <p:nvSpPr>
          <p:cNvPr id="30723" name="Rectangle 4"/>
          <p:cNvSpPr>
            <a:spLocks noGrp="1" noChangeArrowheads="1"/>
          </p:cNvSpPr>
          <p:nvPr>
            <p:ph type="title"/>
          </p:nvPr>
        </p:nvSpPr>
        <p:spPr>
          <a:xfrm>
            <a:off x="0" y="609600"/>
            <a:ext cx="9144000" cy="811558"/>
          </a:xfrm>
          <a:noFill/>
        </p:spPr>
        <p:txBody>
          <a:bodyPr/>
          <a:lstStyle/>
          <a:p>
            <a:pPr>
              <a:lnSpc>
                <a:spcPct val="80000"/>
              </a:lnSpc>
            </a:pPr>
            <a:r>
              <a:rPr lang="en-US" sz="3200" b="1" dirty="0">
                <a:solidFill>
                  <a:srgbClr val="0000CC"/>
                </a:solidFill>
              </a:rPr>
              <a:t>Human Resources Management Systems </a:t>
            </a:r>
            <a:r>
              <a:rPr lang="en-US" sz="3200" b="1" i="1" dirty="0">
                <a:solidFill>
                  <a:srgbClr val="0000CC"/>
                </a:solidFill>
              </a:rPr>
              <a:t>(continued )</a:t>
            </a:r>
            <a:endParaRPr lang="en-US" sz="3200" b="1" dirty="0">
              <a:solidFill>
                <a:srgbClr val="0000CC"/>
              </a:solidFill>
            </a:endParaRPr>
          </a:p>
        </p:txBody>
      </p:sp>
      <p:sp>
        <p:nvSpPr>
          <p:cNvPr id="38918" name="Rectangle 6"/>
          <p:cNvSpPr>
            <a:spLocks noChangeArrowheads="1"/>
          </p:cNvSpPr>
          <p:nvPr/>
        </p:nvSpPr>
        <p:spPr bwMode="auto">
          <a:xfrm>
            <a:off x="-79375" y="1762539"/>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8163" lvl="1" indent="-176213">
              <a:spcBef>
                <a:spcPts val="0"/>
              </a:spcBef>
              <a:buFont typeface="Wingdings 3" pitchFamily="18" charset="2"/>
              <a:buChar char="î"/>
            </a:pPr>
            <a:r>
              <a:rPr lang="en-US" sz="2800" dirty="0">
                <a:solidFill>
                  <a:srgbClr val="FF0000"/>
                </a:solidFill>
              </a:rPr>
              <a:t>Training and Human Resources Development</a:t>
            </a:r>
          </a:p>
          <a:p>
            <a:pPr marL="809625" lvl="2" indent="-179388">
              <a:spcBef>
                <a:spcPts val="0"/>
              </a:spcBef>
              <a:buFont typeface="Wingdings 3" pitchFamily="18" charset="2"/>
              <a:buChar char="ê"/>
            </a:pPr>
            <a:r>
              <a:rPr lang="en-US" dirty="0">
                <a:solidFill>
                  <a:srgbClr val="FF0000"/>
                </a:solidFill>
              </a:rPr>
              <a:t>digital video-editing system </a:t>
            </a:r>
            <a:r>
              <a:rPr lang="id-ID" dirty="0">
                <a:solidFill>
                  <a:srgbClr val="FF0000"/>
                </a:solidFill>
              </a:rPr>
              <a:t>:</a:t>
            </a:r>
            <a:r>
              <a:rPr lang="en-US" dirty="0">
                <a:solidFill>
                  <a:srgbClr val="FF0000"/>
                </a:solidFill>
              </a:rPr>
              <a:t> </a:t>
            </a:r>
            <a:r>
              <a:rPr lang="en-US" sz="2000" dirty="0">
                <a:solidFill>
                  <a:srgbClr val="FF0000"/>
                </a:solidFill>
              </a:rPr>
              <a:t>produces</a:t>
            </a:r>
            <a:r>
              <a:rPr lang="id-ID" sz="2000" dirty="0">
                <a:solidFill>
                  <a:srgbClr val="FF0000"/>
                </a:solidFill>
              </a:rPr>
              <a:t>/menghslkan</a:t>
            </a:r>
            <a:r>
              <a:rPr lang="en-US" sz="2000" dirty="0">
                <a:solidFill>
                  <a:srgbClr val="FF0000"/>
                </a:solidFill>
              </a:rPr>
              <a:t> training</a:t>
            </a:r>
            <a:r>
              <a:rPr lang="id-ID" sz="2000" dirty="0">
                <a:solidFill>
                  <a:srgbClr val="FF0000"/>
                </a:solidFill>
              </a:rPr>
              <a:t> </a:t>
            </a:r>
            <a:r>
              <a:rPr lang="en-US" sz="2000" dirty="0">
                <a:solidFill>
                  <a:srgbClr val="FF0000"/>
                </a:solidFill>
              </a:rPr>
              <a:t>videotapes</a:t>
            </a:r>
            <a:r>
              <a:rPr lang="id-ID" sz="2000" dirty="0">
                <a:solidFill>
                  <a:srgbClr val="FF0000"/>
                </a:solidFill>
              </a:rPr>
              <a:t> / rekamanvido</a:t>
            </a:r>
            <a:endParaRPr lang="en-US" sz="2000" dirty="0">
              <a:solidFill>
                <a:srgbClr val="FF0000"/>
              </a:solidFill>
            </a:endParaRPr>
          </a:p>
        </p:txBody>
      </p:sp>
      <p:sp>
        <p:nvSpPr>
          <p:cNvPr id="38919" name="Rectangle 7"/>
          <p:cNvSpPr>
            <a:spLocks noChangeArrowheads="1"/>
          </p:cNvSpPr>
          <p:nvPr/>
        </p:nvSpPr>
        <p:spPr bwMode="auto">
          <a:xfrm>
            <a:off x="-292031" y="5638800"/>
            <a:ext cx="93202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ts val="0"/>
              </a:spcBef>
              <a:buFont typeface="Wingdings 3" pitchFamily="18" charset="2"/>
              <a:buChar char="î"/>
            </a:pPr>
            <a:r>
              <a:rPr lang="en-US" sz="2000" dirty="0">
                <a:solidFill>
                  <a:srgbClr val="FF0000"/>
                </a:solidFill>
              </a:rPr>
              <a:t>Turnover</a:t>
            </a:r>
            <a:r>
              <a:rPr lang="id-ID" sz="2000" dirty="0">
                <a:solidFill>
                  <a:srgbClr val="FF0000"/>
                </a:solidFill>
              </a:rPr>
              <a:t>/</a:t>
            </a:r>
            <a:r>
              <a:rPr lang="id-ID" sz="2000" i="1" dirty="0">
                <a:solidFill>
                  <a:srgbClr val="FF0000"/>
                </a:solidFill>
              </a:rPr>
              <a:t>omset</a:t>
            </a:r>
            <a:r>
              <a:rPr lang="en-US" sz="2000" dirty="0">
                <a:solidFill>
                  <a:srgbClr val="FF0000"/>
                </a:solidFill>
              </a:rPr>
              <a:t>, Tardiness</a:t>
            </a:r>
            <a:r>
              <a:rPr lang="id-ID" sz="2000" dirty="0">
                <a:solidFill>
                  <a:srgbClr val="FF0000"/>
                </a:solidFill>
              </a:rPr>
              <a:t>/ketrlambatan</a:t>
            </a:r>
            <a:r>
              <a:rPr lang="en-US" sz="2000" dirty="0">
                <a:solidFill>
                  <a:srgbClr val="FF0000"/>
                </a:solidFill>
              </a:rPr>
              <a:t>, and </a:t>
            </a:r>
            <a:r>
              <a:rPr lang="en-US" sz="2000" dirty="0" err="1">
                <a:solidFill>
                  <a:srgbClr val="FF0000"/>
                </a:solidFill>
              </a:rPr>
              <a:t>Absens</a:t>
            </a:r>
            <a:r>
              <a:rPr lang="id-ID" sz="2000" dirty="0">
                <a:solidFill>
                  <a:srgbClr val="FF0000"/>
                </a:solidFill>
              </a:rPr>
              <a:t>i</a:t>
            </a:r>
            <a:r>
              <a:rPr lang="en-US" sz="2000" dirty="0">
                <a:solidFill>
                  <a:srgbClr val="FF0000"/>
                </a:solidFill>
              </a:rPr>
              <a:t> Analyses</a:t>
            </a:r>
          </a:p>
          <a:p>
            <a:pPr marL="1143000" lvl="2" indent="-228600">
              <a:spcBef>
                <a:spcPts val="0"/>
              </a:spcBef>
              <a:buFont typeface="Wingdings 3" pitchFamily="18" charset="2"/>
              <a:buChar char="ê"/>
            </a:pPr>
            <a:r>
              <a:rPr lang="en-US" sz="2000" dirty="0">
                <a:solidFill>
                  <a:srgbClr val="FF0000"/>
                </a:solidFill>
              </a:rPr>
              <a:t>DSS models - identifies causes</a:t>
            </a:r>
            <a:r>
              <a:rPr lang="id-ID" sz="2000" dirty="0">
                <a:solidFill>
                  <a:srgbClr val="FF0000"/>
                </a:solidFill>
              </a:rPr>
              <a:t>/</a:t>
            </a:r>
            <a:r>
              <a:rPr lang="id-ID" sz="2000" i="1" dirty="0">
                <a:solidFill>
                  <a:srgbClr val="FF0000"/>
                </a:solidFill>
              </a:rPr>
              <a:t>penyebab</a:t>
            </a:r>
            <a:r>
              <a:rPr lang="en-US" sz="2000" dirty="0">
                <a:solidFill>
                  <a:srgbClr val="FF0000"/>
                </a:solidFill>
              </a:rPr>
              <a:t> and patterns</a:t>
            </a:r>
            <a:r>
              <a:rPr lang="id-ID" sz="2000" dirty="0">
                <a:solidFill>
                  <a:srgbClr val="FF0000"/>
                </a:solidFill>
              </a:rPr>
              <a:t>/</a:t>
            </a:r>
            <a:r>
              <a:rPr lang="id-ID" sz="2000" i="1" dirty="0">
                <a:solidFill>
                  <a:srgbClr val="FF0000"/>
                </a:solidFill>
              </a:rPr>
              <a:t>pola</a:t>
            </a:r>
            <a:endParaRPr lang="en-US" sz="2000" i="1" dirty="0">
              <a:solidFill>
                <a:srgbClr val="FF0000"/>
              </a:solidFill>
            </a:endParaRPr>
          </a:p>
        </p:txBody>
      </p:sp>
      <p:sp>
        <p:nvSpPr>
          <p:cNvPr id="30726" name="Rectangle 8"/>
          <p:cNvSpPr>
            <a:spLocks noChangeArrowheads="1"/>
          </p:cNvSpPr>
          <p:nvPr/>
        </p:nvSpPr>
        <p:spPr bwMode="auto">
          <a:xfrm>
            <a:off x="9939" y="1295400"/>
            <a:ext cx="902486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3" pitchFamily="18" charset="2"/>
              <a:buChar char=""/>
            </a:pPr>
            <a:r>
              <a:rPr lang="en-US" sz="2800" dirty="0">
                <a:solidFill>
                  <a:srgbClr val="FF9933"/>
                </a:solidFill>
              </a:rPr>
              <a:t>Human Resources Maintenance and Development</a:t>
            </a:r>
          </a:p>
        </p:txBody>
      </p:sp>
    </p:spTree>
    <p:extLst>
      <p:ext uri="{BB962C8B-B14F-4D97-AF65-F5344CB8AC3E}">
        <p14:creationId xmlns:p14="http://schemas.microsoft.com/office/powerpoint/2010/main" val="959621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left)">
                                      <p:cBhvr>
                                        <p:cTn id="7" dur="500"/>
                                        <p:tgtEl>
                                          <p:spTgt spid="38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wipe(left)">
                                      <p:cBhvr>
                                        <p:cTn id="12" dur="500"/>
                                        <p:tgtEl>
                                          <p:spTgt spid="3891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8915">
                                            <p:txEl>
                                              <p:pRg st="1" end="1"/>
                                            </p:txEl>
                                          </p:spTgt>
                                        </p:tgtEl>
                                        <p:attrNameLst>
                                          <p:attrName>style.visibility</p:attrName>
                                        </p:attrNameLst>
                                      </p:cBhvr>
                                      <p:to>
                                        <p:strVal val="visible"/>
                                      </p:to>
                                    </p:set>
                                    <p:animEffect transition="in" filter="wipe(left)">
                                      <p:cBhvr>
                                        <p:cTn id="15" dur="500"/>
                                        <p:tgtEl>
                                          <p:spTgt spid="38915">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915">
                                            <p:txEl>
                                              <p:pRg st="2" end="2"/>
                                            </p:txEl>
                                          </p:spTgt>
                                        </p:tgtEl>
                                        <p:attrNameLst>
                                          <p:attrName>style.visibility</p:attrName>
                                        </p:attrNameLst>
                                      </p:cBhvr>
                                      <p:to>
                                        <p:strVal val="visible"/>
                                      </p:to>
                                    </p:set>
                                    <p:animEffect transition="in" filter="wipe(left)">
                                      <p:cBhvr>
                                        <p:cTn id="18" dur="500"/>
                                        <p:tgtEl>
                                          <p:spTgt spid="38915">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915">
                                            <p:txEl>
                                              <p:pRg st="3" end="3"/>
                                            </p:txEl>
                                          </p:spTgt>
                                        </p:tgtEl>
                                        <p:attrNameLst>
                                          <p:attrName>style.visibility</p:attrName>
                                        </p:attrNameLst>
                                      </p:cBhvr>
                                      <p:to>
                                        <p:strVal val="visible"/>
                                      </p:to>
                                    </p:set>
                                    <p:animEffect transition="in" filter="wipe(left)">
                                      <p:cBhvr>
                                        <p:cTn id="21" dur="500"/>
                                        <p:tgtEl>
                                          <p:spTgt spid="3891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919"/>
                                        </p:tgtEl>
                                        <p:attrNameLst>
                                          <p:attrName>style.visibility</p:attrName>
                                        </p:attrNameLst>
                                      </p:cBhvr>
                                      <p:to>
                                        <p:strVal val="visible"/>
                                      </p:to>
                                    </p:set>
                                    <p:animEffect transition="in" filter="wipe(left)">
                                      <p:cBhvr>
                                        <p:cTn id="26"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8" grpId="0" autoUpdateAnimBg="0"/>
      <p:bldP spid="3891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0" y="1752600"/>
            <a:ext cx="8991600" cy="457200"/>
          </a:xfrm>
        </p:spPr>
        <p:txBody>
          <a:bodyPr/>
          <a:lstStyle/>
          <a:p>
            <a:r>
              <a:rPr lang="en-US" dirty="0"/>
              <a:t> Human Resources Management and Planning</a:t>
            </a:r>
          </a:p>
        </p:txBody>
      </p:sp>
      <p:sp>
        <p:nvSpPr>
          <p:cNvPr id="31747" name="Rectangle 4"/>
          <p:cNvSpPr>
            <a:spLocks noGrp="1" noChangeArrowheads="1"/>
          </p:cNvSpPr>
          <p:nvPr>
            <p:ph type="title"/>
          </p:nvPr>
        </p:nvSpPr>
        <p:spPr>
          <a:xfrm>
            <a:off x="152400" y="679450"/>
            <a:ext cx="8991600" cy="1143000"/>
          </a:xfrm>
          <a:noFill/>
        </p:spPr>
        <p:txBody>
          <a:bodyPr/>
          <a:lstStyle/>
          <a:p>
            <a:pPr>
              <a:lnSpc>
                <a:spcPct val="75000"/>
              </a:lnSpc>
            </a:pPr>
            <a:r>
              <a:rPr lang="en-US" b="1" dirty="0">
                <a:solidFill>
                  <a:srgbClr val="FF0000"/>
                </a:solidFill>
              </a:rPr>
              <a:t>Human Resources Management Systems </a:t>
            </a:r>
            <a:r>
              <a:rPr lang="en-US" sz="3600" b="1" i="1" dirty="0">
                <a:solidFill>
                  <a:srgbClr val="FF0000"/>
                </a:solidFill>
              </a:rPr>
              <a:t>(continued …)</a:t>
            </a:r>
            <a:endParaRPr lang="en-US" b="1" dirty="0">
              <a:solidFill>
                <a:srgbClr val="FF0000"/>
              </a:solidFill>
            </a:endParaRPr>
          </a:p>
        </p:txBody>
      </p:sp>
      <p:sp>
        <p:nvSpPr>
          <p:cNvPr id="39941" name="Rectangle 5"/>
          <p:cNvSpPr>
            <a:spLocks noChangeArrowheads="1"/>
          </p:cNvSpPr>
          <p:nvPr/>
        </p:nvSpPr>
        <p:spPr bwMode="auto">
          <a:xfrm>
            <a:off x="152400" y="2349500"/>
            <a:ext cx="8991600"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10000"/>
              </a:spcBef>
              <a:spcAft>
                <a:spcPts val="600"/>
              </a:spcAft>
              <a:buFont typeface="Wingdings 3" pitchFamily="18" charset="2"/>
              <a:buChar char="î"/>
            </a:pPr>
            <a:r>
              <a:rPr lang="en-US" sz="2800" dirty="0">
                <a:solidFill>
                  <a:srgbClr val="0000CC"/>
                </a:solidFill>
              </a:rPr>
              <a:t>Personal files and skills inventory - </a:t>
            </a:r>
            <a:r>
              <a:rPr lang="en-US" sz="2200" dirty="0">
                <a:solidFill>
                  <a:srgbClr val="0000CC"/>
                </a:solidFill>
              </a:rPr>
              <a:t>computerized personnel files</a:t>
            </a:r>
            <a:r>
              <a:rPr lang="id-ID" sz="2200" dirty="0">
                <a:solidFill>
                  <a:srgbClr val="0000CC"/>
                </a:solidFill>
              </a:rPr>
              <a:t>,</a:t>
            </a:r>
            <a:r>
              <a:rPr lang="en-US" sz="2200" dirty="0">
                <a:solidFill>
                  <a:srgbClr val="0000CC"/>
                </a:solidFill>
              </a:rPr>
              <a:t> identify qualified</a:t>
            </a:r>
            <a:r>
              <a:rPr lang="id-ID" sz="2200" dirty="0">
                <a:solidFill>
                  <a:srgbClr val="0000CC"/>
                </a:solidFill>
              </a:rPr>
              <a:t>/</a:t>
            </a:r>
            <a:r>
              <a:rPr lang="id-ID" sz="2200" i="1" dirty="0">
                <a:solidFill>
                  <a:srgbClr val="0000CC"/>
                </a:solidFill>
              </a:rPr>
              <a:t>memenuhi syarat</a:t>
            </a:r>
            <a:r>
              <a:rPr lang="en-US" sz="2200" dirty="0">
                <a:solidFill>
                  <a:srgbClr val="0000CC"/>
                </a:solidFill>
              </a:rPr>
              <a:t> employees within the company for open positions, promotion, transfer, special training programs, and layoffs</a:t>
            </a:r>
            <a:r>
              <a:rPr lang="id-ID" sz="2200" i="1" dirty="0">
                <a:solidFill>
                  <a:srgbClr val="0000CC"/>
                </a:solidFill>
              </a:rPr>
              <a:t>/PHK</a:t>
            </a:r>
            <a:endParaRPr lang="en-US" sz="2800" i="1" dirty="0">
              <a:solidFill>
                <a:srgbClr val="0000CC"/>
              </a:solidFill>
            </a:endParaRPr>
          </a:p>
          <a:p>
            <a:pPr marL="742950" lvl="1" indent="-285750">
              <a:spcBef>
                <a:spcPct val="10000"/>
              </a:spcBef>
              <a:spcAft>
                <a:spcPts val="600"/>
              </a:spcAft>
              <a:buFont typeface="Wingdings 3" pitchFamily="18" charset="2"/>
              <a:buChar char="î"/>
            </a:pPr>
            <a:r>
              <a:rPr lang="en-US" sz="2800" dirty="0">
                <a:solidFill>
                  <a:srgbClr val="0000CC"/>
                </a:solidFill>
              </a:rPr>
              <a:t>Benefits administration - </a:t>
            </a:r>
            <a:r>
              <a:rPr lang="en-US" sz="2200" dirty="0">
                <a:solidFill>
                  <a:srgbClr val="0000CC"/>
                </a:solidFill>
              </a:rPr>
              <a:t>Networks and voice technology, or the intranets, </a:t>
            </a:r>
            <a:r>
              <a:rPr lang="id-ID" sz="2000" dirty="0">
                <a:solidFill>
                  <a:srgbClr val="0000CC"/>
                </a:solidFill>
              </a:rPr>
              <a:t>menentukan nilai setiap benefit dan salda benefit yang tersedia </a:t>
            </a:r>
            <a:r>
              <a:rPr lang="en-US" sz="2200" dirty="0">
                <a:solidFill>
                  <a:srgbClr val="0000CC"/>
                </a:solidFill>
              </a:rPr>
              <a:t> of each employee</a:t>
            </a:r>
            <a:endParaRPr lang="en-US" sz="2800" dirty="0">
              <a:solidFill>
                <a:srgbClr val="0000CC"/>
              </a:solidFill>
            </a:endParaRPr>
          </a:p>
          <a:p>
            <a:pPr marL="742950" lvl="1" indent="-285750">
              <a:spcBef>
                <a:spcPct val="10000"/>
              </a:spcBef>
              <a:spcAft>
                <a:spcPts val="600"/>
              </a:spcAft>
              <a:buFont typeface="Wingdings 3" pitchFamily="18" charset="2"/>
              <a:buChar char="î"/>
            </a:pPr>
            <a:r>
              <a:rPr lang="en-US" sz="2800" dirty="0">
                <a:solidFill>
                  <a:srgbClr val="0000CC"/>
                </a:solidFill>
              </a:rPr>
              <a:t>Government reports - </a:t>
            </a:r>
            <a:r>
              <a:rPr lang="id-ID" sz="2000" dirty="0">
                <a:solidFill>
                  <a:srgbClr val="0000CC"/>
                </a:solidFill>
              </a:rPr>
              <a:t>Ketersediaan catatan personel terkomputerisasi sangat</a:t>
            </a:r>
            <a:r>
              <a:rPr lang="en-US" sz="2200" dirty="0">
                <a:solidFill>
                  <a:srgbClr val="0000CC"/>
                </a:solidFill>
              </a:rPr>
              <a:t> eases the reporting process</a:t>
            </a:r>
            <a:endParaRPr lang="en-US" sz="2800" dirty="0">
              <a:solidFill>
                <a:srgbClr val="0000CC"/>
              </a:solidFill>
            </a:endParaRPr>
          </a:p>
        </p:txBody>
      </p:sp>
    </p:spTree>
    <p:extLst>
      <p:ext uri="{BB962C8B-B14F-4D97-AF65-F5344CB8AC3E}">
        <p14:creationId xmlns:p14="http://schemas.microsoft.com/office/powerpoint/2010/main" val="1040721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left)">
                                      <p:cBhvr>
                                        <p:cTn id="12" dur="500"/>
                                        <p:tgtEl>
                                          <p:spTgt spid="3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left)">
                                      <p:cBhvr>
                                        <p:cTn id="17" dur="500"/>
                                        <p:tgtEl>
                                          <p:spTgt spid="399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685800"/>
            <a:ext cx="8610600" cy="1143000"/>
          </a:xfrm>
        </p:spPr>
        <p:txBody>
          <a:bodyPr/>
          <a:lstStyle/>
          <a:p>
            <a:r>
              <a:rPr lang="en-US" b="1" dirty="0">
                <a:solidFill>
                  <a:srgbClr val="FF0000"/>
                </a:solidFill>
              </a:rPr>
              <a:t>Human Resources Management Systems </a:t>
            </a:r>
            <a:r>
              <a:rPr lang="en-US" sz="3600" b="1" i="1" dirty="0">
                <a:solidFill>
                  <a:srgbClr val="FF0000"/>
                </a:solidFill>
              </a:rPr>
              <a:t>(continued …)</a:t>
            </a:r>
            <a:endParaRPr lang="id-ID" b="1" dirty="0">
              <a:solidFill>
                <a:srgbClr val="FF0000"/>
              </a:solidFill>
            </a:endParaRPr>
          </a:p>
        </p:txBody>
      </p:sp>
      <p:sp>
        <p:nvSpPr>
          <p:cNvPr id="32771" name="Content Placeholder 2"/>
          <p:cNvSpPr>
            <a:spLocks noGrp="1"/>
          </p:cNvSpPr>
          <p:nvPr>
            <p:ph idx="1"/>
          </p:nvPr>
        </p:nvSpPr>
        <p:spPr>
          <a:xfrm>
            <a:off x="0" y="2057400"/>
            <a:ext cx="8748713" cy="4038600"/>
          </a:xfrm>
        </p:spPr>
        <p:txBody>
          <a:bodyPr/>
          <a:lstStyle/>
          <a:p>
            <a:pPr lvl="1">
              <a:spcBef>
                <a:spcPct val="10000"/>
              </a:spcBef>
              <a:spcAft>
                <a:spcPts val="600"/>
              </a:spcAft>
            </a:pPr>
            <a:r>
              <a:rPr lang="en-US" dirty="0">
                <a:solidFill>
                  <a:srgbClr val="0000CC"/>
                </a:solidFill>
              </a:rPr>
              <a:t>Personnel planning - </a:t>
            </a:r>
            <a:r>
              <a:rPr lang="en-US" sz="2200" dirty="0">
                <a:solidFill>
                  <a:srgbClr val="0000CC"/>
                </a:solidFill>
              </a:rPr>
              <a:t>IT is used to collect</a:t>
            </a:r>
            <a:r>
              <a:rPr lang="id-ID" sz="2200" dirty="0">
                <a:solidFill>
                  <a:srgbClr val="0000CC"/>
                </a:solidFill>
              </a:rPr>
              <a:t>/</a:t>
            </a:r>
            <a:r>
              <a:rPr lang="id-ID" sz="2200" i="1" dirty="0">
                <a:solidFill>
                  <a:srgbClr val="0000CC"/>
                </a:solidFill>
              </a:rPr>
              <a:t>mengumpulkan</a:t>
            </a:r>
            <a:r>
              <a:rPr lang="en-US" sz="2200" dirty="0">
                <a:solidFill>
                  <a:srgbClr val="0000CC"/>
                </a:solidFill>
              </a:rPr>
              <a:t>, update, and process the information</a:t>
            </a:r>
            <a:endParaRPr lang="en-US" dirty="0">
              <a:solidFill>
                <a:srgbClr val="0000CC"/>
              </a:solidFill>
            </a:endParaRPr>
          </a:p>
          <a:p>
            <a:pPr lvl="1">
              <a:spcBef>
                <a:spcPct val="10000"/>
              </a:spcBef>
              <a:spcAft>
                <a:spcPts val="600"/>
              </a:spcAft>
            </a:pPr>
            <a:r>
              <a:rPr lang="en-US" dirty="0">
                <a:solidFill>
                  <a:srgbClr val="0000CC"/>
                </a:solidFill>
              </a:rPr>
              <a:t>Succession planning and implementation - </a:t>
            </a:r>
            <a:r>
              <a:rPr lang="en-US" sz="2200" dirty="0">
                <a:solidFill>
                  <a:srgbClr val="0000CC"/>
                </a:solidFill>
              </a:rPr>
              <a:t>expert systems and personnel databases supporting and implementing planning</a:t>
            </a:r>
            <a:endParaRPr lang="en-US" dirty="0">
              <a:solidFill>
                <a:srgbClr val="0000CC"/>
              </a:solidFill>
            </a:endParaRPr>
          </a:p>
          <a:p>
            <a:pPr lvl="1">
              <a:spcBef>
                <a:spcPct val="10000"/>
              </a:spcBef>
              <a:spcAft>
                <a:spcPts val="600"/>
              </a:spcAft>
            </a:pPr>
            <a:r>
              <a:rPr lang="en-US" dirty="0">
                <a:solidFill>
                  <a:srgbClr val="0000CC"/>
                </a:solidFill>
              </a:rPr>
              <a:t>Labor-Management Negotiations – </a:t>
            </a:r>
            <a:r>
              <a:rPr lang="id-ID" dirty="0">
                <a:solidFill>
                  <a:srgbClr val="0000CC"/>
                </a:solidFill>
              </a:rPr>
              <a:t>DSS </a:t>
            </a:r>
            <a:r>
              <a:rPr lang="id-ID" sz="2400" dirty="0">
                <a:solidFill>
                  <a:srgbClr val="0000CC"/>
                </a:solidFill>
              </a:rPr>
              <a:t>meningkatkan iklim negosiasi dan sangat mengurang </a:t>
            </a:r>
            <a:r>
              <a:rPr lang="en-US" sz="2200" dirty="0">
                <a:solidFill>
                  <a:srgbClr val="0000CC"/>
                </a:solidFill>
              </a:rPr>
              <a:t>the time needed for reaching</a:t>
            </a:r>
            <a:r>
              <a:rPr lang="id-ID" sz="2200" dirty="0">
                <a:solidFill>
                  <a:srgbClr val="0000CC"/>
                </a:solidFill>
              </a:rPr>
              <a:t>/</a:t>
            </a:r>
            <a:r>
              <a:rPr lang="id-ID" sz="2200" i="1" dirty="0">
                <a:solidFill>
                  <a:srgbClr val="0000CC"/>
                </a:solidFill>
              </a:rPr>
              <a:t>mencapai</a:t>
            </a:r>
            <a:r>
              <a:rPr lang="en-US" sz="2200" dirty="0">
                <a:solidFill>
                  <a:srgbClr val="0000CC"/>
                </a:solidFill>
              </a:rPr>
              <a:t> an agreement</a:t>
            </a:r>
            <a:r>
              <a:rPr lang="id-ID" sz="2200" dirty="0">
                <a:solidFill>
                  <a:srgbClr val="0000CC"/>
                </a:solidFill>
              </a:rPr>
              <a:t>/</a:t>
            </a:r>
            <a:r>
              <a:rPr lang="id-ID" sz="2200" i="1" dirty="0">
                <a:solidFill>
                  <a:srgbClr val="0000CC"/>
                </a:solidFill>
              </a:rPr>
              <a:t>kesepakatan</a:t>
            </a:r>
            <a:endParaRPr lang="en-US" sz="2200" i="1" dirty="0">
              <a:solidFill>
                <a:srgbClr val="0000CC"/>
              </a:solidFill>
            </a:endParaRPr>
          </a:p>
          <a:p>
            <a:pPr>
              <a:spcAft>
                <a:spcPts val="600"/>
              </a:spcAft>
            </a:pPr>
            <a:endParaRPr lang="id-ID" dirty="0">
              <a:solidFill>
                <a:srgbClr val="0000CC"/>
              </a:solidFill>
            </a:endParaRPr>
          </a:p>
        </p:txBody>
      </p:sp>
    </p:spTree>
    <p:extLst>
      <p:ext uri="{BB962C8B-B14F-4D97-AF65-F5344CB8AC3E}">
        <p14:creationId xmlns:p14="http://schemas.microsoft.com/office/powerpoint/2010/main" val="3768174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52400" y="1926397"/>
            <a:ext cx="7772400" cy="533400"/>
          </a:xfrm>
        </p:spPr>
        <p:txBody>
          <a:bodyPr/>
          <a:lstStyle/>
          <a:p>
            <a:r>
              <a:rPr lang="en-US" dirty="0"/>
              <a:t>Intranet Applications in HRM</a:t>
            </a:r>
          </a:p>
        </p:txBody>
      </p:sp>
      <p:sp>
        <p:nvSpPr>
          <p:cNvPr id="33795" name="Rectangle 4"/>
          <p:cNvSpPr>
            <a:spLocks noGrp="1" noChangeArrowheads="1"/>
          </p:cNvSpPr>
          <p:nvPr>
            <p:ph type="title"/>
          </p:nvPr>
        </p:nvSpPr>
        <p:spPr>
          <a:xfrm>
            <a:off x="228600" y="762000"/>
            <a:ext cx="8915400" cy="1143000"/>
          </a:xfrm>
          <a:noFill/>
        </p:spPr>
        <p:txBody>
          <a:bodyPr/>
          <a:lstStyle/>
          <a:p>
            <a:r>
              <a:rPr lang="en-US" b="1" dirty="0">
                <a:solidFill>
                  <a:srgbClr val="FF0000"/>
                </a:solidFill>
              </a:rPr>
              <a:t>Human Resources Management Systems </a:t>
            </a:r>
            <a:r>
              <a:rPr lang="en-US" sz="3600" b="1" i="1" dirty="0">
                <a:solidFill>
                  <a:srgbClr val="FF0000"/>
                </a:solidFill>
              </a:rPr>
              <a:t>(continued …)</a:t>
            </a:r>
            <a:endParaRPr lang="en-US" b="1" dirty="0">
              <a:solidFill>
                <a:srgbClr val="FF0000"/>
              </a:solidFill>
            </a:endParaRPr>
          </a:p>
        </p:txBody>
      </p:sp>
      <p:sp>
        <p:nvSpPr>
          <p:cNvPr id="40965" name="Rectangle 5"/>
          <p:cNvSpPr>
            <a:spLocks noChangeArrowheads="1"/>
          </p:cNvSpPr>
          <p:nvPr/>
        </p:nvSpPr>
        <p:spPr bwMode="auto">
          <a:xfrm>
            <a:off x="-323850" y="2479675"/>
            <a:ext cx="96488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400" dirty="0">
                <a:solidFill>
                  <a:srgbClr val="0000CC"/>
                </a:solidFill>
              </a:rPr>
              <a:t>Edify Corp.’s employee service system</a:t>
            </a:r>
            <a:r>
              <a:rPr lang="id-ID" sz="2400" dirty="0">
                <a:solidFill>
                  <a:srgbClr val="0000CC"/>
                </a:solidFill>
              </a:rPr>
              <a:t> memajukan pendidikan</a:t>
            </a:r>
            <a:endParaRPr lang="en-US" sz="2400" dirty="0">
              <a:solidFill>
                <a:srgbClr val="0000CC"/>
              </a:solidFill>
            </a:endParaRPr>
          </a:p>
          <a:p>
            <a:pPr marL="742950" lvl="1" indent="-285750">
              <a:spcBef>
                <a:spcPct val="20000"/>
              </a:spcBef>
              <a:buFont typeface="Wingdings 3" pitchFamily="18" charset="2"/>
              <a:buChar char="î"/>
            </a:pPr>
            <a:r>
              <a:rPr lang="en-US" sz="2400" dirty="0">
                <a:solidFill>
                  <a:srgbClr val="0000CC"/>
                </a:solidFill>
              </a:rPr>
              <a:t>Oracle Corp.’s flexible benefits enrollment</a:t>
            </a:r>
            <a:r>
              <a:rPr lang="id-ID" sz="2400" dirty="0">
                <a:solidFill>
                  <a:srgbClr val="0000CC"/>
                </a:solidFill>
              </a:rPr>
              <a:t>/</a:t>
            </a:r>
            <a:r>
              <a:rPr lang="id-ID" sz="2400" i="1" dirty="0">
                <a:solidFill>
                  <a:srgbClr val="0000CC"/>
                </a:solidFill>
              </a:rPr>
              <a:t>pendaftaran</a:t>
            </a:r>
            <a:r>
              <a:rPr lang="en-US" sz="2400" dirty="0">
                <a:solidFill>
                  <a:srgbClr val="0000CC"/>
                </a:solidFill>
              </a:rPr>
              <a:t> program on the intranet</a:t>
            </a:r>
          </a:p>
          <a:p>
            <a:pPr marL="742950" lvl="1" indent="-285750">
              <a:spcBef>
                <a:spcPct val="20000"/>
              </a:spcBef>
              <a:buFont typeface="Wingdings 3" pitchFamily="18" charset="2"/>
              <a:buChar char="î"/>
            </a:pPr>
            <a:r>
              <a:rPr lang="id-ID" sz="2400" dirty="0">
                <a:solidFill>
                  <a:srgbClr val="0000CC"/>
                </a:solidFill>
              </a:rPr>
              <a:t>Online direktori Aetna Plan’s kesehatan, dokter perawatan primer</a:t>
            </a:r>
            <a:r>
              <a:rPr lang="en-US" sz="2400" dirty="0">
                <a:solidFill>
                  <a:srgbClr val="0000CC"/>
                </a:solidFill>
              </a:rPr>
              <a:t>, hospitals, medical services, and health information</a:t>
            </a:r>
          </a:p>
          <a:p>
            <a:pPr marL="742950" lvl="1" indent="-285750">
              <a:spcBef>
                <a:spcPct val="20000"/>
              </a:spcBef>
              <a:buFont typeface="Wingdings 3" pitchFamily="18" charset="2"/>
              <a:buChar char="î"/>
            </a:pPr>
            <a:r>
              <a:rPr lang="id-ID" sz="2400" dirty="0">
                <a:solidFill>
                  <a:srgbClr val="0000CC"/>
                </a:solidFill>
              </a:rPr>
              <a:t>Kegiatan pendidikan dan pengembangan ekstensif</a:t>
            </a:r>
            <a:r>
              <a:rPr lang="en-US" sz="2400" dirty="0">
                <a:solidFill>
                  <a:srgbClr val="0000CC"/>
                </a:solidFill>
              </a:rPr>
              <a:t> Apple Computers’ on the intranet</a:t>
            </a:r>
          </a:p>
          <a:p>
            <a:pPr marL="742950" lvl="1" indent="-285750">
              <a:spcBef>
                <a:spcPct val="20000"/>
              </a:spcBef>
              <a:buFont typeface="Wingdings 3" pitchFamily="18" charset="2"/>
              <a:buChar char="î"/>
            </a:pPr>
            <a:r>
              <a:rPr lang="en-US" sz="2400" dirty="0">
                <a:solidFill>
                  <a:srgbClr val="0000CC"/>
                </a:solidFill>
              </a:rPr>
              <a:t>Merck Inc.’s intranet for HR transactions</a:t>
            </a:r>
          </a:p>
        </p:txBody>
      </p:sp>
    </p:spTree>
    <p:extLst>
      <p:ext uri="{BB962C8B-B14F-4D97-AF65-F5344CB8AC3E}">
        <p14:creationId xmlns:p14="http://schemas.microsoft.com/office/powerpoint/2010/main" val="1723345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5">
                                            <p:txEl>
                                              <p:pRg st="3" end="3"/>
                                            </p:txEl>
                                          </p:spTgt>
                                        </p:tgtEl>
                                        <p:attrNameLst>
                                          <p:attrName>style.visibility</p:attrName>
                                        </p:attrNameLst>
                                      </p:cBhvr>
                                      <p:to>
                                        <p:strVal val="visible"/>
                                      </p:to>
                                    </p:set>
                                    <p:animEffect transition="in" filter="wipe(left)">
                                      <p:cBhvr>
                                        <p:cTn id="22" dur="500"/>
                                        <p:tgtEl>
                                          <p:spTgt spid="409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5">
                                            <p:txEl>
                                              <p:pRg st="4" end="4"/>
                                            </p:txEl>
                                          </p:spTgt>
                                        </p:tgtEl>
                                        <p:attrNameLst>
                                          <p:attrName>style.visibility</p:attrName>
                                        </p:attrNameLst>
                                      </p:cBhvr>
                                      <p:to>
                                        <p:strVal val="visible"/>
                                      </p:to>
                                    </p:set>
                                    <p:animEffect transition="in" filter="wipe(left)">
                                      <p:cBhvr>
                                        <p:cTn id="27" dur="500"/>
                                        <p:tgtEl>
                                          <p:spTgt spid="409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28D000-C652-4D2E-8D73-C860432F891B}" type="slidenum">
              <a:rPr lang="en-US" sz="1400" smtClean="0"/>
              <a:pPr eaLnBrk="1" hangingPunct="1"/>
              <a:t>46</a:t>
            </a:fld>
            <a:endParaRPr lang="en-US" sz="1400"/>
          </a:p>
        </p:txBody>
      </p:sp>
      <p:sp>
        <p:nvSpPr>
          <p:cNvPr id="31747" name="Rectangle 2"/>
          <p:cNvSpPr>
            <a:spLocks noGrp="1" noChangeArrowheads="1"/>
          </p:cNvSpPr>
          <p:nvPr>
            <p:ph type="title"/>
          </p:nvPr>
        </p:nvSpPr>
        <p:spPr>
          <a:xfrm>
            <a:off x="609600" y="381000"/>
            <a:ext cx="7772400" cy="838200"/>
          </a:xfrm>
        </p:spPr>
        <p:txBody>
          <a:bodyPr/>
          <a:lstStyle/>
          <a:p>
            <a:pPr eaLnBrk="1" hangingPunct="1"/>
            <a:r>
              <a:rPr lang="id-ID" b="1" dirty="0">
                <a:solidFill>
                  <a:srgbClr val="FF0000"/>
                </a:solidFill>
              </a:rPr>
              <a:t>MIS- </a:t>
            </a:r>
            <a:r>
              <a:rPr lang="en-US" b="1" dirty="0" err="1">
                <a:solidFill>
                  <a:srgbClr val="FF0000"/>
                </a:solidFill>
              </a:rPr>
              <a:t>Sistem</a:t>
            </a:r>
            <a:r>
              <a:rPr lang="en-US" b="1" dirty="0">
                <a:solidFill>
                  <a:srgbClr val="FF0000"/>
                </a:solidFill>
              </a:rPr>
              <a:t> </a:t>
            </a:r>
            <a:r>
              <a:rPr lang="en-US" b="1" dirty="0" err="1">
                <a:solidFill>
                  <a:srgbClr val="FF0000"/>
                </a:solidFill>
              </a:rPr>
              <a:t>Informasi</a:t>
            </a:r>
            <a:r>
              <a:rPr lang="en-US" b="1" dirty="0">
                <a:solidFill>
                  <a:srgbClr val="FF0000"/>
                </a:solidFill>
              </a:rPr>
              <a:t> </a:t>
            </a:r>
            <a:r>
              <a:rPr lang="en-US" b="1" dirty="0" err="1">
                <a:solidFill>
                  <a:srgbClr val="FF0000"/>
                </a:solidFill>
              </a:rPr>
              <a:t>Manajemen</a:t>
            </a:r>
            <a:endParaRPr lang="en-US" b="1" dirty="0">
              <a:solidFill>
                <a:srgbClr val="FF0000"/>
              </a:solidFill>
            </a:endParaRPr>
          </a:p>
        </p:txBody>
      </p:sp>
      <p:sp>
        <p:nvSpPr>
          <p:cNvPr id="31748" name="Rectangle 3"/>
          <p:cNvSpPr>
            <a:spLocks noGrp="1" noChangeArrowheads="1"/>
          </p:cNvSpPr>
          <p:nvPr>
            <p:ph type="body" idx="1"/>
          </p:nvPr>
        </p:nvSpPr>
        <p:spPr>
          <a:xfrm>
            <a:off x="457200" y="1143000"/>
            <a:ext cx="8610600" cy="5410200"/>
          </a:xfrm>
        </p:spPr>
        <p:txBody>
          <a:bodyPr/>
          <a:lstStyle/>
          <a:p>
            <a:pPr eaLnBrk="1" hangingPunct="1">
              <a:lnSpc>
                <a:spcPct val="90000"/>
              </a:lnSpc>
            </a:pPr>
            <a:r>
              <a:rPr lang="en-US" sz="2800" dirty="0" err="1"/>
              <a:t>Menyajikan</a:t>
            </a:r>
            <a:r>
              <a:rPr lang="en-US" sz="2800" dirty="0"/>
              <a:t> </a:t>
            </a:r>
            <a:r>
              <a:rPr lang="en-US" sz="2800" dirty="0" err="1"/>
              <a:t>informasi</a:t>
            </a:r>
            <a:r>
              <a:rPr lang="en-US" sz="2800" dirty="0"/>
              <a:t> yang </a:t>
            </a:r>
            <a:r>
              <a:rPr lang="en-US" sz="2800" dirty="0" err="1"/>
              <a:t>digunakan</a:t>
            </a:r>
            <a:r>
              <a:rPr lang="en-US" sz="2800" dirty="0"/>
              <a:t> </a:t>
            </a:r>
            <a:r>
              <a:rPr lang="en-US" sz="2800" dirty="0" err="1"/>
              <a:t>untuk</a:t>
            </a:r>
            <a:r>
              <a:rPr lang="en-US" sz="2800" dirty="0"/>
              <a:t> </a:t>
            </a:r>
            <a:r>
              <a:rPr lang="en-US" sz="2800" dirty="0" err="1"/>
              <a:t>mendukung</a:t>
            </a:r>
            <a:r>
              <a:rPr lang="en-US" sz="2800" dirty="0"/>
              <a:t> </a:t>
            </a:r>
            <a:r>
              <a:rPr lang="en-US" sz="2800" dirty="0" err="1"/>
              <a:t>operasi</a:t>
            </a:r>
            <a:r>
              <a:rPr lang="en-US" sz="2800" dirty="0"/>
              <a:t>, </a:t>
            </a:r>
            <a:r>
              <a:rPr lang="en-US" sz="2800" dirty="0" err="1"/>
              <a:t>manajemen</a:t>
            </a:r>
            <a:r>
              <a:rPr lang="en-US" sz="2800" dirty="0"/>
              <a:t>, </a:t>
            </a:r>
            <a:r>
              <a:rPr lang="en-US" sz="2800" dirty="0" err="1"/>
              <a:t>dan</a:t>
            </a:r>
            <a:r>
              <a:rPr lang="en-US" sz="2800" dirty="0"/>
              <a:t> </a:t>
            </a:r>
            <a:r>
              <a:rPr lang="en-US" sz="2800" dirty="0" err="1"/>
              <a:t>pengambilan</a:t>
            </a:r>
            <a:r>
              <a:rPr lang="en-US" sz="2800" dirty="0"/>
              <a:t> </a:t>
            </a:r>
            <a:r>
              <a:rPr lang="en-US" sz="2800" dirty="0" err="1"/>
              <a:t>keputusan</a:t>
            </a:r>
            <a:r>
              <a:rPr lang="en-US" sz="2800" dirty="0"/>
              <a:t> </a:t>
            </a:r>
            <a:r>
              <a:rPr lang="en-US" sz="2800" dirty="0" err="1"/>
              <a:t>dalam</a:t>
            </a:r>
            <a:r>
              <a:rPr lang="en-US" sz="2800" dirty="0"/>
              <a:t> </a:t>
            </a:r>
            <a:r>
              <a:rPr lang="en-US" sz="2800" dirty="0" err="1"/>
              <a:t>sebuah</a:t>
            </a:r>
            <a:r>
              <a:rPr lang="en-US" sz="2800" dirty="0"/>
              <a:t> </a:t>
            </a:r>
            <a:r>
              <a:rPr lang="en-US" sz="2800" dirty="0" err="1"/>
              <a:t>organisasi</a:t>
            </a:r>
            <a:endParaRPr lang="en-US" sz="2800" dirty="0"/>
          </a:p>
          <a:p>
            <a:pPr eaLnBrk="1" hangingPunct="1">
              <a:lnSpc>
                <a:spcPct val="90000"/>
              </a:lnSpc>
            </a:pPr>
            <a:r>
              <a:rPr lang="en-US" sz="2800" dirty="0" err="1"/>
              <a:t>Biasanya</a:t>
            </a:r>
            <a:r>
              <a:rPr lang="en-US" sz="2800" dirty="0"/>
              <a:t> </a:t>
            </a:r>
            <a:r>
              <a:rPr lang="en-US" sz="2800" dirty="0" err="1"/>
              <a:t>menghasilkan</a:t>
            </a:r>
            <a:r>
              <a:rPr lang="en-US" sz="2800" dirty="0"/>
              <a:t> </a:t>
            </a:r>
            <a:r>
              <a:rPr lang="en-US" sz="2800" dirty="0" err="1"/>
              <a:t>informasi</a:t>
            </a:r>
            <a:r>
              <a:rPr lang="en-US" sz="2800" dirty="0"/>
              <a:t> </a:t>
            </a:r>
            <a:r>
              <a:rPr lang="en-US" sz="2800" dirty="0" err="1"/>
              <a:t>untuk</a:t>
            </a:r>
            <a:r>
              <a:rPr lang="en-US" sz="2800" dirty="0"/>
              <a:t> :</a:t>
            </a:r>
          </a:p>
          <a:p>
            <a:pPr lvl="1" eaLnBrk="1" hangingPunct="1">
              <a:lnSpc>
                <a:spcPct val="90000"/>
              </a:lnSpc>
            </a:pPr>
            <a:r>
              <a:rPr lang="en-US" sz="2400" dirty="0" err="1"/>
              <a:t>Memantau</a:t>
            </a:r>
            <a:r>
              <a:rPr lang="en-US" sz="2400" dirty="0"/>
              <a:t> </a:t>
            </a:r>
            <a:r>
              <a:rPr lang="en-US" sz="2400" dirty="0" err="1"/>
              <a:t>kinerja</a:t>
            </a:r>
            <a:endParaRPr lang="en-US" sz="2400" dirty="0"/>
          </a:p>
          <a:p>
            <a:pPr lvl="1" eaLnBrk="1" hangingPunct="1">
              <a:lnSpc>
                <a:spcPct val="90000"/>
              </a:lnSpc>
            </a:pPr>
            <a:r>
              <a:rPr lang="en-US" sz="2400" dirty="0" err="1"/>
              <a:t>Memelihara</a:t>
            </a:r>
            <a:r>
              <a:rPr lang="en-US" sz="2400" dirty="0"/>
              <a:t> </a:t>
            </a:r>
            <a:r>
              <a:rPr lang="en-US" sz="2400" dirty="0" err="1"/>
              <a:t>koordinasi</a:t>
            </a:r>
            <a:endParaRPr lang="en-US" sz="2400" dirty="0"/>
          </a:p>
          <a:p>
            <a:pPr lvl="1" eaLnBrk="1" hangingPunct="1">
              <a:lnSpc>
                <a:spcPct val="90000"/>
              </a:lnSpc>
            </a:pPr>
            <a:r>
              <a:rPr lang="en-US" sz="2400" dirty="0" err="1"/>
              <a:t>Operasi</a:t>
            </a:r>
            <a:r>
              <a:rPr lang="en-US" sz="2400" dirty="0"/>
              <a:t> </a:t>
            </a:r>
            <a:r>
              <a:rPr lang="en-US" sz="2400" dirty="0" err="1"/>
              <a:t>organisasi</a:t>
            </a:r>
            <a:endParaRPr lang="en-US" sz="2400" dirty="0"/>
          </a:p>
          <a:p>
            <a:pPr eaLnBrk="1" hangingPunct="1">
              <a:lnSpc>
                <a:spcPct val="90000"/>
              </a:lnSpc>
            </a:pPr>
            <a:r>
              <a:rPr lang="en-US" sz="2800" dirty="0" err="1"/>
              <a:t>Umumnya</a:t>
            </a:r>
            <a:r>
              <a:rPr lang="en-US" sz="2800" dirty="0"/>
              <a:t> </a:t>
            </a:r>
            <a:r>
              <a:rPr lang="en-US" sz="2800" dirty="0" err="1"/>
              <a:t>mengambil</a:t>
            </a:r>
            <a:r>
              <a:rPr lang="en-US" sz="2800" dirty="0"/>
              <a:t> data </a:t>
            </a:r>
            <a:r>
              <a:rPr lang="en-US" sz="2800" dirty="0" err="1"/>
              <a:t>dari</a:t>
            </a:r>
            <a:r>
              <a:rPr lang="en-US" sz="2800" dirty="0"/>
              <a:t> </a:t>
            </a:r>
            <a:r>
              <a:rPr lang="en-US" sz="2800" dirty="0" err="1"/>
              <a:t>sistem</a:t>
            </a:r>
            <a:r>
              <a:rPr lang="en-US" sz="2800" dirty="0"/>
              <a:t> </a:t>
            </a:r>
            <a:r>
              <a:rPr lang="en-US" sz="2800" dirty="0" err="1"/>
              <a:t>pemrosesan</a:t>
            </a:r>
            <a:r>
              <a:rPr lang="en-US" sz="2800" dirty="0"/>
              <a:t> </a:t>
            </a:r>
            <a:r>
              <a:rPr lang="en-US" sz="2800" dirty="0" err="1"/>
              <a:t>transaksi</a:t>
            </a:r>
            <a:endParaRPr lang="en-US" sz="2800" dirty="0"/>
          </a:p>
          <a:p>
            <a:pPr eaLnBrk="1" hangingPunct="1">
              <a:lnSpc>
                <a:spcPct val="90000"/>
              </a:lnSpc>
            </a:pPr>
            <a:r>
              <a:rPr lang="en-US" sz="2800" dirty="0" err="1"/>
              <a:t>Sering</a:t>
            </a:r>
            <a:r>
              <a:rPr lang="en-US" sz="2800" dirty="0"/>
              <a:t> </a:t>
            </a:r>
            <a:r>
              <a:rPr lang="en-US" sz="2800" dirty="0" err="1"/>
              <a:t>disebut</a:t>
            </a:r>
            <a:r>
              <a:rPr lang="en-US" sz="2800" dirty="0"/>
              <a:t> </a:t>
            </a:r>
            <a:r>
              <a:rPr lang="en-US" sz="2800" dirty="0" err="1"/>
              <a:t>sistem</a:t>
            </a:r>
            <a:r>
              <a:rPr lang="en-US" sz="2800" dirty="0"/>
              <a:t> </a:t>
            </a:r>
            <a:r>
              <a:rPr lang="en-US" sz="2800" dirty="0" err="1"/>
              <a:t>peringatan</a:t>
            </a:r>
            <a:r>
              <a:rPr lang="en-US" sz="2800" dirty="0"/>
              <a:t> </a:t>
            </a:r>
            <a:r>
              <a:rPr lang="en-US" sz="2800" dirty="0" err="1"/>
              <a:t>manajemen</a:t>
            </a:r>
            <a:r>
              <a:rPr lang="en-US" sz="2800" dirty="0"/>
              <a:t> (management alerting system) – Haag, 2000; </a:t>
            </a:r>
            <a:r>
              <a:rPr lang="en-US" sz="2800" dirty="0" err="1"/>
              <a:t>atau</a:t>
            </a:r>
            <a:r>
              <a:rPr lang="en-US" sz="2800" dirty="0"/>
              <a:t> </a:t>
            </a:r>
            <a:r>
              <a:rPr lang="en-US" sz="2800" dirty="0" err="1"/>
              <a:t>sistem</a:t>
            </a:r>
            <a:r>
              <a:rPr lang="en-US" sz="2800" dirty="0"/>
              <a:t> </a:t>
            </a:r>
            <a:r>
              <a:rPr lang="en-US" sz="2800" dirty="0" err="1"/>
              <a:t>pelaporan</a:t>
            </a:r>
            <a:r>
              <a:rPr lang="en-US" sz="2800" dirty="0"/>
              <a:t> </a:t>
            </a:r>
            <a:r>
              <a:rPr lang="en-US" sz="2800" dirty="0" err="1"/>
              <a:t>manajemen</a:t>
            </a:r>
            <a:r>
              <a:rPr lang="en-US" sz="2800" dirty="0"/>
              <a:t> (management reporting system) – </a:t>
            </a:r>
            <a:r>
              <a:rPr lang="en-US" sz="2800" dirty="0" err="1"/>
              <a:t>Zwass</a:t>
            </a:r>
            <a:r>
              <a:rPr lang="en-US" sz="2800" dirty="0"/>
              <a:t>, 1998</a:t>
            </a:r>
          </a:p>
        </p:txBody>
      </p:sp>
    </p:spTree>
    <p:extLst>
      <p:ext uri="{BB962C8B-B14F-4D97-AF65-F5344CB8AC3E}">
        <p14:creationId xmlns:p14="http://schemas.microsoft.com/office/powerpoint/2010/main" val="415201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E33D5A1-61F1-494B-8D21-700CC8284946}" type="slidenum">
              <a:rPr lang="en-US" sz="1400" smtClean="0"/>
              <a:pPr eaLnBrk="1" hangingPunct="1"/>
              <a:t>47</a:t>
            </a:fld>
            <a:endParaRPr lang="en-US" sz="1400"/>
          </a:p>
        </p:txBody>
      </p:sp>
      <p:sp>
        <p:nvSpPr>
          <p:cNvPr id="32771" name="AutoShape 4"/>
          <p:cNvSpPr>
            <a:spLocks noChangeArrowheads="1"/>
          </p:cNvSpPr>
          <p:nvPr/>
        </p:nvSpPr>
        <p:spPr bwMode="auto">
          <a:xfrm>
            <a:off x="838200" y="2057400"/>
            <a:ext cx="1066800" cy="1447800"/>
          </a:xfrm>
          <a:prstGeom prst="can">
            <a:avLst>
              <a:gd name="adj" fmla="val 33929"/>
            </a:avLst>
          </a:prstGeom>
          <a:solidFill>
            <a:schemeClr val="accent1"/>
          </a:solidFill>
          <a:ln w="9525">
            <a:solidFill>
              <a:schemeClr val="tx1"/>
            </a:solidFill>
            <a:round/>
            <a:headEnd/>
            <a:tailEnd/>
          </a:ln>
        </p:spPr>
        <p:txBody>
          <a:bodyPr wrap="none" anchor="ctr"/>
          <a:lstStyle/>
          <a:p>
            <a:pPr algn="ctr"/>
            <a:r>
              <a:rPr lang="en-US"/>
              <a:t>Basis</a:t>
            </a:r>
          </a:p>
          <a:p>
            <a:pPr algn="ctr"/>
            <a:r>
              <a:rPr lang="en-US"/>
              <a:t>Data</a:t>
            </a:r>
          </a:p>
        </p:txBody>
      </p:sp>
      <p:sp>
        <p:nvSpPr>
          <p:cNvPr id="32772" name="Rectangle 5"/>
          <p:cNvSpPr>
            <a:spLocks noChangeArrowheads="1"/>
          </p:cNvSpPr>
          <p:nvPr/>
        </p:nvSpPr>
        <p:spPr bwMode="auto">
          <a:xfrm>
            <a:off x="3048000" y="2171700"/>
            <a:ext cx="1905000" cy="1295400"/>
          </a:xfrm>
          <a:prstGeom prst="rect">
            <a:avLst/>
          </a:prstGeom>
          <a:solidFill>
            <a:schemeClr val="accent1"/>
          </a:solidFill>
          <a:ln w="9525">
            <a:solidFill>
              <a:schemeClr val="tx1"/>
            </a:solidFill>
            <a:miter lim="800000"/>
            <a:headEnd/>
            <a:tailEnd/>
          </a:ln>
        </p:spPr>
        <p:txBody>
          <a:bodyPr wrap="none" anchor="ctr"/>
          <a:lstStyle/>
          <a:p>
            <a:pPr algn="ctr"/>
            <a:r>
              <a:rPr lang="en-US"/>
              <a:t>Sistem</a:t>
            </a:r>
          </a:p>
          <a:p>
            <a:pPr algn="ctr"/>
            <a:r>
              <a:rPr lang="en-US"/>
              <a:t>Informasi</a:t>
            </a:r>
          </a:p>
          <a:p>
            <a:pPr algn="ctr"/>
            <a:r>
              <a:rPr lang="en-US"/>
              <a:t>Manajemen</a:t>
            </a:r>
          </a:p>
        </p:txBody>
      </p:sp>
      <p:sp>
        <p:nvSpPr>
          <p:cNvPr id="32773" name="AutoShape 6"/>
          <p:cNvSpPr>
            <a:spLocks noChangeArrowheads="1"/>
          </p:cNvSpPr>
          <p:nvPr/>
        </p:nvSpPr>
        <p:spPr bwMode="auto">
          <a:xfrm>
            <a:off x="6096000" y="1981200"/>
            <a:ext cx="2514600" cy="1600200"/>
          </a:xfrm>
          <a:prstGeom prst="flowChartMultidocument">
            <a:avLst/>
          </a:prstGeom>
          <a:solidFill>
            <a:schemeClr val="accent1"/>
          </a:solidFill>
          <a:ln w="9525">
            <a:solidFill>
              <a:schemeClr val="tx1"/>
            </a:solidFill>
            <a:miter lim="800000"/>
            <a:headEnd/>
            <a:tailEnd/>
          </a:ln>
        </p:spPr>
        <p:txBody>
          <a:bodyPr wrap="none" anchor="ctr"/>
          <a:lstStyle/>
          <a:p>
            <a:pPr algn="ctr"/>
            <a:r>
              <a:rPr lang="en-US"/>
              <a:t>Informasi</a:t>
            </a:r>
          </a:p>
          <a:p>
            <a:pPr algn="ctr"/>
            <a:r>
              <a:rPr lang="en-US"/>
              <a:t>Untuk Pemakai</a:t>
            </a:r>
          </a:p>
        </p:txBody>
      </p:sp>
      <p:sp>
        <p:nvSpPr>
          <p:cNvPr id="32774" name="Line 7"/>
          <p:cNvSpPr>
            <a:spLocks noChangeShapeType="1"/>
          </p:cNvSpPr>
          <p:nvPr/>
        </p:nvSpPr>
        <p:spPr bwMode="auto">
          <a:xfrm>
            <a:off x="1905000" y="2819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2775" name="Line 8"/>
          <p:cNvSpPr>
            <a:spLocks noChangeShapeType="1"/>
          </p:cNvSpPr>
          <p:nvPr/>
        </p:nvSpPr>
        <p:spPr bwMode="auto">
          <a:xfrm>
            <a:off x="4953000" y="2819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2776" name="Text Box 9"/>
          <p:cNvSpPr txBox="1">
            <a:spLocks noChangeArrowheads="1"/>
          </p:cNvSpPr>
          <p:nvPr/>
        </p:nvSpPr>
        <p:spPr bwMode="auto">
          <a:xfrm>
            <a:off x="228600" y="990599"/>
            <a:ext cx="90638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400" b="1" dirty="0" err="1">
                <a:solidFill>
                  <a:srgbClr val="FF0000"/>
                </a:solidFill>
              </a:rPr>
              <a:t>Sistem</a:t>
            </a:r>
            <a:r>
              <a:rPr lang="en-US" sz="4400" b="1" dirty="0">
                <a:solidFill>
                  <a:srgbClr val="FF0000"/>
                </a:solidFill>
              </a:rPr>
              <a:t> </a:t>
            </a:r>
            <a:r>
              <a:rPr lang="en-US" sz="4400" b="1" dirty="0" err="1">
                <a:solidFill>
                  <a:srgbClr val="FF0000"/>
                </a:solidFill>
              </a:rPr>
              <a:t>Informasi</a:t>
            </a:r>
            <a:r>
              <a:rPr lang="en-US" sz="4400" b="1" dirty="0">
                <a:solidFill>
                  <a:srgbClr val="FF0000"/>
                </a:solidFill>
              </a:rPr>
              <a:t> </a:t>
            </a:r>
            <a:r>
              <a:rPr lang="en-US" sz="4400" b="1" dirty="0" err="1">
                <a:solidFill>
                  <a:srgbClr val="FF0000"/>
                </a:solidFill>
              </a:rPr>
              <a:t>Manajemen</a:t>
            </a:r>
            <a:r>
              <a:rPr lang="id-ID" sz="4400" b="1" dirty="0">
                <a:solidFill>
                  <a:srgbClr val="FF0000"/>
                </a:solidFill>
              </a:rPr>
              <a:t> (MIS)</a:t>
            </a:r>
            <a:endParaRPr lang="en-US" sz="4400" b="1" dirty="0">
              <a:solidFill>
                <a:srgbClr val="FF0000"/>
              </a:solidFill>
            </a:endParaRPr>
          </a:p>
        </p:txBody>
      </p:sp>
    </p:spTree>
    <p:extLst>
      <p:ext uri="{BB962C8B-B14F-4D97-AF65-F5344CB8AC3E}">
        <p14:creationId xmlns:p14="http://schemas.microsoft.com/office/powerpoint/2010/main" val="776984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5400" y="609600"/>
            <a:ext cx="7966075" cy="1143000"/>
          </a:xfrm>
        </p:spPr>
        <p:txBody>
          <a:bodyPr/>
          <a:lstStyle/>
          <a:p>
            <a:r>
              <a:rPr lang="en-US"/>
              <a:t>Management Information Systems</a:t>
            </a:r>
          </a:p>
        </p:txBody>
      </p:sp>
      <p:sp>
        <p:nvSpPr>
          <p:cNvPr id="13315" name="Rectangle 3"/>
          <p:cNvSpPr>
            <a:spLocks noGrp="1" noChangeArrowheads="1"/>
          </p:cNvSpPr>
          <p:nvPr>
            <p:ph type="body" idx="1"/>
          </p:nvPr>
        </p:nvSpPr>
        <p:spPr>
          <a:xfrm>
            <a:off x="250825" y="1524000"/>
            <a:ext cx="8893175" cy="2209800"/>
          </a:xfrm>
        </p:spPr>
        <p:txBody>
          <a:bodyPr/>
          <a:lstStyle/>
          <a:p>
            <a:r>
              <a:rPr lang="id-ID" sz="2800" dirty="0"/>
              <a:t>Memberikan informasi secara rutin kepada para manajer </a:t>
            </a:r>
            <a:r>
              <a:rPr lang="en-US" sz="2800" i="1" dirty="0"/>
              <a:t>in the functional areas</a:t>
            </a:r>
            <a:r>
              <a:rPr lang="id-ID" sz="2800" i="1" dirty="0"/>
              <a:t> /</a:t>
            </a:r>
            <a:r>
              <a:rPr lang="id-ID" sz="2800" dirty="0"/>
              <a:t> dalam bidang fungsional</a:t>
            </a:r>
            <a:endParaRPr lang="en-US" sz="2800" i="1" dirty="0"/>
          </a:p>
          <a:p>
            <a:r>
              <a:rPr lang="id-ID" sz="2800" dirty="0"/>
              <a:t>Memberikan informasi dalam laporan pengecualian dan hoc (demand) laporan.</a:t>
            </a:r>
          </a:p>
          <a:p>
            <a:endParaRPr lang="id-ID" sz="2800" dirty="0"/>
          </a:p>
          <a:p>
            <a:endParaRPr lang="en-US" sz="2800" dirty="0"/>
          </a:p>
        </p:txBody>
      </p:sp>
      <p:sp>
        <p:nvSpPr>
          <p:cNvPr id="13319" name="Rectangle 7"/>
          <p:cNvSpPr>
            <a:spLocks noChangeArrowheads="1"/>
          </p:cNvSpPr>
          <p:nvPr/>
        </p:nvSpPr>
        <p:spPr bwMode="auto">
          <a:xfrm>
            <a:off x="3048000" y="4483100"/>
            <a:ext cx="1524000" cy="822325"/>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chemeClr val="hlink"/>
                </a:solidFill>
              </a:rPr>
              <a:t>A Management</a:t>
            </a:r>
          </a:p>
          <a:p>
            <a:pPr algn="ctr"/>
            <a:r>
              <a:rPr lang="en-US" sz="1600" b="1">
                <a:solidFill>
                  <a:schemeClr val="hlink"/>
                </a:solidFill>
              </a:rPr>
              <a:t>Information</a:t>
            </a:r>
          </a:p>
          <a:p>
            <a:pPr algn="ctr"/>
            <a:r>
              <a:rPr lang="en-US" sz="1600" b="1">
                <a:solidFill>
                  <a:schemeClr val="hlink"/>
                </a:solidFill>
              </a:rPr>
              <a:t>System</a:t>
            </a:r>
          </a:p>
        </p:txBody>
      </p:sp>
      <p:grpSp>
        <p:nvGrpSpPr>
          <p:cNvPr id="13343" name="Group 31"/>
          <p:cNvGrpSpPr>
            <a:grpSpLocks/>
          </p:cNvGrpSpPr>
          <p:nvPr/>
        </p:nvGrpSpPr>
        <p:grpSpPr bwMode="auto">
          <a:xfrm>
            <a:off x="3048000" y="5332413"/>
            <a:ext cx="1527175" cy="1152525"/>
            <a:chOff x="1920" y="3359"/>
            <a:chExt cx="962" cy="726"/>
          </a:xfrm>
        </p:grpSpPr>
        <p:sp>
          <p:nvSpPr>
            <p:cNvPr id="10265" name="Rectangle 11"/>
            <p:cNvSpPr>
              <a:spLocks noChangeArrowheads="1"/>
            </p:cNvSpPr>
            <p:nvPr/>
          </p:nvSpPr>
          <p:spPr bwMode="auto">
            <a:xfrm>
              <a:off x="1920" y="3624"/>
              <a:ext cx="962" cy="461"/>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Data</a:t>
              </a:r>
            </a:p>
            <a:p>
              <a:pPr algn="ctr"/>
              <a:r>
                <a:rPr lang="en-US" sz="1600" b="1"/>
                <a:t>Warehouse</a:t>
              </a:r>
            </a:p>
          </p:txBody>
        </p:sp>
        <p:sp>
          <p:nvSpPr>
            <p:cNvPr id="10266" name="Line 15"/>
            <p:cNvSpPr>
              <a:spLocks noChangeShapeType="1"/>
            </p:cNvSpPr>
            <p:nvPr/>
          </p:nvSpPr>
          <p:spPr bwMode="auto">
            <a:xfrm>
              <a:off x="2256" y="3359"/>
              <a:ext cx="0" cy="259"/>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67" name="Line 16"/>
            <p:cNvSpPr>
              <a:spLocks noChangeShapeType="1"/>
            </p:cNvSpPr>
            <p:nvPr/>
          </p:nvSpPr>
          <p:spPr bwMode="auto">
            <a:xfrm flipV="1">
              <a:off x="2440" y="3359"/>
              <a:ext cx="0" cy="259"/>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13344" name="Group 32"/>
          <p:cNvGrpSpPr>
            <a:grpSpLocks/>
          </p:cNvGrpSpPr>
          <p:nvPr/>
        </p:nvGrpSpPr>
        <p:grpSpPr bwMode="auto">
          <a:xfrm>
            <a:off x="4572000" y="4267200"/>
            <a:ext cx="1828800" cy="2217738"/>
            <a:chOff x="2880" y="2688"/>
            <a:chExt cx="1152" cy="1397"/>
          </a:xfrm>
        </p:grpSpPr>
        <p:sp>
          <p:nvSpPr>
            <p:cNvPr id="10260" name="Rectangle 8"/>
            <p:cNvSpPr>
              <a:spLocks noChangeArrowheads="1"/>
            </p:cNvSpPr>
            <p:nvPr/>
          </p:nvSpPr>
          <p:spPr bwMode="auto">
            <a:xfrm>
              <a:off x="3216" y="2688"/>
              <a:ext cx="816" cy="777"/>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1" u="sng"/>
                <a:t>Reports</a:t>
              </a:r>
              <a:endParaRPr lang="en-US" sz="1600" b="1"/>
            </a:p>
            <a:p>
              <a:r>
                <a:rPr lang="en-US" sz="1600" b="1"/>
                <a:t>Scheduled,</a:t>
              </a:r>
            </a:p>
            <a:p>
              <a:r>
                <a:rPr lang="en-US" sz="1600" b="1"/>
                <a:t>Exception,</a:t>
              </a:r>
            </a:p>
            <a:p>
              <a:r>
                <a:rPr lang="en-US" sz="1600" b="1"/>
                <a:t>Demand,</a:t>
              </a:r>
            </a:p>
            <a:p>
              <a:r>
                <a:rPr lang="en-US" sz="1600" b="1"/>
                <a:t>Others</a:t>
              </a:r>
            </a:p>
          </p:txBody>
        </p:sp>
        <p:sp>
          <p:nvSpPr>
            <p:cNvPr id="10261" name="Rectangle 12"/>
            <p:cNvSpPr>
              <a:spLocks noChangeArrowheads="1"/>
            </p:cNvSpPr>
            <p:nvPr/>
          </p:nvSpPr>
          <p:spPr bwMode="auto">
            <a:xfrm>
              <a:off x="3216" y="3624"/>
              <a:ext cx="816" cy="461"/>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Functional</a:t>
              </a:r>
            </a:p>
            <a:p>
              <a:pPr algn="ctr"/>
              <a:r>
                <a:rPr lang="en-US" sz="1600" b="1"/>
                <a:t>applications,</a:t>
              </a:r>
            </a:p>
            <a:p>
              <a:pPr algn="ctr"/>
              <a:r>
                <a:rPr lang="en-US" sz="1600" b="1"/>
                <a:t>DSS</a:t>
              </a:r>
            </a:p>
          </p:txBody>
        </p:sp>
        <p:sp>
          <p:nvSpPr>
            <p:cNvPr id="10262" name="Line 17"/>
            <p:cNvSpPr>
              <a:spLocks noChangeShapeType="1"/>
            </p:cNvSpPr>
            <p:nvPr/>
          </p:nvSpPr>
          <p:spPr bwMode="auto">
            <a:xfrm>
              <a:off x="3600" y="3467"/>
              <a:ext cx="0" cy="144"/>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63" name="Line 19"/>
            <p:cNvSpPr>
              <a:spLocks noChangeShapeType="1"/>
            </p:cNvSpPr>
            <p:nvPr/>
          </p:nvSpPr>
          <p:spPr bwMode="auto">
            <a:xfrm>
              <a:off x="2880" y="3072"/>
              <a:ext cx="336" cy="0"/>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64" name="Line 21"/>
            <p:cNvSpPr>
              <a:spLocks noChangeShapeType="1"/>
            </p:cNvSpPr>
            <p:nvPr/>
          </p:nvSpPr>
          <p:spPr bwMode="auto">
            <a:xfrm>
              <a:off x="2880" y="3840"/>
              <a:ext cx="336" cy="0"/>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13342" name="Group 30"/>
          <p:cNvGrpSpPr>
            <a:grpSpLocks/>
          </p:cNvGrpSpPr>
          <p:nvPr/>
        </p:nvGrpSpPr>
        <p:grpSpPr bwMode="auto">
          <a:xfrm>
            <a:off x="990600" y="3733800"/>
            <a:ext cx="2027238" cy="2751138"/>
            <a:chOff x="624" y="2352"/>
            <a:chExt cx="1277" cy="1733"/>
          </a:xfrm>
        </p:grpSpPr>
        <p:grpSp>
          <p:nvGrpSpPr>
            <p:cNvPr id="10252" name="Group 28"/>
            <p:cNvGrpSpPr>
              <a:grpSpLocks/>
            </p:cNvGrpSpPr>
            <p:nvPr/>
          </p:nvGrpSpPr>
          <p:grpSpPr bwMode="auto">
            <a:xfrm>
              <a:off x="624" y="2352"/>
              <a:ext cx="1277" cy="917"/>
              <a:chOff x="624" y="2352"/>
              <a:chExt cx="1277" cy="917"/>
            </a:xfrm>
          </p:grpSpPr>
          <p:sp>
            <p:nvSpPr>
              <p:cNvPr id="10256" name="Rectangle 5"/>
              <p:cNvSpPr>
                <a:spLocks noChangeArrowheads="1"/>
              </p:cNvSpPr>
              <p:nvPr/>
            </p:nvSpPr>
            <p:spPr bwMode="auto">
              <a:xfrm>
                <a:off x="624" y="2352"/>
                <a:ext cx="816" cy="384"/>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Business</a:t>
                </a:r>
              </a:p>
              <a:p>
                <a:pPr algn="ctr"/>
                <a:r>
                  <a:rPr lang="en-US" sz="1800" dirty="0"/>
                  <a:t>Transactions</a:t>
                </a:r>
              </a:p>
            </p:txBody>
          </p:sp>
          <p:sp>
            <p:nvSpPr>
              <p:cNvPr id="10257" name="Rectangle 6"/>
              <p:cNvSpPr>
                <a:spLocks noChangeArrowheads="1"/>
              </p:cNvSpPr>
              <p:nvPr/>
            </p:nvSpPr>
            <p:spPr bwMode="auto">
              <a:xfrm>
                <a:off x="624" y="2885"/>
                <a:ext cx="816" cy="384"/>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TPS</a:t>
                </a:r>
              </a:p>
            </p:txBody>
          </p:sp>
          <p:sp>
            <p:nvSpPr>
              <p:cNvPr id="10258" name="Line 13"/>
              <p:cNvSpPr>
                <a:spLocks noChangeShapeType="1"/>
              </p:cNvSpPr>
              <p:nvPr/>
            </p:nvSpPr>
            <p:spPr bwMode="auto">
              <a:xfrm>
                <a:off x="1008" y="2736"/>
                <a:ext cx="0" cy="144"/>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9" name="Line 18"/>
              <p:cNvSpPr>
                <a:spLocks noChangeShapeType="1"/>
              </p:cNvSpPr>
              <p:nvPr/>
            </p:nvSpPr>
            <p:spPr bwMode="auto">
              <a:xfrm>
                <a:off x="1440" y="3072"/>
                <a:ext cx="461" cy="0"/>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10253" name="Group 29"/>
            <p:cNvGrpSpPr>
              <a:grpSpLocks/>
            </p:cNvGrpSpPr>
            <p:nvPr/>
          </p:nvGrpSpPr>
          <p:grpSpPr bwMode="auto">
            <a:xfrm>
              <a:off x="624" y="3168"/>
              <a:ext cx="1277" cy="917"/>
              <a:chOff x="624" y="3168"/>
              <a:chExt cx="1277" cy="917"/>
            </a:xfrm>
          </p:grpSpPr>
          <p:sp>
            <p:nvSpPr>
              <p:cNvPr id="10254" name="Rectangle 10"/>
              <p:cNvSpPr>
                <a:spLocks noChangeArrowheads="1"/>
              </p:cNvSpPr>
              <p:nvPr/>
            </p:nvSpPr>
            <p:spPr bwMode="auto">
              <a:xfrm>
                <a:off x="624" y="3624"/>
                <a:ext cx="816" cy="461"/>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Databases</a:t>
                </a:r>
              </a:p>
              <a:p>
                <a:pPr algn="ctr"/>
                <a:r>
                  <a:rPr lang="en-US" sz="1600" b="1"/>
                  <a:t>Internal,</a:t>
                </a:r>
              </a:p>
              <a:p>
                <a:pPr algn="ctr"/>
                <a:r>
                  <a:rPr lang="en-US" sz="1600" b="1"/>
                  <a:t>External</a:t>
                </a:r>
              </a:p>
            </p:txBody>
          </p:sp>
          <p:sp>
            <p:nvSpPr>
              <p:cNvPr id="10255" name="Freeform 22"/>
              <p:cNvSpPr>
                <a:spLocks/>
              </p:cNvSpPr>
              <p:nvPr/>
            </p:nvSpPr>
            <p:spPr bwMode="auto">
              <a:xfrm>
                <a:off x="1440" y="3168"/>
                <a:ext cx="461" cy="672"/>
              </a:xfrm>
              <a:custGeom>
                <a:avLst/>
                <a:gdLst>
                  <a:gd name="T0" fmla="*/ 0 w 432"/>
                  <a:gd name="T1" fmla="*/ 672 h 672"/>
                  <a:gd name="T2" fmla="*/ 324 w 432"/>
                  <a:gd name="T3" fmla="*/ 672 h 672"/>
                  <a:gd name="T4" fmla="*/ 324 w 432"/>
                  <a:gd name="T5" fmla="*/ 0 h 672"/>
                  <a:gd name="T6" fmla="*/ 727 w 432"/>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672">
                    <a:moveTo>
                      <a:pt x="0" y="672"/>
                    </a:moveTo>
                    <a:lnTo>
                      <a:pt x="192" y="672"/>
                    </a:lnTo>
                    <a:lnTo>
                      <a:pt x="192" y="0"/>
                    </a:lnTo>
                    <a:lnTo>
                      <a:pt x="432" y="0"/>
                    </a:lnTo>
                  </a:path>
                </a:pathLst>
              </a:custGeom>
              <a:noFill/>
              <a:ln w="9525">
                <a:solidFill>
                  <a:srgbClr val="FFCCCC"/>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grpSp>
        <p:nvGrpSpPr>
          <p:cNvPr id="13345" name="Group 33"/>
          <p:cNvGrpSpPr>
            <a:grpSpLocks/>
          </p:cNvGrpSpPr>
          <p:nvPr/>
        </p:nvGrpSpPr>
        <p:grpSpPr bwMode="auto">
          <a:xfrm>
            <a:off x="5715000" y="4267200"/>
            <a:ext cx="2514600" cy="2397125"/>
            <a:chOff x="3600" y="2688"/>
            <a:chExt cx="1584" cy="1510"/>
          </a:xfrm>
        </p:grpSpPr>
        <p:sp>
          <p:nvSpPr>
            <p:cNvPr id="10249" name="Rectangle 9"/>
            <p:cNvSpPr>
              <a:spLocks noChangeArrowheads="1"/>
            </p:cNvSpPr>
            <p:nvPr/>
          </p:nvSpPr>
          <p:spPr bwMode="auto">
            <a:xfrm>
              <a:off x="4368" y="2688"/>
              <a:ext cx="816" cy="777"/>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Enterprise </a:t>
              </a:r>
            </a:p>
            <a:p>
              <a:pPr algn="ctr"/>
              <a:r>
                <a:rPr lang="en-US" sz="1600" b="1"/>
                <a:t>Application</a:t>
              </a:r>
            </a:p>
            <a:p>
              <a:pPr algn="ctr"/>
              <a:r>
                <a:rPr lang="en-US" sz="1600" b="1"/>
                <a:t>such as </a:t>
              </a:r>
              <a:r>
                <a:rPr lang="id-ID" sz="1600" b="1"/>
                <a:t>/spt.</a:t>
              </a:r>
              <a:endParaRPr lang="en-US" sz="1600" b="1"/>
            </a:p>
            <a:p>
              <a:pPr algn="ctr"/>
              <a:r>
                <a:rPr lang="en-US" sz="1600" b="1"/>
                <a:t>EIS</a:t>
              </a:r>
            </a:p>
          </p:txBody>
        </p:sp>
        <p:sp>
          <p:nvSpPr>
            <p:cNvPr id="10250" name="Line 20"/>
            <p:cNvSpPr>
              <a:spLocks noChangeShapeType="1"/>
            </p:cNvSpPr>
            <p:nvPr/>
          </p:nvSpPr>
          <p:spPr bwMode="auto">
            <a:xfrm>
              <a:off x="4032" y="3072"/>
              <a:ext cx="336" cy="0"/>
            </a:xfrm>
            <a:prstGeom prst="line">
              <a:avLst/>
            </a:prstGeom>
            <a:noFill/>
            <a:ln w="9525">
              <a:solidFill>
                <a:srgbClr val="FFCCCC"/>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1" name="Freeform 27"/>
            <p:cNvSpPr>
              <a:spLocks/>
            </p:cNvSpPr>
            <p:nvPr/>
          </p:nvSpPr>
          <p:spPr bwMode="auto">
            <a:xfrm>
              <a:off x="3600" y="3456"/>
              <a:ext cx="1200" cy="742"/>
            </a:xfrm>
            <a:custGeom>
              <a:avLst/>
              <a:gdLst>
                <a:gd name="T0" fmla="*/ 0 w 1200"/>
                <a:gd name="T1" fmla="*/ 2113 h 624"/>
                <a:gd name="T2" fmla="*/ 0 w 1200"/>
                <a:gd name="T3" fmla="*/ 2492 h 624"/>
                <a:gd name="T4" fmla="*/ 1200 w 1200"/>
                <a:gd name="T5" fmla="*/ 2492 h 624"/>
                <a:gd name="T6" fmla="*/ 1200 w 1200"/>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624">
                  <a:moveTo>
                    <a:pt x="0" y="528"/>
                  </a:moveTo>
                  <a:lnTo>
                    <a:pt x="0" y="624"/>
                  </a:lnTo>
                  <a:lnTo>
                    <a:pt x="1200" y="624"/>
                  </a:lnTo>
                  <a:lnTo>
                    <a:pt x="1200" y="0"/>
                  </a:lnTo>
                </a:path>
              </a:pathLst>
            </a:custGeom>
            <a:noFill/>
            <a:ln w="9525">
              <a:solidFill>
                <a:srgbClr val="FFCCCC"/>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Tree>
    <p:extLst>
      <p:ext uri="{BB962C8B-B14F-4D97-AF65-F5344CB8AC3E}">
        <p14:creationId xmlns:p14="http://schemas.microsoft.com/office/powerpoint/2010/main" val="2190326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10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331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331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31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 calcmode="lin" valueType="num">
                                      <p:cBhvr>
                                        <p:cTn id="15" dur="10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331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331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31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3319"/>
                                        </p:tgtEl>
                                        <p:attrNameLst>
                                          <p:attrName>style.visibility</p:attrName>
                                        </p:attrNameLst>
                                      </p:cBhvr>
                                      <p:to>
                                        <p:strVal val="visible"/>
                                      </p:to>
                                    </p:set>
                                    <p:animEffect transition="in" filter="box(out)">
                                      <p:cBhvr>
                                        <p:cTn id="23" dur="500"/>
                                        <p:tgtEl>
                                          <p:spTgt spid="13319"/>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3342"/>
                                        </p:tgtEl>
                                        <p:attrNameLst>
                                          <p:attrName>style.visibility</p:attrName>
                                        </p:attrNameLst>
                                      </p:cBhvr>
                                      <p:to>
                                        <p:strVal val="visible"/>
                                      </p:to>
                                    </p:set>
                                    <p:anim calcmode="lin" valueType="num">
                                      <p:cBhvr additive="base">
                                        <p:cTn id="27" dur="500"/>
                                        <p:tgtEl>
                                          <p:spTgt spid="13342"/>
                                        </p:tgtEl>
                                        <p:attrNameLst>
                                          <p:attrName>ppt_x</p:attrName>
                                        </p:attrNameLst>
                                      </p:cBhvr>
                                      <p:tavLst>
                                        <p:tav tm="0">
                                          <p:val>
                                            <p:strVal val="#ppt_x-#ppt_w*1.125000"/>
                                          </p:val>
                                        </p:tav>
                                        <p:tav tm="100000">
                                          <p:val>
                                            <p:strVal val="#ppt_x"/>
                                          </p:val>
                                        </p:tav>
                                      </p:tavLst>
                                    </p:anim>
                                    <p:animEffect transition="in" filter="wipe(right)">
                                      <p:cBhvr>
                                        <p:cTn id="28" dur="500"/>
                                        <p:tgtEl>
                                          <p:spTgt spid="13342"/>
                                        </p:tgtEl>
                                      </p:cBhvr>
                                    </p:animEffect>
                                  </p:childTnLst>
                                </p:cTn>
                              </p:par>
                            </p:childTnLst>
                          </p:cTn>
                        </p:par>
                        <p:par>
                          <p:cTn id="29" fill="hold" nodeType="afterGroup">
                            <p:stCondLst>
                              <p:cond delay="1000"/>
                            </p:stCondLst>
                            <p:childTnLst>
                              <p:par>
                                <p:cTn id="30" presetID="12" presetClass="entr" presetSubtype="1" fill="hold" nodeType="afterEffect">
                                  <p:stCondLst>
                                    <p:cond delay="0"/>
                                  </p:stCondLst>
                                  <p:childTnLst>
                                    <p:set>
                                      <p:cBhvr>
                                        <p:cTn id="31" dur="1" fill="hold">
                                          <p:stCondLst>
                                            <p:cond delay="0"/>
                                          </p:stCondLst>
                                        </p:cTn>
                                        <p:tgtEl>
                                          <p:spTgt spid="13343"/>
                                        </p:tgtEl>
                                        <p:attrNameLst>
                                          <p:attrName>style.visibility</p:attrName>
                                        </p:attrNameLst>
                                      </p:cBhvr>
                                      <p:to>
                                        <p:strVal val="visible"/>
                                      </p:to>
                                    </p:set>
                                    <p:anim calcmode="lin" valueType="num">
                                      <p:cBhvr additive="base">
                                        <p:cTn id="32" dur="500"/>
                                        <p:tgtEl>
                                          <p:spTgt spid="13343"/>
                                        </p:tgtEl>
                                        <p:attrNameLst>
                                          <p:attrName>ppt_y</p:attrName>
                                        </p:attrNameLst>
                                      </p:cBhvr>
                                      <p:tavLst>
                                        <p:tav tm="0">
                                          <p:val>
                                            <p:strVal val="#ppt_y-#ppt_h*1.125000"/>
                                          </p:val>
                                        </p:tav>
                                        <p:tav tm="100000">
                                          <p:val>
                                            <p:strVal val="#ppt_y"/>
                                          </p:val>
                                        </p:tav>
                                      </p:tavLst>
                                    </p:anim>
                                    <p:animEffect transition="in" filter="wipe(down)">
                                      <p:cBhvr>
                                        <p:cTn id="33" dur="500"/>
                                        <p:tgtEl>
                                          <p:spTgt spid="13343"/>
                                        </p:tgtEl>
                                      </p:cBhvr>
                                    </p:animEffect>
                                  </p:childTnLst>
                                </p:cTn>
                              </p:par>
                            </p:childTnLst>
                          </p:cTn>
                        </p:par>
                        <p:par>
                          <p:cTn id="34" fill="hold" nodeType="afterGroup">
                            <p:stCondLst>
                              <p:cond delay="1500"/>
                            </p:stCondLst>
                            <p:childTnLst>
                              <p:par>
                                <p:cTn id="35" presetID="12" presetClass="entr" presetSubtype="8" fill="hold" nodeType="afterEffect">
                                  <p:stCondLst>
                                    <p:cond delay="0"/>
                                  </p:stCondLst>
                                  <p:childTnLst>
                                    <p:set>
                                      <p:cBhvr>
                                        <p:cTn id="36" dur="1" fill="hold">
                                          <p:stCondLst>
                                            <p:cond delay="0"/>
                                          </p:stCondLst>
                                        </p:cTn>
                                        <p:tgtEl>
                                          <p:spTgt spid="13344"/>
                                        </p:tgtEl>
                                        <p:attrNameLst>
                                          <p:attrName>style.visibility</p:attrName>
                                        </p:attrNameLst>
                                      </p:cBhvr>
                                      <p:to>
                                        <p:strVal val="visible"/>
                                      </p:to>
                                    </p:set>
                                    <p:anim calcmode="lin" valueType="num">
                                      <p:cBhvr additive="base">
                                        <p:cTn id="37" dur="500"/>
                                        <p:tgtEl>
                                          <p:spTgt spid="13344"/>
                                        </p:tgtEl>
                                        <p:attrNameLst>
                                          <p:attrName>ppt_x</p:attrName>
                                        </p:attrNameLst>
                                      </p:cBhvr>
                                      <p:tavLst>
                                        <p:tav tm="0">
                                          <p:val>
                                            <p:strVal val="#ppt_x-#ppt_w*1.125000"/>
                                          </p:val>
                                        </p:tav>
                                        <p:tav tm="100000">
                                          <p:val>
                                            <p:strVal val="#ppt_x"/>
                                          </p:val>
                                        </p:tav>
                                      </p:tavLst>
                                    </p:anim>
                                    <p:animEffect transition="in" filter="wipe(right)">
                                      <p:cBhvr>
                                        <p:cTn id="38" dur="500"/>
                                        <p:tgtEl>
                                          <p:spTgt spid="13344"/>
                                        </p:tgtEl>
                                      </p:cBhvr>
                                    </p:animEffect>
                                  </p:childTnLst>
                                </p:cTn>
                              </p:par>
                            </p:childTnLst>
                          </p:cTn>
                        </p:par>
                        <p:par>
                          <p:cTn id="39" fill="hold" nodeType="afterGroup">
                            <p:stCondLst>
                              <p:cond delay="2000"/>
                            </p:stCondLst>
                            <p:childTnLst>
                              <p:par>
                                <p:cTn id="40" presetID="12" presetClass="entr" presetSubtype="8" fill="hold" nodeType="afterEffect">
                                  <p:stCondLst>
                                    <p:cond delay="0"/>
                                  </p:stCondLst>
                                  <p:childTnLst>
                                    <p:set>
                                      <p:cBhvr>
                                        <p:cTn id="41" dur="1" fill="hold">
                                          <p:stCondLst>
                                            <p:cond delay="0"/>
                                          </p:stCondLst>
                                        </p:cTn>
                                        <p:tgtEl>
                                          <p:spTgt spid="13345"/>
                                        </p:tgtEl>
                                        <p:attrNameLst>
                                          <p:attrName>style.visibility</p:attrName>
                                        </p:attrNameLst>
                                      </p:cBhvr>
                                      <p:to>
                                        <p:strVal val="visible"/>
                                      </p:to>
                                    </p:set>
                                    <p:anim calcmode="lin" valueType="num">
                                      <p:cBhvr additive="base">
                                        <p:cTn id="42" dur="500"/>
                                        <p:tgtEl>
                                          <p:spTgt spid="13345"/>
                                        </p:tgtEl>
                                        <p:attrNameLst>
                                          <p:attrName>ppt_x</p:attrName>
                                        </p:attrNameLst>
                                      </p:cBhvr>
                                      <p:tavLst>
                                        <p:tav tm="0">
                                          <p:val>
                                            <p:strVal val="#ppt_x-#ppt_w*1.125000"/>
                                          </p:val>
                                        </p:tav>
                                        <p:tav tm="100000">
                                          <p:val>
                                            <p:strVal val="#ppt_x"/>
                                          </p:val>
                                        </p:tav>
                                      </p:tavLst>
                                    </p:anim>
                                    <p:animEffect transition="in" filter="wipe(right)">
                                      <p:cBhvr>
                                        <p:cTn id="43" dur="500"/>
                                        <p:tgtEl>
                                          <p:spTgt spid="13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P spid="1331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C26FCC7-CF27-422F-8BFC-E80BC0F63E20}" type="slidenum">
              <a:rPr lang="en-US" sz="1400" smtClean="0"/>
              <a:pPr eaLnBrk="1" hangingPunct="1"/>
              <a:t>49</a:t>
            </a:fld>
            <a:endParaRPr lang="en-US" sz="1400"/>
          </a:p>
        </p:txBody>
      </p:sp>
      <p:sp>
        <p:nvSpPr>
          <p:cNvPr id="33795" name="Rectangle 2"/>
          <p:cNvSpPr>
            <a:spLocks noGrp="1" noChangeArrowheads="1"/>
          </p:cNvSpPr>
          <p:nvPr>
            <p:ph type="title"/>
          </p:nvPr>
        </p:nvSpPr>
        <p:spPr>
          <a:xfrm>
            <a:off x="152400" y="914400"/>
            <a:ext cx="8839200" cy="1143000"/>
          </a:xfrm>
        </p:spPr>
        <p:txBody>
          <a:bodyPr/>
          <a:lstStyle/>
          <a:p>
            <a:pPr eaLnBrk="1" hangingPunct="1"/>
            <a:r>
              <a:rPr lang="en-US" dirty="0" err="1">
                <a:solidFill>
                  <a:srgbClr val="FF0000"/>
                </a:solidFill>
              </a:rPr>
              <a:t>Klasifikasi</a:t>
            </a:r>
            <a:r>
              <a:rPr lang="en-US" dirty="0">
                <a:solidFill>
                  <a:srgbClr val="FF0000"/>
                </a:solidFill>
              </a:rPr>
              <a:t> </a:t>
            </a:r>
            <a:r>
              <a:rPr lang="id-ID" dirty="0">
                <a:solidFill>
                  <a:srgbClr val="FF0000"/>
                </a:solidFill>
              </a:rPr>
              <a:t>SI </a:t>
            </a:r>
            <a:r>
              <a:rPr lang="en-US" dirty="0" err="1">
                <a:solidFill>
                  <a:srgbClr val="FF0000"/>
                </a:solidFill>
              </a:rPr>
              <a:t>menurut</a:t>
            </a:r>
            <a:r>
              <a:rPr lang="en-US" dirty="0">
                <a:solidFill>
                  <a:srgbClr val="FF0000"/>
                </a:solidFill>
              </a:rPr>
              <a:t> </a:t>
            </a:r>
            <a:r>
              <a:rPr lang="en-US" dirty="0" err="1">
                <a:solidFill>
                  <a:srgbClr val="FF0000"/>
                </a:solidFill>
              </a:rPr>
              <a:t>Aktivitas</a:t>
            </a:r>
            <a:r>
              <a:rPr lang="en-US" dirty="0">
                <a:solidFill>
                  <a:srgbClr val="FF0000"/>
                </a:solidFill>
              </a:rPr>
              <a:t> </a:t>
            </a:r>
            <a:r>
              <a:rPr lang="en-US" dirty="0" err="1">
                <a:solidFill>
                  <a:srgbClr val="FF0000"/>
                </a:solidFill>
              </a:rPr>
              <a:t>Manajemen</a:t>
            </a:r>
            <a:endParaRPr lang="en-US" dirty="0">
              <a:solidFill>
                <a:srgbClr val="FF0000"/>
              </a:solidFill>
            </a:endParaRPr>
          </a:p>
        </p:txBody>
      </p:sp>
      <p:sp>
        <p:nvSpPr>
          <p:cNvPr id="33796" name="Rectangle 3"/>
          <p:cNvSpPr>
            <a:spLocks noGrp="1" noChangeArrowheads="1"/>
          </p:cNvSpPr>
          <p:nvPr>
            <p:ph type="body" idx="1"/>
          </p:nvPr>
        </p:nvSpPr>
        <p:spPr>
          <a:xfrm>
            <a:off x="457200" y="2209800"/>
            <a:ext cx="8229600" cy="3916363"/>
          </a:xfrm>
        </p:spPr>
        <p:txBody>
          <a:bodyPr/>
          <a:lstStyle/>
          <a:p>
            <a:pPr eaLnBrk="1" hangingPunct="1"/>
            <a:r>
              <a:rPr lang="en-US" dirty="0" err="1"/>
              <a:t>Sistem</a:t>
            </a:r>
            <a:r>
              <a:rPr lang="en-US" dirty="0"/>
              <a:t> </a:t>
            </a:r>
            <a:r>
              <a:rPr lang="en-US" dirty="0" err="1"/>
              <a:t>Informasi</a:t>
            </a:r>
            <a:r>
              <a:rPr lang="en-US" dirty="0"/>
              <a:t> </a:t>
            </a:r>
            <a:r>
              <a:rPr lang="en-US" dirty="0" err="1"/>
              <a:t>Pengetahuan</a:t>
            </a:r>
            <a:endParaRPr lang="en-US" dirty="0"/>
          </a:p>
          <a:p>
            <a:pPr eaLnBrk="1" hangingPunct="1"/>
            <a:r>
              <a:rPr lang="en-US" dirty="0" err="1"/>
              <a:t>Sistem</a:t>
            </a:r>
            <a:r>
              <a:rPr lang="en-US" dirty="0"/>
              <a:t> </a:t>
            </a:r>
            <a:r>
              <a:rPr lang="en-US" dirty="0" err="1"/>
              <a:t>Informasi</a:t>
            </a:r>
            <a:r>
              <a:rPr lang="en-US" dirty="0"/>
              <a:t> </a:t>
            </a:r>
            <a:r>
              <a:rPr lang="en-US" dirty="0" err="1"/>
              <a:t>Operasional</a:t>
            </a:r>
            <a:endParaRPr lang="en-US" dirty="0"/>
          </a:p>
          <a:p>
            <a:pPr eaLnBrk="1" hangingPunct="1"/>
            <a:r>
              <a:rPr lang="en-US" dirty="0" err="1"/>
              <a:t>Sistem</a:t>
            </a:r>
            <a:r>
              <a:rPr lang="en-US" dirty="0"/>
              <a:t> </a:t>
            </a:r>
            <a:r>
              <a:rPr lang="en-US" dirty="0" err="1"/>
              <a:t>Informasi</a:t>
            </a:r>
            <a:r>
              <a:rPr lang="en-US" dirty="0"/>
              <a:t> </a:t>
            </a:r>
            <a:r>
              <a:rPr lang="en-US" dirty="0" err="1"/>
              <a:t>Manajerial</a:t>
            </a:r>
            <a:endParaRPr lang="en-US" dirty="0"/>
          </a:p>
          <a:p>
            <a:pPr eaLnBrk="1" hangingPunct="1"/>
            <a:r>
              <a:rPr lang="en-US" dirty="0" err="1"/>
              <a:t>Sistem</a:t>
            </a:r>
            <a:r>
              <a:rPr lang="en-US" dirty="0"/>
              <a:t> </a:t>
            </a:r>
            <a:r>
              <a:rPr lang="en-US" dirty="0" err="1"/>
              <a:t>Informasi</a:t>
            </a:r>
            <a:r>
              <a:rPr lang="en-US" dirty="0"/>
              <a:t> </a:t>
            </a:r>
            <a:r>
              <a:rPr lang="en-US" dirty="0" err="1"/>
              <a:t>Strategis</a:t>
            </a:r>
            <a:endParaRPr lang="en-US" dirty="0"/>
          </a:p>
        </p:txBody>
      </p:sp>
    </p:spTree>
    <p:extLst>
      <p:ext uri="{BB962C8B-B14F-4D97-AF65-F5344CB8AC3E}">
        <p14:creationId xmlns:p14="http://schemas.microsoft.com/office/powerpoint/2010/main" val="240770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85800"/>
            <a:ext cx="8001000" cy="1143000"/>
          </a:xfrm>
        </p:spPr>
        <p:txBody>
          <a:bodyPr/>
          <a:lstStyle/>
          <a:p>
            <a:r>
              <a:rPr lang="en-GB" b="1" dirty="0">
                <a:solidFill>
                  <a:srgbClr val="0000CC"/>
                </a:solidFill>
              </a:rPr>
              <a:t>Characteristics of</a:t>
            </a:r>
            <a:br>
              <a:rPr lang="en-GB" b="1" dirty="0">
                <a:solidFill>
                  <a:srgbClr val="0000CC"/>
                </a:solidFill>
              </a:rPr>
            </a:br>
            <a:r>
              <a:rPr lang="en-GB" b="1" dirty="0">
                <a:solidFill>
                  <a:srgbClr val="0000CC"/>
                </a:solidFill>
              </a:rPr>
              <a:t>Functional Information Systems</a:t>
            </a:r>
          </a:p>
        </p:txBody>
      </p:sp>
      <p:sp>
        <p:nvSpPr>
          <p:cNvPr id="49155" name="Rectangle 3"/>
          <p:cNvSpPr>
            <a:spLocks noGrp="1" noChangeArrowheads="1"/>
          </p:cNvSpPr>
          <p:nvPr>
            <p:ph type="body" idx="1"/>
          </p:nvPr>
        </p:nvSpPr>
        <p:spPr>
          <a:xfrm>
            <a:off x="257451" y="1981200"/>
            <a:ext cx="8893175" cy="3733800"/>
          </a:xfrm>
        </p:spPr>
        <p:txBody>
          <a:bodyPr/>
          <a:lstStyle/>
          <a:p>
            <a:r>
              <a:rPr lang="en-US" sz="2400" dirty="0"/>
              <a:t>Comprises of several</a:t>
            </a:r>
            <a:r>
              <a:rPr lang="id-ID" sz="2400" i="1" dirty="0"/>
              <a:t>/tdd bbrp</a:t>
            </a:r>
            <a:r>
              <a:rPr lang="en-US" sz="2400" i="1" dirty="0"/>
              <a:t> </a:t>
            </a:r>
            <a:r>
              <a:rPr lang="en-US" sz="2400" dirty="0"/>
              <a:t>smaller information system</a:t>
            </a:r>
          </a:p>
          <a:p>
            <a:r>
              <a:rPr lang="en-US" sz="2400" dirty="0"/>
              <a:t>Specific IS applications </a:t>
            </a:r>
          </a:p>
          <a:p>
            <a:pPr lvl="1"/>
            <a:r>
              <a:rPr lang="en-US" sz="2400" dirty="0"/>
              <a:t>can be integrated </a:t>
            </a:r>
            <a:r>
              <a:rPr lang="id-ID" sz="2400" dirty="0"/>
              <a:t>utk membentuk fungsi </a:t>
            </a:r>
            <a:r>
              <a:rPr lang="en-US" sz="2400" dirty="0"/>
              <a:t> coherent departmental system</a:t>
            </a:r>
          </a:p>
          <a:p>
            <a:pPr lvl="1"/>
            <a:r>
              <a:rPr lang="en-US" sz="2400" dirty="0"/>
              <a:t>can be completely</a:t>
            </a:r>
            <a:r>
              <a:rPr lang="id-ID" sz="2400" dirty="0"/>
              <a:t>/</a:t>
            </a:r>
            <a:r>
              <a:rPr lang="id-ID" sz="2400" i="1" dirty="0"/>
              <a:t>sepenuhnya</a:t>
            </a:r>
            <a:r>
              <a:rPr lang="en-US" sz="2400" dirty="0"/>
              <a:t> independent</a:t>
            </a:r>
          </a:p>
          <a:p>
            <a:pPr lvl="1"/>
            <a:r>
              <a:rPr lang="en-US" sz="2400" dirty="0"/>
              <a:t>can be integrated </a:t>
            </a:r>
            <a:r>
              <a:rPr lang="id-ID" sz="2400" dirty="0"/>
              <a:t>Lintas </a:t>
            </a:r>
            <a:r>
              <a:rPr lang="en-US" sz="2400" dirty="0"/>
              <a:t>departmental </a:t>
            </a:r>
          </a:p>
          <a:p>
            <a:r>
              <a:rPr lang="en-US" sz="2400" dirty="0"/>
              <a:t>Interface with each other </a:t>
            </a:r>
            <a:r>
              <a:rPr lang="en-US" sz="2400" dirty="0">
                <a:solidFill>
                  <a:srgbClr val="FFC000"/>
                </a:solidFill>
              </a:rPr>
              <a:t>to form</a:t>
            </a:r>
            <a:r>
              <a:rPr lang="id-ID" sz="2400" dirty="0">
                <a:solidFill>
                  <a:srgbClr val="FFC000"/>
                </a:solidFill>
              </a:rPr>
              <a:t>/</a:t>
            </a:r>
            <a:r>
              <a:rPr lang="id-ID" sz="2400" i="1" dirty="0">
                <a:solidFill>
                  <a:srgbClr val="FFC000"/>
                </a:solidFill>
              </a:rPr>
              <a:t>membentuk</a:t>
            </a:r>
            <a:r>
              <a:rPr lang="en-US" sz="2400" dirty="0"/>
              <a:t> the organization wide information system</a:t>
            </a:r>
          </a:p>
          <a:p>
            <a:r>
              <a:rPr lang="en-US" sz="2400" dirty="0"/>
              <a:t>Interface with the environment</a:t>
            </a:r>
            <a:r>
              <a:rPr lang="id-ID" sz="2400" i="1" dirty="0"/>
              <a:t>/lingkungan</a:t>
            </a:r>
            <a:endParaRPr lang="en-US" sz="2400" i="1" dirty="0"/>
          </a:p>
        </p:txBody>
      </p:sp>
    </p:spTree>
    <p:extLst>
      <p:ext uri="{BB962C8B-B14F-4D97-AF65-F5344CB8AC3E}">
        <p14:creationId xmlns:p14="http://schemas.microsoft.com/office/powerpoint/2010/main" val="9930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10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915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915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15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9155">
                                            <p:txEl>
                                              <p:pRg st="1" end="1"/>
                                            </p:txEl>
                                          </p:spTgt>
                                        </p:tgtEl>
                                        <p:attrNameLst>
                                          <p:attrName>style.visibility</p:attrName>
                                        </p:attrNameLst>
                                      </p:cBhvr>
                                      <p:to>
                                        <p:strVal val="visible"/>
                                      </p:to>
                                    </p:set>
                                    <p:anim calcmode="lin" valueType="num">
                                      <p:cBhvr>
                                        <p:cTn id="15" dur="1000" fill="hold"/>
                                        <p:tgtEl>
                                          <p:spTgt spid="4915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915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915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915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9155">
                                            <p:txEl>
                                              <p:pRg st="2" end="2"/>
                                            </p:txEl>
                                          </p:spTgt>
                                        </p:tgtEl>
                                        <p:attrNameLst>
                                          <p:attrName>style.visibility</p:attrName>
                                        </p:attrNameLst>
                                      </p:cBhvr>
                                      <p:to>
                                        <p:strVal val="visible"/>
                                      </p:to>
                                    </p:set>
                                    <p:anim calcmode="lin" valueType="num">
                                      <p:cBhvr>
                                        <p:cTn id="23" dur="10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915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915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915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9155">
                                            <p:txEl>
                                              <p:pRg st="3" end="3"/>
                                            </p:txEl>
                                          </p:spTgt>
                                        </p:tgtEl>
                                        <p:attrNameLst>
                                          <p:attrName>style.visibility</p:attrName>
                                        </p:attrNameLst>
                                      </p:cBhvr>
                                      <p:to>
                                        <p:strVal val="visible"/>
                                      </p:to>
                                    </p:set>
                                    <p:anim calcmode="lin" valueType="num">
                                      <p:cBhvr>
                                        <p:cTn id="31" dur="10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915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915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915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9155">
                                            <p:txEl>
                                              <p:pRg st="4" end="4"/>
                                            </p:txEl>
                                          </p:spTgt>
                                        </p:tgtEl>
                                        <p:attrNameLst>
                                          <p:attrName>style.visibility</p:attrName>
                                        </p:attrNameLst>
                                      </p:cBhvr>
                                      <p:to>
                                        <p:strVal val="visible"/>
                                      </p:to>
                                    </p:set>
                                    <p:anim calcmode="lin" valueType="num">
                                      <p:cBhvr>
                                        <p:cTn id="39" dur="1000" fill="hold"/>
                                        <p:tgtEl>
                                          <p:spTgt spid="4915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915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915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915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49155">
                                            <p:txEl>
                                              <p:pRg st="5" end="5"/>
                                            </p:txEl>
                                          </p:spTgt>
                                        </p:tgtEl>
                                        <p:attrNameLst>
                                          <p:attrName>style.visibility</p:attrName>
                                        </p:attrNameLst>
                                      </p:cBhvr>
                                      <p:to>
                                        <p:strVal val="visible"/>
                                      </p:to>
                                    </p:set>
                                    <p:anim calcmode="lin" valueType="num">
                                      <p:cBhvr>
                                        <p:cTn id="47" dur="1000" fill="hold"/>
                                        <p:tgtEl>
                                          <p:spTgt spid="4915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4915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4915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4915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49155">
                                            <p:txEl>
                                              <p:pRg st="6" end="6"/>
                                            </p:txEl>
                                          </p:spTgt>
                                        </p:tgtEl>
                                        <p:attrNameLst>
                                          <p:attrName>style.visibility</p:attrName>
                                        </p:attrNameLst>
                                      </p:cBhvr>
                                      <p:to>
                                        <p:strVal val="visible"/>
                                      </p:to>
                                    </p:set>
                                    <p:anim calcmode="lin" valueType="num">
                                      <p:cBhvr>
                                        <p:cTn id="55" dur="1000" fill="hold"/>
                                        <p:tgtEl>
                                          <p:spTgt spid="49155">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49155">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4915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49155">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19EC71-3630-4D0A-AC15-1539F2FACB78}" type="slidenum">
              <a:rPr lang="en-US" sz="1400" smtClean="0"/>
              <a:pPr eaLnBrk="1" hangingPunct="1"/>
              <a:t>50</a:t>
            </a:fld>
            <a:endParaRPr lang="en-US" sz="1400"/>
          </a:p>
        </p:txBody>
      </p:sp>
      <p:sp>
        <p:nvSpPr>
          <p:cNvPr id="38916" name="Rectangle 3"/>
          <p:cNvSpPr>
            <a:spLocks noGrp="1" noChangeArrowheads="1"/>
          </p:cNvSpPr>
          <p:nvPr>
            <p:ph type="body" idx="1"/>
          </p:nvPr>
        </p:nvSpPr>
        <p:spPr>
          <a:xfrm>
            <a:off x="152400" y="1433513"/>
            <a:ext cx="8458200" cy="4876800"/>
          </a:xfrm>
        </p:spPr>
        <p:txBody>
          <a:bodyPr/>
          <a:lstStyle/>
          <a:p>
            <a:pPr eaLnBrk="1" hangingPunct="1">
              <a:lnSpc>
                <a:spcPct val="90000"/>
              </a:lnSpc>
            </a:pPr>
            <a:r>
              <a:rPr lang="en-US" sz="2800" dirty="0"/>
              <a:t>Enterprise Resource Planning</a:t>
            </a:r>
          </a:p>
          <a:p>
            <a:pPr eaLnBrk="1" hangingPunct="1">
              <a:lnSpc>
                <a:spcPct val="90000"/>
              </a:lnSpc>
            </a:pPr>
            <a:r>
              <a:rPr lang="en-US" sz="2800" dirty="0" err="1"/>
              <a:t>Merupakan</a:t>
            </a:r>
            <a:r>
              <a:rPr lang="en-US" sz="2800" dirty="0"/>
              <a:t> </a:t>
            </a:r>
            <a:r>
              <a:rPr lang="en-US" sz="2800" dirty="0" err="1"/>
              <a:t>aplikasi</a:t>
            </a:r>
            <a:r>
              <a:rPr lang="en-US" sz="2800" dirty="0"/>
              <a:t> </a:t>
            </a:r>
            <a:r>
              <a:rPr lang="en-US" sz="2800" dirty="0" err="1"/>
              <a:t>bisnis</a:t>
            </a:r>
            <a:r>
              <a:rPr lang="en-US" sz="2800" dirty="0"/>
              <a:t> </a:t>
            </a:r>
            <a:r>
              <a:rPr lang="en-US" sz="2800" dirty="0" err="1"/>
              <a:t>terintegrasi</a:t>
            </a:r>
            <a:r>
              <a:rPr lang="en-US" sz="2800" dirty="0"/>
              <a:t> (</a:t>
            </a:r>
            <a:r>
              <a:rPr lang="en-US" sz="2800" dirty="0" err="1"/>
              <a:t>sistem</a:t>
            </a:r>
            <a:r>
              <a:rPr lang="en-US" sz="2800" dirty="0"/>
              <a:t> </a:t>
            </a:r>
            <a:r>
              <a:rPr lang="en-US" sz="2800" dirty="0" err="1"/>
              <a:t>informasi</a:t>
            </a:r>
            <a:r>
              <a:rPr lang="en-US" sz="2800" dirty="0"/>
              <a:t> </a:t>
            </a:r>
            <a:r>
              <a:rPr lang="en-US" sz="2800" dirty="0" err="1"/>
              <a:t>terintegrasi</a:t>
            </a:r>
            <a:r>
              <a:rPr lang="en-US" sz="2800" dirty="0"/>
              <a:t>)</a:t>
            </a:r>
          </a:p>
          <a:p>
            <a:pPr eaLnBrk="1" hangingPunct="1">
              <a:lnSpc>
                <a:spcPct val="90000"/>
              </a:lnSpc>
            </a:pPr>
            <a:r>
              <a:rPr lang="en-US" sz="2800" dirty="0" err="1"/>
              <a:t>Memiliki</a:t>
            </a:r>
            <a:r>
              <a:rPr lang="en-US" sz="2800" dirty="0"/>
              <a:t> </a:t>
            </a:r>
            <a:r>
              <a:rPr lang="en-US" sz="2800" dirty="0" err="1"/>
              <a:t>modul-modul</a:t>
            </a:r>
            <a:r>
              <a:rPr lang="en-US" sz="2800" dirty="0"/>
              <a:t> </a:t>
            </a:r>
            <a:r>
              <a:rPr lang="en-US" sz="2800" dirty="0" err="1"/>
              <a:t>seperti</a:t>
            </a:r>
            <a:r>
              <a:rPr lang="en-US" sz="2800" dirty="0"/>
              <a:t> </a:t>
            </a:r>
            <a:r>
              <a:rPr lang="en-US" sz="2800" dirty="0" err="1"/>
              <a:t>pengendalian</a:t>
            </a:r>
            <a:r>
              <a:rPr lang="en-US" sz="2800" dirty="0"/>
              <a:t> </a:t>
            </a:r>
            <a:r>
              <a:rPr lang="en-US" sz="2800" dirty="0" err="1"/>
              <a:t>sediaan</a:t>
            </a:r>
            <a:r>
              <a:rPr lang="en-US" sz="2800" dirty="0"/>
              <a:t>, </a:t>
            </a:r>
            <a:r>
              <a:rPr lang="en-US" sz="2800" dirty="0" err="1"/>
              <a:t>utang</a:t>
            </a:r>
            <a:r>
              <a:rPr lang="en-US" sz="2800" dirty="0"/>
              <a:t> </a:t>
            </a:r>
            <a:r>
              <a:rPr lang="en-US" sz="2800" dirty="0" err="1"/>
              <a:t>dagang</a:t>
            </a:r>
            <a:r>
              <a:rPr lang="en-US" sz="2800" dirty="0"/>
              <a:t>, </a:t>
            </a:r>
            <a:r>
              <a:rPr lang="en-US" sz="2800" dirty="0" err="1"/>
              <a:t>piutang</a:t>
            </a:r>
            <a:r>
              <a:rPr lang="en-US" sz="2800" dirty="0"/>
              <a:t> </a:t>
            </a:r>
            <a:r>
              <a:rPr lang="en-US" sz="2800" dirty="0" err="1"/>
              <a:t>dagang</a:t>
            </a:r>
            <a:r>
              <a:rPr lang="en-US" sz="2800" dirty="0"/>
              <a:t>, </a:t>
            </a:r>
            <a:r>
              <a:rPr lang="en-US" sz="2800" dirty="0" err="1"/>
              <a:t>perencanaan</a:t>
            </a:r>
            <a:r>
              <a:rPr lang="en-US" sz="2800" dirty="0"/>
              <a:t> </a:t>
            </a:r>
            <a:r>
              <a:rPr lang="en-US" sz="2800" dirty="0" err="1"/>
              <a:t>kebutuhan</a:t>
            </a:r>
            <a:r>
              <a:rPr lang="en-US" sz="2800" dirty="0"/>
              <a:t> material </a:t>
            </a:r>
            <a:r>
              <a:rPr lang="en-US" sz="2800" dirty="0" err="1"/>
              <a:t>hingga</a:t>
            </a:r>
            <a:r>
              <a:rPr lang="en-US" sz="2800" dirty="0"/>
              <a:t> </a:t>
            </a:r>
            <a:r>
              <a:rPr lang="en-US" sz="2800" dirty="0" err="1"/>
              <a:t>penanganan</a:t>
            </a:r>
            <a:r>
              <a:rPr lang="en-US" sz="2800" dirty="0"/>
              <a:t> </a:t>
            </a:r>
            <a:r>
              <a:rPr lang="en-US" sz="2800" dirty="0" err="1"/>
              <a:t>sumber</a:t>
            </a:r>
            <a:r>
              <a:rPr lang="en-US" sz="2800" dirty="0"/>
              <a:t> </a:t>
            </a:r>
            <a:r>
              <a:rPr lang="en-US" sz="2800" dirty="0" err="1"/>
              <a:t>daya</a:t>
            </a:r>
            <a:r>
              <a:rPr lang="en-US" sz="2800" dirty="0"/>
              <a:t> </a:t>
            </a:r>
            <a:r>
              <a:rPr lang="en-US" sz="2800" dirty="0" err="1"/>
              <a:t>manusia</a:t>
            </a:r>
            <a:endParaRPr lang="en-US" sz="2800" dirty="0"/>
          </a:p>
          <a:p>
            <a:pPr eaLnBrk="1" hangingPunct="1">
              <a:lnSpc>
                <a:spcPct val="90000"/>
              </a:lnSpc>
            </a:pPr>
            <a:r>
              <a:rPr lang="en-US" sz="2800" dirty="0" err="1"/>
              <a:t>Perangkat</a:t>
            </a:r>
            <a:r>
              <a:rPr lang="en-US" sz="2800" dirty="0"/>
              <a:t> </a:t>
            </a:r>
            <a:r>
              <a:rPr lang="en-US" sz="2800" dirty="0" err="1"/>
              <a:t>lunak</a:t>
            </a:r>
            <a:r>
              <a:rPr lang="en-US" sz="2800" dirty="0"/>
              <a:t> ERP yang </a:t>
            </a:r>
            <a:r>
              <a:rPr lang="en-US" sz="2800" dirty="0" err="1"/>
              <a:t>terkenal</a:t>
            </a:r>
            <a:r>
              <a:rPr lang="en-US" sz="2800" dirty="0"/>
              <a:t> :</a:t>
            </a:r>
          </a:p>
          <a:p>
            <a:pPr lvl="1" eaLnBrk="1" hangingPunct="1">
              <a:lnSpc>
                <a:spcPct val="90000"/>
              </a:lnSpc>
            </a:pPr>
            <a:r>
              <a:rPr lang="en-US" sz="2400" dirty="0"/>
              <a:t>SAP</a:t>
            </a:r>
          </a:p>
          <a:p>
            <a:pPr lvl="1" eaLnBrk="1" hangingPunct="1">
              <a:lnSpc>
                <a:spcPct val="90000"/>
              </a:lnSpc>
            </a:pPr>
            <a:r>
              <a:rPr lang="en-US" sz="2400" dirty="0"/>
              <a:t>Baan</a:t>
            </a:r>
          </a:p>
          <a:p>
            <a:pPr lvl="1" eaLnBrk="1" hangingPunct="1">
              <a:lnSpc>
                <a:spcPct val="90000"/>
              </a:lnSpc>
            </a:pPr>
            <a:r>
              <a:rPr lang="en-US" sz="2400" dirty="0"/>
              <a:t>Oracle</a:t>
            </a:r>
          </a:p>
          <a:p>
            <a:pPr lvl="1" eaLnBrk="1" hangingPunct="1">
              <a:lnSpc>
                <a:spcPct val="90000"/>
              </a:lnSpc>
            </a:pPr>
            <a:r>
              <a:rPr lang="en-US" sz="2400" dirty="0"/>
              <a:t>PeopleSoft</a:t>
            </a:r>
          </a:p>
        </p:txBody>
      </p:sp>
      <p:grpSp>
        <p:nvGrpSpPr>
          <p:cNvPr id="5" name="Group 8"/>
          <p:cNvGrpSpPr>
            <a:grpSpLocks/>
          </p:cNvGrpSpPr>
          <p:nvPr/>
        </p:nvGrpSpPr>
        <p:grpSpPr bwMode="auto">
          <a:xfrm>
            <a:off x="6997700" y="654050"/>
            <a:ext cx="2057400" cy="1173163"/>
            <a:chOff x="4408" y="412"/>
            <a:chExt cx="1296" cy="739"/>
          </a:xfrm>
        </p:grpSpPr>
        <p:graphicFrame>
          <p:nvGraphicFramePr>
            <p:cNvPr id="6" name="Object 5"/>
            <p:cNvGraphicFramePr>
              <a:graphicFrameLocks noChangeAspect="1"/>
            </p:cNvGraphicFramePr>
            <p:nvPr/>
          </p:nvGraphicFramePr>
          <p:xfrm>
            <a:off x="4408" y="412"/>
            <a:ext cx="1296" cy="739"/>
          </p:xfrm>
          <a:graphic>
            <a:graphicData uri="http://schemas.openxmlformats.org/presentationml/2006/ole">
              <mc:AlternateContent xmlns:mc="http://schemas.openxmlformats.org/markup-compatibility/2006">
                <mc:Choice xmlns:v="urn:schemas-microsoft-com:vml" Requires="v">
                  <p:oleObj spid="_x0000_s8210" name="Clip" r:id="rId3" imgW="952129" imgH="542857" progId="MS_ClipArt_Gallery.2">
                    <p:embed/>
                  </p:oleObj>
                </mc:Choice>
                <mc:Fallback>
                  <p:oleObj name="Clip" r:id="rId3" imgW="952129" imgH="54285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 y="412"/>
                          <a:ext cx="1296"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7" descr="C:\PLWIN95\DESKTOP\disk.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440"/>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52400" y="698500"/>
            <a:ext cx="7239000" cy="523220"/>
          </a:xfrm>
          <a:prstGeom prst="rect">
            <a:avLst/>
          </a:prstGeom>
        </p:spPr>
        <p:txBody>
          <a:bodyPr wrap="square">
            <a:spAutoFit/>
          </a:bodyPr>
          <a:lstStyle/>
          <a:p>
            <a:r>
              <a:rPr lang="id-ID" sz="2800" b="1" dirty="0">
                <a:solidFill>
                  <a:srgbClr val="0000CC"/>
                </a:solidFill>
              </a:rPr>
              <a:t>Enterprise Resource Planning System</a:t>
            </a:r>
          </a:p>
        </p:txBody>
      </p:sp>
    </p:spTree>
    <p:extLst>
      <p:ext uri="{BB962C8B-B14F-4D97-AF65-F5344CB8AC3E}">
        <p14:creationId xmlns:p14="http://schemas.microsoft.com/office/powerpoint/2010/main" val="207277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152400" y="381000"/>
            <a:ext cx="8534400" cy="1036638"/>
          </a:xfrm>
          <a:noFill/>
        </p:spPr>
        <p:txBody>
          <a:bodyPr/>
          <a:lstStyle/>
          <a:p>
            <a:pPr algn="l" eaLnBrk="1" hangingPunct="1"/>
            <a:r>
              <a:rPr lang="en-US" sz="3600" b="1" dirty="0">
                <a:solidFill>
                  <a:srgbClr val="FF0000"/>
                </a:solidFill>
              </a:rPr>
              <a:t>Enterprise Software </a:t>
            </a:r>
            <a:r>
              <a:rPr lang="en-US" sz="3600" b="1" i="1" dirty="0">
                <a:solidFill>
                  <a:srgbClr val="FF0000"/>
                </a:solidFill>
              </a:rPr>
              <a:t>(continued …)</a:t>
            </a:r>
            <a:endParaRPr lang="en-US" sz="3600" b="1" dirty="0">
              <a:solidFill>
                <a:srgbClr val="FF0000"/>
              </a:solidFill>
            </a:endParaRPr>
          </a:p>
        </p:txBody>
      </p:sp>
      <p:sp>
        <p:nvSpPr>
          <p:cNvPr id="111619" name="Rectangle 3"/>
          <p:cNvSpPr>
            <a:spLocks noGrp="1" noChangeArrowheads="1"/>
          </p:cNvSpPr>
          <p:nvPr>
            <p:ph idx="1"/>
          </p:nvPr>
        </p:nvSpPr>
        <p:spPr>
          <a:xfrm>
            <a:off x="0" y="1295400"/>
            <a:ext cx="9144000" cy="5905500"/>
          </a:xfrm>
        </p:spPr>
        <p:txBody>
          <a:bodyPr/>
          <a:lstStyle/>
          <a:p>
            <a:pPr eaLnBrk="1" hangingPunct="1"/>
            <a:r>
              <a:rPr lang="en-US" dirty="0"/>
              <a:t>System </a:t>
            </a:r>
            <a:r>
              <a:rPr lang="en-US" dirty="0" err="1"/>
              <a:t>Anwendung</a:t>
            </a:r>
            <a:r>
              <a:rPr lang="en-US" dirty="0"/>
              <a:t> </a:t>
            </a:r>
            <a:r>
              <a:rPr lang="en-US" dirty="0" err="1"/>
              <a:t>Produket</a:t>
            </a:r>
            <a:r>
              <a:rPr lang="en-US" dirty="0"/>
              <a:t> (SAP)</a:t>
            </a:r>
          </a:p>
          <a:p>
            <a:pPr lvl="1" eaLnBrk="1" hangingPunct="1"/>
            <a:r>
              <a:rPr lang="id-ID" sz="2400" dirty="0"/>
              <a:t>Salah satu vendor terbesar (memegang 30% dari pasar perangkat lunak perusahaan)</a:t>
            </a:r>
            <a:endParaRPr lang="en-US" sz="2400" dirty="0"/>
          </a:p>
          <a:p>
            <a:pPr lvl="1" eaLnBrk="1" hangingPunct="1"/>
            <a:r>
              <a:rPr lang="en-US" sz="2400" dirty="0"/>
              <a:t>strength : </a:t>
            </a:r>
            <a:r>
              <a:rPr lang="en-US" sz="2400" dirty="0">
                <a:sym typeface="Wingdings" pitchFamily="2" charset="2"/>
              </a:rPr>
              <a:t> </a:t>
            </a:r>
            <a:r>
              <a:rPr lang="id-ID" sz="2400" dirty="0">
                <a:sym typeface="Wingdings" pitchFamily="2" charset="2"/>
              </a:rPr>
              <a:t>dukungan </a:t>
            </a:r>
            <a:r>
              <a:rPr lang="id-ID" sz="2400" dirty="0"/>
              <a:t>integrasi tingkat tinggi </a:t>
            </a:r>
            <a:r>
              <a:rPr lang="en-US" sz="2400" dirty="0">
                <a:sym typeface="Wingdings" pitchFamily="2" charset="2"/>
              </a:rPr>
              <a:t> </a:t>
            </a:r>
            <a:r>
              <a:rPr lang="en-US" sz="2400" dirty="0"/>
              <a:t>support for multi-site, multi-currency operations</a:t>
            </a:r>
            <a:r>
              <a:rPr lang="id-ID" sz="2400" i="1" dirty="0"/>
              <a:t>/operasi multi-mata uang</a:t>
            </a:r>
            <a:endParaRPr lang="en-US" sz="2400" i="1" dirty="0"/>
          </a:p>
          <a:p>
            <a:pPr lvl="1" eaLnBrk="1" hangingPunct="1"/>
            <a:r>
              <a:rPr lang="en-US" sz="2400" dirty="0"/>
              <a:t>R / 3 – flagship</a:t>
            </a:r>
            <a:r>
              <a:rPr lang="id-ID" sz="2400" dirty="0"/>
              <a:t>/</a:t>
            </a:r>
            <a:r>
              <a:rPr lang="id-ID" sz="2400" i="1" dirty="0"/>
              <a:t>unggulan</a:t>
            </a:r>
            <a:r>
              <a:rPr lang="en-US" sz="2400" dirty="0"/>
              <a:t> client/server product</a:t>
            </a:r>
          </a:p>
          <a:p>
            <a:pPr lvl="2" eaLnBrk="1" hangingPunct="1"/>
            <a:r>
              <a:rPr lang="id-ID" dirty="0"/>
              <a:t>memiliki tingkat integrasi fungsional yg tinggi di seluruh perusahaan</a:t>
            </a:r>
          </a:p>
          <a:p>
            <a:pPr lvl="2" eaLnBrk="1" hangingPunct="1"/>
            <a:r>
              <a:rPr lang="en-US" dirty="0"/>
              <a:t>criticism : complex, </a:t>
            </a:r>
            <a:r>
              <a:rPr lang="id-ID" dirty="0"/>
              <a:t>memakan waktu dan mahal untuk menginstal dan mengintegrasikan dengan sistem lain</a:t>
            </a:r>
          </a:p>
          <a:p>
            <a:pPr lvl="2" eaLnBrk="1" hangingPunct="1"/>
            <a:r>
              <a:rPr lang="en-US" dirty="0"/>
              <a:t>decoupling the models of R/3 </a:t>
            </a:r>
            <a:r>
              <a:rPr lang="id-ID" dirty="0"/>
              <a:t>ke dalam komponen terpisah, masing-masing dengan database sendiri</a:t>
            </a:r>
            <a:endParaRPr lang="en-US" dirty="0">
              <a:solidFill>
                <a:srgbClr val="FFCC00"/>
              </a:solidFill>
            </a:endParaRPr>
          </a:p>
        </p:txBody>
      </p:sp>
      <p:grpSp>
        <p:nvGrpSpPr>
          <p:cNvPr id="4" name="Group 8"/>
          <p:cNvGrpSpPr>
            <a:grpSpLocks/>
          </p:cNvGrpSpPr>
          <p:nvPr/>
        </p:nvGrpSpPr>
        <p:grpSpPr bwMode="auto">
          <a:xfrm>
            <a:off x="7315200" y="479425"/>
            <a:ext cx="1828800" cy="1173163"/>
            <a:chOff x="4648" y="302"/>
            <a:chExt cx="1152" cy="739"/>
          </a:xfrm>
        </p:grpSpPr>
        <p:graphicFrame>
          <p:nvGraphicFramePr>
            <p:cNvPr id="5" name="Object 4"/>
            <p:cNvGraphicFramePr>
              <a:graphicFrameLocks noChangeAspect="1"/>
            </p:cNvGraphicFramePr>
            <p:nvPr>
              <p:extLst>
                <p:ext uri="{D42A27DB-BD31-4B8C-83A1-F6EECF244321}">
                  <p14:modId xmlns:p14="http://schemas.microsoft.com/office/powerpoint/2010/main" val="4099316340"/>
                </p:ext>
              </p:extLst>
            </p:nvPr>
          </p:nvGraphicFramePr>
          <p:xfrm>
            <a:off x="4648" y="302"/>
            <a:ext cx="1152" cy="739"/>
          </p:xfrm>
          <a:graphic>
            <a:graphicData uri="http://schemas.openxmlformats.org/presentationml/2006/ole">
              <mc:AlternateContent xmlns:mc="http://schemas.openxmlformats.org/markup-compatibility/2006">
                <mc:Choice xmlns:v="urn:schemas-microsoft-com:vml" Requires="v">
                  <p:oleObj spid="_x0000_s9234" name="Clip" r:id="rId3" imgW="952129" imgH="542857" progId="MS_ClipArt_Gallery.2">
                    <p:embed/>
                  </p:oleObj>
                </mc:Choice>
                <mc:Fallback>
                  <p:oleObj name="Clip" r:id="rId3" imgW="952129" imgH="54285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 y="302"/>
                          <a:ext cx="1152" cy="739"/>
                        </a:xfrm>
                        <a:prstGeom prst="rect">
                          <a:avLst/>
                        </a:prstGeom>
                        <a:noFill/>
                        <a:ln>
                          <a:noFill/>
                        </a:ln>
                        <a:effectLst/>
                      </p:spPr>
                    </p:pic>
                  </p:oleObj>
                </mc:Fallback>
              </mc:AlternateContent>
            </a:graphicData>
          </a:graphic>
        </p:graphicFrame>
        <p:pic>
          <p:nvPicPr>
            <p:cNvPr id="6" name="Picture 7" descr="C:\PLWIN95\DESKTOP\disk.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440"/>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01566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p:cTn id="7" dur="500" fill="hold"/>
                                        <p:tgtEl>
                                          <p:spTgt spid="11161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161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161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16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1619">
                                            <p:txEl>
                                              <p:pRg st="1" end="1"/>
                                            </p:txEl>
                                          </p:spTgt>
                                        </p:tgtEl>
                                        <p:attrNameLst>
                                          <p:attrName>style.visibility</p:attrName>
                                        </p:attrNameLst>
                                      </p:cBhvr>
                                      <p:to>
                                        <p:strVal val="visible"/>
                                      </p:to>
                                    </p:set>
                                    <p:anim calcmode="lin" valueType="num">
                                      <p:cBhvr>
                                        <p:cTn id="15" dur="500" fill="hold"/>
                                        <p:tgtEl>
                                          <p:spTgt spid="11161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161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161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16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1619">
                                            <p:txEl>
                                              <p:pRg st="2" end="2"/>
                                            </p:txEl>
                                          </p:spTgt>
                                        </p:tgtEl>
                                        <p:attrNameLst>
                                          <p:attrName>style.visibility</p:attrName>
                                        </p:attrNameLst>
                                      </p:cBhvr>
                                      <p:to>
                                        <p:strVal val="visible"/>
                                      </p:to>
                                    </p:set>
                                    <p:anim calcmode="lin" valueType="num">
                                      <p:cBhvr>
                                        <p:cTn id="23" dur="500" fill="hold"/>
                                        <p:tgtEl>
                                          <p:spTgt spid="11161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1161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1161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1161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1619">
                                            <p:txEl>
                                              <p:pRg st="3" end="3"/>
                                            </p:txEl>
                                          </p:spTgt>
                                        </p:tgtEl>
                                        <p:attrNameLst>
                                          <p:attrName>style.visibility</p:attrName>
                                        </p:attrNameLst>
                                      </p:cBhvr>
                                      <p:to>
                                        <p:strVal val="visible"/>
                                      </p:to>
                                    </p:set>
                                    <p:anim calcmode="lin" valueType="num">
                                      <p:cBhvr>
                                        <p:cTn id="31" dur="500" fill="hold"/>
                                        <p:tgtEl>
                                          <p:spTgt spid="11161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1161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1161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161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11619">
                                            <p:txEl>
                                              <p:pRg st="4" end="4"/>
                                            </p:txEl>
                                          </p:spTgt>
                                        </p:tgtEl>
                                        <p:attrNameLst>
                                          <p:attrName>style.visibility</p:attrName>
                                        </p:attrNameLst>
                                      </p:cBhvr>
                                      <p:to>
                                        <p:strVal val="visible"/>
                                      </p:to>
                                    </p:set>
                                    <p:anim calcmode="lin" valueType="num">
                                      <p:cBhvr>
                                        <p:cTn id="39" dur="500" fill="hold"/>
                                        <p:tgtEl>
                                          <p:spTgt spid="11161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1161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1161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1161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11619">
                                            <p:txEl>
                                              <p:pRg st="5" end="5"/>
                                            </p:txEl>
                                          </p:spTgt>
                                        </p:tgtEl>
                                        <p:attrNameLst>
                                          <p:attrName>style.visibility</p:attrName>
                                        </p:attrNameLst>
                                      </p:cBhvr>
                                      <p:to>
                                        <p:strVal val="visible"/>
                                      </p:to>
                                    </p:set>
                                    <p:anim calcmode="lin" valueType="num">
                                      <p:cBhvr>
                                        <p:cTn id="47" dur="500" fill="hold"/>
                                        <p:tgtEl>
                                          <p:spTgt spid="111619">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11619">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11619">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1161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11619">
                                            <p:txEl>
                                              <p:pRg st="6" end="6"/>
                                            </p:txEl>
                                          </p:spTgt>
                                        </p:tgtEl>
                                        <p:attrNameLst>
                                          <p:attrName>style.visibility</p:attrName>
                                        </p:attrNameLst>
                                      </p:cBhvr>
                                      <p:to>
                                        <p:strVal val="visible"/>
                                      </p:to>
                                    </p:set>
                                    <p:anim calcmode="lin" valueType="num">
                                      <p:cBhvr>
                                        <p:cTn id="55" dur="500" fill="hold"/>
                                        <p:tgtEl>
                                          <p:spTgt spid="111619">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11619">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11619">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11619">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 y="533399"/>
            <a:ext cx="8548688" cy="900113"/>
          </a:xfrm>
        </p:spPr>
        <p:txBody>
          <a:bodyPr/>
          <a:lstStyle/>
          <a:p>
            <a:pPr algn="l" eaLnBrk="1" hangingPunct="1"/>
            <a:r>
              <a:rPr lang="en-US" b="1" dirty="0">
                <a:solidFill>
                  <a:srgbClr val="FF0000"/>
                </a:solidFill>
              </a:rPr>
              <a:t>Enterprise Software</a:t>
            </a:r>
            <a:r>
              <a:rPr lang="en-US" sz="3600" b="1" i="1" dirty="0">
                <a:solidFill>
                  <a:srgbClr val="FF0000"/>
                </a:solidFill>
              </a:rPr>
              <a:t> (continued …)</a:t>
            </a:r>
            <a:endParaRPr lang="en-US" b="1" dirty="0">
              <a:solidFill>
                <a:srgbClr val="FF0000"/>
              </a:solidFill>
            </a:endParaRPr>
          </a:p>
        </p:txBody>
      </p:sp>
      <p:sp>
        <p:nvSpPr>
          <p:cNvPr id="109571" name="Rectangle 3"/>
          <p:cNvSpPr>
            <a:spLocks noGrp="1" noChangeArrowheads="1"/>
          </p:cNvSpPr>
          <p:nvPr>
            <p:ph idx="1"/>
          </p:nvPr>
        </p:nvSpPr>
        <p:spPr>
          <a:xfrm>
            <a:off x="3313" y="1433513"/>
            <a:ext cx="9144000" cy="5105400"/>
          </a:xfrm>
        </p:spPr>
        <p:txBody>
          <a:bodyPr/>
          <a:lstStyle/>
          <a:p>
            <a:pPr eaLnBrk="1" hangingPunct="1"/>
            <a:r>
              <a:rPr lang="en-US" sz="2800" dirty="0"/>
              <a:t>Difficulty in Most</a:t>
            </a:r>
            <a:r>
              <a:rPr lang="id-ID" sz="2800" dirty="0"/>
              <a:t>/</a:t>
            </a:r>
            <a:r>
              <a:rPr lang="id-ID" sz="2800" i="1" dirty="0"/>
              <a:t>kebykan</a:t>
            </a:r>
            <a:r>
              <a:rPr lang="en-US" sz="2800" dirty="0"/>
              <a:t> Organizations</a:t>
            </a:r>
          </a:p>
          <a:p>
            <a:pPr lvl="1" eaLnBrk="1" hangingPunct="1"/>
            <a:r>
              <a:rPr lang="id-ID" dirty="0"/>
              <a:t>Kekompleksitasan  yang muncul dari semua jenis hardware dan software yang mereka gunakan.</a:t>
            </a:r>
            <a:endParaRPr lang="en-US" dirty="0"/>
          </a:p>
          <a:p>
            <a:pPr eaLnBrk="1" hangingPunct="1"/>
            <a:r>
              <a:rPr lang="en-US" sz="2800" dirty="0"/>
              <a:t>Package Wanted</a:t>
            </a:r>
            <a:r>
              <a:rPr lang="id-ID" sz="2800" dirty="0"/>
              <a:t>/</a:t>
            </a:r>
            <a:r>
              <a:rPr lang="id-ID" sz="2800" i="1" dirty="0"/>
              <a:t>dicari</a:t>
            </a:r>
            <a:r>
              <a:rPr lang="en-US" sz="2800" i="1" dirty="0"/>
              <a:t> </a:t>
            </a:r>
            <a:r>
              <a:rPr lang="en-US" sz="2800" dirty="0"/>
              <a:t>by an Organization</a:t>
            </a:r>
          </a:p>
          <a:p>
            <a:pPr lvl="1" eaLnBrk="1" hangingPunct="1"/>
            <a:r>
              <a:rPr lang="id-ID" dirty="0"/>
              <a:t>Dukungan integrasi antara modul fungsional (yaitu, sumber daya manusia, operasi, pemasaran, keuangan, akuntansi, dll)</a:t>
            </a:r>
          </a:p>
          <a:p>
            <a:pPr lvl="1" eaLnBrk="1" hangingPunct="1"/>
            <a:r>
              <a:rPr lang="id-ID" dirty="0"/>
              <a:t>Cepat diubah atau ditingkatkan</a:t>
            </a:r>
          </a:p>
          <a:p>
            <a:pPr lvl="1" eaLnBrk="1" hangingPunct="1"/>
            <a:r>
              <a:rPr lang="id-ID" dirty="0"/>
              <a:t>Menyajikan grafis umum  look-and-feel</a:t>
            </a:r>
          </a:p>
          <a:p>
            <a:pPr lvl="1" eaLnBrk="1" hangingPunct="1"/>
            <a:r>
              <a:rPr lang="id-ID" dirty="0"/>
              <a:t>Membantu mengurangi biaya pelatihan dan operasi</a:t>
            </a:r>
            <a:endParaRPr lang="en-US" dirty="0"/>
          </a:p>
        </p:txBody>
      </p:sp>
      <p:grpSp>
        <p:nvGrpSpPr>
          <p:cNvPr id="33796" name="Group 8"/>
          <p:cNvGrpSpPr>
            <a:grpSpLocks/>
          </p:cNvGrpSpPr>
          <p:nvPr/>
        </p:nvGrpSpPr>
        <p:grpSpPr bwMode="auto">
          <a:xfrm>
            <a:off x="6997700" y="654050"/>
            <a:ext cx="2057400" cy="1173163"/>
            <a:chOff x="4408" y="412"/>
            <a:chExt cx="1296" cy="739"/>
          </a:xfrm>
        </p:grpSpPr>
        <p:graphicFrame>
          <p:nvGraphicFramePr>
            <p:cNvPr id="33797" name="Object 4"/>
            <p:cNvGraphicFramePr>
              <a:graphicFrameLocks noChangeAspect="1"/>
            </p:cNvGraphicFramePr>
            <p:nvPr/>
          </p:nvGraphicFramePr>
          <p:xfrm>
            <a:off x="4408" y="412"/>
            <a:ext cx="1296" cy="739"/>
          </p:xfrm>
          <a:graphic>
            <a:graphicData uri="http://schemas.openxmlformats.org/presentationml/2006/ole">
              <mc:AlternateContent xmlns:mc="http://schemas.openxmlformats.org/markup-compatibility/2006">
                <mc:Choice xmlns:v="urn:schemas-microsoft-com:vml" Requires="v">
                  <p:oleObj spid="_x0000_s10258" name="Clip" r:id="rId3" imgW="952129" imgH="542857" progId="MS_ClipArt_Gallery.2">
                    <p:embed/>
                  </p:oleObj>
                </mc:Choice>
                <mc:Fallback>
                  <p:oleObj name="Clip" r:id="rId3" imgW="952129" imgH="54285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 y="412"/>
                          <a:ext cx="1296"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8" name="Picture 7" descr="C:\PLWIN95\DESKTOP\disk.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440"/>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423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p:cTn id="7" dur="500" fill="hold"/>
                                        <p:tgtEl>
                                          <p:spTgt spid="10957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0957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957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095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09571">
                                            <p:txEl>
                                              <p:pRg st="1" end="1"/>
                                            </p:txEl>
                                          </p:spTgt>
                                        </p:tgtEl>
                                        <p:attrNameLst>
                                          <p:attrName>style.visibility</p:attrName>
                                        </p:attrNameLst>
                                      </p:cBhvr>
                                      <p:to>
                                        <p:strVal val="visible"/>
                                      </p:to>
                                    </p:set>
                                    <p:anim calcmode="lin" valueType="num">
                                      <p:cBhvr>
                                        <p:cTn id="15" dur="500" fill="hold"/>
                                        <p:tgtEl>
                                          <p:spTgt spid="109571">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09571">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0957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0957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09571">
                                            <p:txEl>
                                              <p:pRg st="2" end="2"/>
                                            </p:txEl>
                                          </p:spTgt>
                                        </p:tgtEl>
                                        <p:attrNameLst>
                                          <p:attrName>style.visibility</p:attrName>
                                        </p:attrNameLst>
                                      </p:cBhvr>
                                      <p:to>
                                        <p:strVal val="visible"/>
                                      </p:to>
                                    </p:set>
                                    <p:anim calcmode="lin" valueType="num">
                                      <p:cBhvr>
                                        <p:cTn id="23" dur="500" fill="hold"/>
                                        <p:tgtEl>
                                          <p:spTgt spid="109571">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09571">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0957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0957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09571">
                                            <p:txEl>
                                              <p:pRg st="3" end="3"/>
                                            </p:txEl>
                                          </p:spTgt>
                                        </p:tgtEl>
                                        <p:attrNameLst>
                                          <p:attrName>style.visibility</p:attrName>
                                        </p:attrNameLst>
                                      </p:cBhvr>
                                      <p:to>
                                        <p:strVal val="visible"/>
                                      </p:to>
                                    </p:set>
                                    <p:anim calcmode="lin" valueType="num">
                                      <p:cBhvr>
                                        <p:cTn id="31" dur="500" fill="hold"/>
                                        <p:tgtEl>
                                          <p:spTgt spid="109571">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09571">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09571">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0957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09571">
                                            <p:txEl>
                                              <p:pRg st="4" end="4"/>
                                            </p:txEl>
                                          </p:spTgt>
                                        </p:tgtEl>
                                        <p:attrNameLst>
                                          <p:attrName>style.visibility</p:attrName>
                                        </p:attrNameLst>
                                      </p:cBhvr>
                                      <p:to>
                                        <p:strVal val="visible"/>
                                      </p:to>
                                    </p:set>
                                    <p:anim calcmode="lin" valueType="num">
                                      <p:cBhvr>
                                        <p:cTn id="39" dur="500" fill="hold"/>
                                        <p:tgtEl>
                                          <p:spTgt spid="109571">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09571">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09571">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0957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09571">
                                            <p:txEl>
                                              <p:pRg st="5" end="5"/>
                                            </p:txEl>
                                          </p:spTgt>
                                        </p:tgtEl>
                                        <p:attrNameLst>
                                          <p:attrName>style.visibility</p:attrName>
                                        </p:attrNameLst>
                                      </p:cBhvr>
                                      <p:to>
                                        <p:strVal val="visible"/>
                                      </p:to>
                                    </p:set>
                                    <p:anim calcmode="lin" valueType="num">
                                      <p:cBhvr>
                                        <p:cTn id="47" dur="500" fill="hold"/>
                                        <p:tgtEl>
                                          <p:spTgt spid="109571">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09571">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09571">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0957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09571">
                                            <p:txEl>
                                              <p:pRg st="6" end="6"/>
                                            </p:txEl>
                                          </p:spTgt>
                                        </p:tgtEl>
                                        <p:attrNameLst>
                                          <p:attrName>style.visibility</p:attrName>
                                        </p:attrNameLst>
                                      </p:cBhvr>
                                      <p:to>
                                        <p:strVal val="visible"/>
                                      </p:to>
                                    </p:set>
                                    <p:anim calcmode="lin" valueType="num">
                                      <p:cBhvr>
                                        <p:cTn id="55" dur="500" fill="hold"/>
                                        <p:tgtEl>
                                          <p:spTgt spid="109571">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09571">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09571">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09571">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2286000"/>
            <a:ext cx="8229600" cy="3840163"/>
          </a:xfrm>
        </p:spPr>
        <p:txBody>
          <a:bodyPr/>
          <a:lstStyle/>
          <a:p>
            <a:pPr eaLnBrk="1" hangingPunct="1"/>
            <a:r>
              <a:rPr lang="en-US" dirty="0"/>
              <a:t>Enterprise Software</a:t>
            </a:r>
            <a:r>
              <a:rPr lang="id-ID" dirty="0"/>
              <a:t> : SAP</a:t>
            </a:r>
            <a:endParaRPr lang="en-US" dirty="0"/>
          </a:p>
          <a:p>
            <a:pPr lvl="1" eaLnBrk="1" hangingPunct="1"/>
            <a:r>
              <a:rPr lang="id-ID" dirty="0"/>
              <a:t>Mengelola operasi penting perusahaan, seperti manajemen rantai pasokan (pergerakan bahan baku dari pemasok melalui pengiriman barang jadi ke pelanggan), penambahan persediaan, pemesanan, koordinasi logistik, manajemen sumber daya manusia, manufaktur, operasi, akuntansi, dan manajemen keuangan</a:t>
            </a:r>
          </a:p>
          <a:p>
            <a:pPr lvl="1" eaLnBrk="1" hangingPunct="1"/>
            <a:endParaRPr lang="en-US" dirty="0"/>
          </a:p>
        </p:txBody>
      </p:sp>
      <p:grpSp>
        <p:nvGrpSpPr>
          <p:cNvPr id="4" name="Group 8"/>
          <p:cNvGrpSpPr>
            <a:grpSpLocks/>
          </p:cNvGrpSpPr>
          <p:nvPr/>
        </p:nvGrpSpPr>
        <p:grpSpPr bwMode="auto">
          <a:xfrm>
            <a:off x="7524750" y="654050"/>
            <a:ext cx="1530350" cy="1479550"/>
            <a:chOff x="4408" y="412"/>
            <a:chExt cx="1296" cy="739"/>
          </a:xfrm>
        </p:grpSpPr>
        <p:graphicFrame>
          <p:nvGraphicFramePr>
            <p:cNvPr id="5" name="Object 4"/>
            <p:cNvGraphicFramePr>
              <a:graphicFrameLocks noChangeAspect="1"/>
            </p:cNvGraphicFramePr>
            <p:nvPr/>
          </p:nvGraphicFramePr>
          <p:xfrm>
            <a:off x="4408" y="412"/>
            <a:ext cx="1296" cy="739"/>
          </p:xfrm>
          <a:graphic>
            <a:graphicData uri="http://schemas.openxmlformats.org/presentationml/2006/ole">
              <mc:AlternateContent xmlns:mc="http://schemas.openxmlformats.org/markup-compatibility/2006">
                <mc:Choice xmlns:v="urn:schemas-microsoft-com:vml" Requires="v">
                  <p:oleObj spid="_x0000_s11280" name="Clip" r:id="rId3" imgW="952129" imgH="542857" progId="MS_ClipArt_Gallery.2">
                    <p:embed/>
                  </p:oleObj>
                </mc:Choice>
                <mc:Fallback>
                  <p:oleObj name="Clip" r:id="rId3" imgW="952129" imgH="54285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 y="412"/>
                          <a:ext cx="1296"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7" descr="C:\PLWIN95\DESKTOP\disk.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440"/>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381000" y="1333895"/>
            <a:ext cx="6808852" cy="584775"/>
          </a:xfrm>
          <a:prstGeom prst="rect">
            <a:avLst/>
          </a:prstGeom>
        </p:spPr>
        <p:txBody>
          <a:bodyPr wrap="none">
            <a:spAutoFit/>
          </a:bodyPr>
          <a:lstStyle/>
          <a:p>
            <a:r>
              <a:rPr lang="id-ID" sz="3200" b="1" dirty="0">
                <a:solidFill>
                  <a:srgbClr val="0000CC"/>
                </a:solidFill>
              </a:rPr>
              <a:t>ERP System /</a:t>
            </a:r>
            <a:r>
              <a:rPr lang="en-US" sz="3200" b="1" dirty="0">
                <a:solidFill>
                  <a:srgbClr val="FF0000"/>
                </a:solidFill>
              </a:rPr>
              <a:t>Enterprise Software </a:t>
            </a:r>
            <a:endParaRPr lang="id-ID" sz="3200" b="1" dirty="0">
              <a:solidFill>
                <a:srgbClr val="0000CC"/>
              </a:solidFill>
            </a:endParaRPr>
          </a:p>
        </p:txBody>
      </p:sp>
    </p:spTree>
    <p:extLst>
      <p:ext uri="{BB962C8B-B14F-4D97-AF65-F5344CB8AC3E}">
        <p14:creationId xmlns:p14="http://schemas.microsoft.com/office/powerpoint/2010/main" val="173627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p:cTn id="7" dur="500" fill="hold"/>
                                        <p:tgtEl>
                                          <p:spTgt spid="11059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059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059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05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0595">
                                            <p:txEl>
                                              <p:pRg st="1" end="1"/>
                                            </p:txEl>
                                          </p:spTgt>
                                        </p:tgtEl>
                                        <p:attrNameLst>
                                          <p:attrName>style.visibility</p:attrName>
                                        </p:attrNameLst>
                                      </p:cBhvr>
                                      <p:to>
                                        <p:strVal val="visible"/>
                                      </p:to>
                                    </p:set>
                                    <p:anim calcmode="lin" valueType="num">
                                      <p:cBhvr>
                                        <p:cTn id="15" dur="500" fill="hold"/>
                                        <p:tgtEl>
                                          <p:spTgt spid="11059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059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059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059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387871" y="1219200"/>
            <a:ext cx="7948613" cy="533400"/>
          </a:xfrm>
        </p:spPr>
        <p:txBody>
          <a:bodyPr/>
          <a:lstStyle/>
          <a:p>
            <a:r>
              <a:rPr lang="en-US" sz="4000" b="1" dirty="0">
                <a:solidFill>
                  <a:srgbClr val="0000CC"/>
                </a:solidFill>
              </a:rPr>
              <a:t> SAP concept</a:t>
            </a:r>
          </a:p>
        </p:txBody>
      </p:sp>
      <p:sp>
        <p:nvSpPr>
          <p:cNvPr id="38915" name="Rectangle 4"/>
          <p:cNvSpPr>
            <a:spLocks noGrp="1" noChangeArrowheads="1"/>
          </p:cNvSpPr>
          <p:nvPr>
            <p:ph type="title"/>
          </p:nvPr>
        </p:nvSpPr>
        <p:spPr>
          <a:xfrm>
            <a:off x="569844" y="685800"/>
            <a:ext cx="7543800" cy="609600"/>
          </a:xfrm>
          <a:noFill/>
        </p:spPr>
        <p:txBody>
          <a:bodyPr/>
          <a:lstStyle/>
          <a:p>
            <a:r>
              <a:rPr lang="en-US" sz="4800" b="1" dirty="0">
                <a:solidFill>
                  <a:srgbClr val="FF0000"/>
                </a:solidFill>
              </a:rPr>
              <a:t>ERP</a:t>
            </a:r>
            <a:r>
              <a:rPr lang="id-ID" sz="4800" b="1" dirty="0">
                <a:solidFill>
                  <a:srgbClr val="FF0000"/>
                </a:solidFill>
              </a:rPr>
              <a:t> SYSTEM (CONTINUE...)</a:t>
            </a:r>
            <a:endParaRPr lang="en-US" sz="4800" b="1" dirty="0">
              <a:solidFill>
                <a:srgbClr val="FF0000"/>
              </a:solidFill>
            </a:endParaRPr>
          </a:p>
        </p:txBody>
      </p:sp>
      <p:sp>
        <p:nvSpPr>
          <p:cNvPr id="44912" name="Oval 880"/>
          <p:cNvSpPr>
            <a:spLocks noChangeArrowheads="1"/>
          </p:cNvSpPr>
          <p:nvPr/>
        </p:nvSpPr>
        <p:spPr bwMode="auto">
          <a:xfrm>
            <a:off x="3213622" y="3051970"/>
            <a:ext cx="2667000" cy="1143000"/>
          </a:xfrm>
          <a:prstGeom prst="ellipse">
            <a:avLst/>
          </a:prstGeom>
          <a:gradFill rotWithShape="0">
            <a:gsLst>
              <a:gs pos="0">
                <a:schemeClr val="bg1"/>
              </a:gs>
              <a:gs pos="100000">
                <a:srgbClr val="99CCFF"/>
              </a:gs>
            </a:gsLst>
            <a:path path="shape">
              <a:fillToRect l="50000" t="50000" r="50000" b="50000"/>
            </a:path>
          </a:gradFill>
          <a:ln w="9525">
            <a:solidFill>
              <a:srgbClr val="33CCCC"/>
            </a:solidFill>
            <a:round/>
            <a:headEnd/>
            <a:tailEnd/>
          </a:ln>
          <a:effectLst>
            <a:outerShdw dist="107763" dir="2700000" algn="ctr" rotWithShape="0">
              <a:schemeClr val="bg2"/>
            </a:outerShdw>
          </a:effectLst>
        </p:spPr>
        <p:txBody>
          <a:bodyPr wrap="none" anchor="ctr"/>
          <a:lstStyle/>
          <a:p>
            <a:pPr algn="ctr"/>
            <a:r>
              <a:rPr lang="en-US" b="1" dirty="0">
                <a:solidFill>
                  <a:srgbClr val="006600"/>
                </a:solidFill>
              </a:rPr>
              <a:t>Central SAP</a:t>
            </a:r>
          </a:p>
          <a:p>
            <a:pPr algn="ctr"/>
            <a:r>
              <a:rPr lang="en-US" b="1" dirty="0">
                <a:solidFill>
                  <a:srgbClr val="006600"/>
                </a:solidFill>
              </a:rPr>
              <a:t>Database &amp;</a:t>
            </a:r>
          </a:p>
          <a:p>
            <a:pPr algn="ctr"/>
            <a:r>
              <a:rPr lang="en-US" b="1" dirty="0">
                <a:solidFill>
                  <a:srgbClr val="006600"/>
                </a:solidFill>
              </a:rPr>
              <a:t>Servers</a:t>
            </a:r>
          </a:p>
        </p:txBody>
      </p:sp>
      <p:grpSp>
        <p:nvGrpSpPr>
          <p:cNvPr id="44952" name="Group 920"/>
          <p:cNvGrpSpPr>
            <a:grpSpLocks/>
          </p:cNvGrpSpPr>
          <p:nvPr/>
        </p:nvGrpSpPr>
        <p:grpSpPr bwMode="auto">
          <a:xfrm>
            <a:off x="536302" y="2093913"/>
            <a:ext cx="8194675" cy="3886200"/>
            <a:chOff x="277" y="1728"/>
            <a:chExt cx="5162" cy="2448"/>
          </a:xfrm>
        </p:grpSpPr>
        <p:grpSp>
          <p:nvGrpSpPr>
            <p:cNvPr id="38918" name="Group 883"/>
            <p:cNvGrpSpPr>
              <a:grpSpLocks/>
            </p:cNvGrpSpPr>
            <p:nvPr/>
          </p:nvGrpSpPr>
          <p:grpSpPr bwMode="auto">
            <a:xfrm>
              <a:off x="624" y="1728"/>
              <a:ext cx="4464" cy="863"/>
              <a:chOff x="624" y="1728"/>
              <a:chExt cx="4464" cy="863"/>
            </a:xfrm>
          </p:grpSpPr>
          <p:grpSp>
            <p:nvGrpSpPr>
              <p:cNvPr id="38945" name="Group 879"/>
              <p:cNvGrpSpPr>
                <a:grpSpLocks/>
              </p:cNvGrpSpPr>
              <p:nvPr/>
            </p:nvGrpSpPr>
            <p:grpSpPr bwMode="auto">
              <a:xfrm>
                <a:off x="624" y="1728"/>
                <a:ext cx="4464" cy="863"/>
                <a:chOff x="624" y="1728"/>
                <a:chExt cx="4464" cy="863"/>
              </a:xfrm>
            </p:grpSpPr>
            <p:graphicFrame>
              <p:nvGraphicFramePr>
                <p:cNvPr id="38947" name="Object 295"/>
                <p:cNvGraphicFramePr>
                  <a:graphicFrameLocks noChangeAspect="1"/>
                </p:cNvGraphicFramePr>
                <p:nvPr/>
              </p:nvGraphicFramePr>
              <p:xfrm flipV="1">
                <a:off x="624" y="2160"/>
                <a:ext cx="672" cy="431"/>
              </p:xfrm>
              <a:graphic>
                <a:graphicData uri="http://schemas.openxmlformats.org/presentationml/2006/ole">
                  <mc:AlternateContent xmlns:mc="http://schemas.openxmlformats.org/markup-compatibility/2006">
                    <mc:Choice xmlns:v="urn:schemas-microsoft-com:vml" Requires="v">
                      <p:oleObj spid="_x0000_s12316" name="Clip" r:id="rId3" imgW="5600700" imgH="3589338" progId="MS_ClipArt_Gallery.2">
                        <p:embed/>
                      </p:oleObj>
                    </mc:Choice>
                    <mc:Fallback>
                      <p:oleObj name="Clip" r:id="rId3" imgW="5600700" imgH="358933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624" y="2160"/>
                              <a:ext cx="672"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48" name="Object 296"/>
                <p:cNvGraphicFramePr>
                  <a:graphicFrameLocks noChangeAspect="1"/>
                </p:cNvGraphicFramePr>
                <p:nvPr/>
              </p:nvGraphicFramePr>
              <p:xfrm flipV="1">
                <a:off x="1536" y="1728"/>
                <a:ext cx="672" cy="431"/>
              </p:xfrm>
              <a:graphic>
                <a:graphicData uri="http://schemas.openxmlformats.org/presentationml/2006/ole">
                  <mc:AlternateContent xmlns:mc="http://schemas.openxmlformats.org/markup-compatibility/2006">
                    <mc:Choice xmlns:v="urn:schemas-microsoft-com:vml" Requires="v">
                      <p:oleObj spid="_x0000_s12317" name="Clip" r:id="rId5" imgW="5600700" imgH="3589338" progId="MS_ClipArt_Gallery.2">
                        <p:embed/>
                      </p:oleObj>
                    </mc:Choice>
                    <mc:Fallback>
                      <p:oleObj name="Clip" r:id="rId5" imgW="5600700" imgH="358933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536" y="1728"/>
                              <a:ext cx="672"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49" name="Group 587"/>
                <p:cNvGrpSpPr>
                  <a:grpSpLocks/>
                </p:cNvGrpSpPr>
                <p:nvPr/>
              </p:nvGrpSpPr>
              <p:grpSpPr bwMode="auto">
                <a:xfrm flipH="1">
                  <a:off x="3456" y="1728"/>
                  <a:ext cx="672" cy="431"/>
                  <a:chOff x="2976" y="1824"/>
                  <a:chExt cx="672" cy="431"/>
                </a:xfrm>
              </p:grpSpPr>
              <p:grpSp>
                <p:nvGrpSpPr>
                  <p:cNvPr id="39239" name="Group 316"/>
                  <p:cNvGrpSpPr>
                    <a:grpSpLocks/>
                  </p:cNvGrpSpPr>
                  <p:nvPr/>
                </p:nvGrpSpPr>
                <p:grpSpPr bwMode="auto">
                  <a:xfrm>
                    <a:off x="3224" y="1824"/>
                    <a:ext cx="36" cy="391"/>
                    <a:chOff x="3224" y="1824"/>
                    <a:chExt cx="36" cy="391"/>
                  </a:xfrm>
                </p:grpSpPr>
                <p:sp>
                  <p:nvSpPr>
                    <p:cNvPr id="39510" name="Freeform 299"/>
                    <p:cNvSpPr>
                      <a:spLocks/>
                    </p:cNvSpPr>
                    <p:nvPr/>
                  </p:nvSpPr>
                  <p:spPr bwMode="auto">
                    <a:xfrm>
                      <a:off x="3233" y="1824"/>
                      <a:ext cx="26" cy="391"/>
                    </a:xfrm>
                    <a:custGeom>
                      <a:avLst/>
                      <a:gdLst>
                        <a:gd name="T0" fmla="*/ 0 w 159"/>
                        <a:gd name="T1" fmla="*/ 0 h 2343"/>
                        <a:gd name="T2" fmla="*/ 0 w 159"/>
                        <a:gd name="T3" fmla="*/ 0 h 2343"/>
                        <a:gd name="T4" fmla="*/ 0 w 159"/>
                        <a:gd name="T5" fmla="*/ 0 h 2343"/>
                        <a:gd name="T6" fmla="*/ 0 w 159"/>
                        <a:gd name="T7" fmla="*/ 0 h 2343"/>
                        <a:gd name="T8" fmla="*/ 0 w 159"/>
                        <a:gd name="T9" fmla="*/ 0 h 2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343">
                          <a:moveTo>
                            <a:pt x="0" y="0"/>
                          </a:moveTo>
                          <a:lnTo>
                            <a:pt x="159" y="107"/>
                          </a:lnTo>
                          <a:lnTo>
                            <a:pt x="159" y="2343"/>
                          </a:lnTo>
                          <a:lnTo>
                            <a:pt x="0" y="2343"/>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511" name="Rectangle 300"/>
                    <p:cNvSpPr>
                      <a:spLocks noChangeArrowheads="1"/>
                    </p:cNvSpPr>
                    <p:nvPr/>
                  </p:nvSpPr>
                  <p:spPr bwMode="auto">
                    <a:xfrm>
                      <a:off x="3224" y="1824"/>
                      <a:ext cx="9" cy="391"/>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512" name="Freeform 301"/>
                    <p:cNvSpPr>
                      <a:spLocks/>
                    </p:cNvSpPr>
                    <p:nvPr/>
                  </p:nvSpPr>
                  <p:spPr bwMode="auto">
                    <a:xfrm>
                      <a:off x="3233" y="1833"/>
                      <a:ext cx="26" cy="311"/>
                    </a:xfrm>
                    <a:custGeom>
                      <a:avLst/>
                      <a:gdLst>
                        <a:gd name="T0" fmla="*/ 0 w 159"/>
                        <a:gd name="T1" fmla="*/ 0 h 1863"/>
                        <a:gd name="T2" fmla="*/ 0 w 159"/>
                        <a:gd name="T3" fmla="*/ 0 h 1863"/>
                        <a:gd name="T4" fmla="*/ 0 w 159"/>
                        <a:gd name="T5" fmla="*/ 0 h 1863"/>
                        <a:gd name="T6" fmla="*/ 0 w 159"/>
                        <a:gd name="T7" fmla="*/ 0 h 1863"/>
                        <a:gd name="T8" fmla="*/ 0 w 159"/>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863">
                          <a:moveTo>
                            <a:pt x="159" y="106"/>
                          </a:moveTo>
                          <a:lnTo>
                            <a:pt x="0" y="0"/>
                          </a:lnTo>
                          <a:lnTo>
                            <a:pt x="0" y="1863"/>
                          </a:lnTo>
                          <a:lnTo>
                            <a:pt x="159" y="1863"/>
                          </a:lnTo>
                          <a:lnTo>
                            <a:pt x="159" y="10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513" name="Freeform 302"/>
                    <p:cNvSpPr>
                      <a:spLocks/>
                    </p:cNvSpPr>
                    <p:nvPr/>
                  </p:nvSpPr>
                  <p:spPr bwMode="auto">
                    <a:xfrm>
                      <a:off x="3242" y="1851"/>
                      <a:ext cx="17" cy="284"/>
                    </a:xfrm>
                    <a:custGeom>
                      <a:avLst/>
                      <a:gdLst>
                        <a:gd name="T0" fmla="*/ 0 w 107"/>
                        <a:gd name="T1" fmla="*/ 0 h 1703"/>
                        <a:gd name="T2" fmla="*/ 0 w 107"/>
                        <a:gd name="T3" fmla="*/ 0 h 1703"/>
                        <a:gd name="T4" fmla="*/ 0 w 107"/>
                        <a:gd name="T5" fmla="*/ 0 h 1703"/>
                        <a:gd name="T6" fmla="*/ 0 w 107"/>
                        <a:gd name="T7" fmla="*/ 0 h 1703"/>
                        <a:gd name="T8" fmla="*/ 0 w 107"/>
                        <a:gd name="T9" fmla="*/ 0 h 1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703">
                          <a:moveTo>
                            <a:pt x="0" y="0"/>
                          </a:moveTo>
                          <a:lnTo>
                            <a:pt x="0" y="1703"/>
                          </a:lnTo>
                          <a:lnTo>
                            <a:pt x="107" y="1703"/>
                          </a:lnTo>
                          <a:lnTo>
                            <a:pt x="107"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514" name="Group 313"/>
                    <p:cNvGrpSpPr>
                      <a:grpSpLocks/>
                    </p:cNvGrpSpPr>
                    <p:nvPr/>
                  </p:nvGrpSpPr>
                  <p:grpSpPr bwMode="auto">
                    <a:xfrm>
                      <a:off x="3241" y="1878"/>
                      <a:ext cx="19" cy="237"/>
                      <a:chOff x="3241" y="1878"/>
                      <a:chExt cx="19" cy="237"/>
                    </a:xfrm>
                  </p:grpSpPr>
                  <p:sp>
                    <p:nvSpPr>
                      <p:cNvPr id="39517" name="Line 303"/>
                      <p:cNvSpPr>
                        <a:spLocks noChangeShapeType="1"/>
                      </p:cNvSpPr>
                      <p:nvPr/>
                    </p:nvSpPr>
                    <p:spPr bwMode="auto">
                      <a:xfrm>
                        <a:off x="3242" y="1878"/>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18" name="Line 304"/>
                      <p:cNvSpPr>
                        <a:spLocks noChangeShapeType="1"/>
                      </p:cNvSpPr>
                      <p:nvPr/>
                    </p:nvSpPr>
                    <p:spPr bwMode="auto">
                      <a:xfrm>
                        <a:off x="3241" y="1903"/>
                        <a:ext cx="19"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19" name="Line 305"/>
                      <p:cNvSpPr>
                        <a:spLocks noChangeShapeType="1"/>
                      </p:cNvSpPr>
                      <p:nvPr/>
                    </p:nvSpPr>
                    <p:spPr bwMode="auto">
                      <a:xfrm>
                        <a:off x="3241" y="1929"/>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0" name="Line 306"/>
                      <p:cNvSpPr>
                        <a:spLocks noChangeShapeType="1"/>
                      </p:cNvSpPr>
                      <p:nvPr/>
                    </p:nvSpPr>
                    <p:spPr bwMode="auto">
                      <a:xfrm>
                        <a:off x="3241" y="1956"/>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1" name="Line 307"/>
                      <p:cNvSpPr>
                        <a:spLocks noChangeShapeType="1"/>
                      </p:cNvSpPr>
                      <p:nvPr/>
                    </p:nvSpPr>
                    <p:spPr bwMode="auto">
                      <a:xfrm>
                        <a:off x="3241" y="1980"/>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2" name="Line 308"/>
                      <p:cNvSpPr>
                        <a:spLocks noChangeShapeType="1"/>
                      </p:cNvSpPr>
                      <p:nvPr/>
                    </p:nvSpPr>
                    <p:spPr bwMode="auto">
                      <a:xfrm>
                        <a:off x="3241" y="2008"/>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3" name="Line 309"/>
                      <p:cNvSpPr>
                        <a:spLocks noChangeShapeType="1"/>
                      </p:cNvSpPr>
                      <p:nvPr/>
                    </p:nvSpPr>
                    <p:spPr bwMode="auto">
                      <a:xfrm>
                        <a:off x="3241" y="2034"/>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4" name="Line 310"/>
                      <p:cNvSpPr>
                        <a:spLocks noChangeShapeType="1"/>
                      </p:cNvSpPr>
                      <p:nvPr/>
                    </p:nvSpPr>
                    <p:spPr bwMode="auto">
                      <a:xfrm>
                        <a:off x="3241" y="2061"/>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5" name="Line 311"/>
                      <p:cNvSpPr>
                        <a:spLocks noChangeShapeType="1"/>
                      </p:cNvSpPr>
                      <p:nvPr/>
                    </p:nvSpPr>
                    <p:spPr bwMode="auto">
                      <a:xfrm>
                        <a:off x="3241" y="2086"/>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26" name="Line 312"/>
                      <p:cNvSpPr>
                        <a:spLocks noChangeShapeType="1"/>
                      </p:cNvSpPr>
                      <p:nvPr/>
                    </p:nvSpPr>
                    <p:spPr bwMode="auto">
                      <a:xfrm>
                        <a:off x="3241" y="2113"/>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515" name="Rectangle 314"/>
                    <p:cNvSpPr>
                      <a:spLocks noChangeArrowheads="1"/>
                    </p:cNvSpPr>
                    <p:nvPr/>
                  </p:nvSpPr>
                  <p:spPr bwMode="auto">
                    <a:xfrm>
                      <a:off x="3233" y="2188"/>
                      <a:ext cx="18" cy="27"/>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516" name="Freeform 315"/>
                    <p:cNvSpPr>
                      <a:spLocks/>
                    </p:cNvSpPr>
                    <p:nvPr/>
                  </p:nvSpPr>
                  <p:spPr bwMode="auto">
                    <a:xfrm>
                      <a:off x="3239" y="2187"/>
                      <a:ext cx="20" cy="28"/>
                    </a:xfrm>
                    <a:custGeom>
                      <a:avLst/>
                      <a:gdLst>
                        <a:gd name="T0" fmla="*/ 0 w 120"/>
                        <a:gd name="T1" fmla="*/ 0 h 170"/>
                        <a:gd name="T2" fmla="*/ 0 w 120"/>
                        <a:gd name="T3" fmla="*/ 0 h 170"/>
                        <a:gd name="T4" fmla="*/ 0 w 120"/>
                        <a:gd name="T5" fmla="*/ 0 h 170"/>
                        <a:gd name="T6" fmla="*/ 0 w 120"/>
                        <a:gd name="T7" fmla="*/ 0 h 170"/>
                        <a:gd name="T8" fmla="*/ 0 w 120"/>
                        <a:gd name="T9" fmla="*/ 0 h 170"/>
                        <a:gd name="T10" fmla="*/ 0 w 120"/>
                        <a:gd name="T11" fmla="*/ 0 h 170"/>
                        <a:gd name="T12" fmla="*/ 0 w 120"/>
                        <a:gd name="T13" fmla="*/ 0 h 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70">
                          <a:moveTo>
                            <a:pt x="37" y="169"/>
                          </a:moveTo>
                          <a:lnTo>
                            <a:pt x="37" y="23"/>
                          </a:lnTo>
                          <a:lnTo>
                            <a:pt x="0" y="23"/>
                          </a:lnTo>
                          <a:lnTo>
                            <a:pt x="0" y="0"/>
                          </a:lnTo>
                          <a:lnTo>
                            <a:pt x="120" y="0"/>
                          </a:lnTo>
                          <a:lnTo>
                            <a:pt x="120" y="170"/>
                          </a:lnTo>
                          <a:lnTo>
                            <a:pt x="37" y="169"/>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0" name="Group 334"/>
                  <p:cNvGrpSpPr>
                    <a:grpSpLocks/>
                  </p:cNvGrpSpPr>
                  <p:nvPr/>
                </p:nvGrpSpPr>
                <p:grpSpPr bwMode="auto">
                  <a:xfrm>
                    <a:off x="3259" y="1842"/>
                    <a:ext cx="37" cy="373"/>
                    <a:chOff x="3259" y="1842"/>
                    <a:chExt cx="37" cy="373"/>
                  </a:xfrm>
                </p:grpSpPr>
                <p:sp>
                  <p:nvSpPr>
                    <p:cNvPr id="39493" name="Freeform 317"/>
                    <p:cNvSpPr>
                      <a:spLocks/>
                    </p:cNvSpPr>
                    <p:nvPr/>
                  </p:nvSpPr>
                  <p:spPr bwMode="auto">
                    <a:xfrm>
                      <a:off x="3268" y="1842"/>
                      <a:ext cx="27" cy="373"/>
                    </a:xfrm>
                    <a:custGeom>
                      <a:avLst/>
                      <a:gdLst>
                        <a:gd name="T0" fmla="*/ 0 w 159"/>
                        <a:gd name="T1" fmla="*/ 0 h 2236"/>
                        <a:gd name="T2" fmla="*/ 0 w 159"/>
                        <a:gd name="T3" fmla="*/ 0 h 2236"/>
                        <a:gd name="T4" fmla="*/ 0 w 159"/>
                        <a:gd name="T5" fmla="*/ 0 h 2236"/>
                        <a:gd name="T6" fmla="*/ 0 w 159"/>
                        <a:gd name="T7" fmla="*/ 0 h 2236"/>
                        <a:gd name="T8" fmla="*/ 0 w 159"/>
                        <a:gd name="T9" fmla="*/ 0 h 2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36">
                          <a:moveTo>
                            <a:pt x="0" y="0"/>
                          </a:moveTo>
                          <a:lnTo>
                            <a:pt x="159" y="100"/>
                          </a:lnTo>
                          <a:lnTo>
                            <a:pt x="159" y="2236"/>
                          </a:lnTo>
                          <a:lnTo>
                            <a:pt x="0" y="2236"/>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94" name="Rectangle 318"/>
                    <p:cNvSpPr>
                      <a:spLocks noChangeArrowheads="1"/>
                    </p:cNvSpPr>
                    <p:nvPr/>
                  </p:nvSpPr>
                  <p:spPr bwMode="auto">
                    <a:xfrm>
                      <a:off x="3259" y="1842"/>
                      <a:ext cx="9" cy="373"/>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95" name="Freeform 319"/>
                    <p:cNvSpPr>
                      <a:spLocks/>
                    </p:cNvSpPr>
                    <p:nvPr/>
                  </p:nvSpPr>
                  <p:spPr bwMode="auto">
                    <a:xfrm>
                      <a:off x="3268" y="1850"/>
                      <a:ext cx="27" cy="297"/>
                    </a:xfrm>
                    <a:custGeom>
                      <a:avLst/>
                      <a:gdLst>
                        <a:gd name="T0" fmla="*/ 0 w 159"/>
                        <a:gd name="T1" fmla="*/ 0 h 1780"/>
                        <a:gd name="T2" fmla="*/ 0 w 159"/>
                        <a:gd name="T3" fmla="*/ 0 h 1780"/>
                        <a:gd name="T4" fmla="*/ 0 w 159"/>
                        <a:gd name="T5" fmla="*/ 0 h 1780"/>
                        <a:gd name="T6" fmla="*/ 0 w 159"/>
                        <a:gd name="T7" fmla="*/ 0 h 1780"/>
                        <a:gd name="T8" fmla="*/ 0 w 159"/>
                        <a:gd name="T9" fmla="*/ 0 h 1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780">
                          <a:moveTo>
                            <a:pt x="159" y="102"/>
                          </a:moveTo>
                          <a:lnTo>
                            <a:pt x="0" y="0"/>
                          </a:lnTo>
                          <a:lnTo>
                            <a:pt x="0" y="1780"/>
                          </a:lnTo>
                          <a:lnTo>
                            <a:pt x="159" y="1780"/>
                          </a:lnTo>
                          <a:lnTo>
                            <a:pt x="159" y="10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96" name="Freeform 320"/>
                    <p:cNvSpPr>
                      <a:spLocks/>
                    </p:cNvSpPr>
                    <p:nvPr/>
                  </p:nvSpPr>
                  <p:spPr bwMode="auto">
                    <a:xfrm>
                      <a:off x="3277" y="1867"/>
                      <a:ext cx="18" cy="271"/>
                    </a:xfrm>
                    <a:custGeom>
                      <a:avLst/>
                      <a:gdLst>
                        <a:gd name="T0" fmla="*/ 0 w 106"/>
                        <a:gd name="T1" fmla="*/ 0 h 1625"/>
                        <a:gd name="T2" fmla="*/ 0 w 106"/>
                        <a:gd name="T3" fmla="*/ 0 h 1625"/>
                        <a:gd name="T4" fmla="*/ 0 w 106"/>
                        <a:gd name="T5" fmla="*/ 0 h 1625"/>
                        <a:gd name="T6" fmla="*/ 0 w 106"/>
                        <a:gd name="T7" fmla="*/ 0 h 1625"/>
                        <a:gd name="T8" fmla="*/ 0 w 106"/>
                        <a:gd name="T9" fmla="*/ 0 h 1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625">
                          <a:moveTo>
                            <a:pt x="0" y="0"/>
                          </a:moveTo>
                          <a:lnTo>
                            <a:pt x="0" y="1625"/>
                          </a:lnTo>
                          <a:lnTo>
                            <a:pt x="106" y="1625"/>
                          </a:lnTo>
                          <a:lnTo>
                            <a:pt x="106"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97" name="Group 331"/>
                    <p:cNvGrpSpPr>
                      <a:grpSpLocks/>
                    </p:cNvGrpSpPr>
                    <p:nvPr/>
                  </p:nvGrpSpPr>
                  <p:grpSpPr bwMode="auto">
                    <a:xfrm>
                      <a:off x="3276" y="1893"/>
                      <a:ext cx="20" cy="226"/>
                      <a:chOff x="3276" y="1893"/>
                      <a:chExt cx="20" cy="226"/>
                    </a:xfrm>
                  </p:grpSpPr>
                  <p:sp>
                    <p:nvSpPr>
                      <p:cNvPr id="39500" name="Line 321"/>
                      <p:cNvSpPr>
                        <a:spLocks noChangeShapeType="1"/>
                      </p:cNvSpPr>
                      <p:nvPr/>
                    </p:nvSpPr>
                    <p:spPr bwMode="auto">
                      <a:xfrm>
                        <a:off x="3277" y="1893"/>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1" name="Line 322"/>
                      <p:cNvSpPr>
                        <a:spLocks noChangeShapeType="1"/>
                      </p:cNvSpPr>
                      <p:nvPr/>
                    </p:nvSpPr>
                    <p:spPr bwMode="auto">
                      <a:xfrm>
                        <a:off x="3276" y="1918"/>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2" name="Line 323"/>
                      <p:cNvSpPr>
                        <a:spLocks noChangeShapeType="1"/>
                      </p:cNvSpPr>
                      <p:nvPr/>
                    </p:nvSpPr>
                    <p:spPr bwMode="auto">
                      <a:xfrm>
                        <a:off x="3276" y="1942"/>
                        <a:ext cx="20"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3" name="Line 324"/>
                      <p:cNvSpPr>
                        <a:spLocks noChangeShapeType="1"/>
                      </p:cNvSpPr>
                      <p:nvPr/>
                    </p:nvSpPr>
                    <p:spPr bwMode="auto">
                      <a:xfrm>
                        <a:off x="3276" y="1968"/>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4" name="Line 325"/>
                      <p:cNvSpPr>
                        <a:spLocks noChangeShapeType="1"/>
                      </p:cNvSpPr>
                      <p:nvPr/>
                    </p:nvSpPr>
                    <p:spPr bwMode="auto">
                      <a:xfrm>
                        <a:off x="3276" y="1990"/>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5" name="Line 326"/>
                      <p:cNvSpPr>
                        <a:spLocks noChangeShapeType="1"/>
                      </p:cNvSpPr>
                      <p:nvPr/>
                    </p:nvSpPr>
                    <p:spPr bwMode="auto">
                      <a:xfrm>
                        <a:off x="3276" y="2017"/>
                        <a:ext cx="2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6" name="Line 327"/>
                      <p:cNvSpPr>
                        <a:spLocks noChangeShapeType="1"/>
                      </p:cNvSpPr>
                      <p:nvPr/>
                    </p:nvSpPr>
                    <p:spPr bwMode="auto">
                      <a:xfrm>
                        <a:off x="3276" y="2042"/>
                        <a:ext cx="20"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7" name="Line 328"/>
                      <p:cNvSpPr>
                        <a:spLocks noChangeShapeType="1"/>
                      </p:cNvSpPr>
                      <p:nvPr/>
                    </p:nvSpPr>
                    <p:spPr bwMode="auto">
                      <a:xfrm>
                        <a:off x="3276" y="2068"/>
                        <a:ext cx="20"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8" name="Line 329"/>
                      <p:cNvSpPr>
                        <a:spLocks noChangeShapeType="1"/>
                      </p:cNvSpPr>
                      <p:nvPr/>
                    </p:nvSpPr>
                    <p:spPr bwMode="auto">
                      <a:xfrm>
                        <a:off x="3276" y="2092"/>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509" name="Line 330"/>
                      <p:cNvSpPr>
                        <a:spLocks noChangeShapeType="1"/>
                      </p:cNvSpPr>
                      <p:nvPr/>
                    </p:nvSpPr>
                    <p:spPr bwMode="auto">
                      <a:xfrm>
                        <a:off x="3276" y="2117"/>
                        <a:ext cx="20"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98" name="Rectangle 332"/>
                    <p:cNvSpPr>
                      <a:spLocks noChangeArrowheads="1"/>
                    </p:cNvSpPr>
                    <p:nvPr/>
                  </p:nvSpPr>
                  <p:spPr bwMode="auto">
                    <a:xfrm>
                      <a:off x="3268" y="2189"/>
                      <a:ext cx="18" cy="26"/>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99" name="Freeform 333"/>
                    <p:cNvSpPr>
                      <a:spLocks/>
                    </p:cNvSpPr>
                    <p:nvPr/>
                  </p:nvSpPr>
                  <p:spPr bwMode="auto">
                    <a:xfrm>
                      <a:off x="3275" y="2188"/>
                      <a:ext cx="20" cy="27"/>
                    </a:xfrm>
                    <a:custGeom>
                      <a:avLst/>
                      <a:gdLst>
                        <a:gd name="T0" fmla="*/ 0 w 120"/>
                        <a:gd name="T1" fmla="*/ 0 h 162"/>
                        <a:gd name="T2" fmla="*/ 0 w 120"/>
                        <a:gd name="T3" fmla="*/ 0 h 162"/>
                        <a:gd name="T4" fmla="*/ 0 w 120"/>
                        <a:gd name="T5" fmla="*/ 0 h 162"/>
                        <a:gd name="T6" fmla="*/ 0 w 120"/>
                        <a:gd name="T7" fmla="*/ 0 h 162"/>
                        <a:gd name="T8" fmla="*/ 0 w 120"/>
                        <a:gd name="T9" fmla="*/ 0 h 162"/>
                        <a:gd name="T10" fmla="*/ 0 w 120"/>
                        <a:gd name="T11" fmla="*/ 0 h 162"/>
                        <a:gd name="T12" fmla="*/ 0 w 120"/>
                        <a:gd name="T13" fmla="*/ 0 h 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62">
                          <a:moveTo>
                            <a:pt x="38" y="161"/>
                          </a:moveTo>
                          <a:lnTo>
                            <a:pt x="38" y="22"/>
                          </a:lnTo>
                          <a:lnTo>
                            <a:pt x="0" y="22"/>
                          </a:lnTo>
                          <a:lnTo>
                            <a:pt x="0" y="0"/>
                          </a:lnTo>
                          <a:lnTo>
                            <a:pt x="120" y="0"/>
                          </a:lnTo>
                          <a:lnTo>
                            <a:pt x="120" y="162"/>
                          </a:lnTo>
                          <a:lnTo>
                            <a:pt x="38" y="16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1" name="Group 352"/>
                  <p:cNvGrpSpPr>
                    <a:grpSpLocks/>
                  </p:cNvGrpSpPr>
                  <p:nvPr/>
                </p:nvGrpSpPr>
                <p:grpSpPr bwMode="auto">
                  <a:xfrm>
                    <a:off x="3294" y="1852"/>
                    <a:ext cx="35" cy="362"/>
                    <a:chOff x="3294" y="1852"/>
                    <a:chExt cx="35" cy="362"/>
                  </a:xfrm>
                </p:grpSpPr>
                <p:sp>
                  <p:nvSpPr>
                    <p:cNvPr id="39476" name="Freeform 335"/>
                    <p:cNvSpPr>
                      <a:spLocks/>
                    </p:cNvSpPr>
                    <p:nvPr/>
                  </p:nvSpPr>
                  <p:spPr bwMode="auto">
                    <a:xfrm>
                      <a:off x="3302" y="1852"/>
                      <a:ext cx="26" cy="361"/>
                    </a:xfrm>
                    <a:custGeom>
                      <a:avLst/>
                      <a:gdLst>
                        <a:gd name="T0" fmla="*/ 0 w 154"/>
                        <a:gd name="T1" fmla="*/ 0 h 2169"/>
                        <a:gd name="T2" fmla="*/ 0 w 154"/>
                        <a:gd name="T3" fmla="*/ 0 h 2169"/>
                        <a:gd name="T4" fmla="*/ 0 w 154"/>
                        <a:gd name="T5" fmla="*/ 0 h 2169"/>
                        <a:gd name="T6" fmla="*/ 0 w 154"/>
                        <a:gd name="T7" fmla="*/ 0 h 2169"/>
                        <a:gd name="T8" fmla="*/ 0 w 154"/>
                        <a:gd name="T9" fmla="*/ 0 h 2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2169">
                          <a:moveTo>
                            <a:pt x="0" y="0"/>
                          </a:moveTo>
                          <a:lnTo>
                            <a:pt x="154" y="97"/>
                          </a:lnTo>
                          <a:lnTo>
                            <a:pt x="154" y="2169"/>
                          </a:lnTo>
                          <a:lnTo>
                            <a:pt x="0" y="216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77" name="Rectangle 336"/>
                    <p:cNvSpPr>
                      <a:spLocks noChangeArrowheads="1"/>
                    </p:cNvSpPr>
                    <p:nvPr/>
                  </p:nvSpPr>
                  <p:spPr bwMode="auto">
                    <a:xfrm>
                      <a:off x="3294" y="1852"/>
                      <a:ext cx="8" cy="362"/>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78" name="Freeform 337"/>
                    <p:cNvSpPr>
                      <a:spLocks/>
                    </p:cNvSpPr>
                    <p:nvPr/>
                  </p:nvSpPr>
                  <p:spPr bwMode="auto">
                    <a:xfrm>
                      <a:off x="3302" y="1860"/>
                      <a:ext cx="26" cy="288"/>
                    </a:xfrm>
                    <a:custGeom>
                      <a:avLst/>
                      <a:gdLst>
                        <a:gd name="T0" fmla="*/ 0 w 154"/>
                        <a:gd name="T1" fmla="*/ 0 h 1727"/>
                        <a:gd name="T2" fmla="*/ 0 w 154"/>
                        <a:gd name="T3" fmla="*/ 0 h 1727"/>
                        <a:gd name="T4" fmla="*/ 0 w 154"/>
                        <a:gd name="T5" fmla="*/ 0 h 1727"/>
                        <a:gd name="T6" fmla="*/ 0 w 154"/>
                        <a:gd name="T7" fmla="*/ 0 h 1727"/>
                        <a:gd name="T8" fmla="*/ 0 w 154"/>
                        <a:gd name="T9" fmla="*/ 0 h 17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1727">
                          <a:moveTo>
                            <a:pt x="154" y="100"/>
                          </a:moveTo>
                          <a:lnTo>
                            <a:pt x="0" y="0"/>
                          </a:lnTo>
                          <a:lnTo>
                            <a:pt x="0" y="1727"/>
                          </a:lnTo>
                          <a:lnTo>
                            <a:pt x="154" y="1727"/>
                          </a:lnTo>
                          <a:lnTo>
                            <a:pt x="154" y="100"/>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79" name="Freeform 338"/>
                    <p:cNvSpPr>
                      <a:spLocks/>
                    </p:cNvSpPr>
                    <p:nvPr/>
                  </p:nvSpPr>
                  <p:spPr bwMode="auto">
                    <a:xfrm>
                      <a:off x="3311" y="1877"/>
                      <a:ext cx="17" cy="262"/>
                    </a:xfrm>
                    <a:custGeom>
                      <a:avLst/>
                      <a:gdLst>
                        <a:gd name="T0" fmla="*/ 0 w 103"/>
                        <a:gd name="T1" fmla="*/ 0 h 1577"/>
                        <a:gd name="T2" fmla="*/ 0 w 103"/>
                        <a:gd name="T3" fmla="*/ 0 h 1577"/>
                        <a:gd name="T4" fmla="*/ 0 w 103"/>
                        <a:gd name="T5" fmla="*/ 0 h 1577"/>
                        <a:gd name="T6" fmla="*/ 0 w 103"/>
                        <a:gd name="T7" fmla="*/ 0 h 1577"/>
                        <a:gd name="T8" fmla="*/ 0 w 103"/>
                        <a:gd name="T9" fmla="*/ 0 h 1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1577">
                          <a:moveTo>
                            <a:pt x="0" y="0"/>
                          </a:moveTo>
                          <a:lnTo>
                            <a:pt x="0" y="1577"/>
                          </a:lnTo>
                          <a:lnTo>
                            <a:pt x="103" y="1577"/>
                          </a:lnTo>
                          <a:lnTo>
                            <a:pt x="103"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80" name="Group 349"/>
                    <p:cNvGrpSpPr>
                      <a:grpSpLocks/>
                    </p:cNvGrpSpPr>
                    <p:nvPr/>
                  </p:nvGrpSpPr>
                  <p:grpSpPr bwMode="auto">
                    <a:xfrm>
                      <a:off x="3310" y="1901"/>
                      <a:ext cx="19" cy="220"/>
                      <a:chOff x="3310" y="1901"/>
                      <a:chExt cx="19" cy="220"/>
                    </a:xfrm>
                  </p:grpSpPr>
                  <p:sp>
                    <p:nvSpPr>
                      <p:cNvPr id="39483" name="Line 339"/>
                      <p:cNvSpPr>
                        <a:spLocks noChangeShapeType="1"/>
                      </p:cNvSpPr>
                      <p:nvPr/>
                    </p:nvSpPr>
                    <p:spPr bwMode="auto">
                      <a:xfrm>
                        <a:off x="3310" y="1901"/>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4" name="Line 340"/>
                      <p:cNvSpPr>
                        <a:spLocks noChangeShapeType="1"/>
                      </p:cNvSpPr>
                      <p:nvPr/>
                    </p:nvSpPr>
                    <p:spPr bwMode="auto">
                      <a:xfrm>
                        <a:off x="3310" y="1925"/>
                        <a:ext cx="18"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5" name="Line 341"/>
                      <p:cNvSpPr>
                        <a:spLocks noChangeShapeType="1"/>
                      </p:cNvSpPr>
                      <p:nvPr/>
                    </p:nvSpPr>
                    <p:spPr bwMode="auto">
                      <a:xfrm>
                        <a:off x="3310" y="1949"/>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6" name="Line 342"/>
                      <p:cNvSpPr>
                        <a:spLocks noChangeShapeType="1"/>
                      </p:cNvSpPr>
                      <p:nvPr/>
                    </p:nvSpPr>
                    <p:spPr bwMode="auto">
                      <a:xfrm>
                        <a:off x="3310" y="1974"/>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7" name="Line 343"/>
                      <p:cNvSpPr>
                        <a:spLocks noChangeShapeType="1"/>
                      </p:cNvSpPr>
                      <p:nvPr/>
                    </p:nvSpPr>
                    <p:spPr bwMode="auto">
                      <a:xfrm>
                        <a:off x="3310" y="1996"/>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8" name="Line 344"/>
                      <p:cNvSpPr>
                        <a:spLocks noChangeShapeType="1"/>
                      </p:cNvSpPr>
                      <p:nvPr/>
                    </p:nvSpPr>
                    <p:spPr bwMode="auto">
                      <a:xfrm>
                        <a:off x="3310" y="2021"/>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89" name="Line 345"/>
                      <p:cNvSpPr>
                        <a:spLocks noChangeShapeType="1"/>
                      </p:cNvSpPr>
                      <p:nvPr/>
                    </p:nvSpPr>
                    <p:spPr bwMode="auto">
                      <a:xfrm>
                        <a:off x="3310" y="2046"/>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90" name="Line 346"/>
                      <p:cNvSpPr>
                        <a:spLocks noChangeShapeType="1"/>
                      </p:cNvSpPr>
                      <p:nvPr/>
                    </p:nvSpPr>
                    <p:spPr bwMode="auto">
                      <a:xfrm>
                        <a:off x="3310" y="2071"/>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91" name="Line 347"/>
                      <p:cNvSpPr>
                        <a:spLocks noChangeShapeType="1"/>
                      </p:cNvSpPr>
                      <p:nvPr/>
                    </p:nvSpPr>
                    <p:spPr bwMode="auto">
                      <a:xfrm>
                        <a:off x="3310" y="2094"/>
                        <a:ext cx="18"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92" name="Line 348"/>
                      <p:cNvSpPr>
                        <a:spLocks noChangeShapeType="1"/>
                      </p:cNvSpPr>
                      <p:nvPr/>
                    </p:nvSpPr>
                    <p:spPr bwMode="auto">
                      <a:xfrm>
                        <a:off x="3310" y="2119"/>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81" name="Rectangle 350"/>
                    <p:cNvSpPr>
                      <a:spLocks noChangeArrowheads="1"/>
                    </p:cNvSpPr>
                    <p:nvPr/>
                  </p:nvSpPr>
                  <p:spPr bwMode="auto">
                    <a:xfrm>
                      <a:off x="3302" y="2189"/>
                      <a:ext cx="17" cy="25"/>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82" name="Freeform 351"/>
                    <p:cNvSpPr>
                      <a:spLocks/>
                    </p:cNvSpPr>
                    <p:nvPr/>
                  </p:nvSpPr>
                  <p:spPr bwMode="auto">
                    <a:xfrm>
                      <a:off x="3308" y="2187"/>
                      <a:ext cx="20" cy="26"/>
                    </a:xfrm>
                    <a:custGeom>
                      <a:avLst/>
                      <a:gdLst>
                        <a:gd name="T0" fmla="*/ 0 w 117"/>
                        <a:gd name="T1" fmla="*/ 0 h 157"/>
                        <a:gd name="T2" fmla="*/ 0 w 117"/>
                        <a:gd name="T3" fmla="*/ 0 h 157"/>
                        <a:gd name="T4" fmla="*/ 0 w 117"/>
                        <a:gd name="T5" fmla="*/ 0 h 157"/>
                        <a:gd name="T6" fmla="*/ 0 w 117"/>
                        <a:gd name="T7" fmla="*/ 0 h 157"/>
                        <a:gd name="T8" fmla="*/ 0 w 117"/>
                        <a:gd name="T9" fmla="*/ 0 h 157"/>
                        <a:gd name="T10" fmla="*/ 0 w 117"/>
                        <a:gd name="T11" fmla="*/ 0 h 157"/>
                        <a:gd name="T12" fmla="*/ 0 w 117"/>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57">
                          <a:moveTo>
                            <a:pt x="37" y="157"/>
                          </a:moveTo>
                          <a:lnTo>
                            <a:pt x="37" y="22"/>
                          </a:lnTo>
                          <a:lnTo>
                            <a:pt x="0" y="22"/>
                          </a:lnTo>
                          <a:lnTo>
                            <a:pt x="0" y="0"/>
                          </a:lnTo>
                          <a:lnTo>
                            <a:pt x="117" y="0"/>
                          </a:lnTo>
                          <a:lnTo>
                            <a:pt x="117" y="157"/>
                          </a:lnTo>
                          <a:lnTo>
                            <a:pt x="37" y="157"/>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2" name="Group 370"/>
                  <p:cNvGrpSpPr>
                    <a:grpSpLocks/>
                  </p:cNvGrpSpPr>
                  <p:nvPr/>
                </p:nvGrpSpPr>
                <p:grpSpPr bwMode="auto">
                  <a:xfrm>
                    <a:off x="3327" y="1863"/>
                    <a:ext cx="34" cy="350"/>
                    <a:chOff x="3327" y="1863"/>
                    <a:chExt cx="34" cy="350"/>
                  </a:xfrm>
                </p:grpSpPr>
                <p:sp>
                  <p:nvSpPr>
                    <p:cNvPr id="39459" name="Freeform 353"/>
                    <p:cNvSpPr>
                      <a:spLocks/>
                    </p:cNvSpPr>
                    <p:nvPr/>
                  </p:nvSpPr>
                  <p:spPr bwMode="auto">
                    <a:xfrm>
                      <a:off x="3335" y="1863"/>
                      <a:ext cx="25" cy="350"/>
                    </a:xfrm>
                    <a:custGeom>
                      <a:avLst/>
                      <a:gdLst>
                        <a:gd name="T0" fmla="*/ 0 w 150"/>
                        <a:gd name="T1" fmla="*/ 0 h 2100"/>
                        <a:gd name="T2" fmla="*/ 0 w 150"/>
                        <a:gd name="T3" fmla="*/ 0 h 2100"/>
                        <a:gd name="T4" fmla="*/ 0 w 150"/>
                        <a:gd name="T5" fmla="*/ 0 h 2100"/>
                        <a:gd name="T6" fmla="*/ 0 w 150"/>
                        <a:gd name="T7" fmla="*/ 0 h 2100"/>
                        <a:gd name="T8" fmla="*/ 0 w 150"/>
                        <a:gd name="T9" fmla="*/ 0 h 2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2100">
                          <a:moveTo>
                            <a:pt x="0" y="0"/>
                          </a:moveTo>
                          <a:lnTo>
                            <a:pt x="150" y="95"/>
                          </a:lnTo>
                          <a:lnTo>
                            <a:pt x="150" y="2100"/>
                          </a:lnTo>
                          <a:lnTo>
                            <a:pt x="0" y="2100"/>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60" name="Rectangle 354"/>
                    <p:cNvSpPr>
                      <a:spLocks noChangeArrowheads="1"/>
                    </p:cNvSpPr>
                    <p:nvPr/>
                  </p:nvSpPr>
                  <p:spPr bwMode="auto">
                    <a:xfrm>
                      <a:off x="3327" y="1863"/>
                      <a:ext cx="8" cy="350"/>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61" name="Freeform 355"/>
                    <p:cNvSpPr>
                      <a:spLocks/>
                    </p:cNvSpPr>
                    <p:nvPr/>
                  </p:nvSpPr>
                  <p:spPr bwMode="auto">
                    <a:xfrm>
                      <a:off x="3335" y="1871"/>
                      <a:ext cx="25" cy="278"/>
                    </a:xfrm>
                    <a:custGeom>
                      <a:avLst/>
                      <a:gdLst>
                        <a:gd name="T0" fmla="*/ 0 w 150"/>
                        <a:gd name="T1" fmla="*/ 0 h 1672"/>
                        <a:gd name="T2" fmla="*/ 0 w 150"/>
                        <a:gd name="T3" fmla="*/ 0 h 1672"/>
                        <a:gd name="T4" fmla="*/ 0 w 150"/>
                        <a:gd name="T5" fmla="*/ 0 h 1672"/>
                        <a:gd name="T6" fmla="*/ 0 w 150"/>
                        <a:gd name="T7" fmla="*/ 0 h 1672"/>
                        <a:gd name="T8" fmla="*/ 0 w 150"/>
                        <a:gd name="T9" fmla="*/ 0 h 1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1672">
                          <a:moveTo>
                            <a:pt x="150" y="96"/>
                          </a:moveTo>
                          <a:lnTo>
                            <a:pt x="0" y="0"/>
                          </a:lnTo>
                          <a:lnTo>
                            <a:pt x="0" y="1672"/>
                          </a:lnTo>
                          <a:lnTo>
                            <a:pt x="150" y="1672"/>
                          </a:lnTo>
                          <a:lnTo>
                            <a:pt x="150" y="9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62" name="Freeform 356"/>
                    <p:cNvSpPr>
                      <a:spLocks/>
                    </p:cNvSpPr>
                    <p:nvPr/>
                  </p:nvSpPr>
                  <p:spPr bwMode="auto">
                    <a:xfrm>
                      <a:off x="3343" y="1887"/>
                      <a:ext cx="17" cy="254"/>
                    </a:xfrm>
                    <a:custGeom>
                      <a:avLst/>
                      <a:gdLst>
                        <a:gd name="T0" fmla="*/ 0 w 101"/>
                        <a:gd name="T1" fmla="*/ 0 h 1528"/>
                        <a:gd name="T2" fmla="*/ 0 w 101"/>
                        <a:gd name="T3" fmla="*/ 0 h 1528"/>
                        <a:gd name="T4" fmla="*/ 0 w 101"/>
                        <a:gd name="T5" fmla="*/ 0 h 1528"/>
                        <a:gd name="T6" fmla="*/ 0 w 101"/>
                        <a:gd name="T7" fmla="*/ 0 h 1528"/>
                        <a:gd name="T8" fmla="*/ 0 w 101"/>
                        <a:gd name="T9" fmla="*/ 0 h 1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528">
                          <a:moveTo>
                            <a:pt x="0" y="0"/>
                          </a:moveTo>
                          <a:lnTo>
                            <a:pt x="0" y="1528"/>
                          </a:lnTo>
                          <a:lnTo>
                            <a:pt x="101" y="1528"/>
                          </a:lnTo>
                          <a:lnTo>
                            <a:pt x="101"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63" name="Group 367"/>
                    <p:cNvGrpSpPr>
                      <a:grpSpLocks/>
                    </p:cNvGrpSpPr>
                    <p:nvPr/>
                  </p:nvGrpSpPr>
                  <p:grpSpPr bwMode="auto">
                    <a:xfrm>
                      <a:off x="3342" y="1910"/>
                      <a:ext cx="19" cy="213"/>
                      <a:chOff x="3342" y="1910"/>
                      <a:chExt cx="19" cy="213"/>
                    </a:xfrm>
                  </p:grpSpPr>
                  <p:sp>
                    <p:nvSpPr>
                      <p:cNvPr id="39466" name="Line 357"/>
                      <p:cNvSpPr>
                        <a:spLocks noChangeShapeType="1"/>
                      </p:cNvSpPr>
                      <p:nvPr/>
                    </p:nvSpPr>
                    <p:spPr bwMode="auto">
                      <a:xfrm>
                        <a:off x="3343" y="1910"/>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67" name="Line 358"/>
                      <p:cNvSpPr>
                        <a:spLocks noChangeShapeType="1"/>
                      </p:cNvSpPr>
                      <p:nvPr/>
                    </p:nvSpPr>
                    <p:spPr bwMode="auto">
                      <a:xfrm>
                        <a:off x="3342" y="1934"/>
                        <a:ext cx="18"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68" name="Line 359"/>
                      <p:cNvSpPr>
                        <a:spLocks noChangeShapeType="1"/>
                      </p:cNvSpPr>
                      <p:nvPr/>
                    </p:nvSpPr>
                    <p:spPr bwMode="auto">
                      <a:xfrm>
                        <a:off x="3342" y="1957"/>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69" name="Line 360"/>
                      <p:cNvSpPr>
                        <a:spLocks noChangeShapeType="1"/>
                      </p:cNvSpPr>
                      <p:nvPr/>
                    </p:nvSpPr>
                    <p:spPr bwMode="auto">
                      <a:xfrm>
                        <a:off x="3342" y="1981"/>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0" name="Line 361"/>
                      <p:cNvSpPr>
                        <a:spLocks noChangeShapeType="1"/>
                      </p:cNvSpPr>
                      <p:nvPr/>
                    </p:nvSpPr>
                    <p:spPr bwMode="auto">
                      <a:xfrm>
                        <a:off x="3342" y="2002"/>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1" name="Line 362"/>
                      <p:cNvSpPr>
                        <a:spLocks noChangeShapeType="1"/>
                      </p:cNvSpPr>
                      <p:nvPr/>
                    </p:nvSpPr>
                    <p:spPr bwMode="auto">
                      <a:xfrm>
                        <a:off x="3342" y="2027"/>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2" name="Line 363"/>
                      <p:cNvSpPr>
                        <a:spLocks noChangeShapeType="1"/>
                      </p:cNvSpPr>
                      <p:nvPr/>
                    </p:nvSpPr>
                    <p:spPr bwMode="auto">
                      <a:xfrm>
                        <a:off x="3342" y="2051"/>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3" name="Line 364"/>
                      <p:cNvSpPr>
                        <a:spLocks noChangeShapeType="1"/>
                      </p:cNvSpPr>
                      <p:nvPr/>
                    </p:nvSpPr>
                    <p:spPr bwMode="auto">
                      <a:xfrm>
                        <a:off x="3342" y="2075"/>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4" name="Line 365"/>
                      <p:cNvSpPr>
                        <a:spLocks noChangeShapeType="1"/>
                      </p:cNvSpPr>
                      <p:nvPr/>
                    </p:nvSpPr>
                    <p:spPr bwMode="auto">
                      <a:xfrm>
                        <a:off x="3342" y="2098"/>
                        <a:ext cx="18"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75" name="Line 366"/>
                      <p:cNvSpPr>
                        <a:spLocks noChangeShapeType="1"/>
                      </p:cNvSpPr>
                      <p:nvPr/>
                    </p:nvSpPr>
                    <p:spPr bwMode="auto">
                      <a:xfrm>
                        <a:off x="3342" y="2121"/>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64" name="Rectangle 368"/>
                    <p:cNvSpPr>
                      <a:spLocks noChangeArrowheads="1"/>
                    </p:cNvSpPr>
                    <p:nvPr/>
                  </p:nvSpPr>
                  <p:spPr bwMode="auto">
                    <a:xfrm>
                      <a:off x="3335" y="2189"/>
                      <a:ext cx="16" cy="24"/>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65" name="Freeform 369"/>
                    <p:cNvSpPr>
                      <a:spLocks/>
                    </p:cNvSpPr>
                    <p:nvPr/>
                  </p:nvSpPr>
                  <p:spPr bwMode="auto">
                    <a:xfrm>
                      <a:off x="3341" y="2188"/>
                      <a:ext cx="19" cy="25"/>
                    </a:xfrm>
                    <a:custGeom>
                      <a:avLst/>
                      <a:gdLst>
                        <a:gd name="T0" fmla="*/ 0 w 113"/>
                        <a:gd name="T1" fmla="*/ 0 h 152"/>
                        <a:gd name="T2" fmla="*/ 0 w 113"/>
                        <a:gd name="T3" fmla="*/ 0 h 152"/>
                        <a:gd name="T4" fmla="*/ 0 w 113"/>
                        <a:gd name="T5" fmla="*/ 0 h 152"/>
                        <a:gd name="T6" fmla="*/ 0 w 113"/>
                        <a:gd name="T7" fmla="*/ 0 h 152"/>
                        <a:gd name="T8" fmla="*/ 0 w 113"/>
                        <a:gd name="T9" fmla="*/ 0 h 152"/>
                        <a:gd name="T10" fmla="*/ 0 w 113"/>
                        <a:gd name="T11" fmla="*/ 0 h 152"/>
                        <a:gd name="T12" fmla="*/ 0 w 113"/>
                        <a:gd name="T13" fmla="*/ 0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 h="152">
                          <a:moveTo>
                            <a:pt x="34" y="152"/>
                          </a:moveTo>
                          <a:lnTo>
                            <a:pt x="34" y="21"/>
                          </a:lnTo>
                          <a:lnTo>
                            <a:pt x="0" y="21"/>
                          </a:lnTo>
                          <a:lnTo>
                            <a:pt x="0" y="0"/>
                          </a:lnTo>
                          <a:lnTo>
                            <a:pt x="113" y="0"/>
                          </a:lnTo>
                          <a:lnTo>
                            <a:pt x="113" y="152"/>
                          </a:lnTo>
                          <a:lnTo>
                            <a:pt x="34" y="152"/>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3" name="Group 388"/>
                  <p:cNvGrpSpPr>
                    <a:grpSpLocks/>
                  </p:cNvGrpSpPr>
                  <p:nvPr/>
                </p:nvGrpSpPr>
                <p:grpSpPr bwMode="auto">
                  <a:xfrm>
                    <a:off x="3359" y="1874"/>
                    <a:ext cx="33" cy="339"/>
                    <a:chOff x="3359" y="1874"/>
                    <a:chExt cx="33" cy="339"/>
                  </a:xfrm>
                </p:grpSpPr>
                <p:sp>
                  <p:nvSpPr>
                    <p:cNvPr id="39442" name="Freeform 371"/>
                    <p:cNvSpPr>
                      <a:spLocks/>
                    </p:cNvSpPr>
                    <p:nvPr/>
                  </p:nvSpPr>
                  <p:spPr bwMode="auto">
                    <a:xfrm>
                      <a:off x="3367" y="1874"/>
                      <a:ext cx="24" cy="339"/>
                    </a:xfrm>
                    <a:custGeom>
                      <a:avLst/>
                      <a:gdLst>
                        <a:gd name="T0" fmla="*/ 0 w 144"/>
                        <a:gd name="T1" fmla="*/ 0 h 2031"/>
                        <a:gd name="T2" fmla="*/ 0 w 144"/>
                        <a:gd name="T3" fmla="*/ 0 h 2031"/>
                        <a:gd name="T4" fmla="*/ 0 w 144"/>
                        <a:gd name="T5" fmla="*/ 0 h 2031"/>
                        <a:gd name="T6" fmla="*/ 0 w 144"/>
                        <a:gd name="T7" fmla="*/ 0 h 2031"/>
                        <a:gd name="T8" fmla="*/ 0 w 144"/>
                        <a:gd name="T9" fmla="*/ 0 h 2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031">
                          <a:moveTo>
                            <a:pt x="0" y="0"/>
                          </a:moveTo>
                          <a:lnTo>
                            <a:pt x="144" y="91"/>
                          </a:lnTo>
                          <a:lnTo>
                            <a:pt x="144" y="2031"/>
                          </a:lnTo>
                          <a:lnTo>
                            <a:pt x="0" y="2031"/>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43" name="Rectangle 372"/>
                    <p:cNvSpPr>
                      <a:spLocks noChangeArrowheads="1"/>
                    </p:cNvSpPr>
                    <p:nvPr/>
                  </p:nvSpPr>
                  <p:spPr bwMode="auto">
                    <a:xfrm>
                      <a:off x="3359" y="1874"/>
                      <a:ext cx="7" cy="33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44" name="Freeform 373"/>
                    <p:cNvSpPr>
                      <a:spLocks/>
                    </p:cNvSpPr>
                    <p:nvPr/>
                  </p:nvSpPr>
                  <p:spPr bwMode="auto">
                    <a:xfrm>
                      <a:off x="3367" y="1882"/>
                      <a:ext cx="24" cy="269"/>
                    </a:xfrm>
                    <a:custGeom>
                      <a:avLst/>
                      <a:gdLst>
                        <a:gd name="T0" fmla="*/ 0 w 144"/>
                        <a:gd name="T1" fmla="*/ 0 h 1618"/>
                        <a:gd name="T2" fmla="*/ 0 w 144"/>
                        <a:gd name="T3" fmla="*/ 0 h 1618"/>
                        <a:gd name="T4" fmla="*/ 0 w 144"/>
                        <a:gd name="T5" fmla="*/ 0 h 1618"/>
                        <a:gd name="T6" fmla="*/ 0 w 144"/>
                        <a:gd name="T7" fmla="*/ 0 h 1618"/>
                        <a:gd name="T8" fmla="*/ 0 w 144"/>
                        <a:gd name="T9" fmla="*/ 0 h 16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618">
                          <a:moveTo>
                            <a:pt x="144" y="92"/>
                          </a:moveTo>
                          <a:lnTo>
                            <a:pt x="0" y="0"/>
                          </a:lnTo>
                          <a:lnTo>
                            <a:pt x="0" y="1618"/>
                          </a:lnTo>
                          <a:lnTo>
                            <a:pt x="144" y="1618"/>
                          </a:lnTo>
                          <a:lnTo>
                            <a:pt x="144" y="9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45" name="Freeform 374"/>
                    <p:cNvSpPr>
                      <a:spLocks/>
                    </p:cNvSpPr>
                    <p:nvPr/>
                  </p:nvSpPr>
                  <p:spPr bwMode="auto">
                    <a:xfrm>
                      <a:off x="3375" y="1897"/>
                      <a:ext cx="16" cy="246"/>
                    </a:xfrm>
                    <a:custGeom>
                      <a:avLst/>
                      <a:gdLst>
                        <a:gd name="T0" fmla="*/ 0 w 96"/>
                        <a:gd name="T1" fmla="*/ 0 h 1479"/>
                        <a:gd name="T2" fmla="*/ 0 w 96"/>
                        <a:gd name="T3" fmla="*/ 0 h 1479"/>
                        <a:gd name="T4" fmla="*/ 0 w 96"/>
                        <a:gd name="T5" fmla="*/ 0 h 1479"/>
                        <a:gd name="T6" fmla="*/ 0 w 96"/>
                        <a:gd name="T7" fmla="*/ 0 h 1479"/>
                        <a:gd name="T8" fmla="*/ 0 w 96"/>
                        <a:gd name="T9" fmla="*/ 0 h 1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479">
                          <a:moveTo>
                            <a:pt x="0" y="0"/>
                          </a:moveTo>
                          <a:lnTo>
                            <a:pt x="0" y="1479"/>
                          </a:lnTo>
                          <a:lnTo>
                            <a:pt x="96" y="1479"/>
                          </a:lnTo>
                          <a:lnTo>
                            <a:pt x="96"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46" name="Group 385"/>
                    <p:cNvGrpSpPr>
                      <a:grpSpLocks/>
                    </p:cNvGrpSpPr>
                    <p:nvPr/>
                  </p:nvGrpSpPr>
                  <p:grpSpPr bwMode="auto">
                    <a:xfrm>
                      <a:off x="3374" y="1920"/>
                      <a:ext cx="18" cy="206"/>
                      <a:chOff x="3374" y="1920"/>
                      <a:chExt cx="18" cy="206"/>
                    </a:xfrm>
                  </p:grpSpPr>
                  <p:sp>
                    <p:nvSpPr>
                      <p:cNvPr id="39449" name="Line 375"/>
                      <p:cNvSpPr>
                        <a:spLocks noChangeShapeType="1"/>
                      </p:cNvSpPr>
                      <p:nvPr/>
                    </p:nvSpPr>
                    <p:spPr bwMode="auto">
                      <a:xfrm>
                        <a:off x="3375" y="1920"/>
                        <a:ext cx="15"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0" name="Line 376"/>
                      <p:cNvSpPr>
                        <a:spLocks noChangeShapeType="1"/>
                      </p:cNvSpPr>
                      <p:nvPr/>
                    </p:nvSpPr>
                    <p:spPr bwMode="auto">
                      <a:xfrm>
                        <a:off x="3374" y="1943"/>
                        <a:ext cx="17"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1" name="Line 377"/>
                      <p:cNvSpPr>
                        <a:spLocks noChangeShapeType="1"/>
                      </p:cNvSpPr>
                      <p:nvPr/>
                    </p:nvSpPr>
                    <p:spPr bwMode="auto">
                      <a:xfrm>
                        <a:off x="3374" y="1965"/>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2" name="Line 378"/>
                      <p:cNvSpPr>
                        <a:spLocks noChangeShapeType="1"/>
                      </p:cNvSpPr>
                      <p:nvPr/>
                    </p:nvSpPr>
                    <p:spPr bwMode="auto">
                      <a:xfrm>
                        <a:off x="3374" y="1988"/>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3" name="Line 379"/>
                      <p:cNvSpPr>
                        <a:spLocks noChangeShapeType="1"/>
                      </p:cNvSpPr>
                      <p:nvPr/>
                    </p:nvSpPr>
                    <p:spPr bwMode="auto">
                      <a:xfrm>
                        <a:off x="3374" y="2009"/>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4" name="Line 380"/>
                      <p:cNvSpPr>
                        <a:spLocks noChangeShapeType="1"/>
                      </p:cNvSpPr>
                      <p:nvPr/>
                    </p:nvSpPr>
                    <p:spPr bwMode="auto">
                      <a:xfrm>
                        <a:off x="3374" y="2033"/>
                        <a:ext cx="18"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5" name="Line 381"/>
                      <p:cNvSpPr>
                        <a:spLocks noChangeShapeType="1"/>
                      </p:cNvSpPr>
                      <p:nvPr/>
                    </p:nvSpPr>
                    <p:spPr bwMode="auto">
                      <a:xfrm>
                        <a:off x="3374" y="2055"/>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6" name="Line 382"/>
                      <p:cNvSpPr>
                        <a:spLocks noChangeShapeType="1"/>
                      </p:cNvSpPr>
                      <p:nvPr/>
                    </p:nvSpPr>
                    <p:spPr bwMode="auto">
                      <a:xfrm>
                        <a:off x="3374" y="2079"/>
                        <a:ext cx="18"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7" name="Line 383"/>
                      <p:cNvSpPr>
                        <a:spLocks noChangeShapeType="1"/>
                      </p:cNvSpPr>
                      <p:nvPr/>
                    </p:nvSpPr>
                    <p:spPr bwMode="auto">
                      <a:xfrm>
                        <a:off x="3374" y="2101"/>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58" name="Line 384"/>
                      <p:cNvSpPr>
                        <a:spLocks noChangeShapeType="1"/>
                      </p:cNvSpPr>
                      <p:nvPr/>
                    </p:nvSpPr>
                    <p:spPr bwMode="auto">
                      <a:xfrm>
                        <a:off x="3374" y="2124"/>
                        <a:ext cx="18"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47" name="Rectangle 386"/>
                    <p:cNvSpPr>
                      <a:spLocks noChangeArrowheads="1"/>
                    </p:cNvSpPr>
                    <p:nvPr/>
                  </p:nvSpPr>
                  <p:spPr bwMode="auto">
                    <a:xfrm>
                      <a:off x="3366" y="2189"/>
                      <a:ext cx="16" cy="24"/>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48" name="Freeform 387"/>
                    <p:cNvSpPr>
                      <a:spLocks/>
                    </p:cNvSpPr>
                    <p:nvPr/>
                  </p:nvSpPr>
                  <p:spPr bwMode="auto">
                    <a:xfrm>
                      <a:off x="3373" y="2188"/>
                      <a:ext cx="18" cy="25"/>
                    </a:xfrm>
                    <a:custGeom>
                      <a:avLst/>
                      <a:gdLst>
                        <a:gd name="T0" fmla="*/ 0 w 108"/>
                        <a:gd name="T1" fmla="*/ 0 h 147"/>
                        <a:gd name="T2" fmla="*/ 0 w 108"/>
                        <a:gd name="T3" fmla="*/ 0 h 147"/>
                        <a:gd name="T4" fmla="*/ 0 w 108"/>
                        <a:gd name="T5" fmla="*/ 0 h 147"/>
                        <a:gd name="T6" fmla="*/ 0 w 108"/>
                        <a:gd name="T7" fmla="*/ 0 h 147"/>
                        <a:gd name="T8" fmla="*/ 0 w 108"/>
                        <a:gd name="T9" fmla="*/ 0 h 147"/>
                        <a:gd name="T10" fmla="*/ 0 w 108"/>
                        <a:gd name="T11" fmla="*/ 0 h 147"/>
                        <a:gd name="T12" fmla="*/ 0 w 108"/>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47">
                          <a:moveTo>
                            <a:pt x="33" y="147"/>
                          </a:moveTo>
                          <a:lnTo>
                            <a:pt x="33" y="19"/>
                          </a:lnTo>
                          <a:lnTo>
                            <a:pt x="0" y="19"/>
                          </a:lnTo>
                          <a:lnTo>
                            <a:pt x="0" y="0"/>
                          </a:lnTo>
                          <a:lnTo>
                            <a:pt x="108" y="0"/>
                          </a:lnTo>
                          <a:lnTo>
                            <a:pt x="108" y="147"/>
                          </a:lnTo>
                          <a:lnTo>
                            <a:pt x="33" y="147"/>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4" name="Group 406"/>
                  <p:cNvGrpSpPr>
                    <a:grpSpLocks/>
                  </p:cNvGrpSpPr>
                  <p:nvPr/>
                </p:nvGrpSpPr>
                <p:grpSpPr bwMode="auto">
                  <a:xfrm>
                    <a:off x="3388" y="1883"/>
                    <a:ext cx="31" cy="329"/>
                    <a:chOff x="3388" y="1883"/>
                    <a:chExt cx="31" cy="329"/>
                  </a:xfrm>
                </p:grpSpPr>
                <p:sp>
                  <p:nvSpPr>
                    <p:cNvPr id="39425" name="Freeform 389"/>
                    <p:cNvSpPr>
                      <a:spLocks/>
                    </p:cNvSpPr>
                    <p:nvPr/>
                  </p:nvSpPr>
                  <p:spPr bwMode="auto">
                    <a:xfrm>
                      <a:off x="3395" y="1883"/>
                      <a:ext cx="23" cy="329"/>
                    </a:xfrm>
                    <a:custGeom>
                      <a:avLst/>
                      <a:gdLst>
                        <a:gd name="T0" fmla="*/ 0 w 137"/>
                        <a:gd name="T1" fmla="*/ 0 h 1971"/>
                        <a:gd name="T2" fmla="*/ 0 w 137"/>
                        <a:gd name="T3" fmla="*/ 0 h 1971"/>
                        <a:gd name="T4" fmla="*/ 0 w 137"/>
                        <a:gd name="T5" fmla="*/ 0 h 1971"/>
                        <a:gd name="T6" fmla="*/ 0 w 137"/>
                        <a:gd name="T7" fmla="*/ 0 h 1971"/>
                        <a:gd name="T8" fmla="*/ 0 w 137"/>
                        <a:gd name="T9" fmla="*/ 0 h 19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971">
                          <a:moveTo>
                            <a:pt x="0" y="0"/>
                          </a:moveTo>
                          <a:lnTo>
                            <a:pt x="137" y="88"/>
                          </a:lnTo>
                          <a:lnTo>
                            <a:pt x="137" y="1971"/>
                          </a:lnTo>
                          <a:lnTo>
                            <a:pt x="0" y="1971"/>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26" name="Rectangle 390"/>
                    <p:cNvSpPr>
                      <a:spLocks noChangeArrowheads="1"/>
                    </p:cNvSpPr>
                    <p:nvPr/>
                  </p:nvSpPr>
                  <p:spPr bwMode="auto">
                    <a:xfrm>
                      <a:off x="3388" y="1883"/>
                      <a:ext cx="7" cy="32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27" name="Freeform 391"/>
                    <p:cNvSpPr>
                      <a:spLocks/>
                    </p:cNvSpPr>
                    <p:nvPr/>
                  </p:nvSpPr>
                  <p:spPr bwMode="auto">
                    <a:xfrm>
                      <a:off x="3395" y="1890"/>
                      <a:ext cx="23" cy="262"/>
                    </a:xfrm>
                    <a:custGeom>
                      <a:avLst/>
                      <a:gdLst>
                        <a:gd name="T0" fmla="*/ 0 w 137"/>
                        <a:gd name="T1" fmla="*/ 0 h 1571"/>
                        <a:gd name="T2" fmla="*/ 0 w 137"/>
                        <a:gd name="T3" fmla="*/ 0 h 1571"/>
                        <a:gd name="T4" fmla="*/ 0 w 137"/>
                        <a:gd name="T5" fmla="*/ 0 h 1571"/>
                        <a:gd name="T6" fmla="*/ 0 w 137"/>
                        <a:gd name="T7" fmla="*/ 0 h 1571"/>
                        <a:gd name="T8" fmla="*/ 0 w 137"/>
                        <a:gd name="T9" fmla="*/ 0 h 1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571">
                          <a:moveTo>
                            <a:pt x="137" y="89"/>
                          </a:moveTo>
                          <a:lnTo>
                            <a:pt x="0" y="0"/>
                          </a:lnTo>
                          <a:lnTo>
                            <a:pt x="0" y="1571"/>
                          </a:lnTo>
                          <a:lnTo>
                            <a:pt x="137" y="1571"/>
                          </a:lnTo>
                          <a:lnTo>
                            <a:pt x="137" y="89"/>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28" name="Freeform 392"/>
                    <p:cNvSpPr>
                      <a:spLocks/>
                    </p:cNvSpPr>
                    <p:nvPr/>
                  </p:nvSpPr>
                  <p:spPr bwMode="auto">
                    <a:xfrm>
                      <a:off x="3403" y="1905"/>
                      <a:ext cx="15" cy="239"/>
                    </a:xfrm>
                    <a:custGeom>
                      <a:avLst/>
                      <a:gdLst>
                        <a:gd name="T0" fmla="*/ 0 w 90"/>
                        <a:gd name="T1" fmla="*/ 0 h 1435"/>
                        <a:gd name="T2" fmla="*/ 0 w 90"/>
                        <a:gd name="T3" fmla="*/ 0 h 1435"/>
                        <a:gd name="T4" fmla="*/ 0 w 90"/>
                        <a:gd name="T5" fmla="*/ 0 h 1435"/>
                        <a:gd name="T6" fmla="*/ 0 w 90"/>
                        <a:gd name="T7" fmla="*/ 0 h 1435"/>
                        <a:gd name="T8" fmla="*/ 0 w 90"/>
                        <a:gd name="T9" fmla="*/ 0 h 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435">
                          <a:moveTo>
                            <a:pt x="0" y="0"/>
                          </a:moveTo>
                          <a:lnTo>
                            <a:pt x="0" y="1435"/>
                          </a:lnTo>
                          <a:lnTo>
                            <a:pt x="90" y="1435"/>
                          </a:lnTo>
                          <a:lnTo>
                            <a:pt x="9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29" name="Group 403"/>
                    <p:cNvGrpSpPr>
                      <a:grpSpLocks/>
                    </p:cNvGrpSpPr>
                    <p:nvPr/>
                  </p:nvGrpSpPr>
                  <p:grpSpPr bwMode="auto">
                    <a:xfrm>
                      <a:off x="3402" y="1927"/>
                      <a:ext cx="17" cy="200"/>
                      <a:chOff x="3402" y="1927"/>
                      <a:chExt cx="17" cy="200"/>
                    </a:xfrm>
                  </p:grpSpPr>
                  <p:sp>
                    <p:nvSpPr>
                      <p:cNvPr id="39432" name="Line 393"/>
                      <p:cNvSpPr>
                        <a:spLocks noChangeShapeType="1"/>
                      </p:cNvSpPr>
                      <p:nvPr/>
                    </p:nvSpPr>
                    <p:spPr bwMode="auto">
                      <a:xfrm>
                        <a:off x="3402" y="1927"/>
                        <a:ext cx="16"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3" name="Line 394"/>
                      <p:cNvSpPr>
                        <a:spLocks noChangeShapeType="1"/>
                      </p:cNvSpPr>
                      <p:nvPr/>
                    </p:nvSpPr>
                    <p:spPr bwMode="auto">
                      <a:xfrm>
                        <a:off x="3402" y="1949"/>
                        <a:ext cx="16"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4" name="Line 395"/>
                      <p:cNvSpPr>
                        <a:spLocks noChangeShapeType="1"/>
                      </p:cNvSpPr>
                      <p:nvPr/>
                    </p:nvSpPr>
                    <p:spPr bwMode="auto">
                      <a:xfrm>
                        <a:off x="3402" y="1971"/>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5" name="Line 396"/>
                      <p:cNvSpPr>
                        <a:spLocks noChangeShapeType="1"/>
                      </p:cNvSpPr>
                      <p:nvPr/>
                    </p:nvSpPr>
                    <p:spPr bwMode="auto">
                      <a:xfrm>
                        <a:off x="3402" y="1993"/>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6" name="Line 397"/>
                      <p:cNvSpPr>
                        <a:spLocks noChangeShapeType="1"/>
                      </p:cNvSpPr>
                      <p:nvPr/>
                    </p:nvSpPr>
                    <p:spPr bwMode="auto">
                      <a:xfrm>
                        <a:off x="3402" y="2013"/>
                        <a:ext cx="16"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7" name="Line 398"/>
                      <p:cNvSpPr>
                        <a:spLocks noChangeShapeType="1"/>
                      </p:cNvSpPr>
                      <p:nvPr/>
                    </p:nvSpPr>
                    <p:spPr bwMode="auto">
                      <a:xfrm>
                        <a:off x="3402" y="2037"/>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8" name="Line 399"/>
                      <p:cNvSpPr>
                        <a:spLocks noChangeShapeType="1"/>
                      </p:cNvSpPr>
                      <p:nvPr/>
                    </p:nvSpPr>
                    <p:spPr bwMode="auto">
                      <a:xfrm>
                        <a:off x="3402" y="2059"/>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39" name="Line 400"/>
                      <p:cNvSpPr>
                        <a:spLocks noChangeShapeType="1"/>
                      </p:cNvSpPr>
                      <p:nvPr/>
                    </p:nvSpPr>
                    <p:spPr bwMode="auto">
                      <a:xfrm>
                        <a:off x="3402" y="2081"/>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40" name="Line 401"/>
                      <p:cNvSpPr>
                        <a:spLocks noChangeShapeType="1"/>
                      </p:cNvSpPr>
                      <p:nvPr/>
                    </p:nvSpPr>
                    <p:spPr bwMode="auto">
                      <a:xfrm>
                        <a:off x="3402" y="2103"/>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41" name="Line 402"/>
                      <p:cNvSpPr>
                        <a:spLocks noChangeShapeType="1"/>
                      </p:cNvSpPr>
                      <p:nvPr/>
                    </p:nvSpPr>
                    <p:spPr bwMode="auto">
                      <a:xfrm>
                        <a:off x="3402" y="2125"/>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30" name="Rectangle 404"/>
                    <p:cNvSpPr>
                      <a:spLocks noChangeArrowheads="1"/>
                    </p:cNvSpPr>
                    <p:nvPr/>
                  </p:nvSpPr>
                  <p:spPr bwMode="auto">
                    <a:xfrm>
                      <a:off x="3395" y="2189"/>
                      <a:ext cx="15" cy="23"/>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31" name="Freeform 405"/>
                    <p:cNvSpPr>
                      <a:spLocks/>
                    </p:cNvSpPr>
                    <p:nvPr/>
                  </p:nvSpPr>
                  <p:spPr bwMode="auto">
                    <a:xfrm>
                      <a:off x="3401" y="2188"/>
                      <a:ext cx="17" cy="24"/>
                    </a:xfrm>
                    <a:custGeom>
                      <a:avLst/>
                      <a:gdLst>
                        <a:gd name="T0" fmla="*/ 0 w 102"/>
                        <a:gd name="T1" fmla="*/ 0 h 144"/>
                        <a:gd name="T2" fmla="*/ 0 w 102"/>
                        <a:gd name="T3" fmla="*/ 0 h 144"/>
                        <a:gd name="T4" fmla="*/ 0 w 102"/>
                        <a:gd name="T5" fmla="*/ 0 h 144"/>
                        <a:gd name="T6" fmla="*/ 0 w 102"/>
                        <a:gd name="T7" fmla="*/ 0 h 144"/>
                        <a:gd name="T8" fmla="*/ 0 w 102"/>
                        <a:gd name="T9" fmla="*/ 0 h 144"/>
                        <a:gd name="T10" fmla="*/ 0 w 102"/>
                        <a:gd name="T11" fmla="*/ 0 h 144"/>
                        <a:gd name="T12" fmla="*/ 0 w 102"/>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2" h="144">
                          <a:moveTo>
                            <a:pt x="30" y="144"/>
                          </a:moveTo>
                          <a:lnTo>
                            <a:pt x="30" y="19"/>
                          </a:lnTo>
                          <a:lnTo>
                            <a:pt x="0" y="19"/>
                          </a:lnTo>
                          <a:lnTo>
                            <a:pt x="0" y="0"/>
                          </a:lnTo>
                          <a:lnTo>
                            <a:pt x="102" y="0"/>
                          </a:lnTo>
                          <a:lnTo>
                            <a:pt x="102" y="144"/>
                          </a:lnTo>
                          <a:lnTo>
                            <a:pt x="30" y="144"/>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5" name="Group 424"/>
                  <p:cNvGrpSpPr>
                    <a:grpSpLocks/>
                  </p:cNvGrpSpPr>
                  <p:nvPr/>
                </p:nvGrpSpPr>
                <p:grpSpPr bwMode="auto">
                  <a:xfrm>
                    <a:off x="3417" y="1893"/>
                    <a:ext cx="30" cy="318"/>
                    <a:chOff x="3417" y="1893"/>
                    <a:chExt cx="30" cy="318"/>
                  </a:xfrm>
                </p:grpSpPr>
                <p:sp>
                  <p:nvSpPr>
                    <p:cNvPr id="39408" name="Freeform 407"/>
                    <p:cNvSpPr>
                      <a:spLocks/>
                    </p:cNvSpPr>
                    <p:nvPr/>
                  </p:nvSpPr>
                  <p:spPr bwMode="auto">
                    <a:xfrm>
                      <a:off x="3424" y="1893"/>
                      <a:ext cx="22" cy="318"/>
                    </a:xfrm>
                    <a:custGeom>
                      <a:avLst/>
                      <a:gdLst>
                        <a:gd name="T0" fmla="*/ 0 w 131"/>
                        <a:gd name="T1" fmla="*/ 0 h 1909"/>
                        <a:gd name="T2" fmla="*/ 0 w 131"/>
                        <a:gd name="T3" fmla="*/ 0 h 1909"/>
                        <a:gd name="T4" fmla="*/ 0 w 131"/>
                        <a:gd name="T5" fmla="*/ 0 h 1909"/>
                        <a:gd name="T6" fmla="*/ 0 w 131"/>
                        <a:gd name="T7" fmla="*/ 0 h 1909"/>
                        <a:gd name="T8" fmla="*/ 0 w 131"/>
                        <a:gd name="T9" fmla="*/ 0 h 19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1909">
                          <a:moveTo>
                            <a:pt x="0" y="0"/>
                          </a:moveTo>
                          <a:lnTo>
                            <a:pt x="131" y="85"/>
                          </a:lnTo>
                          <a:lnTo>
                            <a:pt x="131" y="1909"/>
                          </a:lnTo>
                          <a:lnTo>
                            <a:pt x="0" y="190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09" name="Rectangle 408"/>
                    <p:cNvSpPr>
                      <a:spLocks noChangeArrowheads="1"/>
                    </p:cNvSpPr>
                    <p:nvPr/>
                  </p:nvSpPr>
                  <p:spPr bwMode="auto">
                    <a:xfrm>
                      <a:off x="3417" y="1893"/>
                      <a:ext cx="6" cy="31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10" name="Freeform 409"/>
                    <p:cNvSpPr>
                      <a:spLocks/>
                    </p:cNvSpPr>
                    <p:nvPr/>
                  </p:nvSpPr>
                  <p:spPr bwMode="auto">
                    <a:xfrm>
                      <a:off x="3424" y="1900"/>
                      <a:ext cx="22" cy="253"/>
                    </a:xfrm>
                    <a:custGeom>
                      <a:avLst/>
                      <a:gdLst>
                        <a:gd name="T0" fmla="*/ 0 w 131"/>
                        <a:gd name="T1" fmla="*/ 0 h 1520"/>
                        <a:gd name="T2" fmla="*/ 0 w 131"/>
                        <a:gd name="T3" fmla="*/ 0 h 1520"/>
                        <a:gd name="T4" fmla="*/ 0 w 131"/>
                        <a:gd name="T5" fmla="*/ 0 h 1520"/>
                        <a:gd name="T6" fmla="*/ 0 w 131"/>
                        <a:gd name="T7" fmla="*/ 0 h 1520"/>
                        <a:gd name="T8" fmla="*/ 0 w 131"/>
                        <a:gd name="T9" fmla="*/ 0 h 1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1520">
                          <a:moveTo>
                            <a:pt x="131" y="87"/>
                          </a:moveTo>
                          <a:lnTo>
                            <a:pt x="0" y="0"/>
                          </a:lnTo>
                          <a:lnTo>
                            <a:pt x="0" y="1520"/>
                          </a:lnTo>
                          <a:lnTo>
                            <a:pt x="131" y="1520"/>
                          </a:lnTo>
                          <a:lnTo>
                            <a:pt x="131" y="87"/>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411" name="Freeform 410"/>
                    <p:cNvSpPr>
                      <a:spLocks/>
                    </p:cNvSpPr>
                    <p:nvPr/>
                  </p:nvSpPr>
                  <p:spPr bwMode="auto">
                    <a:xfrm>
                      <a:off x="3431" y="1914"/>
                      <a:ext cx="15" cy="232"/>
                    </a:xfrm>
                    <a:custGeom>
                      <a:avLst/>
                      <a:gdLst>
                        <a:gd name="T0" fmla="*/ 0 w 87"/>
                        <a:gd name="T1" fmla="*/ 0 h 1388"/>
                        <a:gd name="T2" fmla="*/ 0 w 87"/>
                        <a:gd name="T3" fmla="*/ 0 h 1388"/>
                        <a:gd name="T4" fmla="*/ 0 w 87"/>
                        <a:gd name="T5" fmla="*/ 0 h 1388"/>
                        <a:gd name="T6" fmla="*/ 0 w 87"/>
                        <a:gd name="T7" fmla="*/ 0 h 1388"/>
                        <a:gd name="T8" fmla="*/ 0 w 87"/>
                        <a:gd name="T9" fmla="*/ 0 h 13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88">
                          <a:moveTo>
                            <a:pt x="0" y="0"/>
                          </a:moveTo>
                          <a:lnTo>
                            <a:pt x="0" y="1388"/>
                          </a:lnTo>
                          <a:lnTo>
                            <a:pt x="87" y="1388"/>
                          </a:lnTo>
                          <a:lnTo>
                            <a:pt x="87" y="4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412" name="Group 421"/>
                    <p:cNvGrpSpPr>
                      <a:grpSpLocks/>
                    </p:cNvGrpSpPr>
                    <p:nvPr/>
                  </p:nvGrpSpPr>
                  <p:grpSpPr bwMode="auto">
                    <a:xfrm>
                      <a:off x="3430" y="1936"/>
                      <a:ext cx="17" cy="193"/>
                      <a:chOff x="3430" y="1936"/>
                      <a:chExt cx="17" cy="193"/>
                    </a:xfrm>
                  </p:grpSpPr>
                  <p:sp>
                    <p:nvSpPr>
                      <p:cNvPr id="39415" name="Line 411"/>
                      <p:cNvSpPr>
                        <a:spLocks noChangeShapeType="1"/>
                      </p:cNvSpPr>
                      <p:nvPr/>
                    </p:nvSpPr>
                    <p:spPr bwMode="auto">
                      <a:xfrm>
                        <a:off x="3431" y="1936"/>
                        <a:ext cx="14"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16" name="Line 412"/>
                      <p:cNvSpPr>
                        <a:spLocks noChangeShapeType="1"/>
                      </p:cNvSpPr>
                      <p:nvPr/>
                    </p:nvSpPr>
                    <p:spPr bwMode="auto">
                      <a:xfrm>
                        <a:off x="3430" y="1957"/>
                        <a:ext cx="16"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17" name="Line 413"/>
                      <p:cNvSpPr>
                        <a:spLocks noChangeShapeType="1"/>
                      </p:cNvSpPr>
                      <p:nvPr/>
                    </p:nvSpPr>
                    <p:spPr bwMode="auto">
                      <a:xfrm>
                        <a:off x="3430" y="1978"/>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18" name="Line 414"/>
                      <p:cNvSpPr>
                        <a:spLocks noChangeShapeType="1"/>
                      </p:cNvSpPr>
                      <p:nvPr/>
                    </p:nvSpPr>
                    <p:spPr bwMode="auto">
                      <a:xfrm>
                        <a:off x="3430" y="2000"/>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19" name="Line 415"/>
                      <p:cNvSpPr>
                        <a:spLocks noChangeShapeType="1"/>
                      </p:cNvSpPr>
                      <p:nvPr/>
                    </p:nvSpPr>
                    <p:spPr bwMode="auto">
                      <a:xfrm>
                        <a:off x="3430" y="2019"/>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20" name="Line 416"/>
                      <p:cNvSpPr>
                        <a:spLocks noChangeShapeType="1"/>
                      </p:cNvSpPr>
                      <p:nvPr/>
                    </p:nvSpPr>
                    <p:spPr bwMode="auto">
                      <a:xfrm>
                        <a:off x="3430" y="2042"/>
                        <a:ext cx="17"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21" name="Line 417"/>
                      <p:cNvSpPr>
                        <a:spLocks noChangeShapeType="1"/>
                      </p:cNvSpPr>
                      <p:nvPr/>
                    </p:nvSpPr>
                    <p:spPr bwMode="auto">
                      <a:xfrm>
                        <a:off x="3430" y="2063"/>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22" name="Line 418"/>
                      <p:cNvSpPr>
                        <a:spLocks noChangeShapeType="1"/>
                      </p:cNvSpPr>
                      <p:nvPr/>
                    </p:nvSpPr>
                    <p:spPr bwMode="auto">
                      <a:xfrm>
                        <a:off x="3430" y="2085"/>
                        <a:ext cx="17"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23" name="Line 419"/>
                      <p:cNvSpPr>
                        <a:spLocks noChangeShapeType="1"/>
                      </p:cNvSpPr>
                      <p:nvPr/>
                    </p:nvSpPr>
                    <p:spPr bwMode="auto">
                      <a:xfrm>
                        <a:off x="3430" y="2106"/>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24" name="Line 420"/>
                      <p:cNvSpPr>
                        <a:spLocks noChangeShapeType="1"/>
                      </p:cNvSpPr>
                      <p:nvPr/>
                    </p:nvSpPr>
                    <p:spPr bwMode="auto">
                      <a:xfrm>
                        <a:off x="3430" y="2127"/>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413" name="Rectangle 422"/>
                    <p:cNvSpPr>
                      <a:spLocks noChangeArrowheads="1"/>
                    </p:cNvSpPr>
                    <p:nvPr/>
                  </p:nvSpPr>
                  <p:spPr bwMode="auto">
                    <a:xfrm>
                      <a:off x="3423" y="2189"/>
                      <a:ext cx="15" cy="2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414" name="Freeform 423"/>
                    <p:cNvSpPr>
                      <a:spLocks/>
                    </p:cNvSpPr>
                    <p:nvPr/>
                  </p:nvSpPr>
                  <p:spPr bwMode="auto">
                    <a:xfrm>
                      <a:off x="3429" y="2188"/>
                      <a:ext cx="17" cy="23"/>
                    </a:xfrm>
                    <a:custGeom>
                      <a:avLst/>
                      <a:gdLst>
                        <a:gd name="T0" fmla="*/ 0 w 99"/>
                        <a:gd name="T1" fmla="*/ 0 h 141"/>
                        <a:gd name="T2" fmla="*/ 0 w 99"/>
                        <a:gd name="T3" fmla="*/ 0 h 141"/>
                        <a:gd name="T4" fmla="*/ 0 w 99"/>
                        <a:gd name="T5" fmla="*/ 0 h 141"/>
                        <a:gd name="T6" fmla="*/ 0 w 99"/>
                        <a:gd name="T7" fmla="*/ 0 h 141"/>
                        <a:gd name="T8" fmla="*/ 0 w 99"/>
                        <a:gd name="T9" fmla="*/ 0 h 141"/>
                        <a:gd name="T10" fmla="*/ 0 w 99"/>
                        <a:gd name="T11" fmla="*/ 0 h 141"/>
                        <a:gd name="T12" fmla="*/ 0 w 9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141">
                          <a:moveTo>
                            <a:pt x="31" y="141"/>
                          </a:moveTo>
                          <a:lnTo>
                            <a:pt x="31" y="17"/>
                          </a:lnTo>
                          <a:lnTo>
                            <a:pt x="0" y="17"/>
                          </a:lnTo>
                          <a:lnTo>
                            <a:pt x="0" y="0"/>
                          </a:lnTo>
                          <a:lnTo>
                            <a:pt x="99" y="0"/>
                          </a:lnTo>
                          <a:lnTo>
                            <a:pt x="99" y="141"/>
                          </a:lnTo>
                          <a:lnTo>
                            <a:pt x="31" y="14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6" name="Group 442"/>
                  <p:cNvGrpSpPr>
                    <a:grpSpLocks/>
                  </p:cNvGrpSpPr>
                  <p:nvPr/>
                </p:nvGrpSpPr>
                <p:grpSpPr bwMode="auto">
                  <a:xfrm>
                    <a:off x="3443" y="1903"/>
                    <a:ext cx="29" cy="308"/>
                    <a:chOff x="3443" y="1903"/>
                    <a:chExt cx="29" cy="308"/>
                  </a:xfrm>
                </p:grpSpPr>
                <p:sp>
                  <p:nvSpPr>
                    <p:cNvPr id="39391" name="Freeform 425"/>
                    <p:cNvSpPr>
                      <a:spLocks/>
                    </p:cNvSpPr>
                    <p:nvPr/>
                  </p:nvSpPr>
                  <p:spPr bwMode="auto">
                    <a:xfrm>
                      <a:off x="3450" y="1903"/>
                      <a:ext cx="21" cy="308"/>
                    </a:xfrm>
                    <a:custGeom>
                      <a:avLst/>
                      <a:gdLst>
                        <a:gd name="T0" fmla="*/ 0 w 126"/>
                        <a:gd name="T1" fmla="*/ 0 h 1848"/>
                        <a:gd name="T2" fmla="*/ 0 w 126"/>
                        <a:gd name="T3" fmla="*/ 0 h 1848"/>
                        <a:gd name="T4" fmla="*/ 0 w 126"/>
                        <a:gd name="T5" fmla="*/ 0 h 1848"/>
                        <a:gd name="T6" fmla="*/ 0 w 126"/>
                        <a:gd name="T7" fmla="*/ 0 h 1848"/>
                        <a:gd name="T8" fmla="*/ 0 w 126"/>
                        <a:gd name="T9" fmla="*/ 0 h 18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848">
                          <a:moveTo>
                            <a:pt x="0" y="0"/>
                          </a:moveTo>
                          <a:lnTo>
                            <a:pt x="126" y="82"/>
                          </a:lnTo>
                          <a:lnTo>
                            <a:pt x="126" y="1848"/>
                          </a:lnTo>
                          <a:lnTo>
                            <a:pt x="0" y="1848"/>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92" name="Rectangle 426"/>
                    <p:cNvSpPr>
                      <a:spLocks noChangeArrowheads="1"/>
                    </p:cNvSpPr>
                    <p:nvPr/>
                  </p:nvSpPr>
                  <p:spPr bwMode="auto">
                    <a:xfrm>
                      <a:off x="3443" y="1903"/>
                      <a:ext cx="7" cy="30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93" name="Freeform 427"/>
                    <p:cNvSpPr>
                      <a:spLocks/>
                    </p:cNvSpPr>
                    <p:nvPr/>
                  </p:nvSpPr>
                  <p:spPr bwMode="auto">
                    <a:xfrm>
                      <a:off x="3450" y="1909"/>
                      <a:ext cx="21" cy="246"/>
                    </a:xfrm>
                    <a:custGeom>
                      <a:avLst/>
                      <a:gdLst>
                        <a:gd name="T0" fmla="*/ 0 w 126"/>
                        <a:gd name="T1" fmla="*/ 0 h 1472"/>
                        <a:gd name="T2" fmla="*/ 0 w 126"/>
                        <a:gd name="T3" fmla="*/ 0 h 1472"/>
                        <a:gd name="T4" fmla="*/ 0 w 126"/>
                        <a:gd name="T5" fmla="*/ 0 h 1472"/>
                        <a:gd name="T6" fmla="*/ 0 w 126"/>
                        <a:gd name="T7" fmla="*/ 0 h 1472"/>
                        <a:gd name="T8" fmla="*/ 0 w 126"/>
                        <a:gd name="T9" fmla="*/ 0 h 1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472">
                          <a:moveTo>
                            <a:pt x="126" y="85"/>
                          </a:moveTo>
                          <a:lnTo>
                            <a:pt x="0" y="0"/>
                          </a:lnTo>
                          <a:lnTo>
                            <a:pt x="0" y="1472"/>
                          </a:lnTo>
                          <a:lnTo>
                            <a:pt x="126" y="1472"/>
                          </a:lnTo>
                          <a:lnTo>
                            <a:pt x="126" y="85"/>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94" name="Freeform 428"/>
                    <p:cNvSpPr>
                      <a:spLocks/>
                    </p:cNvSpPr>
                    <p:nvPr/>
                  </p:nvSpPr>
                  <p:spPr bwMode="auto">
                    <a:xfrm>
                      <a:off x="3457" y="1924"/>
                      <a:ext cx="14" cy="224"/>
                    </a:xfrm>
                    <a:custGeom>
                      <a:avLst/>
                      <a:gdLst>
                        <a:gd name="T0" fmla="*/ 0 w 82"/>
                        <a:gd name="T1" fmla="*/ 0 h 1346"/>
                        <a:gd name="T2" fmla="*/ 0 w 82"/>
                        <a:gd name="T3" fmla="*/ 0 h 1346"/>
                        <a:gd name="T4" fmla="*/ 0 w 82"/>
                        <a:gd name="T5" fmla="*/ 0 h 1346"/>
                        <a:gd name="T6" fmla="*/ 0 w 82"/>
                        <a:gd name="T7" fmla="*/ 0 h 1346"/>
                        <a:gd name="T8" fmla="*/ 0 w 82"/>
                        <a:gd name="T9" fmla="*/ 0 h 1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346">
                          <a:moveTo>
                            <a:pt x="0" y="0"/>
                          </a:moveTo>
                          <a:lnTo>
                            <a:pt x="0" y="1346"/>
                          </a:lnTo>
                          <a:lnTo>
                            <a:pt x="82" y="1346"/>
                          </a:lnTo>
                          <a:lnTo>
                            <a:pt x="82" y="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395" name="Group 439"/>
                    <p:cNvGrpSpPr>
                      <a:grpSpLocks/>
                    </p:cNvGrpSpPr>
                    <p:nvPr/>
                  </p:nvGrpSpPr>
                  <p:grpSpPr bwMode="auto">
                    <a:xfrm>
                      <a:off x="3456" y="1944"/>
                      <a:ext cx="16" cy="187"/>
                      <a:chOff x="3456" y="1944"/>
                      <a:chExt cx="16" cy="187"/>
                    </a:xfrm>
                  </p:grpSpPr>
                  <p:sp>
                    <p:nvSpPr>
                      <p:cNvPr id="39398" name="Line 429"/>
                      <p:cNvSpPr>
                        <a:spLocks noChangeShapeType="1"/>
                      </p:cNvSpPr>
                      <p:nvPr/>
                    </p:nvSpPr>
                    <p:spPr bwMode="auto">
                      <a:xfrm>
                        <a:off x="3456" y="1944"/>
                        <a:ext cx="14"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99" name="Line 430"/>
                      <p:cNvSpPr>
                        <a:spLocks noChangeShapeType="1"/>
                      </p:cNvSpPr>
                      <p:nvPr/>
                    </p:nvSpPr>
                    <p:spPr bwMode="auto">
                      <a:xfrm>
                        <a:off x="3456" y="1965"/>
                        <a:ext cx="15"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0" name="Line 431"/>
                      <p:cNvSpPr>
                        <a:spLocks noChangeShapeType="1"/>
                      </p:cNvSpPr>
                      <p:nvPr/>
                    </p:nvSpPr>
                    <p:spPr bwMode="auto">
                      <a:xfrm>
                        <a:off x="3456" y="1985"/>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1" name="Line 432"/>
                      <p:cNvSpPr>
                        <a:spLocks noChangeShapeType="1"/>
                      </p:cNvSpPr>
                      <p:nvPr/>
                    </p:nvSpPr>
                    <p:spPr bwMode="auto">
                      <a:xfrm>
                        <a:off x="3456" y="2006"/>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2" name="Line 433"/>
                      <p:cNvSpPr>
                        <a:spLocks noChangeShapeType="1"/>
                      </p:cNvSpPr>
                      <p:nvPr/>
                    </p:nvSpPr>
                    <p:spPr bwMode="auto">
                      <a:xfrm>
                        <a:off x="3456" y="2025"/>
                        <a:ext cx="14"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3" name="Line 434"/>
                      <p:cNvSpPr>
                        <a:spLocks noChangeShapeType="1"/>
                      </p:cNvSpPr>
                      <p:nvPr/>
                    </p:nvSpPr>
                    <p:spPr bwMode="auto">
                      <a:xfrm>
                        <a:off x="3456" y="2046"/>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4" name="Line 435"/>
                      <p:cNvSpPr>
                        <a:spLocks noChangeShapeType="1"/>
                      </p:cNvSpPr>
                      <p:nvPr/>
                    </p:nvSpPr>
                    <p:spPr bwMode="auto">
                      <a:xfrm>
                        <a:off x="3456" y="2068"/>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5" name="Line 436"/>
                      <p:cNvSpPr>
                        <a:spLocks noChangeShapeType="1"/>
                      </p:cNvSpPr>
                      <p:nvPr/>
                    </p:nvSpPr>
                    <p:spPr bwMode="auto">
                      <a:xfrm>
                        <a:off x="3456" y="2089"/>
                        <a:ext cx="16"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6" name="Line 437"/>
                      <p:cNvSpPr>
                        <a:spLocks noChangeShapeType="1"/>
                      </p:cNvSpPr>
                      <p:nvPr/>
                    </p:nvSpPr>
                    <p:spPr bwMode="auto">
                      <a:xfrm>
                        <a:off x="3456" y="2109"/>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407" name="Line 438"/>
                      <p:cNvSpPr>
                        <a:spLocks noChangeShapeType="1"/>
                      </p:cNvSpPr>
                      <p:nvPr/>
                    </p:nvSpPr>
                    <p:spPr bwMode="auto">
                      <a:xfrm>
                        <a:off x="3456" y="2130"/>
                        <a:ext cx="16"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396" name="Rectangle 440"/>
                    <p:cNvSpPr>
                      <a:spLocks noChangeArrowheads="1"/>
                    </p:cNvSpPr>
                    <p:nvPr/>
                  </p:nvSpPr>
                  <p:spPr bwMode="auto">
                    <a:xfrm>
                      <a:off x="3450" y="2189"/>
                      <a:ext cx="13" cy="2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97" name="Freeform 441"/>
                    <p:cNvSpPr>
                      <a:spLocks/>
                    </p:cNvSpPr>
                    <p:nvPr/>
                  </p:nvSpPr>
                  <p:spPr bwMode="auto">
                    <a:xfrm>
                      <a:off x="3455" y="2188"/>
                      <a:ext cx="16" cy="23"/>
                    </a:xfrm>
                    <a:custGeom>
                      <a:avLst/>
                      <a:gdLst>
                        <a:gd name="T0" fmla="*/ 0 w 95"/>
                        <a:gd name="T1" fmla="*/ 0 h 135"/>
                        <a:gd name="T2" fmla="*/ 0 w 95"/>
                        <a:gd name="T3" fmla="*/ 0 h 135"/>
                        <a:gd name="T4" fmla="*/ 0 w 95"/>
                        <a:gd name="T5" fmla="*/ 0 h 135"/>
                        <a:gd name="T6" fmla="*/ 0 w 95"/>
                        <a:gd name="T7" fmla="*/ 0 h 135"/>
                        <a:gd name="T8" fmla="*/ 0 w 95"/>
                        <a:gd name="T9" fmla="*/ 0 h 135"/>
                        <a:gd name="T10" fmla="*/ 0 w 95"/>
                        <a:gd name="T11" fmla="*/ 0 h 135"/>
                        <a:gd name="T12" fmla="*/ 0 w 95"/>
                        <a:gd name="T13" fmla="*/ 0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135">
                          <a:moveTo>
                            <a:pt x="30" y="135"/>
                          </a:moveTo>
                          <a:lnTo>
                            <a:pt x="30" y="17"/>
                          </a:lnTo>
                          <a:lnTo>
                            <a:pt x="0" y="17"/>
                          </a:lnTo>
                          <a:lnTo>
                            <a:pt x="0" y="0"/>
                          </a:lnTo>
                          <a:lnTo>
                            <a:pt x="95" y="0"/>
                          </a:lnTo>
                          <a:lnTo>
                            <a:pt x="95" y="135"/>
                          </a:lnTo>
                          <a:lnTo>
                            <a:pt x="30" y="135"/>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7" name="Group 460"/>
                  <p:cNvGrpSpPr>
                    <a:grpSpLocks/>
                  </p:cNvGrpSpPr>
                  <p:nvPr/>
                </p:nvGrpSpPr>
                <p:grpSpPr bwMode="auto">
                  <a:xfrm>
                    <a:off x="3470" y="1912"/>
                    <a:ext cx="28" cy="298"/>
                    <a:chOff x="3470" y="1912"/>
                    <a:chExt cx="28" cy="298"/>
                  </a:xfrm>
                </p:grpSpPr>
                <p:sp>
                  <p:nvSpPr>
                    <p:cNvPr id="39374" name="Freeform 443"/>
                    <p:cNvSpPr>
                      <a:spLocks/>
                    </p:cNvSpPr>
                    <p:nvPr/>
                  </p:nvSpPr>
                  <p:spPr bwMode="auto">
                    <a:xfrm>
                      <a:off x="3477" y="1912"/>
                      <a:ext cx="20" cy="298"/>
                    </a:xfrm>
                    <a:custGeom>
                      <a:avLst/>
                      <a:gdLst>
                        <a:gd name="T0" fmla="*/ 0 w 123"/>
                        <a:gd name="T1" fmla="*/ 0 h 1788"/>
                        <a:gd name="T2" fmla="*/ 0 w 123"/>
                        <a:gd name="T3" fmla="*/ 0 h 1788"/>
                        <a:gd name="T4" fmla="*/ 0 w 123"/>
                        <a:gd name="T5" fmla="*/ 0 h 1788"/>
                        <a:gd name="T6" fmla="*/ 0 w 123"/>
                        <a:gd name="T7" fmla="*/ 0 h 1788"/>
                        <a:gd name="T8" fmla="*/ 0 w 123"/>
                        <a:gd name="T9" fmla="*/ 0 h 1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788">
                          <a:moveTo>
                            <a:pt x="0" y="0"/>
                          </a:moveTo>
                          <a:lnTo>
                            <a:pt x="123" y="79"/>
                          </a:lnTo>
                          <a:lnTo>
                            <a:pt x="123" y="1788"/>
                          </a:lnTo>
                          <a:lnTo>
                            <a:pt x="0" y="1788"/>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75" name="Rectangle 444"/>
                    <p:cNvSpPr>
                      <a:spLocks noChangeArrowheads="1"/>
                    </p:cNvSpPr>
                    <p:nvPr/>
                  </p:nvSpPr>
                  <p:spPr bwMode="auto">
                    <a:xfrm>
                      <a:off x="3470" y="1912"/>
                      <a:ext cx="6" cy="29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76" name="Freeform 445"/>
                    <p:cNvSpPr>
                      <a:spLocks/>
                    </p:cNvSpPr>
                    <p:nvPr/>
                  </p:nvSpPr>
                  <p:spPr bwMode="auto">
                    <a:xfrm>
                      <a:off x="3477" y="1918"/>
                      <a:ext cx="20" cy="238"/>
                    </a:xfrm>
                    <a:custGeom>
                      <a:avLst/>
                      <a:gdLst>
                        <a:gd name="T0" fmla="*/ 0 w 123"/>
                        <a:gd name="T1" fmla="*/ 0 h 1425"/>
                        <a:gd name="T2" fmla="*/ 0 w 123"/>
                        <a:gd name="T3" fmla="*/ 0 h 1425"/>
                        <a:gd name="T4" fmla="*/ 0 w 123"/>
                        <a:gd name="T5" fmla="*/ 0 h 1425"/>
                        <a:gd name="T6" fmla="*/ 0 w 123"/>
                        <a:gd name="T7" fmla="*/ 0 h 1425"/>
                        <a:gd name="T8" fmla="*/ 0 w 123"/>
                        <a:gd name="T9" fmla="*/ 0 h 1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425">
                          <a:moveTo>
                            <a:pt x="123" y="82"/>
                          </a:moveTo>
                          <a:lnTo>
                            <a:pt x="0" y="0"/>
                          </a:lnTo>
                          <a:lnTo>
                            <a:pt x="0" y="1425"/>
                          </a:lnTo>
                          <a:lnTo>
                            <a:pt x="123" y="1425"/>
                          </a:lnTo>
                          <a:lnTo>
                            <a:pt x="123" y="8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77" name="Freeform 446"/>
                    <p:cNvSpPr>
                      <a:spLocks/>
                    </p:cNvSpPr>
                    <p:nvPr/>
                  </p:nvSpPr>
                  <p:spPr bwMode="auto">
                    <a:xfrm>
                      <a:off x="3484" y="1932"/>
                      <a:ext cx="13" cy="217"/>
                    </a:xfrm>
                    <a:custGeom>
                      <a:avLst/>
                      <a:gdLst>
                        <a:gd name="T0" fmla="*/ 0 w 80"/>
                        <a:gd name="T1" fmla="*/ 0 h 1302"/>
                        <a:gd name="T2" fmla="*/ 0 w 80"/>
                        <a:gd name="T3" fmla="*/ 0 h 1302"/>
                        <a:gd name="T4" fmla="*/ 0 w 80"/>
                        <a:gd name="T5" fmla="*/ 0 h 1302"/>
                        <a:gd name="T6" fmla="*/ 0 w 80"/>
                        <a:gd name="T7" fmla="*/ 0 h 1302"/>
                        <a:gd name="T8" fmla="*/ 0 w 80"/>
                        <a:gd name="T9" fmla="*/ 0 h 1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302">
                          <a:moveTo>
                            <a:pt x="0" y="0"/>
                          </a:moveTo>
                          <a:lnTo>
                            <a:pt x="0" y="1302"/>
                          </a:lnTo>
                          <a:lnTo>
                            <a:pt x="80" y="1302"/>
                          </a:lnTo>
                          <a:lnTo>
                            <a:pt x="80" y="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378" name="Group 457"/>
                    <p:cNvGrpSpPr>
                      <a:grpSpLocks/>
                    </p:cNvGrpSpPr>
                    <p:nvPr/>
                  </p:nvGrpSpPr>
                  <p:grpSpPr bwMode="auto">
                    <a:xfrm>
                      <a:off x="3482" y="1952"/>
                      <a:ext cx="16" cy="181"/>
                      <a:chOff x="3482" y="1952"/>
                      <a:chExt cx="16" cy="181"/>
                    </a:xfrm>
                  </p:grpSpPr>
                  <p:sp>
                    <p:nvSpPr>
                      <p:cNvPr id="39381" name="Line 447"/>
                      <p:cNvSpPr>
                        <a:spLocks noChangeShapeType="1"/>
                      </p:cNvSpPr>
                      <p:nvPr/>
                    </p:nvSpPr>
                    <p:spPr bwMode="auto">
                      <a:xfrm>
                        <a:off x="3483" y="1952"/>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2" name="Line 448"/>
                      <p:cNvSpPr>
                        <a:spLocks noChangeShapeType="1"/>
                      </p:cNvSpPr>
                      <p:nvPr/>
                    </p:nvSpPr>
                    <p:spPr bwMode="auto">
                      <a:xfrm>
                        <a:off x="3482" y="1972"/>
                        <a:ext cx="15"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3" name="Line 449"/>
                      <p:cNvSpPr>
                        <a:spLocks noChangeShapeType="1"/>
                      </p:cNvSpPr>
                      <p:nvPr/>
                    </p:nvSpPr>
                    <p:spPr bwMode="auto">
                      <a:xfrm>
                        <a:off x="3482" y="1991"/>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4" name="Line 450"/>
                      <p:cNvSpPr>
                        <a:spLocks noChangeShapeType="1"/>
                      </p:cNvSpPr>
                      <p:nvPr/>
                    </p:nvSpPr>
                    <p:spPr bwMode="auto">
                      <a:xfrm>
                        <a:off x="3482" y="2012"/>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5" name="Line 451"/>
                      <p:cNvSpPr>
                        <a:spLocks noChangeShapeType="1"/>
                      </p:cNvSpPr>
                      <p:nvPr/>
                    </p:nvSpPr>
                    <p:spPr bwMode="auto">
                      <a:xfrm>
                        <a:off x="3482" y="2030"/>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6" name="Line 452"/>
                      <p:cNvSpPr>
                        <a:spLocks noChangeShapeType="1"/>
                      </p:cNvSpPr>
                      <p:nvPr/>
                    </p:nvSpPr>
                    <p:spPr bwMode="auto">
                      <a:xfrm>
                        <a:off x="3482" y="2051"/>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7" name="Line 453"/>
                      <p:cNvSpPr>
                        <a:spLocks noChangeShapeType="1"/>
                      </p:cNvSpPr>
                      <p:nvPr/>
                    </p:nvSpPr>
                    <p:spPr bwMode="auto">
                      <a:xfrm>
                        <a:off x="3482" y="2071"/>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8" name="Line 454"/>
                      <p:cNvSpPr>
                        <a:spLocks noChangeShapeType="1"/>
                      </p:cNvSpPr>
                      <p:nvPr/>
                    </p:nvSpPr>
                    <p:spPr bwMode="auto">
                      <a:xfrm>
                        <a:off x="3482" y="2092"/>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89" name="Line 455"/>
                      <p:cNvSpPr>
                        <a:spLocks noChangeShapeType="1"/>
                      </p:cNvSpPr>
                      <p:nvPr/>
                    </p:nvSpPr>
                    <p:spPr bwMode="auto">
                      <a:xfrm>
                        <a:off x="3482" y="2111"/>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90" name="Line 456"/>
                      <p:cNvSpPr>
                        <a:spLocks noChangeShapeType="1"/>
                      </p:cNvSpPr>
                      <p:nvPr/>
                    </p:nvSpPr>
                    <p:spPr bwMode="auto">
                      <a:xfrm>
                        <a:off x="3482" y="2131"/>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379" name="Rectangle 458"/>
                    <p:cNvSpPr>
                      <a:spLocks noChangeArrowheads="1"/>
                    </p:cNvSpPr>
                    <p:nvPr/>
                  </p:nvSpPr>
                  <p:spPr bwMode="auto">
                    <a:xfrm>
                      <a:off x="3476" y="2189"/>
                      <a:ext cx="14" cy="21"/>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80" name="Freeform 459"/>
                    <p:cNvSpPr>
                      <a:spLocks/>
                    </p:cNvSpPr>
                    <p:nvPr/>
                  </p:nvSpPr>
                  <p:spPr bwMode="auto">
                    <a:xfrm>
                      <a:off x="3482" y="2188"/>
                      <a:ext cx="15" cy="22"/>
                    </a:xfrm>
                    <a:custGeom>
                      <a:avLst/>
                      <a:gdLst>
                        <a:gd name="T0" fmla="*/ 0 w 92"/>
                        <a:gd name="T1" fmla="*/ 0 h 130"/>
                        <a:gd name="T2" fmla="*/ 0 w 92"/>
                        <a:gd name="T3" fmla="*/ 0 h 130"/>
                        <a:gd name="T4" fmla="*/ 0 w 92"/>
                        <a:gd name="T5" fmla="*/ 0 h 130"/>
                        <a:gd name="T6" fmla="*/ 0 w 92"/>
                        <a:gd name="T7" fmla="*/ 0 h 130"/>
                        <a:gd name="T8" fmla="*/ 0 w 92"/>
                        <a:gd name="T9" fmla="*/ 0 h 130"/>
                        <a:gd name="T10" fmla="*/ 0 w 92"/>
                        <a:gd name="T11" fmla="*/ 0 h 130"/>
                        <a:gd name="T12" fmla="*/ 0 w 92"/>
                        <a:gd name="T13" fmla="*/ 0 h 1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130">
                          <a:moveTo>
                            <a:pt x="28" y="130"/>
                          </a:moveTo>
                          <a:lnTo>
                            <a:pt x="28" y="17"/>
                          </a:lnTo>
                          <a:lnTo>
                            <a:pt x="0" y="17"/>
                          </a:lnTo>
                          <a:lnTo>
                            <a:pt x="0" y="0"/>
                          </a:lnTo>
                          <a:lnTo>
                            <a:pt x="92" y="0"/>
                          </a:lnTo>
                          <a:lnTo>
                            <a:pt x="92" y="130"/>
                          </a:lnTo>
                          <a:lnTo>
                            <a:pt x="28" y="13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8" name="Group 478"/>
                  <p:cNvGrpSpPr>
                    <a:grpSpLocks/>
                  </p:cNvGrpSpPr>
                  <p:nvPr/>
                </p:nvGrpSpPr>
                <p:grpSpPr bwMode="auto">
                  <a:xfrm>
                    <a:off x="3496" y="1921"/>
                    <a:ext cx="27" cy="289"/>
                    <a:chOff x="3496" y="1921"/>
                    <a:chExt cx="27" cy="289"/>
                  </a:xfrm>
                </p:grpSpPr>
                <p:sp>
                  <p:nvSpPr>
                    <p:cNvPr id="39357" name="Freeform 461"/>
                    <p:cNvSpPr>
                      <a:spLocks/>
                    </p:cNvSpPr>
                    <p:nvPr/>
                  </p:nvSpPr>
                  <p:spPr bwMode="auto">
                    <a:xfrm>
                      <a:off x="3502" y="1921"/>
                      <a:ext cx="20" cy="288"/>
                    </a:xfrm>
                    <a:custGeom>
                      <a:avLst/>
                      <a:gdLst>
                        <a:gd name="T0" fmla="*/ 0 w 121"/>
                        <a:gd name="T1" fmla="*/ 0 h 1729"/>
                        <a:gd name="T2" fmla="*/ 0 w 121"/>
                        <a:gd name="T3" fmla="*/ 0 h 1729"/>
                        <a:gd name="T4" fmla="*/ 0 w 121"/>
                        <a:gd name="T5" fmla="*/ 0 h 1729"/>
                        <a:gd name="T6" fmla="*/ 0 w 121"/>
                        <a:gd name="T7" fmla="*/ 0 h 1729"/>
                        <a:gd name="T8" fmla="*/ 0 w 121"/>
                        <a:gd name="T9" fmla="*/ 0 h 1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729">
                          <a:moveTo>
                            <a:pt x="0" y="0"/>
                          </a:moveTo>
                          <a:lnTo>
                            <a:pt x="121" y="78"/>
                          </a:lnTo>
                          <a:lnTo>
                            <a:pt x="121" y="1729"/>
                          </a:lnTo>
                          <a:lnTo>
                            <a:pt x="0" y="172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58" name="Rectangle 462"/>
                    <p:cNvSpPr>
                      <a:spLocks noChangeArrowheads="1"/>
                    </p:cNvSpPr>
                    <p:nvPr/>
                  </p:nvSpPr>
                  <p:spPr bwMode="auto">
                    <a:xfrm>
                      <a:off x="3496" y="1921"/>
                      <a:ext cx="6" cy="28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59" name="Freeform 463"/>
                    <p:cNvSpPr>
                      <a:spLocks/>
                    </p:cNvSpPr>
                    <p:nvPr/>
                  </p:nvSpPr>
                  <p:spPr bwMode="auto">
                    <a:xfrm>
                      <a:off x="3502" y="1927"/>
                      <a:ext cx="20" cy="230"/>
                    </a:xfrm>
                    <a:custGeom>
                      <a:avLst/>
                      <a:gdLst>
                        <a:gd name="T0" fmla="*/ 0 w 121"/>
                        <a:gd name="T1" fmla="*/ 0 h 1378"/>
                        <a:gd name="T2" fmla="*/ 0 w 121"/>
                        <a:gd name="T3" fmla="*/ 0 h 1378"/>
                        <a:gd name="T4" fmla="*/ 0 w 121"/>
                        <a:gd name="T5" fmla="*/ 0 h 1378"/>
                        <a:gd name="T6" fmla="*/ 0 w 121"/>
                        <a:gd name="T7" fmla="*/ 0 h 1378"/>
                        <a:gd name="T8" fmla="*/ 0 w 121"/>
                        <a:gd name="T9" fmla="*/ 0 h 1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378">
                          <a:moveTo>
                            <a:pt x="121" y="81"/>
                          </a:moveTo>
                          <a:lnTo>
                            <a:pt x="0" y="0"/>
                          </a:lnTo>
                          <a:lnTo>
                            <a:pt x="0" y="1378"/>
                          </a:lnTo>
                          <a:lnTo>
                            <a:pt x="121" y="1378"/>
                          </a:lnTo>
                          <a:lnTo>
                            <a:pt x="121" y="81"/>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60" name="Freeform 464"/>
                    <p:cNvSpPr>
                      <a:spLocks/>
                    </p:cNvSpPr>
                    <p:nvPr/>
                  </p:nvSpPr>
                  <p:spPr bwMode="auto">
                    <a:xfrm>
                      <a:off x="3509" y="1940"/>
                      <a:ext cx="13" cy="210"/>
                    </a:xfrm>
                    <a:custGeom>
                      <a:avLst/>
                      <a:gdLst>
                        <a:gd name="T0" fmla="*/ 0 w 80"/>
                        <a:gd name="T1" fmla="*/ 0 h 1258"/>
                        <a:gd name="T2" fmla="*/ 0 w 80"/>
                        <a:gd name="T3" fmla="*/ 0 h 1258"/>
                        <a:gd name="T4" fmla="*/ 0 w 80"/>
                        <a:gd name="T5" fmla="*/ 0 h 1258"/>
                        <a:gd name="T6" fmla="*/ 0 w 80"/>
                        <a:gd name="T7" fmla="*/ 0 h 1258"/>
                        <a:gd name="T8" fmla="*/ 0 w 80"/>
                        <a:gd name="T9" fmla="*/ 0 h 12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258">
                          <a:moveTo>
                            <a:pt x="0" y="0"/>
                          </a:moveTo>
                          <a:lnTo>
                            <a:pt x="0" y="1258"/>
                          </a:lnTo>
                          <a:lnTo>
                            <a:pt x="80" y="1258"/>
                          </a:lnTo>
                          <a:lnTo>
                            <a:pt x="80"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361" name="Group 475"/>
                    <p:cNvGrpSpPr>
                      <a:grpSpLocks/>
                    </p:cNvGrpSpPr>
                    <p:nvPr/>
                  </p:nvGrpSpPr>
                  <p:grpSpPr bwMode="auto">
                    <a:xfrm>
                      <a:off x="3508" y="1959"/>
                      <a:ext cx="15" cy="176"/>
                      <a:chOff x="3508" y="1959"/>
                      <a:chExt cx="15" cy="176"/>
                    </a:xfrm>
                  </p:grpSpPr>
                  <p:sp>
                    <p:nvSpPr>
                      <p:cNvPr id="39364" name="Line 465"/>
                      <p:cNvSpPr>
                        <a:spLocks noChangeShapeType="1"/>
                      </p:cNvSpPr>
                      <p:nvPr/>
                    </p:nvSpPr>
                    <p:spPr bwMode="auto">
                      <a:xfrm>
                        <a:off x="3509" y="1959"/>
                        <a:ext cx="13"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65" name="Line 466"/>
                      <p:cNvSpPr>
                        <a:spLocks noChangeShapeType="1"/>
                      </p:cNvSpPr>
                      <p:nvPr/>
                    </p:nvSpPr>
                    <p:spPr bwMode="auto">
                      <a:xfrm>
                        <a:off x="3508" y="1979"/>
                        <a:ext cx="14"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66" name="Line 467"/>
                      <p:cNvSpPr>
                        <a:spLocks noChangeShapeType="1"/>
                      </p:cNvSpPr>
                      <p:nvPr/>
                    </p:nvSpPr>
                    <p:spPr bwMode="auto">
                      <a:xfrm>
                        <a:off x="3508" y="1998"/>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67" name="Line 468"/>
                      <p:cNvSpPr>
                        <a:spLocks noChangeShapeType="1"/>
                      </p:cNvSpPr>
                      <p:nvPr/>
                    </p:nvSpPr>
                    <p:spPr bwMode="auto">
                      <a:xfrm>
                        <a:off x="3508" y="2018"/>
                        <a:ext cx="14"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68" name="Line 469"/>
                      <p:cNvSpPr>
                        <a:spLocks noChangeShapeType="1"/>
                      </p:cNvSpPr>
                      <p:nvPr/>
                    </p:nvSpPr>
                    <p:spPr bwMode="auto">
                      <a:xfrm>
                        <a:off x="3508" y="2035"/>
                        <a:ext cx="14"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69" name="Line 470"/>
                      <p:cNvSpPr>
                        <a:spLocks noChangeShapeType="1"/>
                      </p:cNvSpPr>
                      <p:nvPr/>
                    </p:nvSpPr>
                    <p:spPr bwMode="auto">
                      <a:xfrm>
                        <a:off x="3508" y="2055"/>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70" name="Line 471"/>
                      <p:cNvSpPr>
                        <a:spLocks noChangeShapeType="1"/>
                      </p:cNvSpPr>
                      <p:nvPr/>
                    </p:nvSpPr>
                    <p:spPr bwMode="auto">
                      <a:xfrm>
                        <a:off x="3508" y="2075"/>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71" name="Line 472"/>
                      <p:cNvSpPr>
                        <a:spLocks noChangeShapeType="1"/>
                      </p:cNvSpPr>
                      <p:nvPr/>
                    </p:nvSpPr>
                    <p:spPr bwMode="auto">
                      <a:xfrm>
                        <a:off x="3508" y="2095"/>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72" name="Line 473"/>
                      <p:cNvSpPr>
                        <a:spLocks noChangeShapeType="1"/>
                      </p:cNvSpPr>
                      <p:nvPr/>
                    </p:nvSpPr>
                    <p:spPr bwMode="auto">
                      <a:xfrm>
                        <a:off x="3508" y="2114"/>
                        <a:ext cx="14"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73" name="Line 474"/>
                      <p:cNvSpPr>
                        <a:spLocks noChangeShapeType="1"/>
                      </p:cNvSpPr>
                      <p:nvPr/>
                    </p:nvSpPr>
                    <p:spPr bwMode="auto">
                      <a:xfrm>
                        <a:off x="3508" y="2133"/>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362" name="Rectangle 476"/>
                    <p:cNvSpPr>
                      <a:spLocks noChangeArrowheads="1"/>
                    </p:cNvSpPr>
                    <p:nvPr/>
                  </p:nvSpPr>
                  <p:spPr bwMode="auto">
                    <a:xfrm>
                      <a:off x="3502" y="2189"/>
                      <a:ext cx="13" cy="21"/>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63" name="Freeform 477"/>
                    <p:cNvSpPr>
                      <a:spLocks/>
                    </p:cNvSpPr>
                    <p:nvPr/>
                  </p:nvSpPr>
                  <p:spPr bwMode="auto">
                    <a:xfrm>
                      <a:off x="3507" y="2188"/>
                      <a:ext cx="15" cy="21"/>
                    </a:xfrm>
                    <a:custGeom>
                      <a:avLst/>
                      <a:gdLst>
                        <a:gd name="T0" fmla="*/ 0 w 92"/>
                        <a:gd name="T1" fmla="*/ 0 h 126"/>
                        <a:gd name="T2" fmla="*/ 0 w 92"/>
                        <a:gd name="T3" fmla="*/ 0 h 126"/>
                        <a:gd name="T4" fmla="*/ 0 w 92"/>
                        <a:gd name="T5" fmla="*/ 0 h 126"/>
                        <a:gd name="T6" fmla="*/ 0 w 92"/>
                        <a:gd name="T7" fmla="*/ 0 h 126"/>
                        <a:gd name="T8" fmla="*/ 0 w 92"/>
                        <a:gd name="T9" fmla="*/ 0 h 126"/>
                        <a:gd name="T10" fmla="*/ 0 w 92"/>
                        <a:gd name="T11" fmla="*/ 0 h 126"/>
                        <a:gd name="T12" fmla="*/ 0 w 92"/>
                        <a:gd name="T13" fmla="*/ 0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126">
                          <a:moveTo>
                            <a:pt x="28" y="126"/>
                          </a:moveTo>
                          <a:lnTo>
                            <a:pt x="28" y="16"/>
                          </a:lnTo>
                          <a:lnTo>
                            <a:pt x="0" y="16"/>
                          </a:lnTo>
                          <a:lnTo>
                            <a:pt x="0" y="0"/>
                          </a:lnTo>
                          <a:lnTo>
                            <a:pt x="92" y="0"/>
                          </a:lnTo>
                          <a:lnTo>
                            <a:pt x="92" y="126"/>
                          </a:lnTo>
                          <a:lnTo>
                            <a:pt x="28" y="126"/>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49" name="Group 496"/>
                  <p:cNvGrpSpPr>
                    <a:grpSpLocks/>
                  </p:cNvGrpSpPr>
                  <p:nvPr/>
                </p:nvGrpSpPr>
                <p:grpSpPr bwMode="auto">
                  <a:xfrm>
                    <a:off x="3522" y="1931"/>
                    <a:ext cx="27" cy="277"/>
                    <a:chOff x="3522" y="1931"/>
                    <a:chExt cx="27" cy="277"/>
                  </a:xfrm>
                </p:grpSpPr>
                <p:sp>
                  <p:nvSpPr>
                    <p:cNvPr id="39340" name="Freeform 479"/>
                    <p:cNvSpPr>
                      <a:spLocks/>
                    </p:cNvSpPr>
                    <p:nvPr/>
                  </p:nvSpPr>
                  <p:spPr bwMode="auto">
                    <a:xfrm>
                      <a:off x="3527" y="1931"/>
                      <a:ext cx="21" cy="277"/>
                    </a:xfrm>
                    <a:custGeom>
                      <a:avLst/>
                      <a:gdLst>
                        <a:gd name="T0" fmla="*/ 0 w 122"/>
                        <a:gd name="T1" fmla="*/ 0 h 1662"/>
                        <a:gd name="T2" fmla="*/ 0 w 122"/>
                        <a:gd name="T3" fmla="*/ 0 h 1662"/>
                        <a:gd name="T4" fmla="*/ 0 w 122"/>
                        <a:gd name="T5" fmla="*/ 0 h 1662"/>
                        <a:gd name="T6" fmla="*/ 0 w 122"/>
                        <a:gd name="T7" fmla="*/ 0 h 1662"/>
                        <a:gd name="T8" fmla="*/ 0 w 122"/>
                        <a:gd name="T9" fmla="*/ 0 h 16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662">
                          <a:moveTo>
                            <a:pt x="0" y="0"/>
                          </a:moveTo>
                          <a:lnTo>
                            <a:pt x="122" y="73"/>
                          </a:lnTo>
                          <a:lnTo>
                            <a:pt x="122" y="1662"/>
                          </a:lnTo>
                          <a:lnTo>
                            <a:pt x="0" y="1662"/>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41" name="Rectangle 480"/>
                    <p:cNvSpPr>
                      <a:spLocks noChangeArrowheads="1"/>
                    </p:cNvSpPr>
                    <p:nvPr/>
                  </p:nvSpPr>
                  <p:spPr bwMode="auto">
                    <a:xfrm>
                      <a:off x="3522" y="1931"/>
                      <a:ext cx="5" cy="277"/>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42" name="Freeform 481"/>
                    <p:cNvSpPr>
                      <a:spLocks/>
                    </p:cNvSpPr>
                    <p:nvPr/>
                  </p:nvSpPr>
                  <p:spPr bwMode="auto">
                    <a:xfrm>
                      <a:off x="3527" y="1937"/>
                      <a:ext cx="21" cy="220"/>
                    </a:xfrm>
                    <a:custGeom>
                      <a:avLst/>
                      <a:gdLst>
                        <a:gd name="T0" fmla="*/ 0 w 122"/>
                        <a:gd name="T1" fmla="*/ 0 h 1323"/>
                        <a:gd name="T2" fmla="*/ 0 w 122"/>
                        <a:gd name="T3" fmla="*/ 0 h 1323"/>
                        <a:gd name="T4" fmla="*/ 0 w 122"/>
                        <a:gd name="T5" fmla="*/ 0 h 1323"/>
                        <a:gd name="T6" fmla="*/ 0 w 122"/>
                        <a:gd name="T7" fmla="*/ 0 h 1323"/>
                        <a:gd name="T8" fmla="*/ 0 w 122"/>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323">
                          <a:moveTo>
                            <a:pt x="122" y="77"/>
                          </a:moveTo>
                          <a:lnTo>
                            <a:pt x="0" y="0"/>
                          </a:lnTo>
                          <a:lnTo>
                            <a:pt x="0" y="1323"/>
                          </a:lnTo>
                          <a:lnTo>
                            <a:pt x="122" y="1323"/>
                          </a:lnTo>
                          <a:lnTo>
                            <a:pt x="122" y="77"/>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43" name="Freeform 482"/>
                    <p:cNvSpPr>
                      <a:spLocks/>
                    </p:cNvSpPr>
                    <p:nvPr/>
                  </p:nvSpPr>
                  <p:spPr bwMode="auto">
                    <a:xfrm>
                      <a:off x="3534" y="1950"/>
                      <a:ext cx="14" cy="201"/>
                    </a:xfrm>
                    <a:custGeom>
                      <a:avLst/>
                      <a:gdLst>
                        <a:gd name="T0" fmla="*/ 0 w 80"/>
                        <a:gd name="T1" fmla="*/ 0 h 1210"/>
                        <a:gd name="T2" fmla="*/ 0 w 80"/>
                        <a:gd name="T3" fmla="*/ 0 h 1210"/>
                        <a:gd name="T4" fmla="*/ 0 w 80"/>
                        <a:gd name="T5" fmla="*/ 0 h 1210"/>
                        <a:gd name="T6" fmla="*/ 0 w 80"/>
                        <a:gd name="T7" fmla="*/ 0 h 1210"/>
                        <a:gd name="T8" fmla="*/ 0 w 80"/>
                        <a:gd name="T9" fmla="*/ 0 h 1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210">
                          <a:moveTo>
                            <a:pt x="0" y="0"/>
                          </a:moveTo>
                          <a:lnTo>
                            <a:pt x="0" y="1210"/>
                          </a:lnTo>
                          <a:lnTo>
                            <a:pt x="80" y="1210"/>
                          </a:lnTo>
                          <a:lnTo>
                            <a:pt x="80"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344" name="Group 493"/>
                    <p:cNvGrpSpPr>
                      <a:grpSpLocks/>
                    </p:cNvGrpSpPr>
                    <p:nvPr/>
                  </p:nvGrpSpPr>
                  <p:grpSpPr bwMode="auto">
                    <a:xfrm>
                      <a:off x="3533" y="1968"/>
                      <a:ext cx="16" cy="168"/>
                      <a:chOff x="3533" y="1968"/>
                      <a:chExt cx="16" cy="168"/>
                    </a:xfrm>
                  </p:grpSpPr>
                  <p:sp>
                    <p:nvSpPr>
                      <p:cNvPr id="39347" name="Line 483"/>
                      <p:cNvSpPr>
                        <a:spLocks noChangeShapeType="1"/>
                      </p:cNvSpPr>
                      <p:nvPr/>
                    </p:nvSpPr>
                    <p:spPr bwMode="auto">
                      <a:xfrm>
                        <a:off x="3534" y="1968"/>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48" name="Line 484"/>
                      <p:cNvSpPr>
                        <a:spLocks noChangeShapeType="1"/>
                      </p:cNvSpPr>
                      <p:nvPr/>
                    </p:nvSpPr>
                    <p:spPr bwMode="auto">
                      <a:xfrm>
                        <a:off x="3533" y="1987"/>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49" name="Line 485"/>
                      <p:cNvSpPr>
                        <a:spLocks noChangeShapeType="1"/>
                      </p:cNvSpPr>
                      <p:nvPr/>
                    </p:nvSpPr>
                    <p:spPr bwMode="auto">
                      <a:xfrm>
                        <a:off x="3533" y="2005"/>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0" name="Line 486"/>
                      <p:cNvSpPr>
                        <a:spLocks noChangeShapeType="1"/>
                      </p:cNvSpPr>
                      <p:nvPr/>
                    </p:nvSpPr>
                    <p:spPr bwMode="auto">
                      <a:xfrm>
                        <a:off x="3533" y="2024"/>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1" name="Line 487"/>
                      <p:cNvSpPr>
                        <a:spLocks noChangeShapeType="1"/>
                      </p:cNvSpPr>
                      <p:nvPr/>
                    </p:nvSpPr>
                    <p:spPr bwMode="auto">
                      <a:xfrm>
                        <a:off x="3533" y="2041"/>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2" name="Line 488"/>
                      <p:cNvSpPr>
                        <a:spLocks noChangeShapeType="1"/>
                      </p:cNvSpPr>
                      <p:nvPr/>
                    </p:nvSpPr>
                    <p:spPr bwMode="auto">
                      <a:xfrm>
                        <a:off x="3533" y="2060"/>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3" name="Line 489"/>
                      <p:cNvSpPr>
                        <a:spLocks noChangeShapeType="1"/>
                      </p:cNvSpPr>
                      <p:nvPr/>
                    </p:nvSpPr>
                    <p:spPr bwMode="auto">
                      <a:xfrm>
                        <a:off x="3533" y="2079"/>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4" name="Line 490"/>
                      <p:cNvSpPr>
                        <a:spLocks noChangeShapeType="1"/>
                      </p:cNvSpPr>
                      <p:nvPr/>
                    </p:nvSpPr>
                    <p:spPr bwMode="auto">
                      <a:xfrm>
                        <a:off x="3533" y="2098"/>
                        <a:ext cx="16"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5" name="Line 491"/>
                      <p:cNvSpPr>
                        <a:spLocks noChangeShapeType="1"/>
                      </p:cNvSpPr>
                      <p:nvPr/>
                    </p:nvSpPr>
                    <p:spPr bwMode="auto">
                      <a:xfrm>
                        <a:off x="3533" y="2116"/>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56" name="Line 492"/>
                      <p:cNvSpPr>
                        <a:spLocks noChangeShapeType="1"/>
                      </p:cNvSpPr>
                      <p:nvPr/>
                    </p:nvSpPr>
                    <p:spPr bwMode="auto">
                      <a:xfrm>
                        <a:off x="3533" y="2135"/>
                        <a:ext cx="16"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345" name="Rectangle 494"/>
                    <p:cNvSpPr>
                      <a:spLocks noChangeArrowheads="1"/>
                    </p:cNvSpPr>
                    <p:nvPr/>
                  </p:nvSpPr>
                  <p:spPr bwMode="auto">
                    <a:xfrm>
                      <a:off x="3527" y="2188"/>
                      <a:ext cx="13" cy="2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46" name="Freeform 495"/>
                    <p:cNvSpPr>
                      <a:spLocks/>
                    </p:cNvSpPr>
                    <p:nvPr/>
                  </p:nvSpPr>
                  <p:spPr bwMode="auto">
                    <a:xfrm>
                      <a:off x="3532" y="2188"/>
                      <a:ext cx="16" cy="20"/>
                    </a:xfrm>
                    <a:custGeom>
                      <a:avLst/>
                      <a:gdLst>
                        <a:gd name="T0" fmla="*/ 0 w 93"/>
                        <a:gd name="T1" fmla="*/ 0 h 124"/>
                        <a:gd name="T2" fmla="*/ 0 w 93"/>
                        <a:gd name="T3" fmla="*/ 0 h 124"/>
                        <a:gd name="T4" fmla="*/ 0 w 93"/>
                        <a:gd name="T5" fmla="*/ 0 h 124"/>
                        <a:gd name="T6" fmla="*/ 0 w 93"/>
                        <a:gd name="T7" fmla="*/ 0 h 124"/>
                        <a:gd name="T8" fmla="*/ 0 w 93"/>
                        <a:gd name="T9" fmla="*/ 0 h 124"/>
                        <a:gd name="T10" fmla="*/ 0 w 93"/>
                        <a:gd name="T11" fmla="*/ 0 h 124"/>
                        <a:gd name="T12" fmla="*/ 0 w 93"/>
                        <a:gd name="T13" fmla="*/ 0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24">
                          <a:moveTo>
                            <a:pt x="29" y="124"/>
                          </a:moveTo>
                          <a:lnTo>
                            <a:pt x="29" y="16"/>
                          </a:lnTo>
                          <a:lnTo>
                            <a:pt x="0" y="16"/>
                          </a:lnTo>
                          <a:lnTo>
                            <a:pt x="0" y="0"/>
                          </a:lnTo>
                          <a:lnTo>
                            <a:pt x="93" y="0"/>
                          </a:lnTo>
                          <a:lnTo>
                            <a:pt x="93" y="124"/>
                          </a:lnTo>
                          <a:lnTo>
                            <a:pt x="29" y="124"/>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9250" name="Group 512"/>
                  <p:cNvGrpSpPr>
                    <a:grpSpLocks/>
                  </p:cNvGrpSpPr>
                  <p:nvPr/>
                </p:nvGrpSpPr>
                <p:grpSpPr bwMode="auto">
                  <a:xfrm>
                    <a:off x="3547" y="1939"/>
                    <a:ext cx="27" cy="269"/>
                    <a:chOff x="3547" y="1939"/>
                    <a:chExt cx="27" cy="269"/>
                  </a:xfrm>
                </p:grpSpPr>
                <p:sp>
                  <p:nvSpPr>
                    <p:cNvPr id="39325" name="Freeform 497"/>
                    <p:cNvSpPr>
                      <a:spLocks/>
                    </p:cNvSpPr>
                    <p:nvPr/>
                  </p:nvSpPr>
                  <p:spPr bwMode="auto">
                    <a:xfrm>
                      <a:off x="3553" y="1939"/>
                      <a:ext cx="20" cy="268"/>
                    </a:xfrm>
                    <a:custGeom>
                      <a:avLst/>
                      <a:gdLst>
                        <a:gd name="T0" fmla="*/ 0 w 120"/>
                        <a:gd name="T1" fmla="*/ 0 h 1607"/>
                        <a:gd name="T2" fmla="*/ 0 w 120"/>
                        <a:gd name="T3" fmla="*/ 0 h 1607"/>
                        <a:gd name="T4" fmla="*/ 0 w 120"/>
                        <a:gd name="T5" fmla="*/ 0 h 1607"/>
                        <a:gd name="T6" fmla="*/ 0 w 120"/>
                        <a:gd name="T7" fmla="*/ 0 h 1607"/>
                        <a:gd name="T8" fmla="*/ 0 w 120"/>
                        <a:gd name="T9" fmla="*/ 0 h 1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1607">
                          <a:moveTo>
                            <a:pt x="0" y="0"/>
                          </a:moveTo>
                          <a:lnTo>
                            <a:pt x="120" y="69"/>
                          </a:lnTo>
                          <a:lnTo>
                            <a:pt x="120" y="1607"/>
                          </a:lnTo>
                          <a:lnTo>
                            <a:pt x="0" y="1607"/>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26" name="Rectangle 498"/>
                    <p:cNvSpPr>
                      <a:spLocks noChangeArrowheads="1"/>
                    </p:cNvSpPr>
                    <p:nvPr/>
                  </p:nvSpPr>
                  <p:spPr bwMode="auto">
                    <a:xfrm>
                      <a:off x="3547" y="1939"/>
                      <a:ext cx="6" cy="26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27" name="Freeform 499"/>
                    <p:cNvSpPr>
                      <a:spLocks/>
                    </p:cNvSpPr>
                    <p:nvPr/>
                  </p:nvSpPr>
                  <p:spPr bwMode="auto">
                    <a:xfrm>
                      <a:off x="3553" y="1944"/>
                      <a:ext cx="20" cy="215"/>
                    </a:xfrm>
                    <a:custGeom>
                      <a:avLst/>
                      <a:gdLst>
                        <a:gd name="T0" fmla="*/ 0 w 122"/>
                        <a:gd name="T1" fmla="*/ 0 h 1288"/>
                        <a:gd name="T2" fmla="*/ 0 w 122"/>
                        <a:gd name="T3" fmla="*/ 0 h 1288"/>
                        <a:gd name="T4" fmla="*/ 0 w 122"/>
                        <a:gd name="T5" fmla="*/ 0 h 1288"/>
                        <a:gd name="T6" fmla="*/ 0 w 122"/>
                        <a:gd name="T7" fmla="*/ 0 h 1288"/>
                        <a:gd name="T8" fmla="*/ 0 w 122"/>
                        <a:gd name="T9" fmla="*/ 0 h 1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88">
                          <a:moveTo>
                            <a:pt x="122" y="75"/>
                          </a:moveTo>
                          <a:lnTo>
                            <a:pt x="0" y="0"/>
                          </a:lnTo>
                          <a:lnTo>
                            <a:pt x="0" y="1288"/>
                          </a:lnTo>
                          <a:lnTo>
                            <a:pt x="122" y="1288"/>
                          </a:lnTo>
                          <a:lnTo>
                            <a:pt x="122" y="75"/>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28" name="Freeform 500"/>
                    <p:cNvSpPr>
                      <a:spLocks/>
                    </p:cNvSpPr>
                    <p:nvPr/>
                  </p:nvSpPr>
                  <p:spPr bwMode="auto">
                    <a:xfrm>
                      <a:off x="3560" y="1957"/>
                      <a:ext cx="13" cy="196"/>
                    </a:xfrm>
                    <a:custGeom>
                      <a:avLst/>
                      <a:gdLst>
                        <a:gd name="T0" fmla="*/ 0 w 80"/>
                        <a:gd name="T1" fmla="*/ 0 h 1176"/>
                        <a:gd name="T2" fmla="*/ 0 w 80"/>
                        <a:gd name="T3" fmla="*/ 0 h 1176"/>
                        <a:gd name="T4" fmla="*/ 0 w 80"/>
                        <a:gd name="T5" fmla="*/ 0 h 1176"/>
                        <a:gd name="T6" fmla="*/ 0 w 80"/>
                        <a:gd name="T7" fmla="*/ 0 h 1176"/>
                        <a:gd name="T8" fmla="*/ 0 w 80"/>
                        <a:gd name="T9" fmla="*/ 0 h 11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176">
                          <a:moveTo>
                            <a:pt x="0" y="0"/>
                          </a:moveTo>
                          <a:lnTo>
                            <a:pt x="0" y="1176"/>
                          </a:lnTo>
                          <a:lnTo>
                            <a:pt x="80" y="1176"/>
                          </a:lnTo>
                          <a:lnTo>
                            <a:pt x="80" y="3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329" name="Group 511"/>
                    <p:cNvGrpSpPr>
                      <a:grpSpLocks/>
                    </p:cNvGrpSpPr>
                    <p:nvPr/>
                  </p:nvGrpSpPr>
                  <p:grpSpPr bwMode="auto">
                    <a:xfrm>
                      <a:off x="3559" y="1975"/>
                      <a:ext cx="15" cy="163"/>
                      <a:chOff x="3559" y="1975"/>
                      <a:chExt cx="15" cy="163"/>
                    </a:xfrm>
                  </p:grpSpPr>
                  <p:sp>
                    <p:nvSpPr>
                      <p:cNvPr id="39330" name="Line 501"/>
                      <p:cNvSpPr>
                        <a:spLocks noChangeShapeType="1"/>
                      </p:cNvSpPr>
                      <p:nvPr/>
                    </p:nvSpPr>
                    <p:spPr bwMode="auto">
                      <a:xfrm>
                        <a:off x="3560" y="1975"/>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1" name="Line 502"/>
                      <p:cNvSpPr>
                        <a:spLocks noChangeShapeType="1"/>
                      </p:cNvSpPr>
                      <p:nvPr/>
                    </p:nvSpPr>
                    <p:spPr bwMode="auto">
                      <a:xfrm>
                        <a:off x="3559" y="1993"/>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2" name="Line 503"/>
                      <p:cNvSpPr>
                        <a:spLocks noChangeShapeType="1"/>
                      </p:cNvSpPr>
                      <p:nvPr/>
                    </p:nvSpPr>
                    <p:spPr bwMode="auto">
                      <a:xfrm>
                        <a:off x="3559" y="2010"/>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3" name="Line 504"/>
                      <p:cNvSpPr>
                        <a:spLocks noChangeShapeType="1"/>
                      </p:cNvSpPr>
                      <p:nvPr/>
                    </p:nvSpPr>
                    <p:spPr bwMode="auto">
                      <a:xfrm>
                        <a:off x="3559" y="2029"/>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4" name="Line 505"/>
                      <p:cNvSpPr>
                        <a:spLocks noChangeShapeType="1"/>
                      </p:cNvSpPr>
                      <p:nvPr/>
                    </p:nvSpPr>
                    <p:spPr bwMode="auto">
                      <a:xfrm>
                        <a:off x="3559" y="2045"/>
                        <a:ext cx="14"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5" name="Line 506"/>
                      <p:cNvSpPr>
                        <a:spLocks noChangeShapeType="1"/>
                      </p:cNvSpPr>
                      <p:nvPr/>
                    </p:nvSpPr>
                    <p:spPr bwMode="auto">
                      <a:xfrm>
                        <a:off x="3559" y="2064"/>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6" name="Line 507"/>
                      <p:cNvSpPr>
                        <a:spLocks noChangeShapeType="1"/>
                      </p:cNvSpPr>
                      <p:nvPr/>
                    </p:nvSpPr>
                    <p:spPr bwMode="auto">
                      <a:xfrm>
                        <a:off x="3559" y="2083"/>
                        <a:ext cx="15"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7" name="Line 508"/>
                      <p:cNvSpPr>
                        <a:spLocks noChangeShapeType="1"/>
                      </p:cNvSpPr>
                      <p:nvPr/>
                    </p:nvSpPr>
                    <p:spPr bwMode="auto">
                      <a:xfrm>
                        <a:off x="3559" y="2101"/>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8" name="Line 509"/>
                      <p:cNvSpPr>
                        <a:spLocks noChangeShapeType="1"/>
                      </p:cNvSpPr>
                      <p:nvPr/>
                    </p:nvSpPr>
                    <p:spPr bwMode="auto">
                      <a:xfrm>
                        <a:off x="3559" y="2119"/>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39" name="Line 510"/>
                      <p:cNvSpPr>
                        <a:spLocks noChangeShapeType="1"/>
                      </p:cNvSpPr>
                      <p:nvPr/>
                    </p:nvSpPr>
                    <p:spPr bwMode="auto">
                      <a:xfrm>
                        <a:off x="3559" y="2137"/>
                        <a:ext cx="15"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grpSp>
              <p:grpSp>
                <p:nvGrpSpPr>
                  <p:cNvPr id="39251" name="Group 527"/>
                  <p:cNvGrpSpPr>
                    <a:grpSpLocks/>
                  </p:cNvGrpSpPr>
                  <p:nvPr/>
                </p:nvGrpSpPr>
                <p:grpSpPr bwMode="auto">
                  <a:xfrm>
                    <a:off x="3573" y="1946"/>
                    <a:ext cx="18" cy="260"/>
                    <a:chOff x="3573" y="1946"/>
                    <a:chExt cx="18" cy="260"/>
                  </a:xfrm>
                </p:grpSpPr>
                <p:sp>
                  <p:nvSpPr>
                    <p:cNvPr id="39311" name="Freeform 513"/>
                    <p:cNvSpPr>
                      <a:spLocks/>
                    </p:cNvSpPr>
                    <p:nvPr/>
                  </p:nvSpPr>
                  <p:spPr bwMode="auto">
                    <a:xfrm>
                      <a:off x="3577" y="1946"/>
                      <a:ext cx="14" cy="259"/>
                    </a:xfrm>
                    <a:custGeom>
                      <a:avLst/>
                      <a:gdLst>
                        <a:gd name="T0" fmla="*/ 0 w 86"/>
                        <a:gd name="T1" fmla="*/ 0 h 1555"/>
                        <a:gd name="T2" fmla="*/ 0 w 86"/>
                        <a:gd name="T3" fmla="*/ 0 h 1555"/>
                        <a:gd name="T4" fmla="*/ 0 w 86"/>
                        <a:gd name="T5" fmla="*/ 0 h 1555"/>
                        <a:gd name="T6" fmla="*/ 0 w 86"/>
                        <a:gd name="T7" fmla="*/ 0 h 1555"/>
                        <a:gd name="T8" fmla="*/ 0 w 86"/>
                        <a:gd name="T9" fmla="*/ 0 h 15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55">
                          <a:moveTo>
                            <a:pt x="0" y="0"/>
                          </a:moveTo>
                          <a:lnTo>
                            <a:pt x="86" y="68"/>
                          </a:lnTo>
                          <a:lnTo>
                            <a:pt x="86" y="1555"/>
                          </a:lnTo>
                          <a:lnTo>
                            <a:pt x="0" y="155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12" name="Rectangle 514"/>
                    <p:cNvSpPr>
                      <a:spLocks noChangeArrowheads="1"/>
                    </p:cNvSpPr>
                    <p:nvPr/>
                  </p:nvSpPr>
                  <p:spPr bwMode="auto">
                    <a:xfrm>
                      <a:off x="3573" y="1946"/>
                      <a:ext cx="4" cy="260"/>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313" name="Freeform 515"/>
                    <p:cNvSpPr>
                      <a:spLocks/>
                    </p:cNvSpPr>
                    <p:nvPr/>
                  </p:nvSpPr>
                  <p:spPr bwMode="auto">
                    <a:xfrm>
                      <a:off x="3577" y="1951"/>
                      <a:ext cx="14" cy="207"/>
                    </a:xfrm>
                    <a:custGeom>
                      <a:avLst/>
                      <a:gdLst>
                        <a:gd name="T0" fmla="*/ 0 w 86"/>
                        <a:gd name="T1" fmla="*/ 0 h 1240"/>
                        <a:gd name="T2" fmla="*/ 0 w 86"/>
                        <a:gd name="T3" fmla="*/ 0 h 1240"/>
                        <a:gd name="T4" fmla="*/ 0 w 86"/>
                        <a:gd name="T5" fmla="*/ 0 h 1240"/>
                        <a:gd name="T6" fmla="*/ 0 w 86"/>
                        <a:gd name="T7" fmla="*/ 0 h 1240"/>
                        <a:gd name="T8" fmla="*/ 0 w 86"/>
                        <a:gd name="T9" fmla="*/ 0 h 1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40">
                          <a:moveTo>
                            <a:pt x="86" y="73"/>
                          </a:moveTo>
                          <a:lnTo>
                            <a:pt x="0" y="0"/>
                          </a:lnTo>
                          <a:lnTo>
                            <a:pt x="0" y="1240"/>
                          </a:lnTo>
                          <a:lnTo>
                            <a:pt x="86" y="1240"/>
                          </a:lnTo>
                          <a:lnTo>
                            <a:pt x="86" y="73"/>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14" name="Freeform 516"/>
                    <p:cNvSpPr>
                      <a:spLocks/>
                    </p:cNvSpPr>
                    <p:nvPr/>
                  </p:nvSpPr>
                  <p:spPr bwMode="auto">
                    <a:xfrm>
                      <a:off x="3582" y="1963"/>
                      <a:ext cx="9" cy="189"/>
                    </a:xfrm>
                    <a:custGeom>
                      <a:avLst/>
                      <a:gdLst>
                        <a:gd name="T0" fmla="*/ 0 w 57"/>
                        <a:gd name="T1" fmla="*/ 0 h 1132"/>
                        <a:gd name="T2" fmla="*/ 0 w 57"/>
                        <a:gd name="T3" fmla="*/ 0 h 1132"/>
                        <a:gd name="T4" fmla="*/ 0 w 57"/>
                        <a:gd name="T5" fmla="*/ 0 h 1132"/>
                        <a:gd name="T6" fmla="*/ 0 w 57"/>
                        <a:gd name="T7" fmla="*/ 0 h 1132"/>
                        <a:gd name="T8" fmla="*/ 0 w 57"/>
                        <a:gd name="T9" fmla="*/ 0 h 1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132">
                          <a:moveTo>
                            <a:pt x="0" y="0"/>
                          </a:moveTo>
                          <a:lnTo>
                            <a:pt x="0" y="1132"/>
                          </a:lnTo>
                          <a:lnTo>
                            <a:pt x="57" y="1132"/>
                          </a:lnTo>
                          <a:lnTo>
                            <a:pt x="57"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15" name="Line 517"/>
                    <p:cNvSpPr>
                      <a:spLocks noChangeShapeType="1"/>
                    </p:cNvSpPr>
                    <p:nvPr/>
                  </p:nvSpPr>
                  <p:spPr bwMode="auto">
                    <a:xfrm>
                      <a:off x="3581" y="1981"/>
                      <a:ext cx="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16" name="Line 518"/>
                    <p:cNvSpPr>
                      <a:spLocks noChangeShapeType="1"/>
                    </p:cNvSpPr>
                    <p:nvPr/>
                  </p:nvSpPr>
                  <p:spPr bwMode="auto">
                    <a:xfrm>
                      <a:off x="3579" y="2000"/>
                      <a:ext cx="11"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17" name="Line 519"/>
                    <p:cNvSpPr>
                      <a:spLocks noChangeShapeType="1"/>
                    </p:cNvSpPr>
                    <p:nvPr/>
                  </p:nvSpPr>
                  <p:spPr bwMode="auto">
                    <a:xfrm>
                      <a:off x="3578" y="2016"/>
                      <a:ext cx="12"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18" name="Line 520"/>
                    <p:cNvSpPr>
                      <a:spLocks noChangeShapeType="1"/>
                    </p:cNvSpPr>
                    <p:nvPr/>
                  </p:nvSpPr>
                  <p:spPr bwMode="auto">
                    <a:xfrm>
                      <a:off x="3580" y="2034"/>
                      <a:ext cx="1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19" name="Line 521"/>
                    <p:cNvSpPr>
                      <a:spLocks noChangeShapeType="1"/>
                    </p:cNvSpPr>
                    <p:nvPr/>
                  </p:nvSpPr>
                  <p:spPr bwMode="auto">
                    <a:xfrm>
                      <a:off x="3580" y="2050"/>
                      <a:ext cx="1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20" name="Line 522"/>
                    <p:cNvSpPr>
                      <a:spLocks noChangeShapeType="1"/>
                    </p:cNvSpPr>
                    <p:nvPr/>
                  </p:nvSpPr>
                  <p:spPr bwMode="auto">
                    <a:xfrm>
                      <a:off x="3578" y="2068"/>
                      <a:ext cx="12"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21" name="Line 523"/>
                    <p:cNvSpPr>
                      <a:spLocks noChangeShapeType="1"/>
                    </p:cNvSpPr>
                    <p:nvPr/>
                  </p:nvSpPr>
                  <p:spPr bwMode="auto">
                    <a:xfrm>
                      <a:off x="3578" y="2086"/>
                      <a:ext cx="12"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22" name="Line 524"/>
                    <p:cNvSpPr>
                      <a:spLocks noChangeShapeType="1"/>
                    </p:cNvSpPr>
                    <p:nvPr/>
                  </p:nvSpPr>
                  <p:spPr bwMode="auto">
                    <a:xfrm>
                      <a:off x="3578" y="2104"/>
                      <a:ext cx="12"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23" name="Line 525"/>
                    <p:cNvSpPr>
                      <a:spLocks noChangeShapeType="1"/>
                    </p:cNvSpPr>
                    <p:nvPr/>
                  </p:nvSpPr>
                  <p:spPr bwMode="auto">
                    <a:xfrm>
                      <a:off x="3579" y="2121"/>
                      <a:ext cx="11"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324" name="Line 526"/>
                    <p:cNvSpPr>
                      <a:spLocks noChangeShapeType="1"/>
                    </p:cNvSpPr>
                    <p:nvPr/>
                  </p:nvSpPr>
                  <p:spPr bwMode="auto">
                    <a:xfrm>
                      <a:off x="3580" y="2138"/>
                      <a:ext cx="10"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grpSp>
                <p:nvGrpSpPr>
                  <p:cNvPr id="39252" name="Group 562"/>
                  <p:cNvGrpSpPr>
                    <a:grpSpLocks/>
                  </p:cNvGrpSpPr>
                  <p:nvPr/>
                </p:nvGrpSpPr>
                <p:grpSpPr bwMode="auto">
                  <a:xfrm>
                    <a:off x="2976" y="1825"/>
                    <a:ext cx="248" cy="390"/>
                    <a:chOff x="2976" y="1825"/>
                    <a:chExt cx="248" cy="390"/>
                  </a:xfrm>
                </p:grpSpPr>
                <p:sp>
                  <p:nvSpPr>
                    <p:cNvPr id="39277" name="Freeform 528"/>
                    <p:cNvSpPr>
                      <a:spLocks/>
                    </p:cNvSpPr>
                    <p:nvPr/>
                  </p:nvSpPr>
                  <p:spPr bwMode="auto">
                    <a:xfrm>
                      <a:off x="3180" y="1825"/>
                      <a:ext cx="44" cy="390"/>
                    </a:xfrm>
                    <a:custGeom>
                      <a:avLst/>
                      <a:gdLst>
                        <a:gd name="T0" fmla="*/ 0 w 265"/>
                        <a:gd name="T1" fmla="*/ 0 h 2342"/>
                        <a:gd name="T2" fmla="*/ 0 w 265"/>
                        <a:gd name="T3" fmla="*/ 0 h 2342"/>
                        <a:gd name="T4" fmla="*/ 0 w 265"/>
                        <a:gd name="T5" fmla="*/ 0 h 2342"/>
                        <a:gd name="T6" fmla="*/ 0 w 265"/>
                        <a:gd name="T7" fmla="*/ 0 h 2342"/>
                        <a:gd name="T8" fmla="*/ 0 w 265"/>
                        <a:gd name="T9" fmla="*/ 0 h 23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 h="2342">
                          <a:moveTo>
                            <a:pt x="265" y="0"/>
                          </a:moveTo>
                          <a:lnTo>
                            <a:pt x="265" y="2342"/>
                          </a:lnTo>
                          <a:lnTo>
                            <a:pt x="0" y="2342"/>
                          </a:lnTo>
                          <a:lnTo>
                            <a:pt x="0" y="172"/>
                          </a:lnTo>
                          <a:lnTo>
                            <a:pt x="265"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78" name="Freeform 529"/>
                    <p:cNvSpPr>
                      <a:spLocks/>
                    </p:cNvSpPr>
                    <p:nvPr/>
                  </p:nvSpPr>
                  <p:spPr bwMode="auto">
                    <a:xfrm>
                      <a:off x="3126" y="1853"/>
                      <a:ext cx="18" cy="311"/>
                    </a:xfrm>
                    <a:custGeom>
                      <a:avLst/>
                      <a:gdLst>
                        <a:gd name="T0" fmla="*/ 0 w 107"/>
                        <a:gd name="T1" fmla="*/ 0 h 1864"/>
                        <a:gd name="T2" fmla="*/ 0 w 107"/>
                        <a:gd name="T3" fmla="*/ 0 h 1864"/>
                        <a:gd name="T4" fmla="*/ 0 w 107"/>
                        <a:gd name="T5" fmla="*/ 0 h 1864"/>
                        <a:gd name="T6" fmla="*/ 0 w 107"/>
                        <a:gd name="T7" fmla="*/ 0 h 1864"/>
                        <a:gd name="T8" fmla="*/ 0 w 107"/>
                        <a:gd name="T9" fmla="*/ 0 h 1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864">
                          <a:moveTo>
                            <a:pt x="107" y="0"/>
                          </a:moveTo>
                          <a:lnTo>
                            <a:pt x="107" y="1864"/>
                          </a:lnTo>
                          <a:lnTo>
                            <a:pt x="0" y="1864"/>
                          </a:lnTo>
                          <a:lnTo>
                            <a:pt x="0" y="86"/>
                          </a:lnTo>
                          <a:lnTo>
                            <a:pt x="107"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79" name="Group 546"/>
                    <p:cNvGrpSpPr>
                      <a:grpSpLocks/>
                    </p:cNvGrpSpPr>
                    <p:nvPr/>
                  </p:nvGrpSpPr>
                  <p:grpSpPr bwMode="auto">
                    <a:xfrm>
                      <a:off x="2994" y="1853"/>
                      <a:ext cx="186" cy="361"/>
                      <a:chOff x="2994" y="1853"/>
                      <a:chExt cx="186" cy="361"/>
                    </a:xfrm>
                  </p:grpSpPr>
                  <p:sp>
                    <p:nvSpPr>
                      <p:cNvPr id="39295" name="Freeform 530"/>
                      <p:cNvSpPr>
                        <a:spLocks/>
                      </p:cNvSpPr>
                      <p:nvPr/>
                    </p:nvSpPr>
                    <p:spPr bwMode="auto">
                      <a:xfrm>
                        <a:off x="2994" y="1853"/>
                        <a:ext cx="186" cy="361"/>
                      </a:xfrm>
                      <a:custGeom>
                        <a:avLst/>
                        <a:gdLst>
                          <a:gd name="T0" fmla="*/ 0 w 1118"/>
                          <a:gd name="T1" fmla="*/ 0 h 2166"/>
                          <a:gd name="T2" fmla="*/ 0 w 1118"/>
                          <a:gd name="T3" fmla="*/ 0 h 2166"/>
                          <a:gd name="T4" fmla="*/ 0 w 1118"/>
                          <a:gd name="T5" fmla="*/ 0 h 2166"/>
                          <a:gd name="T6" fmla="*/ 0 w 1118"/>
                          <a:gd name="T7" fmla="*/ 0 h 2166"/>
                          <a:gd name="T8" fmla="*/ 0 w 1118"/>
                          <a:gd name="T9" fmla="*/ 0 h 2166"/>
                          <a:gd name="T10" fmla="*/ 0 w 1118"/>
                          <a:gd name="T11" fmla="*/ 0 h 2166"/>
                          <a:gd name="T12" fmla="*/ 0 w 1118"/>
                          <a:gd name="T13" fmla="*/ 0 h 21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8" h="2166">
                            <a:moveTo>
                              <a:pt x="1118" y="0"/>
                            </a:moveTo>
                            <a:lnTo>
                              <a:pt x="1118" y="2166"/>
                            </a:lnTo>
                            <a:lnTo>
                              <a:pt x="0" y="2166"/>
                            </a:lnTo>
                            <a:lnTo>
                              <a:pt x="0" y="1864"/>
                            </a:lnTo>
                            <a:lnTo>
                              <a:pt x="904" y="1864"/>
                            </a:lnTo>
                            <a:lnTo>
                              <a:pt x="904" y="0"/>
                            </a:lnTo>
                            <a:lnTo>
                              <a:pt x="1118" y="0"/>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96" name="Group 545"/>
                      <p:cNvGrpSpPr>
                        <a:grpSpLocks/>
                      </p:cNvGrpSpPr>
                      <p:nvPr/>
                    </p:nvGrpSpPr>
                    <p:grpSpPr bwMode="auto">
                      <a:xfrm>
                        <a:off x="3146" y="1866"/>
                        <a:ext cx="32" cy="295"/>
                        <a:chOff x="3146" y="1866"/>
                        <a:chExt cx="32" cy="295"/>
                      </a:xfrm>
                    </p:grpSpPr>
                    <p:sp>
                      <p:nvSpPr>
                        <p:cNvPr id="39297" name="Freeform 531"/>
                        <p:cNvSpPr>
                          <a:spLocks/>
                        </p:cNvSpPr>
                        <p:nvPr/>
                      </p:nvSpPr>
                      <p:spPr bwMode="auto">
                        <a:xfrm>
                          <a:off x="3146" y="2147"/>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98" name="Freeform 532"/>
                        <p:cNvSpPr>
                          <a:spLocks/>
                        </p:cNvSpPr>
                        <p:nvPr/>
                      </p:nvSpPr>
                      <p:spPr bwMode="auto">
                        <a:xfrm>
                          <a:off x="3146" y="2126"/>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99" name="Freeform 533"/>
                        <p:cNvSpPr>
                          <a:spLocks/>
                        </p:cNvSpPr>
                        <p:nvPr/>
                      </p:nvSpPr>
                      <p:spPr bwMode="auto">
                        <a:xfrm>
                          <a:off x="3146" y="2104"/>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0" name="Freeform 534"/>
                        <p:cNvSpPr>
                          <a:spLocks/>
                        </p:cNvSpPr>
                        <p:nvPr/>
                      </p:nvSpPr>
                      <p:spPr bwMode="auto">
                        <a:xfrm>
                          <a:off x="3146" y="2083"/>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1" name="Freeform 535"/>
                        <p:cNvSpPr>
                          <a:spLocks/>
                        </p:cNvSpPr>
                        <p:nvPr/>
                      </p:nvSpPr>
                      <p:spPr bwMode="auto">
                        <a:xfrm>
                          <a:off x="3146" y="2061"/>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2" name="Freeform 536"/>
                        <p:cNvSpPr>
                          <a:spLocks/>
                        </p:cNvSpPr>
                        <p:nvPr/>
                      </p:nvSpPr>
                      <p:spPr bwMode="auto">
                        <a:xfrm>
                          <a:off x="3146" y="2039"/>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3" name="Freeform 537"/>
                        <p:cNvSpPr>
                          <a:spLocks/>
                        </p:cNvSpPr>
                        <p:nvPr/>
                      </p:nvSpPr>
                      <p:spPr bwMode="auto">
                        <a:xfrm>
                          <a:off x="3146" y="2017"/>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4" name="Freeform 538"/>
                        <p:cNvSpPr>
                          <a:spLocks/>
                        </p:cNvSpPr>
                        <p:nvPr/>
                      </p:nvSpPr>
                      <p:spPr bwMode="auto">
                        <a:xfrm>
                          <a:off x="3146" y="1996"/>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5" name="Freeform 539"/>
                        <p:cNvSpPr>
                          <a:spLocks/>
                        </p:cNvSpPr>
                        <p:nvPr/>
                      </p:nvSpPr>
                      <p:spPr bwMode="auto">
                        <a:xfrm>
                          <a:off x="3146" y="1974"/>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6" name="Freeform 540"/>
                        <p:cNvSpPr>
                          <a:spLocks/>
                        </p:cNvSpPr>
                        <p:nvPr/>
                      </p:nvSpPr>
                      <p:spPr bwMode="auto">
                        <a:xfrm>
                          <a:off x="3146" y="1953"/>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7" name="Freeform 541"/>
                        <p:cNvSpPr>
                          <a:spLocks/>
                        </p:cNvSpPr>
                        <p:nvPr/>
                      </p:nvSpPr>
                      <p:spPr bwMode="auto">
                        <a:xfrm>
                          <a:off x="3146" y="1931"/>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8" name="Freeform 542"/>
                        <p:cNvSpPr>
                          <a:spLocks/>
                        </p:cNvSpPr>
                        <p:nvPr/>
                      </p:nvSpPr>
                      <p:spPr bwMode="auto">
                        <a:xfrm>
                          <a:off x="3146" y="1910"/>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09" name="Freeform 543"/>
                        <p:cNvSpPr>
                          <a:spLocks/>
                        </p:cNvSpPr>
                        <p:nvPr/>
                      </p:nvSpPr>
                      <p:spPr bwMode="auto">
                        <a:xfrm>
                          <a:off x="3146" y="1887"/>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310" name="Freeform 544"/>
                        <p:cNvSpPr>
                          <a:spLocks/>
                        </p:cNvSpPr>
                        <p:nvPr/>
                      </p:nvSpPr>
                      <p:spPr bwMode="auto">
                        <a:xfrm>
                          <a:off x="3146" y="1866"/>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sp>
                  <p:nvSpPr>
                    <p:cNvPr id="39280" name="Freeform 547"/>
                    <p:cNvSpPr>
                      <a:spLocks/>
                    </p:cNvSpPr>
                    <p:nvPr/>
                  </p:nvSpPr>
                  <p:spPr bwMode="auto">
                    <a:xfrm>
                      <a:off x="2976" y="2164"/>
                      <a:ext cx="18" cy="50"/>
                    </a:xfrm>
                    <a:custGeom>
                      <a:avLst/>
                      <a:gdLst>
                        <a:gd name="T0" fmla="*/ 0 w 106"/>
                        <a:gd name="T1" fmla="*/ 0 h 298"/>
                        <a:gd name="T2" fmla="*/ 0 w 106"/>
                        <a:gd name="T3" fmla="*/ 0 h 298"/>
                        <a:gd name="T4" fmla="*/ 0 w 106"/>
                        <a:gd name="T5" fmla="*/ 0 h 298"/>
                        <a:gd name="T6" fmla="*/ 0 w 106"/>
                        <a:gd name="T7" fmla="*/ 0 h 298"/>
                        <a:gd name="T8" fmla="*/ 0 w 106"/>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298">
                          <a:moveTo>
                            <a:pt x="106" y="0"/>
                          </a:moveTo>
                          <a:lnTo>
                            <a:pt x="106" y="298"/>
                          </a:lnTo>
                          <a:lnTo>
                            <a:pt x="0" y="298"/>
                          </a:lnTo>
                          <a:lnTo>
                            <a:pt x="0" y="52"/>
                          </a:lnTo>
                          <a:lnTo>
                            <a:pt x="106"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81" name="Group 561"/>
                    <p:cNvGrpSpPr>
                      <a:grpSpLocks/>
                    </p:cNvGrpSpPr>
                    <p:nvPr/>
                  </p:nvGrpSpPr>
                  <p:grpSpPr bwMode="auto">
                    <a:xfrm>
                      <a:off x="3000" y="2171"/>
                      <a:ext cx="173" cy="44"/>
                      <a:chOff x="3000" y="2171"/>
                      <a:chExt cx="173" cy="44"/>
                    </a:xfrm>
                  </p:grpSpPr>
                  <p:sp>
                    <p:nvSpPr>
                      <p:cNvPr id="39282" name="Rectangle 548"/>
                      <p:cNvSpPr>
                        <a:spLocks noChangeArrowheads="1"/>
                      </p:cNvSpPr>
                      <p:nvPr/>
                    </p:nvSpPr>
                    <p:spPr bwMode="auto">
                      <a:xfrm>
                        <a:off x="3137"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3" name="Rectangle 549"/>
                      <p:cNvSpPr>
                        <a:spLocks noChangeArrowheads="1"/>
                      </p:cNvSpPr>
                      <p:nvPr/>
                    </p:nvSpPr>
                    <p:spPr bwMode="auto">
                      <a:xfrm>
                        <a:off x="3123"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4" name="Rectangle 550"/>
                      <p:cNvSpPr>
                        <a:spLocks noChangeArrowheads="1"/>
                      </p:cNvSpPr>
                      <p:nvPr/>
                    </p:nvSpPr>
                    <p:spPr bwMode="auto">
                      <a:xfrm>
                        <a:off x="3110"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5" name="Rectangle 551"/>
                      <p:cNvSpPr>
                        <a:spLocks noChangeArrowheads="1"/>
                      </p:cNvSpPr>
                      <p:nvPr/>
                    </p:nvSpPr>
                    <p:spPr bwMode="auto">
                      <a:xfrm>
                        <a:off x="3055"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6" name="Rectangle 552"/>
                      <p:cNvSpPr>
                        <a:spLocks noChangeArrowheads="1"/>
                      </p:cNvSpPr>
                      <p:nvPr/>
                    </p:nvSpPr>
                    <p:spPr bwMode="auto">
                      <a:xfrm>
                        <a:off x="3041" y="2171"/>
                        <a:ext cx="8"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7" name="Rectangle 553"/>
                      <p:cNvSpPr>
                        <a:spLocks noChangeArrowheads="1"/>
                      </p:cNvSpPr>
                      <p:nvPr/>
                    </p:nvSpPr>
                    <p:spPr bwMode="auto">
                      <a:xfrm>
                        <a:off x="3027"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8" name="Rectangle 554"/>
                      <p:cNvSpPr>
                        <a:spLocks noChangeArrowheads="1"/>
                      </p:cNvSpPr>
                      <p:nvPr/>
                    </p:nvSpPr>
                    <p:spPr bwMode="auto">
                      <a:xfrm>
                        <a:off x="3013"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89" name="Rectangle 555"/>
                      <p:cNvSpPr>
                        <a:spLocks noChangeArrowheads="1"/>
                      </p:cNvSpPr>
                      <p:nvPr/>
                    </p:nvSpPr>
                    <p:spPr bwMode="auto">
                      <a:xfrm>
                        <a:off x="3000" y="2171"/>
                        <a:ext cx="8"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90" name="Rectangle 556"/>
                      <p:cNvSpPr>
                        <a:spLocks noChangeArrowheads="1"/>
                      </p:cNvSpPr>
                      <p:nvPr/>
                    </p:nvSpPr>
                    <p:spPr bwMode="auto">
                      <a:xfrm>
                        <a:off x="3096"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91" name="Rectangle 557"/>
                      <p:cNvSpPr>
                        <a:spLocks noChangeArrowheads="1"/>
                      </p:cNvSpPr>
                      <p:nvPr/>
                    </p:nvSpPr>
                    <p:spPr bwMode="auto">
                      <a:xfrm>
                        <a:off x="3082"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92" name="Rectangle 558"/>
                      <p:cNvSpPr>
                        <a:spLocks noChangeArrowheads="1"/>
                      </p:cNvSpPr>
                      <p:nvPr/>
                    </p:nvSpPr>
                    <p:spPr bwMode="auto">
                      <a:xfrm>
                        <a:off x="3069"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93" name="Rectangle 559"/>
                      <p:cNvSpPr>
                        <a:spLocks noChangeArrowheads="1"/>
                      </p:cNvSpPr>
                      <p:nvPr/>
                    </p:nvSpPr>
                    <p:spPr bwMode="auto">
                      <a:xfrm>
                        <a:off x="3152" y="2183"/>
                        <a:ext cx="21" cy="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94" name="Rectangle 560"/>
                      <p:cNvSpPr>
                        <a:spLocks noChangeArrowheads="1"/>
                      </p:cNvSpPr>
                      <p:nvPr/>
                    </p:nvSpPr>
                    <p:spPr bwMode="auto">
                      <a:xfrm>
                        <a:off x="3153" y="2171"/>
                        <a:ext cx="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grpSp>
              <p:grpSp>
                <p:nvGrpSpPr>
                  <p:cNvPr id="39253" name="Group 580"/>
                  <p:cNvGrpSpPr>
                    <a:grpSpLocks/>
                  </p:cNvGrpSpPr>
                  <p:nvPr/>
                </p:nvGrpSpPr>
                <p:grpSpPr bwMode="auto">
                  <a:xfrm>
                    <a:off x="3232" y="1824"/>
                    <a:ext cx="345" cy="392"/>
                    <a:chOff x="3232" y="1824"/>
                    <a:chExt cx="345" cy="392"/>
                  </a:xfrm>
                </p:grpSpPr>
                <p:grpSp>
                  <p:nvGrpSpPr>
                    <p:cNvPr id="39260" name="Group 578"/>
                    <p:cNvGrpSpPr>
                      <a:grpSpLocks/>
                    </p:cNvGrpSpPr>
                    <p:nvPr/>
                  </p:nvGrpSpPr>
                  <p:grpSpPr bwMode="auto">
                    <a:xfrm>
                      <a:off x="3267" y="1842"/>
                      <a:ext cx="310" cy="374"/>
                      <a:chOff x="3267" y="1842"/>
                      <a:chExt cx="310" cy="374"/>
                    </a:xfrm>
                  </p:grpSpPr>
                  <p:grpSp>
                    <p:nvGrpSpPr>
                      <p:cNvPr id="39262" name="Group 575"/>
                      <p:cNvGrpSpPr>
                        <a:grpSpLocks/>
                      </p:cNvGrpSpPr>
                      <p:nvPr/>
                    </p:nvGrpSpPr>
                    <p:grpSpPr bwMode="auto">
                      <a:xfrm>
                        <a:off x="3334" y="1863"/>
                        <a:ext cx="243" cy="350"/>
                        <a:chOff x="3334" y="1863"/>
                        <a:chExt cx="243" cy="350"/>
                      </a:xfrm>
                    </p:grpSpPr>
                    <p:grpSp>
                      <p:nvGrpSpPr>
                        <p:cNvPr id="39265" name="Group 572"/>
                        <p:cNvGrpSpPr>
                          <a:grpSpLocks/>
                        </p:cNvGrpSpPr>
                        <p:nvPr/>
                      </p:nvGrpSpPr>
                      <p:grpSpPr bwMode="auto">
                        <a:xfrm>
                          <a:off x="3394" y="1883"/>
                          <a:ext cx="183" cy="329"/>
                          <a:chOff x="3394" y="1883"/>
                          <a:chExt cx="183" cy="329"/>
                        </a:xfrm>
                      </p:grpSpPr>
                      <p:sp>
                        <p:nvSpPr>
                          <p:cNvPr id="39268" name="Rectangle 563"/>
                          <p:cNvSpPr>
                            <a:spLocks noChangeArrowheads="1"/>
                          </p:cNvSpPr>
                          <p:nvPr/>
                        </p:nvSpPr>
                        <p:spPr bwMode="auto">
                          <a:xfrm>
                            <a:off x="3449" y="1903"/>
                            <a:ext cx="1"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nvGrpSpPr>
                          <p:cNvPr id="39269" name="Group 569"/>
                          <p:cNvGrpSpPr>
                            <a:grpSpLocks/>
                          </p:cNvGrpSpPr>
                          <p:nvPr/>
                        </p:nvGrpSpPr>
                        <p:grpSpPr bwMode="auto">
                          <a:xfrm>
                            <a:off x="3475" y="1912"/>
                            <a:ext cx="102" cy="298"/>
                            <a:chOff x="3475" y="1912"/>
                            <a:chExt cx="102" cy="298"/>
                          </a:xfrm>
                        </p:grpSpPr>
                        <p:sp>
                          <p:nvSpPr>
                            <p:cNvPr id="39272" name="Rectangle 564"/>
                            <p:cNvSpPr>
                              <a:spLocks noChangeArrowheads="1"/>
                            </p:cNvSpPr>
                            <p:nvPr/>
                          </p:nvSpPr>
                          <p:spPr bwMode="auto">
                            <a:xfrm>
                              <a:off x="3576" y="1946"/>
                              <a:ext cx="1"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73" name="Rectangle 565"/>
                            <p:cNvSpPr>
                              <a:spLocks noChangeArrowheads="1"/>
                            </p:cNvSpPr>
                            <p:nvPr/>
                          </p:nvSpPr>
                          <p:spPr bwMode="auto">
                            <a:xfrm>
                              <a:off x="3501" y="1921"/>
                              <a:ext cx="2"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74" name="Rectangle 566"/>
                            <p:cNvSpPr>
                              <a:spLocks noChangeArrowheads="1"/>
                            </p:cNvSpPr>
                            <p:nvPr/>
                          </p:nvSpPr>
                          <p:spPr bwMode="auto">
                            <a:xfrm>
                              <a:off x="3526" y="1931"/>
                              <a:ext cx="1"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75" name="Rectangle 567"/>
                            <p:cNvSpPr>
                              <a:spLocks noChangeArrowheads="1"/>
                            </p:cNvSpPr>
                            <p:nvPr/>
                          </p:nvSpPr>
                          <p:spPr bwMode="auto">
                            <a:xfrm>
                              <a:off x="3551" y="1939"/>
                              <a:ext cx="2" cy="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76" name="Rectangle 568"/>
                            <p:cNvSpPr>
                              <a:spLocks noChangeArrowheads="1"/>
                            </p:cNvSpPr>
                            <p:nvPr/>
                          </p:nvSpPr>
                          <p:spPr bwMode="auto">
                            <a:xfrm>
                              <a:off x="3475" y="1912"/>
                              <a:ext cx="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9270" name="Rectangle 570"/>
                          <p:cNvSpPr>
                            <a:spLocks noChangeArrowheads="1"/>
                          </p:cNvSpPr>
                          <p:nvPr/>
                        </p:nvSpPr>
                        <p:spPr bwMode="auto">
                          <a:xfrm>
                            <a:off x="3422" y="1893"/>
                            <a:ext cx="2"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71" name="Rectangle 571"/>
                          <p:cNvSpPr>
                            <a:spLocks noChangeArrowheads="1"/>
                          </p:cNvSpPr>
                          <p:nvPr/>
                        </p:nvSpPr>
                        <p:spPr bwMode="auto">
                          <a:xfrm>
                            <a:off x="3394" y="1883"/>
                            <a:ext cx="1"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9266" name="Rectangle 573"/>
                        <p:cNvSpPr>
                          <a:spLocks noChangeArrowheads="1"/>
                        </p:cNvSpPr>
                        <p:nvPr/>
                      </p:nvSpPr>
                      <p:spPr bwMode="auto">
                        <a:xfrm>
                          <a:off x="3366" y="1874"/>
                          <a:ext cx="1" cy="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67" name="Rectangle 574"/>
                        <p:cNvSpPr>
                          <a:spLocks noChangeArrowheads="1"/>
                        </p:cNvSpPr>
                        <p:nvPr/>
                      </p:nvSpPr>
                      <p:spPr bwMode="auto">
                        <a:xfrm>
                          <a:off x="3334" y="1863"/>
                          <a:ext cx="1" cy="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9263" name="Rectangle 576"/>
                      <p:cNvSpPr>
                        <a:spLocks noChangeArrowheads="1"/>
                      </p:cNvSpPr>
                      <p:nvPr/>
                    </p:nvSpPr>
                    <p:spPr bwMode="auto">
                      <a:xfrm>
                        <a:off x="3301" y="1852"/>
                        <a:ext cx="1" cy="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64" name="Rectangle 577"/>
                      <p:cNvSpPr>
                        <a:spLocks noChangeArrowheads="1"/>
                      </p:cNvSpPr>
                      <p:nvPr/>
                    </p:nvSpPr>
                    <p:spPr bwMode="auto">
                      <a:xfrm>
                        <a:off x="3267" y="1842"/>
                        <a:ext cx="2" cy="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9261" name="Rectangle 579"/>
                    <p:cNvSpPr>
                      <a:spLocks noChangeArrowheads="1"/>
                    </p:cNvSpPr>
                    <p:nvPr/>
                  </p:nvSpPr>
                  <p:spPr bwMode="auto">
                    <a:xfrm>
                      <a:off x="3232" y="1824"/>
                      <a:ext cx="1" cy="3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9254" name="Freeform 581"/>
                  <p:cNvSpPr>
                    <a:spLocks/>
                  </p:cNvSpPr>
                  <p:nvPr/>
                </p:nvSpPr>
                <p:spPr bwMode="auto">
                  <a:xfrm>
                    <a:off x="2994" y="2205"/>
                    <a:ext cx="646" cy="50"/>
                  </a:xfrm>
                  <a:custGeom>
                    <a:avLst/>
                    <a:gdLst>
                      <a:gd name="T0" fmla="*/ 0 w 3877"/>
                      <a:gd name="T1" fmla="*/ 0 h 299"/>
                      <a:gd name="T2" fmla="*/ 0 w 3877"/>
                      <a:gd name="T3" fmla="*/ 0 h 299"/>
                      <a:gd name="T4" fmla="*/ 0 w 3877"/>
                      <a:gd name="T5" fmla="*/ 0 h 299"/>
                      <a:gd name="T6" fmla="*/ 0 w 3877"/>
                      <a:gd name="T7" fmla="*/ 0 h 299"/>
                      <a:gd name="T8" fmla="*/ 0 w 3877"/>
                      <a:gd name="T9" fmla="*/ 0 h 299"/>
                      <a:gd name="T10" fmla="*/ 0 w 3877"/>
                      <a:gd name="T11" fmla="*/ 0 h 299"/>
                      <a:gd name="T12" fmla="*/ 0 w 3877"/>
                      <a:gd name="T13" fmla="*/ 0 h 299"/>
                      <a:gd name="T14" fmla="*/ 0 w 3877"/>
                      <a:gd name="T15" fmla="*/ 0 h 299"/>
                      <a:gd name="T16" fmla="*/ 0 w 3877"/>
                      <a:gd name="T17" fmla="*/ 0 h 2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7" h="299">
                        <a:moveTo>
                          <a:pt x="0" y="51"/>
                        </a:moveTo>
                        <a:lnTo>
                          <a:pt x="1380" y="49"/>
                        </a:lnTo>
                        <a:lnTo>
                          <a:pt x="3584" y="0"/>
                        </a:lnTo>
                        <a:lnTo>
                          <a:pt x="3877" y="299"/>
                        </a:lnTo>
                        <a:lnTo>
                          <a:pt x="3592" y="296"/>
                        </a:lnTo>
                        <a:lnTo>
                          <a:pt x="3400" y="103"/>
                        </a:lnTo>
                        <a:lnTo>
                          <a:pt x="1380" y="145"/>
                        </a:lnTo>
                        <a:lnTo>
                          <a:pt x="103" y="145"/>
                        </a:lnTo>
                        <a:lnTo>
                          <a:pt x="0" y="5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55" name="Group 586"/>
                  <p:cNvGrpSpPr>
                    <a:grpSpLocks/>
                  </p:cNvGrpSpPr>
                  <p:nvPr/>
                </p:nvGrpSpPr>
                <p:grpSpPr bwMode="auto">
                  <a:xfrm>
                    <a:off x="3433" y="2165"/>
                    <a:ext cx="215" cy="53"/>
                    <a:chOff x="3433" y="2165"/>
                    <a:chExt cx="215" cy="53"/>
                  </a:xfrm>
                </p:grpSpPr>
                <p:sp>
                  <p:nvSpPr>
                    <p:cNvPr id="39256" name="Rectangle 582"/>
                    <p:cNvSpPr>
                      <a:spLocks noChangeArrowheads="1"/>
                    </p:cNvSpPr>
                    <p:nvPr/>
                  </p:nvSpPr>
                  <p:spPr bwMode="auto">
                    <a:xfrm>
                      <a:off x="3564" y="2174"/>
                      <a:ext cx="22" cy="44"/>
                    </a:xfrm>
                    <a:prstGeom prst="rect">
                      <a:avLst/>
                    </a:prstGeom>
                    <a:solidFill>
                      <a:srgbClr val="5F5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57" name="Freeform 583"/>
                    <p:cNvSpPr>
                      <a:spLocks/>
                    </p:cNvSpPr>
                    <p:nvPr/>
                  </p:nvSpPr>
                  <p:spPr bwMode="auto">
                    <a:xfrm>
                      <a:off x="3564" y="2175"/>
                      <a:ext cx="22" cy="28"/>
                    </a:xfrm>
                    <a:custGeom>
                      <a:avLst/>
                      <a:gdLst>
                        <a:gd name="T0" fmla="*/ 0 w 132"/>
                        <a:gd name="T1" fmla="*/ 0 h 170"/>
                        <a:gd name="T2" fmla="*/ 0 w 132"/>
                        <a:gd name="T3" fmla="*/ 0 h 170"/>
                        <a:gd name="T4" fmla="*/ 0 w 132"/>
                        <a:gd name="T5" fmla="*/ 0 h 170"/>
                        <a:gd name="T6" fmla="*/ 0 w 132"/>
                        <a:gd name="T7" fmla="*/ 0 h 170"/>
                        <a:gd name="T8" fmla="*/ 0 w 132"/>
                        <a:gd name="T9" fmla="*/ 0 h 170"/>
                        <a:gd name="T10" fmla="*/ 0 w 132"/>
                        <a:gd name="T11" fmla="*/ 0 h 1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170">
                          <a:moveTo>
                            <a:pt x="132" y="0"/>
                          </a:moveTo>
                          <a:lnTo>
                            <a:pt x="131" y="81"/>
                          </a:lnTo>
                          <a:lnTo>
                            <a:pt x="80" y="81"/>
                          </a:lnTo>
                          <a:lnTo>
                            <a:pt x="0" y="170"/>
                          </a:lnTo>
                          <a:lnTo>
                            <a:pt x="0"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58" name="Freeform 584"/>
                    <p:cNvSpPr>
                      <a:spLocks/>
                    </p:cNvSpPr>
                    <p:nvPr/>
                  </p:nvSpPr>
                  <p:spPr bwMode="auto">
                    <a:xfrm>
                      <a:off x="3433" y="2165"/>
                      <a:ext cx="215" cy="11"/>
                    </a:xfrm>
                    <a:custGeom>
                      <a:avLst/>
                      <a:gdLst>
                        <a:gd name="T0" fmla="*/ 0 w 1291"/>
                        <a:gd name="T1" fmla="*/ 0 h 68"/>
                        <a:gd name="T2" fmla="*/ 0 w 1291"/>
                        <a:gd name="T3" fmla="*/ 0 h 68"/>
                        <a:gd name="T4" fmla="*/ 0 w 1291"/>
                        <a:gd name="T5" fmla="*/ 0 h 68"/>
                        <a:gd name="T6" fmla="*/ 0 w 1291"/>
                        <a:gd name="T7" fmla="*/ 0 h 68"/>
                        <a:gd name="T8" fmla="*/ 0 w 1291"/>
                        <a:gd name="T9" fmla="*/ 0 h 68"/>
                        <a:gd name="T10" fmla="*/ 0 w 1291"/>
                        <a:gd name="T11" fmla="*/ 0 h 68"/>
                        <a:gd name="T12" fmla="*/ 0 w 1291"/>
                        <a:gd name="T13" fmla="*/ 0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1" h="68">
                          <a:moveTo>
                            <a:pt x="0" y="4"/>
                          </a:moveTo>
                          <a:lnTo>
                            <a:pt x="722" y="0"/>
                          </a:lnTo>
                          <a:lnTo>
                            <a:pt x="1291" y="28"/>
                          </a:lnTo>
                          <a:lnTo>
                            <a:pt x="1291" y="68"/>
                          </a:lnTo>
                          <a:lnTo>
                            <a:pt x="656" y="68"/>
                          </a:lnTo>
                          <a:lnTo>
                            <a:pt x="0" y="6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59" name="Freeform 585"/>
                    <p:cNvSpPr>
                      <a:spLocks/>
                    </p:cNvSpPr>
                    <p:nvPr/>
                  </p:nvSpPr>
                  <p:spPr bwMode="auto">
                    <a:xfrm>
                      <a:off x="3553" y="2166"/>
                      <a:ext cx="95" cy="10"/>
                    </a:xfrm>
                    <a:custGeom>
                      <a:avLst/>
                      <a:gdLst>
                        <a:gd name="T0" fmla="*/ 0 w 569"/>
                        <a:gd name="T1" fmla="*/ 0 h 61"/>
                        <a:gd name="T2" fmla="*/ 0 w 569"/>
                        <a:gd name="T3" fmla="*/ 0 h 61"/>
                        <a:gd name="T4" fmla="*/ 0 w 569"/>
                        <a:gd name="T5" fmla="*/ 0 h 61"/>
                        <a:gd name="T6" fmla="*/ 0 w 569"/>
                        <a:gd name="T7" fmla="*/ 0 h 61"/>
                        <a:gd name="T8" fmla="*/ 0 w 569"/>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61">
                          <a:moveTo>
                            <a:pt x="0" y="0"/>
                          </a:moveTo>
                          <a:lnTo>
                            <a:pt x="0" y="61"/>
                          </a:lnTo>
                          <a:lnTo>
                            <a:pt x="569" y="61"/>
                          </a:lnTo>
                          <a:lnTo>
                            <a:pt x="569" y="27"/>
                          </a:lnTo>
                          <a:lnTo>
                            <a:pt x="0"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pSp>
              <p:nvGrpSpPr>
                <p:cNvPr id="38950" name="Group 588"/>
                <p:cNvGrpSpPr>
                  <a:grpSpLocks/>
                </p:cNvGrpSpPr>
                <p:nvPr/>
              </p:nvGrpSpPr>
              <p:grpSpPr bwMode="auto">
                <a:xfrm flipH="1">
                  <a:off x="4416" y="2160"/>
                  <a:ext cx="672" cy="431"/>
                  <a:chOff x="2976" y="1824"/>
                  <a:chExt cx="672" cy="431"/>
                </a:xfrm>
              </p:grpSpPr>
              <p:grpSp>
                <p:nvGrpSpPr>
                  <p:cNvPr id="38951" name="Group 589"/>
                  <p:cNvGrpSpPr>
                    <a:grpSpLocks/>
                  </p:cNvGrpSpPr>
                  <p:nvPr/>
                </p:nvGrpSpPr>
                <p:grpSpPr bwMode="auto">
                  <a:xfrm>
                    <a:off x="3224" y="1824"/>
                    <a:ext cx="36" cy="391"/>
                    <a:chOff x="3224" y="1824"/>
                    <a:chExt cx="36" cy="391"/>
                  </a:xfrm>
                </p:grpSpPr>
                <p:sp>
                  <p:nvSpPr>
                    <p:cNvPr id="39222" name="Freeform 590"/>
                    <p:cNvSpPr>
                      <a:spLocks/>
                    </p:cNvSpPr>
                    <p:nvPr/>
                  </p:nvSpPr>
                  <p:spPr bwMode="auto">
                    <a:xfrm>
                      <a:off x="3233" y="1824"/>
                      <a:ext cx="26" cy="391"/>
                    </a:xfrm>
                    <a:custGeom>
                      <a:avLst/>
                      <a:gdLst>
                        <a:gd name="T0" fmla="*/ 0 w 159"/>
                        <a:gd name="T1" fmla="*/ 0 h 2343"/>
                        <a:gd name="T2" fmla="*/ 0 w 159"/>
                        <a:gd name="T3" fmla="*/ 0 h 2343"/>
                        <a:gd name="T4" fmla="*/ 0 w 159"/>
                        <a:gd name="T5" fmla="*/ 0 h 2343"/>
                        <a:gd name="T6" fmla="*/ 0 w 159"/>
                        <a:gd name="T7" fmla="*/ 0 h 2343"/>
                        <a:gd name="T8" fmla="*/ 0 w 159"/>
                        <a:gd name="T9" fmla="*/ 0 h 2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343">
                          <a:moveTo>
                            <a:pt x="0" y="0"/>
                          </a:moveTo>
                          <a:lnTo>
                            <a:pt x="159" y="107"/>
                          </a:lnTo>
                          <a:lnTo>
                            <a:pt x="159" y="2343"/>
                          </a:lnTo>
                          <a:lnTo>
                            <a:pt x="0" y="2343"/>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23" name="Rectangle 591"/>
                    <p:cNvSpPr>
                      <a:spLocks noChangeArrowheads="1"/>
                    </p:cNvSpPr>
                    <p:nvPr/>
                  </p:nvSpPr>
                  <p:spPr bwMode="auto">
                    <a:xfrm>
                      <a:off x="3224" y="1824"/>
                      <a:ext cx="9" cy="391"/>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24" name="Freeform 592"/>
                    <p:cNvSpPr>
                      <a:spLocks/>
                    </p:cNvSpPr>
                    <p:nvPr/>
                  </p:nvSpPr>
                  <p:spPr bwMode="auto">
                    <a:xfrm>
                      <a:off x="3233" y="1833"/>
                      <a:ext cx="26" cy="311"/>
                    </a:xfrm>
                    <a:custGeom>
                      <a:avLst/>
                      <a:gdLst>
                        <a:gd name="T0" fmla="*/ 0 w 159"/>
                        <a:gd name="T1" fmla="*/ 0 h 1863"/>
                        <a:gd name="T2" fmla="*/ 0 w 159"/>
                        <a:gd name="T3" fmla="*/ 0 h 1863"/>
                        <a:gd name="T4" fmla="*/ 0 w 159"/>
                        <a:gd name="T5" fmla="*/ 0 h 1863"/>
                        <a:gd name="T6" fmla="*/ 0 w 159"/>
                        <a:gd name="T7" fmla="*/ 0 h 1863"/>
                        <a:gd name="T8" fmla="*/ 0 w 159"/>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863">
                          <a:moveTo>
                            <a:pt x="159" y="106"/>
                          </a:moveTo>
                          <a:lnTo>
                            <a:pt x="0" y="0"/>
                          </a:lnTo>
                          <a:lnTo>
                            <a:pt x="0" y="1863"/>
                          </a:lnTo>
                          <a:lnTo>
                            <a:pt x="159" y="1863"/>
                          </a:lnTo>
                          <a:lnTo>
                            <a:pt x="159" y="10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25" name="Freeform 593"/>
                    <p:cNvSpPr>
                      <a:spLocks/>
                    </p:cNvSpPr>
                    <p:nvPr/>
                  </p:nvSpPr>
                  <p:spPr bwMode="auto">
                    <a:xfrm>
                      <a:off x="3242" y="1851"/>
                      <a:ext cx="17" cy="284"/>
                    </a:xfrm>
                    <a:custGeom>
                      <a:avLst/>
                      <a:gdLst>
                        <a:gd name="T0" fmla="*/ 0 w 107"/>
                        <a:gd name="T1" fmla="*/ 0 h 1703"/>
                        <a:gd name="T2" fmla="*/ 0 w 107"/>
                        <a:gd name="T3" fmla="*/ 0 h 1703"/>
                        <a:gd name="T4" fmla="*/ 0 w 107"/>
                        <a:gd name="T5" fmla="*/ 0 h 1703"/>
                        <a:gd name="T6" fmla="*/ 0 w 107"/>
                        <a:gd name="T7" fmla="*/ 0 h 1703"/>
                        <a:gd name="T8" fmla="*/ 0 w 107"/>
                        <a:gd name="T9" fmla="*/ 0 h 1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703">
                          <a:moveTo>
                            <a:pt x="0" y="0"/>
                          </a:moveTo>
                          <a:lnTo>
                            <a:pt x="0" y="1703"/>
                          </a:lnTo>
                          <a:lnTo>
                            <a:pt x="107" y="1703"/>
                          </a:lnTo>
                          <a:lnTo>
                            <a:pt x="107"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26" name="Group 594"/>
                    <p:cNvGrpSpPr>
                      <a:grpSpLocks/>
                    </p:cNvGrpSpPr>
                    <p:nvPr/>
                  </p:nvGrpSpPr>
                  <p:grpSpPr bwMode="auto">
                    <a:xfrm>
                      <a:off x="3241" y="1878"/>
                      <a:ext cx="19" cy="237"/>
                      <a:chOff x="3241" y="1878"/>
                      <a:chExt cx="19" cy="237"/>
                    </a:xfrm>
                  </p:grpSpPr>
                  <p:sp>
                    <p:nvSpPr>
                      <p:cNvPr id="39229" name="Line 595"/>
                      <p:cNvSpPr>
                        <a:spLocks noChangeShapeType="1"/>
                      </p:cNvSpPr>
                      <p:nvPr/>
                    </p:nvSpPr>
                    <p:spPr bwMode="auto">
                      <a:xfrm>
                        <a:off x="3242" y="1878"/>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0" name="Line 596"/>
                      <p:cNvSpPr>
                        <a:spLocks noChangeShapeType="1"/>
                      </p:cNvSpPr>
                      <p:nvPr/>
                    </p:nvSpPr>
                    <p:spPr bwMode="auto">
                      <a:xfrm>
                        <a:off x="3241" y="1903"/>
                        <a:ext cx="19"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1" name="Line 597"/>
                      <p:cNvSpPr>
                        <a:spLocks noChangeShapeType="1"/>
                      </p:cNvSpPr>
                      <p:nvPr/>
                    </p:nvSpPr>
                    <p:spPr bwMode="auto">
                      <a:xfrm>
                        <a:off x="3241" y="1929"/>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2" name="Line 598"/>
                      <p:cNvSpPr>
                        <a:spLocks noChangeShapeType="1"/>
                      </p:cNvSpPr>
                      <p:nvPr/>
                    </p:nvSpPr>
                    <p:spPr bwMode="auto">
                      <a:xfrm>
                        <a:off x="3241" y="1956"/>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3" name="Line 599"/>
                      <p:cNvSpPr>
                        <a:spLocks noChangeShapeType="1"/>
                      </p:cNvSpPr>
                      <p:nvPr/>
                    </p:nvSpPr>
                    <p:spPr bwMode="auto">
                      <a:xfrm>
                        <a:off x="3241" y="1980"/>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4" name="Line 600"/>
                      <p:cNvSpPr>
                        <a:spLocks noChangeShapeType="1"/>
                      </p:cNvSpPr>
                      <p:nvPr/>
                    </p:nvSpPr>
                    <p:spPr bwMode="auto">
                      <a:xfrm>
                        <a:off x="3241" y="2008"/>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5" name="Line 601"/>
                      <p:cNvSpPr>
                        <a:spLocks noChangeShapeType="1"/>
                      </p:cNvSpPr>
                      <p:nvPr/>
                    </p:nvSpPr>
                    <p:spPr bwMode="auto">
                      <a:xfrm>
                        <a:off x="3241" y="2034"/>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6" name="Line 602"/>
                      <p:cNvSpPr>
                        <a:spLocks noChangeShapeType="1"/>
                      </p:cNvSpPr>
                      <p:nvPr/>
                    </p:nvSpPr>
                    <p:spPr bwMode="auto">
                      <a:xfrm>
                        <a:off x="3241" y="2061"/>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7" name="Line 603"/>
                      <p:cNvSpPr>
                        <a:spLocks noChangeShapeType="1"/>
                      </p:cNvSpPr>
                      <p:nvPr/>
                    </p:nvSpPr>
                    <p:spPr bwMode="auto">
                      <a:xfrm>
                        <a:off x="3241" y="2086"/>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38" name="Line 604"/>
                      <p:cNvSpPr>
                        <a:spLocks noChangeShapeType="1"/>
                      </p:cNvSpPr>
                      <p:nvPr/>
                    </p:nvSpPr>
                    <p:spPr bwMode="auto">
                      <a:xfrm>
                        <a:off x="3241" y="2113"/>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227" name="Rectangle 605"/>
                    <p:cNvSpPr>
                      <a:spLocks noChangeArrowheads="1"/>
                    </p:cNvSpPr>
                    <p:nvPr/>
                  </p:nvSpPr>
                  <p:spPr bwMode="auto">
                    <a:xfrm>
                      <a:off x="3233" y="2188"/>
                      <a:ext cx="18" cy="27"/>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28" name="Freeform 606"/>
                    <p:cNvSpPr>
                      <a:spLocks/>
                    </p:cNvSpPr>
                    <p:nvPr/>
                  </p:nvSpPr>
                  <p:spPr bwMode="auto">
                    <a:xfrm>
                      <a:off x="3239" y="2187"/>
                      <a:ext cx="20" cy="28"/>
                    </a:xfrm>
                    <a:custGeom>
                      <a:avLst/>
                      <a:gdLst>
                        <a:gd name="T0" fmla="*/ 0 w 120"/>
                        <a:gd name="T1" fmla="*/ 0 h 170"/>
                        <a:gd name="T2" fmla="*/ 0 w 120"/>
                        <a:gd name="T3" fmla="*/ 0 h 170"/>
                        <a:gd name="T4" fmla="*/ 0 w 120"/>
                        <a:gd name="T5" fmla="*/ 0 h 170"/>
                        <a:gd name="T6" fmla="*/ 0 w 120"/>
                        <a:gd name="T7" fmla="*/ 0 h 170"/>
                        <a:gd name="T8" fmla="*/ 0 w 120"/>
                        <a:gd name="T9" fmla="*/ 0 h 170"/>
                        <a:gd name="T10" fmla="*/ 0 w 120"/>
                        <a:gd name="T11" fmla="*/ 0 h 170"/>
                        <a:gd name="T12" fmla="*/ 0 w 120"/>
                        <a:gd name="T13" fmla="*/ 0 h 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70">
                          <a:moveTo>
                            <a:pt x="37" y="169"/>
                          </a:moveTo>
                          <a:lnTo>
                            <a:pt x="37" y="23"/>
                          </a:lnTo>
                          <a:lnTo>
                            <a:pt x="0" y="23"/>
                          </a:lnTo>
                          <a:lnTo>
                            <a:pt x="0" y="0"/>
                          </a:lnTo>
                          <a:lnTo>
                            <a:pt x="120" y="0"/>
                          </a:lnTo>
                          <a:lnTo>
                            <a:pt x="120" y="170"/>
                          </a:lnTo>
                          <a:lnTo>
                            <a:pt x="37" y="169"/>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2" name="Group 607"/>
                  <p:cNvGrpSpPr>
                    <a:grpSpLocks/>
                  </p:cNvGrpSpPr>
                  <p:nvPr/>
                </p:nvGrpSpPr>
                <p:grpSpPr bwMode="auto">
                  <a:xfrm>
                    <a:off x="3259" y="1842"/>
                    <a:ext cx="37" cy="373"/>
                    <a:chOff x="3259" y="1842"/>
                    <a:chExt cx="37" cy="373"/>
                  </a:xfrm>
                </p:grpSpPr>
                <p:sp>
                  <p:nvSpPr>
                    <p:cNvPr id="39205" name="Freeform 608"/>
                    <p:cNvSpPr>
                      <a:spLocks/>
                    </p:cNvSpPr>
                    <p:nvPr/>
                  </p:nvSpPr>
                  <p:spPr bwMode="auto">
                    <a:xfrm>
                      <a:off x="3268" y="1842"/>
                      <a:ext cx="27" cy="373"/>
                    </a:xfrm>
                    <a:custGeom>
                      <a:avLst/>
                      <a:gdLst>
                        <a:gd name="T0" fmla="*/ 0 w 159"/>
                        <a:gd name="T1" fmla="*/ 0 h 2236"/>
                        <a:gd name="T2" fmla="*/ 0 w 159"/>
                        <a:gd name="T3" fmla="*/ 0 h 2236"/>
                        <a:gd name="T4" fmla="*/ 0 w 159"/>
                        <a:gd name="T5" fmla="*/ 0 h 2236"/>
                        <a:gd name="T6" fmla="*/ 0 w 159"/>
                        <a:gd name="T7" fmla="*/ 0 h 2236"/>
                        <a:gd name="T8" fmla="*/ 0 w 159"/>
                        <a:gd name="T9" fmla="*/ 0 h 2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36">
                          <a:moveTo>
                            <a:pt x="0" y="0"/>
                          </a:moveTo>
                          <a:lnTo>
                            <a:pt x="159" y="100"/>
                          </a:lnTo>
                          <a:lnTo>
                            <a:pt x="159" y="2236"/>
                          </a:lnTo>
                          <a:lnTo>
                            <a:pt x="0" y="2236"/>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06" name="Rectangle 609"/>
                    <p:cNvSpPr>
                      <a:spLocks noChangeArrowheads="1"/>
                    </p:cNvSpPr>
                    <p:nvPr/>
                  </p:nvSpPr>
                  <p:spPr bwMode="auto">
                    <a:xfrm>
                      <a:off x="3259" y="1842"/>
                      <a:ext cx="9" cy="373"/>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07" name="Freeform 610"/>
                    <p:cNvSpPr>
                      <a:spLocks/>
                    </p:cNvSpPr>
                    <p:nvPr/>
                  </p:nvSpPr>
                  <p:spPr bwMode="auto">
                    <a:xfrm>
                      <a:off x="3268" y="1850"/>
                      <a:ext cx="27" cy="297"/>
                    </a:xfrm>
                    <a:custGeom>
                      <a:avLst/>
                      <a:gdLst>
                        <a:gd name="T0" fmla="*/ 0 w 159"/>
                        <a:gd name="T1" fmla="*/ 0 h 1780"/>
                        <a:gd name="T2" fmla="*/ 0 w 159"/>
                        <a:gd name="T3" fmla="*/ 0 h 1780"/>
                        <a:gd name="T4" fmla="*/ 0 w 159"/>
                        <a:gd name="T5" fmla="*/ 0 h 1780"/>
                        <a:gd name="T6" fmla="*/ 0 w 159"/>
                        <a:gd name="T7" fmla="*/ 0 h 1780"/>
                        <a:gd name="T8" fmla="*/ 0 w 159"/>
                        <a:gd name="T9" fmla="*/ 0 h 1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780">
                          <a:moveTo>
                            <a:pt x="159" y="102"/>
                          </a:moveTo>
                          <a:lnTo>
                            <a:pt x="0" y="0"/>
                          </a:lnTo>
                          <a:lnTo>
                            <a:pt x="0" y="1780"/>
                          </a:lnTo>
                          <a:lnTo>
                            <a:pt x="159" y="1780"/>
                          </a:lnTo>
                          <a:lnTo>
                            <a:pt x="159" y="10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208" name="Freeform 611"/>
                    <p:cNvSpPr>
                      <a:spLocks/>
                    </p:cNvSpPr>
                    <p:nvPr/>
                  </p:nvSpPr>
                  <p:spPr bwMode="auto">
                    <a:xfrm>
                      <a:off x="3277" y="1867"/>
                      <a:ext cx="18" cy="271"/>
                    </a:xfrm>
                    <a:custGeom>
                      <a:avLst/>
                      <a:gdLst>
                        <a:gd name="T0" fmla="*/ 0 w 106"/>
                        <a:gd name="T1" fmla="*/ 0 h 1625"/>
                        <a:gd name="T2" fmla="*/ 0 w 106"/>
                        <a:gd name="T3" fmla="*/ 0 h 1625"/>
                        <a:gd name="T4" fmla="*/ 0 w 106"/>
                        <a:gd name="T5" fmla="*/ 0 h 1625"/>
                        <a:gd name="T6" fmla="*/ 0 w 106"/>
                        <a:gd name="T7" fmla="*/ 0 h 1625"/>
                        <a:gd name="T8" fmla="*/ 0 w 106"/>
                        <a:gd name="T9" fmla="*/ 0 h 1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625">
                          <a:moveTo>
                            <a:pt x="0" y="0"/>
                          </a:moveTo>
                          <a:lnTo>
                            <a:pt x="0" y="1625"/>
                          </a:lnTo>
                          <a:lnTo>
                            <a:pt x="106" y="1625"/>
                          </a:lnTo>
                          <a:lnTo>
                            <a:pt x="106"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209" name="Group 612"/>
                    <p:cNvGrpSpPr>
                      <a:grpSpLocks/>
                    </p:cNvGrpSpPr>
                    <p:nvPr/>
                  </p:nvGrpSpPr>
                  <p:grpSpPr bwMode="auto">
                    <a:xfrm>
                      <a:off x="3276" y="1893"/>
                      <a:ext cx="20" cy="226"/>
                      <a:chOff x="3276" y="1893"/>
                      <a:chExt cx="20" cy="226"/>
                    </a:xfrm>
                  </p:grpSpPr>
                  <p:sp>
                    <p:nvSpPr>
                      <p:cNvPr id="39212" name="Line 613"/>
                      <p:cNvSpPr>
                        <a:spLocks noChangeShapeType="1"/>
                      </p:cNvSpPr>
                      <p:nvPr/>
                    </p:nvSpPr>
                    <p:spPr bwMode="auto">
                      <a:xfrm>
                        <a:off x="3277" y="1893"/>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3" name="Line 614"/>
                      <p:cNvSpPr>
                        <a:spLocks noChangeShapeType="1"/>
                      </p:cNvSpPr>
                      <p:nvPr/>
                    </p:nvSpPr>
                    <p:spPr bwMode="auto">
                      <a:xfrm>
                        <a:off x="3276" y="1918"/>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4" name="Line 615"/>
                      <p:cNvSpPr>
                        <a:spLocks noChangeShapeType="1"/>
                      </p:cNvSpPr>
                      <p:nvPr/>
                    </p:nvSpPr>
                    <p:spPr bwMode="auto">
                      <a:xfrm>
                        <a:off x="3276" y="1942"/>
                        <a:ext cx="20"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5" name="Line 616"/>
                      <p:cNvSpPr>
                        <a:spLocks noChangeShapeType="1"/>
                      </p:cNvSpPr>
                      <p:nvPr/>
                    </p:nvSpPr>
                    <p:spPr bwMode="auto">
                      <a:xfrm>
                        <a:off x="3276" y="1968"/>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6" name="Line 617"/>
                      <p:cNvSpPr>
                        <a:spLocks noChangeShapeType="1"/>
                      </p:cNvSpPr>
                      <p:nvPr/>
                    </p:nvSpPr>
                    <p:spPr bwMode="auto">
                      <a:xfrm>
                        <a:off x="3276" y="1990"/>
                        <a:ext cx="19"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7" name="Line 618"/>
                      <p:cNvSpPr>
                        <a:spLocks noChangeShapeType="1"/>
                      </p:cNvSpPr>
                      <p:nvPr/>
                    </p:nvSpPr>
                    <p:spPr bwMode="auto">
                      <a:xfrm>
                        <a:off x="3276" y="2017"/>
                        <a:ext cx="2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8" name="Line 619"/>
                      <p:cNvSpPr>
                        <a:spLocks noChangeShapeType="1"/>
                      </p:cNvSpPr>
                      <p:nvPr/>
                    </p:nvSpPr>
                    <p:spPr bwMode="auto">
                      <a:xfrm>
                        <a:off x="3276" y="2042"/>
                        <a:ext cx="20"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19" name="Line 620"/>
                      <p:cNvSpPr>
                        <a:spLocks noChangeShapeType="1"/>
                      </p:cNvSpPr>
                      <p:nvPr/>
                    </p:nvSpPr>
                    <p:spPr bwMode="auto">
                      <a:xfrm>
                        <a:off x="3276" y="2068"/>
                        <a:ext cx="20"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20" name="Line 621"/>
                      <p:cNvSpPr>
                        <a:spLocks noChangeShapeType="1"/>
                      </p:cNvSpPr>
                      <p:nvPr/>
                    </p:nvSpPr>
                    <p:spPr bwMode="auto">
                      <a:xfrm>
                        <a:off x="3276" y="2092"/>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21" name="Line 622"/>
                      <p:cNvSpPr>
                        <a:spLocks noChangeShapeType="1"/>
                      </p:cNvSpPr>
                      <p:nvPr/>
                    </p:nvSpPr>
                    <p:spPr bwMode="auto">
                      <a:xfrm>
                        <a:off x="3276" y="2117"/>
                        <a:ext cx="20"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210" name="Rectangle 623"/>
                    <p:cNvSpPr>
                      <a:spLocks noChangeArrowheads="1"/>
                    </p:cNvSpPr>
                    <p:nvPr/>
                  </p:nvSpPr>
                  <p:spPr bwMode="auto">
                    <a:xfrm>
                      <a:off x="3268" y="2189"/>
                      <a:ext cx="18" cy="26"/>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211" name="Freeform 624"/>
                    <p:cNvSpPr>
                      <a:spLocks/>
                    </p:cNvSpPr>
                    <p:nvPr/>
                  </p:nvSpPr>
                  <p:spPr bwMode="auto">
                    <a:xfrm>
                      <a:off x="3275" y="2188"/>
                      <a:ext cx="20" cy="27"/>
                    </a:xfrm>
                    <a:custGeom>
                      <a:avLst/>
                      <a:gdLst>
                        <a:gd name="T0" fmla="*/ 0 w 120"/>
                        <a:gd name="T1" fmla="*/ 0 h 162"/>
                        <a:gd name="T2" fmla="*/ 0 w 120"/>
                        <a:gd name="T3" fmla="*/ 0 h 162"/>
                        <a:gd name="T4" fmla="*/ 0 w 120"/>
                        <a:gd name="T5" fmla="*/ 0 h 162"/>
                        <a:gd name="T6" fmla="*/ 0 w 120"/>
                        <a:gd name="T7" fmla="*/ 0 h 162"/>
                        <a:gd name="T8" fmla="*/ 0 w 120"/>
                        <a:gd name="T9" fmla="*/ 0 h 162"/>
                        <a:gd name="T10" fmla="*/ 0 w 120"/>
                        <a:gd name="T11" fmla="*/ 0 h 162"/>
                        <a:gd name="T12" fmla="*/ 0 w 120"/>
                        <a:gd name="T13" fmla="*/ 0 h 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62">
                          <a:moveTo>
                            <a:pt x="38" y="161"/>
                          </a:moveTo>
                          <a:lnTo>
                            <a:pt x="38" y="22"/>
                          </a:lnTo>
                          <a:lnTo>
                            <a:pt x="0" y="22"/>
                          </a:lnTo>
                          <a:lnTo>
                            <a:pt x="0" y="0"/>
                          </a:lnTo>
                          <a:lnTo>
                            <a:pt x="120" y="0"/>
                          </a:lnTo>
                          <a:lnTo>
                            <a:pt x="120" y="162"/>
                          </a:lnTo>
                          <a:lnTo>
                            <a:pt x="38" y="16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3" name="Group 625"/>
                  <p:cNvGrpSpPr>
                    <a:grpSpLocks/>
                  </p:cNvGrpSpPr>
                  <p:nvPr/>
                </p:nvGrpSpPr>
                <p:grpSpPr bwMode="auto">
                  <a:xfrm>
                    <a:off x="3294" y="1852"/>
                    <a:ext cx="35" cy="362"/>
                    <a:chOff x="3294" y="1852"/>
                    <a:chExt cx="35" cy="362"/>
                  </a:xfrm>
                </p:grpSpPr>
                <p:sp>
                  <p:nvSpPr>
                    <p:cNvPr id="39188" name="Freeform 626"/>
                    <p:cNvSpPr>
                      <a:spLocks/>
                    </p:cNvSpPr>
                    <p:nvPr/>
                  </p:nvSpPr>
                  <p:spPr bwMode="auto">
                    <a:xfrm>
                      <a:off x="3302" y="1852"/>
                      <a:ext cx="26" cy="361"/>
                    </a:xfrm>
                    <a:custGeom>
                      <a:avLst/>
                      <a:gdLst>
                        <a:gd name="T0" fmla="*/ 0 w 154"/>
                        <a:gd name="T1" fmla="*/ 0 h 2169"/>
                        <a:gd name="T2" fmla="*/ 0 w 154"/>
                        <a:gd name="T3" fmla="*/ 0 h 2169"/>
                        <a:gd name="T4" fmla="*/ 0 w 154"/>
                        <a:gd name="T5" fmla="*/ 0 h 2169"/>
                        <a:gd name="T6" fmla="*/ 0 w 154"/>
                        <a:gd name="T7" fmla="*/ 0 h 2169"/>
                        <a:gd name="T8" fmla="*/ 0 w 154"/>
                        <a:gd name="T9" fmla="*/ 0 h 2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2169">
                          <a:moveTo>
                            <a:pt x="0" y="0"/>
                          </a:moveTo>
                          <a:lnTo>
                            <a:pt x="154" y="97"/>
                          </a:lnTo>
                          <a:lnTo>
                            <a:pt x="154" y="2169"/>
                          </a:lnTo>
                          <a:lnTo>
                            <a:pt x="0" y="216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89" name="Rectangle 627"/>
                    <p:cNvSpPr>
                      <a:spLocks noChangeArrowheads="1"/>
                    </p:cNvSpPr>
                    <p:nvPr/>
                  </p:nvSpPr>
                  <p:spPr bwMode="auto">
                    <a:xfrm>
                      <a:off x="3294" y="1852"/>
                      <a:ext cx="8" cy="362"/>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90" name="Freeform 628"/>
                    <p:cNvSpPr>
                      <a:spLocks/>
                    </p:cNvSpPr>
                    <p:nvPr/>
                  </p:nvSpPr>
                  <p:spPr bwMode="auto">
                    <a:xfrm>
                      <a:off x="3302" y="1860"/>
                      <a:ext cx="26" cy="288"/>
                    </a:xfrm>
                    <a:custGeom>
                      <a:avLst/>
                      <a:gdLst>
                        <a:gd name="T0" fmla="*/ 0 w 154"/>
                        <a:gd name="T1" fmla="*/ 0 h 1727"/>
                        <a:gd name="T2" fmla="*/ 0 w 154"/>
                        <a:gd name="T3" fmla="*/ 0 h 1727"/>
                        <a:gd name="T4" fmla="*/ 0 w 154"/>
                        <a:gd name="T5" fmla="*/ 0 h 1727"/>
                        <a:gd name="T6" fmla="*/ 0 w 154"/>
                        <a:gd name="T7" fmla="*/ 0 h 1727"/>
                        <a:gd name="T8" fmla="*/ 0 w 154"/>
                        <a:gd name="T9" fmla="*/ 0 h 17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1727">
                          <a:moveTo>
                            <a:pt x="154" y="100"/>
                          </a:moveTo>
                          <a:lnTo>
                            <a:pt x="0" y="0"/>
                          </a:lnTo>
                          <a:lnTo>
                            <a:pt x="0" y="1727"/>
                          </a:lnTo>
                          <a:lnTo>
                            <a:pt x="154" y="1727"/>
                          </a:lnTo>
                          <a:lnTo>
                            <a:pt x="154" y="100"/>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91" name="Freeform 629"/>
                    <p:cNvSpPr>
                      <a:spLocks/>
                    </p:cNvSpPr>
                    <p:nvPr/>
                  </p:nvSpPr>
                  <p:spPr bwMode="auto">
                    <a:xfrm>
                      <a:off x="3311" y="1877"/>
                      <a:ext cx="17" cy="262"/>
                    </a:xfrm>
                    <a:custGeom>
                      <a:avLst/>
                      <a:gdLst>
                        <a:gd name="T0" fmla="*/ 0 w 103"/>
                        <a:gd name="T1" fmla="*/ 0 h 1577"/>
                        <a:gd name="T2" fmla="*/ 0 w 103"/>
                        <a:gd name="T3" fmla="*/ 0 h 1577"/>
                        <a:gd name="T4" fmla="*/ 0 w 103"/>
                        <a:gd name="T5" fmla="*/ 0 h 1577"/>
                        <a:gd name="T6" fmla="*/ 0 w 103"/>
                        <a:gd name="T7" fmla="*/ 0 h 1577"/>
                        <a:gd name="T8" fmla="*/ 0 w 103"/>
                        <a:gd name="T9" fmla="*/ 0 h 1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1577">
                          <a:moveTo>
                            <a:pt x="0" y="0"/>
                          </a:moveTo>
                          <a:lnTo>
                            <a:pt x="0" y="1577"/>
                          </a:lnTo>
                          <a:lnTo>
                            <a:pt x="103" y="1577"/>
                          </a:lnTo>
                          <a:lnTo>
                            <a:pt x="103"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92" name="Group 630"/>
                    <p:cNvGrpSpPr>
                      <a:grpSpLocks/>
                    </p:cNvGrpSpPr>
                    <p:nvPr/>
                  </p:nvGrpSpPr>
                  <p:grpSpPr bwMode="auto">
                    <a:xfrm>
                      <a:off x="3310" y="1901"/>
                      <a:ext cx="19" cy="220"/>
                      <a:chOff x="3310" y="1901"/>
                      <a:chExt cx="19" cy="220"/>
                    </a:xfrm>
                  </p:grpSpPr>
                  <p:sp>
                    <p:nvSpPr>
                      <p:cNvPr id="39195" name="Line 631"/>
                      <p:cNvSpPr>
                        <a:spLocks noChangeShapeType="1"/>
                      </p:cNvSpPr>
                      <p:nvPr/>
                    </p:nvSpPr>
                    <p:spPr bwMode="auto">
                      <a:xfrm>
                        <a:off x="3310" y="1901"/>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96" name="Line 632"/>
                      <p:cNvSpPr>
                        <a:spLocks noChangeShapeType="1"/>
                      </p:cNvSpPr>
                      <p:nvPr/>
                    </p:nvSpPr>
                    <p:spPr bwMode="auto">
                      <a:xfrm>
                        <a:off x="3310" y="1925"/>
                        <a:ext cx="18"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97" name="Line 633"/>
                      <p:cNvSpPr>
                        <a:spLocks noChangeShapeType="1"/>
                      </p:cNvSpPr>
                      <p:nvPr/>
                    </p:nvSpPr>
                    <p:spPr bwMode="auto">
                      <a:xfrm>
                        <a:off x="3310" y="1949"/>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98" name="Line 634"/>
                      <p:cNvSpPr>
                        <a:spLocks noChangeShapeType="1"/>
                      </p:cNvSpPr>
                      <p:nvPr/>
                    </p:nvSpPr>
                    <p:spPr bwMode="auto">
                      <a:xfrm>
                        <a:off x="3310" y="1974"/>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99" name="Line 635"/>
                      <p:cNvSpPr>
                        <a:spLocks noChangeShapeType="1"/>
                      </p:cNvSpPr>
                      <p:nvPr/>
                    </p:nvSpPr>
                    <p:spPr bwMode="auto">
                      <a:xfrm>
                        <a:off x="3310" y="1996"/>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00" name="Line 636"/>
                      <p:cNvSpPr>
                        <a:spLocks noChangeShapeType="1"/>
                      </p:cNvSpPr>
                      <p:nvPr/>
                    </p:nvSpPr>
                    <p:spPr bwMode="auto">
                      <a:xfrm>
                        <a:off x="3310" y="2021"/>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01" name="Line 637"/>
                      <p:cNvSpPr>
                        <a:spLocks noChangeShapeType="1"/>
                      </p:cNvSpPr>
                      <p:nvPr/>
                    </p:nvSpPr>
                    <p:spPr bwMode="auto">
                      <a:xfrm>
                        <a:off x="3310" y="2046"/>
                        <a:ext cx="19"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02" name="Line 638"/>
                      <p:cNvSpPr>
                        <a:spLocks noChangeShapeType="1"/>
                      </p:cNvSpPr>
                      <p:nvPr/>
                    </p:nvSpPr>
                    <p:spPr bwMode="auto">
                      <a:xfrm>
                        <a:off x="3310" y="2071"/>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03" name="Line 639"/>
                      <p:cNvSpPr>
                        <a:spLocks noChangeShapeType="1"/>
                      </p:cNvSpPr>
                      <p:nvPr/>
                    </p:nvSpPr>
                    <p:spPr bwMode="auto">
                      <a:xfrm>
                        <a:off x="3310" y="2094"/>
                        <a:ext cx="18"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204" name="Line 640"/>
                      <p:cNvSpPr>
                        <a:spLocks noChangeShapeType="1"/>
                      </p:cNvSpPr>
                      <p:nvPr/>
                    </p:nvSpPr>
                    <p:spPr bwMode="auto">
                      <a:xfrm>
                        <a:off x="3310" y="2119"/>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93" name="Rectangle 641"/>
                    <p:cNvSpPr>
                      <a:spLocks noChangeArrowheads="1"/>
                    </p:cNvSpPr>
                    <p:nvPr/>
                  </p:nvSpPr>
                  <p:spPr bwMode="auto">
                    <a:xfrm>
                      <a:off x="3302" y="2189"/>
                      <a:ext cx="17" cy="25"/>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94" name="Freeform 642"/>
                    <p:cNvSpPr>
                      <a:spLocks/>
                    </p:cNvSpPr>
                    <p:nvPr/>
                  </p:nvSpPr>
                  <p:spPr bwMode="auto">
                    <a:xfrm>
                      <a:off x="3308" y="2187"/>
                      <a:ext cx="20" cy="26"/>
                    </a:xfrm>
                    <a:custGeom>
                      <a:avLst/>
                      <a:gdLst>
                        <a:gd name="T0" fmla="*/ 0 w 117"/>
                        <a:gd name="T1" fmla="*/ 0 h 157"/>
                        <a:gd name="T2" fmla="*/ 0 w 117"/>
                        <a:gd name="T3" fmla="*/ 0 h 157"/>
                        <a:gd name="T4" fmla="*/ 0 w 117"/>
                        <a:gd name="T5" fmla="*/ 0 h 157"/>
                        <a:gd name="T6" fmla="*/ 0 w 117"/>
                        <a:gd name="T7" fmla="*/ 0 h 157"/>
                        <a:gd name="T8" fmla="*/ 0 w 117"/>
                        <a:gd name="T9" fmla="*/ 0 h 157"/>
                        <a:gd name="T10" fmla="*/ 0 w 117"/>
                        <a:gd name="T11" fmla="*/ 0 h 157"/>
                        <a:gd name="T12" fmla="*/ 0 w 117"/>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57">
                          <a:moveTo>
                            <a:pt x="37" y="157"/>
                          </a:moveTo>
                          <a:lnTo>
                            <a:pt x="37" y="22"/>
                          </a:lnTo>
                          <a:lnTo>
                            <a:pt x="0" y="22"/>
                          </a:lnTo>
                          <a:lnTo>
                            <a:pt x="0" y="0"/>
                          </a:lnTo>
                          <a:lnTo>
                            <a:pt x="117" y="0"/>
                          </a:lnTo>
                          <a:lnTo>
                            <a:pt x="117" y="157"/>
                          </a:lnTo>
                          <a:lnTo>
                            <a:pt x="37" y="157"/>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4" name="Group 643"/>
                  <p:cNvGrpSpPr>
                    <a:grpSpLocks/>
                  </p:cNvGrpSpPr>
                  <p:nvPr/>
                </p:nvGrpSpPr>
                <p:grpSpPr bwMode="auto">
                  <a:xfrm>
                    <a:off x="3327" y="1863"/>
                    <a:ext cx="34" cy="350"/>
                    <a:chOff x="3327" y="1863"/>
                    <a:chExt cx="34" cy="350"/>
                  </a:xfrm>
                </p:grpSpPr>
                <p:sp>
                  <p:nvSpPr>
                    <p:cNvPr id="39171" name="Freeform 644"/>
                    <p:cNvSpPr>
                      <a:spLocks/>
                    </p:cNvSpPr>
                    <p:nvPr/>
                  </p:nvSpPr>
                  <p:spPr bwMode="auto">
                    <a:xfrm>
                      <a:off x="3335" y="1863"/>
                      <a:ext cx="25" cy="350"/>
                    </a:xfrm>
                    <a:custGeom>
                      <a:avLst/>
                      <a:gdLst>
                        <a:gd name="T0" fmla="*/ 0 w 150"/>
                        <a:gd name="T1" fmla="*/ 0 h 2100"/>
                        <a:gd name="T2" fmla="*/ 0 w 150"/>
                        <a:gd name="T3" fmla="*/ 0 h 2100"/>
                        <a:gd name="T4" fmla="*/ 0 w 150"/>
                        <a:gd name="T5" fmla="*/ 0 h 2100"/>
                        <a:gd name="T6" fmla="*/ 0 w 150"/>
                        <a:gd name="T7" fmla="*/ 0 h 2100"/>
                        <a:gd name="T8" fmla="*/ 0 w 150"/>
                        <a:gd name="T9" fmla="*/ 0 h 2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2100">
                          <a:moveTo>
                            <a:pt x="0" y="0"/>
                          </a:moveTo>
                          <a:lnTo>
                            <a:pt x="150" y="95"/>
                          </a:lnTo>
                          <a:lnTo>
                            <a:pt x="150" y="2100"/>
                          </a:lnTo>
                          <a:lnTo>
                            <a:pt x="0" y="2100"/>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72" name="Rectangle 645"/>
                    <p:cNvSpPr>
                      <a:spLocks noChangeArrowheads="1"/>
                    </p:cNvSpPr>
                    <p:nvPr/>
                  </p:nvSpPr>
                  <p:spPr bwMode="auto">
                    <a:xfrm>
                      <a:off x="3327" y="1863"/>
                      <a:ext cx="8" cy="350"/>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73" name="Freeform 646"/>
                    <p:cNvSpPr>
                      <a:spLocks/>
                    </p:cNvSpPr>
                    <p:nvPr/>
                  </p:nvSpPr>
                  <p:spPr bwMode="auto">
                    <a:xfrm>
                      <a:off x="3335" y="1871"/>
                      <a:ext cx="25" cy="278"/>
                    </a:xfrm>
                    <a:custGeom>
                      <a:avLst/>
                      <a:gdLst>
                        <a:gd name="T0" fmla="*/ 0 w 150"/>
                        <a:gd name="T1" fmla="*/ 0 h 1672"/>
                        <a:gd name="T2" fmla="*/ 0 w 150"/>
                        <a:gd name="T3" fmla="*/ 0 h 1672"/>
                        <a:gd name="T4" fmla="*/ 0 w 150"/>
                        <a:gd name="T5" fmla="*/ 0 h 1672"/>
                        <a:gd name="T6" fmla="*/ 0 w 150"/>
                        <a:gd name="T7" fmla="*/ 0 h 1672"/>
                        <a:gd name="T8" fmla="*/ 0 w 150"/>
                        <a:gd name="T9" fmla="*/ 0 h 1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1672">
                          <a:moveTo>
                            <a:pt x="150" y="96"/>
                          </a:moveTo>
                          <a:lnTo>
                            <a:pt x="0" y="0"/>
                          </a:lnTo>
                          <a:lnTo>
                            <a:pt x="0" y="1672"/>
                          </a:lnTo>
                          <a:lnTo>
                            <a:pt x="150" y="1672"/>
                          </a:lnTo>
                          <a:lnTo>
                            <a:pt x="150" y="9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74" name="Freeform 647"/>
                    <p:cNvSpPr>
                      <a:spLocks/>
                    </p:cNvSpPr>
                    <p:nvPr/>
                  </p:nvSpPr>
                  <p:spPr bwMode="auto">
                    <a:xfrm>
                      <a:off x="3343" y="1887"/>
                      <a:ext cx="17" cy="254"/>
                    </a:xfrm>
                    <a:custGeom>
                      <a:avLst/>
                      <a:gdLst>
                        <a:gd name="T0" fmla="*/ 0 w 101"/>
                        <a:gd name="T1" fmla="*/ 0 h 1528"/>
                        <a:gd name="T2" fmla="*/ 0 w 101"/>
                        <a:gd name="T3" fmla="*/ 0 h 1528"/>
                        <a:gd name="T4" fmla="*/ 0 w 101"/>
                        <a:gd name="T5" fmla="*/ 0 h 1528"/>
                        <a:gd name="T6" fmla="*/ 0 w 101"/>
                        <a:gd name="T7" fmla="*/ 0 h 1528"/>
                        <a:gd name="T8" fmla="*/ 0 w 101"/>
                        <a:gd name="T9" fmla="*/ 0 h 1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528">
                          <a:moveTo>
                            <a:pt x="0" y="0"/>
                          </a:moveTo>
                          <a:lnTo>
                            <a:pt x="0" y="1528"/>
                          </a:lnTo>
                          <a:lnTo>
                            <a:pt x="101" y="1528"/>
                          </a:lnTo>
                          <a:lnTo>
                            <a:pt x="101"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75" name="Group 648"/>
                    <p:cNvGrpSpPr>
                      <a:grpSpLocks/>
                    </p:cNvGrpSpPr>
                    <p:nvPr/>
                  </p:nvGrpSpPr>
                  <p:grpSpPr bwMode="auto">
                    <a:xfrm>
                      <a:off x="3342" y="1910"/>
                      <a:ext cx="19" cy="213"/>
                      <a:chOff x="3342" y="1910"/>
                      <a:chExt cx="19" cy="213"/>
                    </a:xfrm>
                  </p:grpSpPr>
                  <p:sp>
                    <p:nvSpPr>
                      <p:cNvPr id="39178" name="Line 649"/>
                      <p:cNvSpPr>
                        <a:spLocks noChangeShapeType="1"/>
                      </p:cNvSpPr>
                      <p:nvPr/>
                    </p:nvSpPr>
                    <p:spPr bwMode="auto">
                      <a:xfrm>
                        <a:off x="3343" y="1910"/>
                        <a:ext cx="17" cy="8"/>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79" name="Line 650"/>
                      <p:cNvSpPr>
                        <a:spLocks noChangeShapeType="1"/>
                      </p:cNvSpPr>
                      <p:nvPr/>
                    </p:nvSpPr>
                    <p:spPr bwMode="auto">
                      <a:xfrm>
                        <a:off x="3342" y="1934"/>
                        <a:ext cx="18"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0" name="Line 651"/>
                      <p:cNvSpPr>
                        <a:spLocks noChangeShapeType="1"/>
                      </p:cNvSpPr>
                      <p:nvPr/>
                    </p:nvSpPr>
                    <p:spPr bwMode="auto">
                      <a:xfrm>
                        <a:off x="3342" y="1957"/>
                        <a:ext cx="1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1" name="Line 652"/>
                      <p:cNvSpPr>
                        <a:spLocks noChangeShapeType="1"/>
                      </p:cNvSpPr>
                      <p:nvPr/>
                    </p:nvSpPr>
                    <p:spPr bwMode="auto">
                      <a:xfrm>
                        <a:off x="3342" y="1981"/>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2" name="Line 653"/>
                      <p:cNvSpPr>
                        <a:spLocks noChangeShapeType="1"/>
                      </p:cNvSpPr>
                      <p:nvPr/>
                    </p:nvSpPr>
                    <p:spPr bwMode="auto">
                      <a:xfrm>
                        <a:off x="3342" y="2002"/>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3" name="Line 654"/>
                      <p:cNvSpPr>
                        <a:spLocks noChangeShapeType="1"/>
                      </p:cNvSpPr>
                      <p:nvPr/>
                    </p:nvSpPr>
                    <p:spPr bwMode="auto">
                      <a:xfrm>
                        <a:off x="3342" y="2027"/>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4" name="Line 655"/>
                      <p:cNvSpPr>
                        <a:spLocks noChangeShapeType="1"/>
                      </p:cNvSpPr>
                      <p:nvPr/>
                    </p:nvSpPr>
                    <p:spPr bwMode="auto">
                      <a:xfrm>
                        <a:off x="3342" y="2051"/>
                        <a:ext cx="19"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5" name="Line 656"/>
                      <p:cNvSpPr>
                        <a:spLocks noChangeShapeType="1"/>
                      </p:cNvSpPr>
                      <p:nvPr/>
                    </p:nvSpPr>
                    <p:spPr bwMode="auto">
                      <a:xfrm>
                        <a:off x="3342" y="2075"/>
                        <a:ext cx="19"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6" name="Line 657"/>
                      <p:cNvSpPr>
                        <a:spLocks noChangeShapeType="1"/>
                      </p:cNvSpPr>
                      <p:nvPr/>
                    </p:nvSpPr>
                    <p:spPr bwMode="auto">
                      <a:xfrm>
                        <a:off x="3342" y="2098"/>
                        <a:ext cx="18"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87" name="Line 658"/>
                      <p:cNvSpPr>
                        <a:spLocks noChangeShapeType="1"/>
                      </p:cNvSpPr>
                      <p:nvPr/>
                    </p:nvSpPr>
                    <p:spPr bwMode="auto">
                      <a:xfrm>
                        <a:off x="3342" y="2121"/>
                        <a:ext cx="19"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76" name="Rectangle 659"/>
                    <p:cNvSpPr>
                      <a:spLocks noChangeArrowheads="1"/>
                    </p:cNvSpPr>
                    <p:nvPr/>
                  </p:nvSpPr>
                  <p:spPr bwMode="auto">
                    <a:xfrm>
                      <a:off x="3335" y="2189"/>
                      <a:ext cx="16" cy="24"/>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77" name="Freeform 660"/>
                    <p:cNvSpPr>
                      <a:spLocks/>
                    </p:cNvSpPr>
                    <p:nvPr/>
                  </p:nvSpPr>
                  <p:spPr bwMode="auto">
                    <a:xfrm>
                      <a:off x="3341" y="2188"/>
                      <a:ext cx="19" cy="25"/>
                    </a:xfrm>
                    <a:custGeom>
                      <a:avLst/>
                      <a:gdLst>
                        <a:gd name="T0" fmla="*/ 0 w 113"/>
                        <a:gd name="T1" fmla="*/ 0 h 152"/>
                        <a:gd name="T2" fmla="*/ 0 w 113"/>
                        <a:gd name="T3" fmla="*/ 0 h 152"/>
                        <a:gd name="T4" fmla="*/ 0 w 113"/>
                        <a:gd name="T5" fmla="*/ 0 h 152"/>
                        <a:gd name="T6" fmla="*/ 0 w 113"/>
                        <a:gd name="T7" fmla="*/ 0 h 152"/>
                        <a:gd name="T8" fmla="*/ 0 w 113"/>
                        <a:gd name="T9" fmla="*/ 0 h 152"/>
                        <a:gd name="T10" fmla="*/ 0 w 113"/>
                        <a:gd name="T11" fmla="*/ 0 h 152"/>
                        <a:gd name="T12" fmla="*/ 0 w 113"/>
                        <a:gd name="T13" fmla="*/ 0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 h="152">
                          <a:moveTo>
                            <a:pt x="34" y="152"/>
                          </a:moveTo>
                          <a:lnTo>
                            <a:pt x="34" y="21"/>
                          </a:lnTo>
                          <a:lnTo>
                            <a:pt x="0" y="21"/>
                          </a:lnTo>
                          <a:lnTo>
                            <a:pt x="0" y="0"/>
                          </a:lnTo>
                          <a:lnTo>
                            <a:pt x="113" y="0"/>
                          </a:lnTo>
                          <a:lnTo>
                            <a:pt x="113" y="152"/>
                          </a:lnTo>
                          <a:lnTo>
                            <a:pt x="34" y="152"/>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5" name="Group 661"/>
                  <p:cNvGrpSpPr>
                    <a:grpSpLocks/>
                  </p:cNvGrpSpPr>
                  <p:nvPr/>
                </p:nvGrpSpPr>
                <p:grpSpPr bwMode="auto">
                  <a:xfrm>
                    <a:off x="3359" y="1874"/>
                    <a:ext cx="33" cy="339"/>
                    <a:chOff x="3359" y="1874"/>
                    <a:chExt cx="33" cy="339"/>
                  </a:xfrm>
                </p:grpSpPr>
                <p:sp>
                  <p:nvSpPr>
                    <p:cNvPr id="39154" name="Freeform 662"/>
                    <p:cNvSpPr>
                      <a:spLocks/>
                    </p:cNvSpPr>
                    <p:nvPr/>
                  </p:nvSpPr>
                  <p:spPr bwMode="auto">
                    <a:xfrm>
                      <a:off x="3367" y="1874"/>
                      <a:ext cx="24" cy="339"/>
                    </a:xfrm>
                    <a:custGeom>
                      <a:avLst/>
                      <a:gdLst>
                        <a:gd name="T0" fmla="*/ 0 w 144"/>
                        <a:gd name="T1" fmla="*/ 0 h 2031"/>
                        <a:gd name="T2" fmla="*/ 0 w 144"/>
                        <a:gd name="T3" fmla="*/ 0 h 2031"/>
                        <a:gd name="T4" fmla="*/ 0 w 144"/>
                        <a:gd name="T5" fmla="*/ 0 h 2031"/>
                        <a:gd name="T6" fmla="*/ 0 w 144"/>
                        <a:gd name="T7" fmla="*/ 0 h 2031"/>
                        <a:gd name="T8" fmla="*/ 0 w 144"/>
                        <a:gd name="T9" fmla="*/ 0 h 2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031">
                          <a:moveTo>
                            <a:pt x="0" y="0"/>
                          </a:moveTo>
                          <a:lnTo>
                            <a:pt x="144" y="91"/>
                          </a:lnTo>
                          <a:lnTo>
                            <a:pt x="144" y="2031"/>
                          </a:lnTo>
                          <a:lnTo>
                            <a:pt x="0" y="2031"/>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55" name="Rectangle 663"/>
                    <p:cNvSpPr>
                      <a:spLocks noChangeArrowheads="1"/>
                    </p:cNvSpPr>
                    <p:nvPr/>
                  </p:nvSpPr>
                  <p:spPr bwMode="auto">
                    <a:xfrm>
                      <a:off x="3359" y="1874"/>
                      <a:ext cx="7" cy="33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56" name="Freeform 664"/>
                    <p:cNvSpPr>
                      <a:spLocks/>
                    </p:cNvSpPr>
                    <p:nvPr/>
                  </p:nvSpPr>
                  <p:spPr bwMode="auto">
                    <a:xfrm>
                      <a:off x="3367" y="1882"/>
                      <a:ext cx="24" cy="269"/>
                    </a:xfrm>
                    <a:custGeom>
                      <a:avLst/>
                      <a:gdLst>
                        <a:gd name="T0" fmla="*/ 0 w 144"/>
                        <a:gd name="T1" fmla="*/ 0 h 1618"/>
                        <a:gd name="T2" fmla="*/ 0 w 144"/>
                        <a:gd name="T3" fmla="*/ 0 h 1618"/>
                        <a:gd name="T4" fmla="*/ 0 w 144"/>
                        <a:gd name="T5" fmla="*/ 0 h 1618"/>
                        <a:gd name="T6" fmla="*/ 0 w 144"/>
                        <a:gd name="T7" fmla="*/ 0 h 1618"/>
                        <a:gd name="T8" fmla="*/ 0 w 144"/>
                        <a:gd name="T9" fmla="*/ 0 h 16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618">
                          <a:moveTo>
                            <a:pt x="144" y="92"/>
                          </a:moveTo>
                          <a:lnTo>
                            <a:pt x="0" y="0"/>
                          </a:lnTo>
                          <a:lnTo>
                            <a:pt x="0" y="1618"/>
                          </a:lnTo>
                          <a:lnTo>
                            <a:pt x="144" y="1618"/>
                          </a:lnTo>
                          <a:lnTo>
                            <a:pt x="144" y="9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57" name="Freeform 665"/>
                    <p:cNvSpPr>
                      <a:spLocks/>
                    </p:cNvSpPr>
                    <p:nvPr/>
                  </p:nvSpPr>
                  <p:spPr bwMode="auto">
                    <a:xfrm>
                      <a:off x="3375" y="1897"/>
                      <a:ext cx="16" cy="246"/>
                    </a:xfrm>
                    <a:custGeom>
                      <a:avLst/>
                      <a:gdLst>
                        <a:gd name="T0" fmla="*/ 0 w 96"/>
                        <a:gd name="T1" fmla="*/ 0 h 1479"/>
                        <a:gd name="T2" fmla="*/ 0 w 96"/>
                        <a:gd name="T3" fmla="*/ 0 h 1479"/>
                        <a:gd name="T4" fmla="*/ 0 w 96"/>
                        <a:gd name="T5" fmla="*/ 0 h 1479"/>
                        <a:gd name="T6" fmla="*/ 0 w 96"/>
                        <a:gd name="T7" fmla="*/ 0 h 1479"/>
                        <a:gd name="T8" fmla="*/ 0 w 96"/>
                        <a:gd name="T9" fmla="*/ 0 h 1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479">
                          <a:moveTo>
                            <a:pt x="0" y="0"/>
                          </a:moveTo>
                          <a:lnTo>
                            <a:pt x="0" y="1479"/>
                          </a:lnTo>
                          <a:lnTo>
                            <a:pt x="96" y="1479"/>
                          </a:lnTo>
                          <a:lnTo>
                            <a:pt x="96"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58" name="Group 666"/>
                    <p:cNvGrpSpPr>
                      <a:grpSpLocks/>
                    </p:cNvGrpSpPr>
                    <p:nvPr/>
                  </p:nvGrpSpPr>
                  <p:grpSpPr bwMode="auto">
                    <a:xfrm>
                      <a:off x="3374" y="1920"/>
                      <a:ext cx="18" cy="206"/>
                      <a:chOff x="3374" y="1920"/>
                      <a:chExt cx="18" cy="206"/>
                    </a:xfrm>
                  </p:grpSpPr>
                  <p:sp>
                    <p:nvSpPr>
                      <p:cNvPr id="39161" name="Line 667"/>
                      <p:cNvSpPr>
                        <a:spLocks noChangeShapeType="1"/>
                      </p:cNvSpPr>
                      <p:nvPr/>
                    </p:nvSpPr>
                    <p:spPr bwMode="auto">
                      <a:xfrm>
                        <a:off x="3375" y="1920"/>
                        <a:ext cx="15"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2" name="Line 668"/>
                      <p:cNvSpPr>
                        <a:spLocks noChangeShapeType="1"/>
                      </p:cNvSpPr>
                      <p:nvPr/>
                    </p:nvSpPr>
                    <p:spPr bwMode="auto">
                      <a:xfrm>
                        <a:off x="3374" y="1943"/>
                        <a:ext cx="17"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3" name="Line 669"/>
                      <p:cNvSpPr>
                        <a:spLocks noChangeShapeType="1"/>
                      </p:cNvSpPr>
                      <p:nvPr/>
                    </p:nvSpPr>
                    <p:spPr bwMode="auto">
                      <a:xfrm>
                        <a:off x="3374" y="1965"/>
                        <a:ext cx="18"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4" name="Line 670"/>
                      <p:cNvSpPr>
                        <a:spLocks noChangeShapeType="1"/>
                      </p:cNvSpPr>
                      <p:nvPr/>
                    </p:nvSpPr>
                    <p:spPr bwMode="auto">
                      <a:xfrm>
                        <a:off x="3374" y="1988"/>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5" name="Line 671"/>
                      <p:cNvSpPr>
                        <a:spLocks noChangeShapeType="1"/>
                      </p:cNvSpPr>
                      <p:nvPr/>
                    </p:nvSpPr>
                    <p:spPr bwMode="auto">
                      <a:xfrm>
                        <a:off x="3374" y="2009"/>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6" name="Line 672"/>
                      <p:cNvSpPr>
                        <a:spLocks noChangeShapeType="1"/>
                      </p:cNvSpPr>
                      <p:nvPr/>
                    </p:nvSpPr>
                    <p:spPr bwMode="auto">
                      <a:xfrm>
                        <a:off x="3374" y="2033"/>
                        <a:ext cx="18"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7" name="Line 673"/>
                      <p:cNvSpPr>
                        <a:spLocks noChangeShapeType="1"/>
                      </p:cNvSpPr>
                      <p:nvPr/>
                    </p:nvSpPr>
                    <p:spPr bwMode="auto">
                      <a:xfrm>
                        <a:off x="3374" y="2055"/>
                        <a:ext cx="18"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8" name="Line 674"/>
                      <p:cNvSpPr>
                        <a:spLocks noChangeShapeType="1"/>
                      </p:cNvSpPr>
                      <p:nvPr/>
                    </p:nvSpPr>
                    <p:spPr bwMode="auto">
                      <a:xfrm>
                        <a:off x="3374" y="2079"/>
                        <a:ext cx="18"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69" name="Line 675"/>
                      <p:cNvSpPr>
                        <a:spLocks noChangeShapeType="1"/>
                      </p:cNvSpPr>
                      <p:nvPr/>
                    </p:nvSpPr>
                    <p:spPr bwMode="auto">
                      <a:xfrm>
                        <a:off x="3374" y="2101"/>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70" name="Line 676"/>
                      <p:cNvSpPr>
                        <a:spLocks noChangeShapeType="1"/>
                      </p:cNvSpPr>
                      <p:nvPr/>
                    </p:nvSpPr>
                    <p:spPr bwMode="auto">
                      <a:xfrm>
                        <a:off x="3374" y="2124"/>
                        <a:ext cx="18"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59" name="Rectangle 677"/>
                    <p:cNvSpPr>
                      <a:spLocks noChangeArrowheads="1"/>
                    </p:cNvSpPr>
                    <p:nvPr/>
                  </p:nvSpPr>
                  <p:spPr bwMode="auto">
                    <a:xfrm>
                      <a:off x="3366" y="2189"/>
                      <a:ext cx="16" cy="24"/>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60" name="Freeform 678"/>
                    <p:cNvSpPr>
                      <a:spLocks/>
                    </p:cNvSpPr>
                    <p:nvPr/>
                  </p:nvSpPr>
                  <p:spPr bwMode="auto">
                    <a:xfrm>
                      <a:off x="3373" y="2188"/>
                      <a:ext cx="18" cy="25"/>
                    </a:xfrm>
                    <a:custGeom>
                      <a:avLst/>
                      <a:gdLst>
                        <a:gd name="T0" fmla="*/ 0 w 108"/>
                        <a:gd name="T1" fmla="*/ 0 h 147"/>
                        <a:gd name="T2" fmla="*/ 0 w 108"/>
                        <a:gd name="T3" fmla="*/ 0 h 147"/>
                        <a:gd name="T4" fmla="*/ 0 w 108"/>
                        <a:gd name="T5" fmla="*/ 0 h 147"/>
                        <a:gd name="T6" fmla="*/ 0 w 108"/>
                        <a:gd name="T7" fmla="*/ 0 h 147"/>
                        <a:gd name="T8" fmla="*/ 0 w 108"/>
                        <a:gd name="T9" fmla="*/ 0 h 147"/>
                        <a:gd name="T10" fmla="*/ 0 w 108"/>
                        <a:gd name="T11" fmla="*/ 0 h 147"/>
                        <a:gd name="T12" fmla="*/ 0 w 108"/>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47">
                          <a:moveTo>
                            <a:pt x="33" y="147"/>
                          </a:moveTo>
                          <a:lnTo>
                            <a:pt x="33" y="19"/>
                          </a:lnTo>
                          <a:lnTo>
                            <a:pt x="0" y="19"/>
                          </a:lnTo>
                          <a:lnTo>
                            <a:pt x="0" y="0"/>
                          </a:lnTo>
                          <a:lnTo>
                            <a:pt x="108" y="0"/>
                          </a:lnTo>
                          <a:lnTo>
                            <a:pt x="108" y="147"/>
                          </a:lnTo>
                          <a:lnTo>
                            <a:pt x="33" y="147"/>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6" name="Group 679"/>
                  <p:cNvGrpSpPr>
                    <a:grpSpLocks/>
                  </p:cNvGrpSpPr>
                  <p:nvPr/>
                </p:nvGrpSpPr>
                <p:grpSpPr bwMode="auto">
                  <a:xfrm>
                    <a:off x="3388" y="1883"/>
                    <a:ext cx="31" cy="329"/>
                    <a:chOff x="3388" y="1883"/>
                    <a:chExt cx="31" cy="329"/>
                  </a:xfrm>
                </p:grpSpPr>
                <p:sp>
                  <p:nvSpPr>
                    <p:cNvPr id="39137" name="Freeform 680"/>
                    <p:cNvSpPr>
                      <a:spLocks/>
                    </p:cNvSpPr>
                    <p:nvPr/>
                  </p:nvSpPr>
                  <p:spPr bwMode="auto">
                    <a:xfrm>
                      <a:off x="3395" y="1883"/>
                      <a:ext cx="23" cy="329"/>
                    </a:xfrm>
                    <a:custGeom>
                      <a:avLst/>
                      <a:gdLst>
                        <a:gd name="T0" fmla="*/ 0 w 137"/>
                        <a:gd name="T1" fmla="*/ 0 h 1971"/>
                        <a:gd name="T2" fmla="*/ 0 w 137"/>
                        <a:gd name="T3" fmla="*/ 0 h 1971"/>
                        <a:gd name="T4" fmla="*/ 0 w 137"/>
                        <a:gd name="T5" fmla="*/ 0 h 1971"/>
                        <a:gd name="T6" fmla="*/ 0 w 137"/>
                        <a:gd name="T7" fmla="*/ 0 h 1971"/>
                        <a:gd name="T8" fmla="*/ 0 w 137"/>
                        <a:gd name="T9" fmla="*/ 0 h 19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971">
                          <a:moveTo>
                            <a:pt x="0" y="0"/>
                          </a:moveTo>
                          <a:lnTo>
                            <a:pt x="137" y="88"/>
                          </a:lnTo>
                          <a:lnTo>
                            <a:pt x="137" y="1971"/>
                          </a:lnTo>
                          <a:lnTo>
                            <a:pt x="0" y="1971"/>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38" name="Rectangle 681"/>
                    <p:cNvSpPr>
                      <a:spLocks noChangeArrowheads="1"/>
                    </p:cNvSpPr>
                    <p:nvPr/>
                  </p:nvSpPr>
                  <p:spPr bwMode="auto">
                    <a:xfrm>
                      <a:off x="3388" y="1883"/>
                      <a:ext cx="7" cy="32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39" name="Freeform 682"/>
                    <p:cNvSpPr>
                      <a:spLocks/>
                    </p:cNvSpPr>
                    <p:nvPr/>
                  </p:nvSpPr>
                  <p:spPr bwMode="auto">
                    <a:xfrm>
                      <a:off x="3395" y="1890"/>
                      <a:ext cx="23" cy="262"/>
                    </a:xfrm>
                    <a:custGeom>
                      <a:avLst/>
                      <a:gdLst>
                        <a:gd name="T0" fmla="*/ 0 w 137"/>
                        <a:gd name="T1" fmla="*/ 0 h 1571"/>
                        <a:gd name="T2" fmla="*/ 0 w 137"/>
                        <a:gd name="T3" fmla="*/ 0 h 1571"/>
                        <a:gd name="T4" fmla="*/ 0 w 137"/>
                        <a:gd name="T5" fmla="*/ 0 h 1571"/>
                        <a:gd name="T6" fmla="*/ 0 w 137"/>
                        <a:gd name="T7" fmla="*/ 0 h 1571"/>
                        <a:gd name="T8" fmla="*/ 0 w 137"/>
                        <a:gd name="T9" fmla="*/ 0 h 1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571">
                          <a:moveTo>
                            <a:pt x="137" y="89"/>
                          </a:moveTo>
                          <a:lnTo>
                            <a:pt x="0" y="0"/>
                          </a:lnTo>
                          <a:lnTo>
                            <a:pt x="0" y="1571"/>
                          </a:lnTo>
                          <a:lnTo>
                            <a:pt x="137" y="1571"/>
                          </a:lnTo>
                          <a:lnTo>
                            <a:pt x="137" y="89"/>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40" name="Freeform 683"/>
                    <p:cNvSpPr>
                      <a:spLocks/>
                    </p:cNvSpPr>
                    <p:nvPr/>
                  </p:nvSpPr>
                  <p:spPr bwMode="auto">
                    <a:xfrm>
                      <a:off x="3403" y="1905"/>
                      <a:ext cx="15" cy="239"/>
                    </a:xfrm>
                    <a:custGeom>
                      <a:avLst/>
                      <a:gdLst>
                        <a:gd name="T0" fmla="*/ 0 w 90"/>
                        <a:gd name="T1" fmla="*/ 0 h 1435"/>
                        <a:gd name="T2" fmla="*/ 0 w 90"/>
                        <a:gd name="T3" fmla="*/ 0 h 1435"/>
                        <a:gd name="T4" fmla="*/ 0 w 90"/>
                        <a:gd name="T5" fmla="*/ 0 h 1435"/>
                        <a:gd name="T6" fmla="*/ 0 w 90"/>
                        <a:gd name="T7" fmla="*/ 0 h 1435"/>
                        <a:gd name="T8" fmla="*/ 0 w 90"/>
                        <a:gd name="T9" fmla="*/ 0 h 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435">
                          <a:moveTo>
                            <a:pt x="0" y="0"/>
                          </a:moveTo>
                          <a:lnTo>
                            <a:pt x="0" y="1435"/>
                          </a:lnTo>
                          <a:lnTo>
                            <a:pt x="90" y="1435"/>
                          </a:lnTo>
                          <a:lnTo>
                            <a:pt x="9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41" name="Group 684"/>
                    <p:cNvGrpSpPr>
                      <a:grpSpLocks/>
                    </p:cNvGrpSpPr>
                    <p:nvPr/>
                  </p:nvGrpSpPr>
                  <p:grpSpPr bwMode="auto">
                    <a:xfrm>
                      <a:off x="3402" y="1927"/>
                      <a:ext cx="17" cy="200"/>
                      <a:chOff x="3402" y="1927"/>
                      <a:chExt cx="17" cy="200"/>
                    </a:xfrm>
                  </p:grpSpPr>
                  <p:sp>
                    <p:nvSpPr>
                      <p:cNvPr id="39144" name="Line 685"/>
                      <p:cNvSpPr>
                        <a:spLocks noChangeShapeType="1"/>
                      </p:cNvSpPr>
                      <p:nvPr/>
                    </p:nvSpPr>
                    <p:spPr bwMode="auto">
                      <a:xfrm>
                        <a:off x="3402" y="1927"/>
                        <a:ext cx="16"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45" name="Line 686"/>
                      <p:cNvSpPr>
                        <a:spLocks noChangeShapeType="1"/>
                      </p:cNvSpPr>
                      <p:nvPr/>
                    </p:nvSpPr>
                    <p:spPr bwMode="auto">
                      <a:xfrm>
                        <a:off x="3402" y="1949"/>
                        <a:ext cx="16"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46" name="Line 687"/>
                      <p:cNvSpPr>
                        <a:spLocks noChangeShapeType="1"/>
                      </p:cNvSpPr>
                      <p:nvPr/>
                    </p:nvSpPr>
                    <p:spPr bwMode="auto">
                      <a:xfrm>
                        <a:off x="3402" y="1971"/>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47" name="Line 688"/>
                      <p:cNvSpPr>
                        <a:spLocks noChangeShapeType="1"/>
                      </p:cNvSpPr>
                      <p:nvPr/>
                    </p:nvSpPr>
                    <p:spPr bwMode="auto">
                      <a:xfrm>
                        <a:off x="3402" y="1993"/>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48" name="Line 689"/>
                      <p:cNvSpPr>
                        <a:spLocks noChangeShapeType="1"/>
                      </p:cNvSpPr>
                      <p:nvPr/>
                    </p:nvSpPr>
                    <p:spPr bwMode="auto">
                      <a:xfrm>
                        <a:off x="3402" y="2013"/>
                        <a:ext cx="16"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49" name="Line 690"/>
                      <p:cNvSpPr>
                        <a:spLocks noChangeShapeType="1"/>
                      </p:cNvSpPr>
                      <p:nvPr/>
                    </p:nvSpPr>
                    <p:spPr bwMode="auto">
                      <a:xfrm>
                        <a:off x="3402" y="2037"/>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50" name="Line 691"/>
                      <p:cNvSpPr>
                        <a:spLocks noChangeShapeType="1"/>
                      </p:cNvSpPr>
                      <p:nvPr/>
                    </p:nvSpPr>
                    <p:spPr bwMode="auto">
                      <a:xfrm>
                        <a:off x="3402" y="2059"/>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51" name="Line 692"/>
                      <p:cNvSpPr>
                        <a:spLocks noChangeShapeType="1"/>
                      </p:cNvSpPr>
                      <p:nvPr/>
                    </p:nvSpPr>
                    <p:spPr bwMode="auto">
                      <a:xfrm>
                        <a:off x="3402" y="2081"/>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52" name="Line 693"/>
                      <p:cNvSpPr>
                        <a:spLocks noChangeShapeType="1"/>
                      </p:cNvSpPr>
                      <p:nvPr/>
                    </p:nvSpPr>
                    <p:spPr bwMode="auto">
                      <a:xfrm>
                        <a:off x="3402" y="2103"/>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53" name="Line 694"/>
                      <p:cNvSpPr>
                        <a:spLocks noChangeShapeType="1"/>
                      </p:cNvSpPr>
                      <p:nvPr/>
                    </p:nvSpPr>
                    <p:spPr bwMode="auto">
                      <a:xfrm>
                        <a:off x="3402" y="2125"/>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42" name="Rectangle 695"/>
                    <p:cNvSpPr>
                      <a:spLocks noChangeArrowheads="1"/>
                    </p:cNvSpPr>
                    <p:nvPr/>
                  </p:nvSpPr>
                  <p:spPr bwMode="auto">
                    <a:xfrm>
                      <a:off x="3395" y="2189"/>
                      <a:ext cx="15" cy="23"/>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43" name="Freeform 696"/>
                    <p:cNvSpPr>
                      <a:spLocks/>
                    </p:cNvSpPr>
                    <p:nvPr/>
                  </p:nvSpPr>
                  <p:spPr bwMode="auto">
                    <a:xfrm>
                      <a:off x="3401" y="2188"/>
                      <a:ext cx="17" cy="24"/>
                    </a:xfrm>
                    <a:custGeom>
                      <a:avLst/>
                      <a:gdLst>
                        <a:gd name="T0" fmla="*/ 0 w 102"/>
                        <a:gd name="T1" fmla="*/ 0 h 144"/>
                        <a:gd name="T2" fmla="*/ 0 w 102"/>
                        <a:gd name="T3" fmla="*/ 0 h 144"/>
                        <a:gd name="T4" fmla="*/ 0 w 102"/>
                        <a:gd name="T5" fmla="*/ 0 h 144"/>
                        <a:gd name="T6" fmla="*/ 0 w 102"/>
                        <a:gd name="T7" fmla="*/ 0 h 144"/>
                        <a:gd name="T8" fmla="*/ 0 w 102"/>
                        <a:gd name="T9" fmla="*/ 0 h 144"/>
                        <a:gd name="T10" fmla="*/ 0 w 102"/>
                        <a:gd name="T11" fmla="*/ 0 h 144"/>
                        <a:gd name="T12" fmla="*/ 0 w 102"/>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2" h="144">
                          <a:moveTo>
                            <a:pt x="30" y="144"/>
                          </a:moveTo>
                          <a:lnTo>
                            <a:pt x="30" y="19"/>
                          </a:lnTo>
                          <a:lnTo>
                            <a:pt x="0" y="19"/>
                          </a:lnTo>
                          <a:lnTo>
                            <a:pt x="0" y="0"/>
                          </a:lnTo>
                          <a:lnTo>
                            <a:pt x="102" y="0"/>
                          </a:lnTo>
                          <a:lnTo>
                            <a:pt x="102" y="144"/>
                          </a:lnTo>
                          <a:lnTo>
                            <a:pt x="30" y="144"/>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7" name="Group 697"/>
                  <p:cNvGrpSpPr>
                    <a:grpSpLocks/>
                  </p:cNvGrpSpPr>
                  <p:nvPr/>
                </p:nvGrpSpPr>
                <p:grpSpPr bwMode="auto">
                  <a:xfrm>
                    <a:off x="3417" y="1893"/>
                    <a:ext cx="30" cy="318"/>
                    <a:chOff x="3417" y="1893"/>
                    <a:chExt cx="30" cy="318"/>
                  </a:xfrm>
                </p:grpSpPr>
                <p:sp>
                  <p:nvSpPr>
                    <p:cNvPr id="39120" name="Freeform 698"/>
                    <p:cNvSpPr>
                      <a:spLocks/>
                    </p:cNvSpPr>
                    <p:nvPr/>
                  </p:nvSpPr>
                  <p:spPr bwMode="auto">
                    <a:xfrm>
                      <a:off x="3424" y="1893"/>
                      <a:ext cx="22" cy="318"/>
                    </a:xfrm>
                    <a:custGeom>
                      <a:avLst/>
                      <a:gdLst>
                        <a:gd name="T0" fmla="*/ 0 w 131"/>
                        <a:gd name="T1" fmla="*/ 0 h 1909"/>
                        <a:gd name="T2" fmla="*/ 0 w 131"/>
                        <a:gd name="T3" fmla="*/ 0 h 1909"/>
                        <a:gd name="T4" fmla="*/ 0 w 131"/>
                        <a:gd name="T5" fmla="*/ 0 h 1909"/>
                        <a:gd name="T6" fmla="*/ 0 w 131"/>
                        <a:gd name="T7" fmla="*/ 0 h 1909"/>
                        <a:gd name="T8" fmla="*/ 0 w 131"/>
                        <a:gd name="T9" fmla="*/ 0 h 19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1909">
                          <a:moveTo>
                            <a:pt x="0" y="0"/>
                          </a:moveTo>
                          <a:lnTo>
                            <a:pt x="131" y="85"/>
                          </a:lnTo>
                          <a:lnTo>
                            <a:pt x="131" y="1909"/>
                          </a:lnTo>
                          <a:lnTo>
                            <a:pt x="0" y="190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21" name="Rectangle 699"/>
                    <p:cNvSpPr>
                      <a:spLocks noChangeArrowheads="1"/>
                    </p:cNvSpPr>
                    <p:nvPr/>
                  </p:nvSpPr>
                  <p:spPr bwMode="auto">
                    <a:xfrm>
                      <a:off x="3417" y="1893"/>
                      <a:ext cx="6" cy="31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22" name="Freeform 700"/>
                    <p:cNvSpPr>
                      <a:spLocks/>
                    </p:cNvSpPr>
                    <p:nvPr/>
                  </p:nvSpPr>
                  <p:spPr bwMode="auto">
                    <a:xfrm>
                      <a:off x="3424" y="1900"/>
                      <a:ext cx="22" cy="253"/>
                    </a:xfrm>
                    <a:custGeom>
                      <a:avLst/>
                      <a:gdLst>
                        <a:gd name="T0" fmla="*/ 0 w 131"/>
                        <a:gd name="T1" fmla="*/ 0 h 1520"/>
                        <a:gd name="T2" fmla="*/ 0 w 131"/>
                        <a:gd name="T3" fmla="*/ 0 h 1520"/>
                        <a:gd name="T4" fmla="*/ 0 w 131"/>
                        <a:gd name="T5" fmla="*/ 0 h 1520"/>
                        <a:gd name="T6" fmla="*/ 0 w 131"/>
                        <a:gd name="T7" fmla="*/ 0 h 1520"/>
                        <a:gd name="T8" fmla="*/ 0 w 131"/>
                        <a:gd name="T9" fmla="*/ 0 h 1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1520">
                          <a:moveTo>
                            <a:pt x="131" y="87"/>
                          </a:moveTo>
                          <a:lnTo>
                            <a:pt x="0" y="0"/>
                          </a:lnTo>
                          <a:lnTo>
                            <a:pt x="0" y="1520"/>
                          </a:lnTo>
                          <a:lnTo>
                            <a:pt x="131" y="1520"/>
                          </a:lnTo>
                          <a:lnTo>
                            <a:pt x="131" y="87"/>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23" name="Freeform 701"/>
                    <p:cNvSpPr>
                      <a:spLocks/>
                    </p:cNvSpPr>
                    <p:nvPr/>
                  </p:nvSpPr>
                  <p:spPr bwMode="auto">
                    <a:xfrm>
                      <a:off x="3431" y="1914"/>
                      <a:ext cx="15" cy="232"/>
                    </a:xfrm>
                    <a:custGeom>
                      <a:avLst/>
                      <a:gdLst>
                        <a:gd name="T0" fmla="*/ 0 w 87"/>
                        <a:gd name="T1" fmla="*/ 0 h 1388"/>
                        <a:gd name="T2" fmla="*/ 0 w 87"/>
                        <a:gd name="T3" fmla="*/ 0 h 1388"/>
                        <a:gd name="T4" fmla="*/ 0 w 87"/>
                        <a:gd name="T5" fmla="*/ 0 h 1388"/>
                        <a:gd name="T6" fmla="*/ 0 w 87"/>
                        <a:gd name="T7" fmla="*/ 0 h 1388"/>
                        <a:gd name="T8" fmla="*/ 0 w 87"/>
                        <a:gd name="T9" fmla="*/ 0 h 13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88">
                          <a:moveTo>
                            <a:pt x="0" y="0"/>
                          </a:moveTo>
                          <a:lnTo>
                            <a:pt x="0" y="1388"/>
                          </a:lnTo>
                          <a:lnTo>
                            <a:pt x="87" y="1388"/>
                          </a:lnTo>
                          <a:lnTo>
                            <a:pt x="87" y="4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24" name="Group 702"/>
                    <p:cNvGrpSpPr>
                      <a:grpSpLocks/>
                    </p:cNvGrpSpPr>
                    <p:nvPr/>
                  </p:nvGrpSpPr>
                  <p:grpSpPr bwMode="auto">
                    <a:xfrm>
                      <a:off x="3430" y="1936"/>
                      <a:ext cx="17" cy="193"/>
                      <a:chOff x="3430" y="1936"/>
                      <a:chExt cx="17" cy="193"/>
                    </a:xfrm>
                  </p:grpSpPr>
                  <p:sp>
                    <p:nvSpPr>
                      <p:cNvPr id="39127" name="Line 703"/>
                      <p:cNvSpPr>
                        <a:spLocks noChangeShapeType="1"/>
                      </p:cNvSpPr>
                      <p:nvPr/>
                    </p:nvSpPr>
                    <p:spPr bwMode="auto">
                      <a:xfrm>
                        <a:off x="3431" y="1936"/>
                        <a:ext cx="14"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28" name="Line 704"/>
                      <p:cNvSpPr>
                        <a:spLocks noChangeShapeType="1"/>
                      </p:cNvSpPr>
                      <p:nvPr/>
                    </p:nvSpPr>
                    <p:spPr bwMode="auto">
                      <a:xfrm>
                        <a:off x="3430" y="1957"/>
                        <a:ext cx="16"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29" name="Line 705"/>
                      <p:cNvSpPr>
                        <a:spLocks noChangeShapeType="1"/>
                      </p:cNvSpPr>
                      <p:nvPr/>
                    </p:nvSpPr>
                    <p:spPr bwMode="auto">
                      <a:xfrm>
                        <a:off x="3430" y="1978"/>
                        <a:ext cx="17"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0" name="Line 706"/>
                      <p:cNvSpPr>
                        <a:spLocks noChangeShapeType="1"/>
                      </p:cNvSpPr>
                      <p:nvPr/>
                    </p:nvSpPr>
                    <p:spPr bwMode="auto">
                      <a:xfrm>
                        <a:off x="3430" y="2000"/>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1" name="Line 707"/>
                      <p:cNvSpPr>
                        <a:spLocks noChangeShapeType="1"/>
                      </p:cNvSpPr>
                      <p:nvPr/>
                    </p:nvSpPr>
                    <p:spPr bwMode="auto">
                      <a:xfrm>
                        <a:off x="3430" y="2019"/>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2" name="Line 708"/>
                      <p:cNvSpPr>
                        <a:spLocks noChangeShapeType="1"/>
                      </p:cNvSpPr>
                      <p:nvPr/>
                    </p:nvSpPr>
                    <p:spPr bwMode="auto">
                      <a:xfrm>
                        <a:off x="3430" y="2042"/>
                        <a:ext cx="17"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3" name="Line 709"/>
                      <p:cNvSpPr>
                        <a:spLocks noChangeShapeType="1"/>
                      </p:cNvSpPr>
                      <p:nvPr/>
                    </p:nvSpPr>
                    <p:spPr bwMode="auto">
                      <a:xfrm>
                        <a:off x="3430" y="2063"/>
                        <a:ext cx="17"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4" name="Line 710"/>
                      <p:cNvSpPr>
                        <a:spLocks noChangeShapeType="1"/>
                      </p:cNvSpPr>
                      <p:nvPr/>
                    </p:nvSpPr>
                    <p:spPr bwMode="auto">
                      <a:xfrm>
                        <a:off x="3430" y="2085"/>
                        <a:ext cx="17"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5" name="Line 711"/>
                      <p:cNvSpPr>
                        <a:spLocks noChangeShapeType="1"/>
                      </p:cNvSpPr>
                      <p:nvPr/>
                    </p:nvSpPr>
                    <p:spPr bwMode="auto">
                      <a:xfrm>
                        <a:off x="3430" y="2106"/>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36" name="Line 712"/>
                      <p:cNvSpPr>
                        <a:spLocks noChangeShapeType="1"/>
                      </p:cNvSpPr>
                      <p:nvPr/>
                    </p:nvSpPr>
                    <p:spPr bwMode="auto">
                      <a:xfrm>
                        <a:off x="3430" y="2127"/>
                        <a:ext cx="17"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25" name="Rectangle 713"/>
                    <p:cNvSpPr>
                      <a:spLocks noChangeArrowheads="1"/>
                    </p:cNvSpPr>
                    <p:nvPr/>
                  </p:nvSpPr>
                  <p:spPr bwMode="auto">
                    <a:xfrm>
                      <a:off x="3423" y="2189"/>
                      <a:ext cx="15" cy="2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26" name="Freeform 714"/>
                    <p:cNvSpPr>
                      <a:spLocks/>
                    </p:cNvSpPr>
                    <p:nvPr/>
                  </p:nvSpPr>
                  <p:spPr bwMode="auto">
                    <a:xfrm>
                      <a:off x="3429" y="2188"/>
                      <a:ext cx="17" cy="23"/>
                    </a:xfrm>
                    <a:custGeom>
                      <a:avLst/>
                      <a:gdLst>
                        <a:gd name="T0" fmla="*/ 0 w 99"/>
                        <a:gd name="T1" fmla="*/ 0 h 141"/>
                        <a:gd name="T2" fmla="*/ 0 w 99"/>
                        <a:gd name="T3" fmla="*/ 0 h 141"/>
                        <a:gd name="T4" fmla="*/ 0 w 99"/>
                        <a:gd name="T5" fmla="*/ 0 h 141"/>
                        <a:gd name="T6" fmla="*/ 0 w 99"/>
                        <a:gd name="T7" fmla="*/ 0 h 141"/>
                        <a:gd name="T8" fmla="*/ 0 w 99"/>
                        <a:gd name="T9" fmla="*/ 0 h 141"/>
                        <a:gd name="T10" fmla="*/ 0 w 99"/>
                        <a:gd name="T11" fmla="*/ 0 h 141"/>
                        <a:gd name="T12" fmla="*/ 0 w 9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141">
                          <a:moveTo>
                            <a:pt x="31" y="141"/>
                          </a:moveTo>
                          <a:lnTo>
                            <a:pt x="31" y="17"/>
                          </a:lnTo>
                          <a:lnTo>
                            <a:pt x="0" y="17"/>
                          </a:lnTo>
                          <a:lnTo>
                            <a:pt x="0" y="0"/>
                          </a:lnTo>
                          <a:lnTo>
                            <a:pt x="99" y="0"/>
                          </a:lnTo>
                          <a:lnTo>
                            <a:pt x="99" y="141"/>
                          </a:lnTo>
                          <a:lnTo>
                            <a:pt x="31" y="14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8" name="Group 715"/>
                  <p:cNvGrpSpPr>
                    <a:grpSpLocks/>
                  </p:cNvGrpSpPr>
                  <p:nvPr/>
                </p:nvGrpSpPr>
                <p:grpSpPr bwMode="auto">
                  <a:xfrm>
                    <a:off x="3443" y="1903"/>
                    <a:ext cx="29" cy="308"/>
                    <a:chOff x="3443" y="1903"/>
                    <a:chExt cx="29" cy="308"/>
                  </a:xfrm>
                </p:grpSpPr>
                <p:sp>
                  <p:nvSpPr>
                    <p:cNvPr id="39103" name="Freeform 716"/>
                    <p:cNvSpPr>
                      <a:spLocks/>
                    </p:cNvSpPr>
                    <p:nvPr/>
                  </p:nvSpPr>
                  <p:spPr bwMode="auto">
                    <a:xfrm>
                      <a:off x="3450" y="1903"/>
                      <a:ext cx="21" cy="308"/>
                    </a:xfrm>
                    <a:custGeom>
                      <a:avLst/>
                      <a:gdLst>
                        <a:gd name="T0" fmla="*/ 0 w 126"/>
                        <a:gd name="T1" fmla="*/ 0 h 1848"/>
                        <a:gd name="T2" fmla="*/ 0 w 126"/>
                        <a:gd name="T3" fmla="*/ 0 h 1848"/>
                        <a:gd name="T4" fmla="*/ 0 w 126"/>
                        <a:gd name="T5" fmla="*/ 0 h 1848"/>
                        <a:gd name="T6" fmla="*/ 0 w 126"/>
                        <a:gd name="T7" fmla="*/ 0 h 1848"/>
                        <a:gd name="T8" fmla="*/ 0 w 126"/>
                        <a:gd name="T9" fmla="*/ 0 h 18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848">
                          <a:moveTo>
                            <a:pt x="0" y="0"/>
                          </a:moveTo>
                          <a:lnTo>
                            <a:pt x="126" y="82"/>
                          </a:lnTo>
                          <a:lnTo>
                            <a:pt x="126" y="1848"/>
                          </a:lnTo>
                          <a:lnTo>
                            <a:pt x="0" y="1848"/>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04" name="Rectangle 717"/>
                    <p:cNvSpPr>
                      <a:spLocks noChangeArrowheads="1"/>
                    </p:cNvSpPr>
                    <p:nvPr/>
                  </p:nvSpPr>
                  <p:spPr bwMode="auto">
                    <a:xfrm>
                      <a:off x="3443" y="1903"/>
                      <a:ext cx="7" cy="30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05" name="Freeform 718"/>
                    <p:cNvSpPr>
                      <a:spLocks/>
                    </p:cNvSpPr>
                    <p:nvPr/>
                  </p:nvSpPr>
                  <p:spPr bwMode="auto">
                    <a:xfrm>
                      <a:off x="3450" y="1909"/>
                      <a:ext cx="21" cy="246"/>
                    </a:xfrm>
                    <a:custGeom>
                      <a:avLst/>
                      <a:gdLst>
                        <a:gd name="T0" fmla="*/ 0 w 126"/>
                        <a:gd name="T1" fmla="*/ 0 h 1472"/>
                        <a:gd name="T2" fmla="*/ 0 w 126"/>
                        <a:gd name="T3" fmla="*/ 0 h 1472"/>
                        <a:gd name="T4" fmla="*/ 0 w 126"/>
                        <a:gd name="T5" fmla="*/ 0 h 1472"/>
                        <a:gd name="T6" fmla="*/ 0 w 126"/>
                        <a:gd name="T7" fmla="*/ 0 h 1472"/>
                        <a:gd name="T8" fmla="*/ 0 w 126"/>
                        <a:gd name="T9" fmla="*/ 0 h 1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472">
                          <a:moveTo>
                            <a:pt x="126" y="85"/>
                          </a:moveTo>
                          <a:lnTo>
                            <a:pt x="0" y="0"/>
                          </a:lnTo>
                          <a:lnTo>
                            <a:pt x="0" y="1472"/>
                          </a:lnTo>
                          <a:lnTo>
                            <a:pt x="126" y="1472"/>
                          </a:lnTo>
                          <a:lnTo>
                            <a:pt x="126" y="85"/>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106" name="Freeform 719"/>
                    <p:cNvSpPr>
                      <a:spLocks/>
                    </p:cNvSpPr>
                    <p:nvPr/>
                  </p:nvSpPr>
                  <p:spPr bwMode="auto">
                    <a:xfrm>
                      <a:off x="3457" y="1924"/>
                      <a:ext cx="14" cy="224"/>
                    </a:xfrm>
                    <a:custGeom>
                      <a:avLst/>
                      <a:gdLst>
                        <a:gd name="T0" fmla="*/ 0 w 82"/>
                        <a:gd name="T1" fmla="*/ 0 h 1346"/>
                        <a:gd name="T2" fmla="*/ 0 w 82"/>
                        <a:gd name="T3" fmla="*/ 0 h 1346"/>
                        <a:gd name="T4" fmla="*/ 0 w 82"/>
                        <a:gd name="T5" fmla="*/ 0 h 1346"/>
                        <a:gd name="T6" fmla="*/ 0 w 82"/>
                        <a:gd name="T7" fmla="*/ 0 h 1346"/>
                        <a:gd name="T8" fmla="*/ 0 w 82"/>
                        <a:gd name="T9" fmla="*/ 0 h 1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346">
                          <a:moveTo>
                            <a:pt x="0" y="0"/>
                          </a:moveTo>
                          <a:lnTo>
                            <a:pt x="0" y="1346"/>
                          </a:lnTo>
                          <a:lnTo>
                            <a:pt x="82" y="1346"/>
                          </a:lnTo>
                          <a:lnTo>
                            <a:pt x="82" y="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107" name="Group 720"/>
                    <p:cNvGrpSpPr>
                      <a:grpSpLocks/>
                    </p:cNvGrpSpPr>
                    <p:nvPr/>
                  </p:nvGrpSpPr>
                  <p:grpSpPr bwMode="auto">
                    <a:xfrm>
                      <a:off x="3456" y="1944"/>
                      <a:ext cx="16" cy="187"/>
                      <a:chOff x="3456" y="1944"/>
                      <a:chExt cx="16" cy="187"/>
                    </a:xfrm>
                  </p:grpSpPr>
                  <p:sp>
                    <p:nvSpPr>
                      <p:cNvPr id="39110" name="Line 721"/>
                      <p:cNvSpPr>
                        <a:spLocks noChangeShapeType="1"/>
                      </p:cNvSpPr>
                      <p:nvPr/>
                    </p:nvSpPr>
                    <p:spPr bwMode="auto">
                      <a:xfrm>
                        <a:off x="3456" y="1944"/>
                        <a:ext cx="14"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1" name="Line 722"/>
                      <p:cNvSpPr>
                        <a:spLocks noChangeShapeType="1"/>
                      </p:cNvSpPr>
                      <p:nvPr/>
                    </p:nvSpPr>
                    <p:spPr bwMode="auto">
                      <a:xfrm>
                        <a:off x="3456" y="1965"/>
                        <a:ext cx="15"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2" name="Line 723"/>
                      <p:cNvSpPr>
                        <a:spLocks noChangeShapeType="1"/>
                      </p:cNvSpPr>
                      <p:nvPr/>
                    </p:nvSpPr>
                    <p:spPr bwMode="auto">
                      <a:xfrm>
                        <a:off x="3456" y="1985"/>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3" name="Line 724"/>
                      <p:cNvSpPr>
                        <a:spLocks noChangeShapeType="1"/>
                      </p:cNvSpPr>
                      <p:nvPr/>
                    </p:nvSpPr>
                    <p:spPr bwMode="auto">
                      <a:xfrm>
                        <a:off x="3456" y="2006"/>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4" name="Line 725"/>
                      <p:cNvSpPr>
                        <a:spLocks noChangeShapeType="1"/>
                      </p:cNvSpPr>
                      <p:nvPr/>
                    </p:nvSpPr>
                    <p:spPr bwMode="auto">
                      <a:xfrm>
                        <a:off x="3456" y="2025"/>
                        <a:ext cx="14"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5" name="Line 726"/>
                      <p:cNvSpPr>
                        <a:spLocks noChangeShapeType="1"/>
                      </p:cNvSpPr>
                      <p:nvPr/>
                    </p:nvSpPr>
                    <p:spPr bwMode="auto">
                      <a:xfrm>
                        <a:off x="3456" y="2046"/>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6" name="Line 727"/>
                      <p:cNvSpPr>
                        <a:spLocks noChangeShapeType="1"/>
                      </p:cNvSpPr>
                      <p:nvPr/>
                    </p:nvSpPr>
                    <p:spPr bwMode="auto">
                      <a:xfrm>
                        <a:off x="3456" y="2068"/>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7" name="Line 728"/>
                      <p:cNvSpPr>
                        <a:spLocks noChangeShapeType="1"/>
                      </p:cNvSpPr>
                      <p:nvPr/>
                    </p:nvSpPr>
                    <p:spPr bwMode="auto">
                      <a:xfrm>
                        <a:off x="3456" y="2089"/>
                        <a:ext cx="16"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8" name="Line 729"/>
                      <p:cNvSpPr>
                        <a:spLocks noChangeShapeType="1"/>
                      </p:cNvSpPr>
                      <p:nvPr/>
                    </p:nvSpPr>
                    <p:spPr bwMode="auto">
                      <a:xfrm>
                        <a:off x="3456" y="2109"/>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19" name="Line 730"/>
                      <p:cNvSpPr>
                        <a:spLocks noChangeShapeType="1"/>
                      </p:cNvSpPr>
                      <p:nvPr/>
                    </p:nvSpPr>
                    <p:spPr bwMode="auto">
                      <a:xfrm>
                        <a:off x="3456" y="2130"/>
                        <a:ext cx="16"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108" name="Rectangle 731"/>
                    <p:cNvSpPr>
                      <a:spLocks noChangeArrowheads="1"/>
                    </p:cNvSpPr>
                    <p:nvPr/>
                  </p:nvSpPr>
                  <p:spPr bwMode="auto">
                    <a:xfrm>
                      <a:off x="3450" y="2189"/>
                      <a:ext cx="13" cy="2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109" name="Freeform 732"/>
                    <p:cNvSpPr>
                      <a:spLocks/>
                    </p:cNvSpPr>
                    <p:nvPr/>
                  </p:nvSpPr>
                  <p:spPr bwMode="auto">
                    <a:xfrm>
                      <a:off x="3455" y="2188"/>
                      <a:ext cx="16" cy="23"/>
                    </a:xfrm>
                    <a:custGeom>
                      <a:avLst/>
                      <a:gdLst>
                        <a:gd name="T0" fmla="*/ 0 w 95"/>
                        <a:gd name="T1" fmla="*/ 0 h 135"/>
                        <a:gd name="T2" fmla="*/ 0 w 95"/>
                        <a:gd name="T3" fmla="*/ 0 h 135"/>
                        <a:gd name="T4" fmla="*/ 0 w 95"/>
                        <a:gd name="T5" fmla="*/ 0 h 135"/>
                        <a:gd name="T6" fmla="*/ 0 w 95"/>
                        <a:gd name="T7" fmla="*/ 0 h 135"/>
                        <a:gd name="T8" fmla="*/ 0 w 95"/>
                        <a:gd name="T9" fmla="*/ 0 h 135"/>
                        <a:gd name="T10" fmla="*/ 0 w 95"/>
                        <a:gd name="T11" fmla="*/ 0 h 135"/>
                        <a:gd name="T12" fmla="*/ 0 w 95"/>
                        <a:gd name="T13" fmla="*/ 0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135">
                          <a:moveTo>
                            <a:pt x="30" y="135"/>
                          </a:moveTo>
                          <a:lnTo>
                            <a:pt x="30" y="17"/>
                          </a:lnTo>
                          <a:lnTo>
                            <a:pt x="0" y="17"/>
                          </a:lnTo>
                          <a:lnTo>
                            <a:pt x="0" y="0"/>
                          </a:lnTo>
                          <a:lnTo>
                            <a:pt x="95" y="0"/>
                          </a:lnTo>
                          <a:lnTo>
                            <a:pt x="95" y="135"/>
                          </a:lnTo>
                          <a:lnTo>
                            <a:pt x="30" y="135"/>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59" name="Group 733"/>
                  <p:cNvGrpSpPr>
                    <a:grpSpLocks/>
                  </p:cNvGrpSpPr>
                  <p:nvPr/>
                </p:nvGrpSpPr>
                <p:grpSpPr bwMode="auto">
                  <a:xfrm>
                    <a:off x="3470" y="1912"/>
                    <a:ext cx="28" cy="298"/>
                    <a:chOff x="3470" y="1912"/>
                    <a:chExt cx="28" cy="298"/>
                  </a:xfrm>
                </p:grpSpPr>
                <p:sp>
                  <p:nvSpPr>
                    <p:cNvPr id="39086" name="Freeform 734"/>
                    <p:cNvSpPr>
                      <a:spLocks/>
                    </p:cNvSpPr>
                    <p:nvPr/>
                  </p:nvSpPr>
                  <p:spPr bwMode="auto">
                    <a:xfrm>
                      <a:off x="3477" y="1912"/>
                      <a:ext cx="20" cy="298"/>
                    </a:xfrm>
                    <a:custGeom>
                      <a:avLst/>
                      <a:gdLst>
                        <a:gd name="T0" fmla="*/ 0 w 123"/>
                        <a:gd name="T1" fmla="*/ 0 h 1788"/>
                        <a:gd name="T2" fmla="*/ 0 w 123"/>
                        <a:gd name="T3" fmla="*/ 0 h 1788"/>
                        <a:gd name="T4" fmla="*/ 0 w 123"/>
                        <a:gd name="T5" fmla="*/ 0 h 1788"/>
                        <a:gd name="T6" fmla="*/ 0 w 123"/>
                        <a:gd name="T7" fmla="*/ 0 h 1788"/>
                        <a:gd name="T8" fmla="*/ 0 w 123"/>
                        <a:gd name="T9" fmla="*/ 0 h 1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788">
                          <a:moveTo>
                            <a:pt x="0" y="0"/>
                          </a:moveTo>
                          <a:lnTo>
                            <a:pt x="123" y="79"/>
                          </a:lnTo>
                          <a:lnTo>
                            <a:pt x="123" y="1788"/>
                          </a:lnTo>
                          <a:lnTo>
                            <a:pt x="0" y="1788"/>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87" name="Rectangle 735"/>
                    <p:cNvSpPr>
                      <a:spLocks noChangeArrowheads="1"/>
                    </p:cNvSpPr>
                    <p:nvPr/>
                  </p:nvSpPr>
                  <p:spPr bwMode="auto">
                    <a:xfrm>
                      <a:off x="3470" y="1912"/>
                      <a:ext cx="6" cy="29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88" name="Freeform 736"/>
                    <p:cNvSpPr>
                      <a:spLocks/>
                    </p:cNvSpPr>
                    <p:nvPr/>
                  </p:nvSpPr>
                  <p:spPr bwMode="auto">
                    <a:xfrm>
                      <a:off x="3477" y="1918"/>
                      <a:ext cx="20" cy="238"/>
                    </a:xfrm>
                    <a:custGeom>
                      <a:avLst/>
                      <a:gdLst>
                        <a:gd name="T0" fmla="*/ 0 w 123"/>
                        <a:gd name="T1" fmla="*/ 0 h 1425"/>
                        <a:gd name="T2" fmla="*/ 0 w 123"/>
                        <a:gd name="T3" fmla="*/ 0 h 1425"/>
                        <a:gd name="T4" fmla="*/ 0 w 123"/>
                        <a:gd name="T5" fmla="*/ 0 h 1425"/>
                        <a:gd name="T6" fmla="*/ 0 w 123"/>
                        <a:gd name="T7" fmla="*/ 0 h 1425"/>
                        <a:gd name="T8" fmla="*/ 0 w 123"/>
                        <a:gd name="T9" fmla="*/ 0 h 1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425">
                          <a:moveTo>
                            <a:pt x="123" y="82"/>
                          </a:moveTo>
                          <a:lnTo>
                            <a:pt x="0" y="0"/>
                          </a:lnTo>
                          <a:lnTo>
                            <a:pt x="0" y="1425"/>
                          </a:lnTo>
                          <a:lnTo>
                            <a:pt x="123" y="1425"/>
                          </a:lnTo>
                          <a:lnTo>
                            <a:pt x="123" y="8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89" name="Freeform 737"/>
                    <p:cNvSpPr>
                      <a:spLocks/>
                    </p:cNvSpPr>
                    <p:nvPr/>
                  </p:nvSpPr>
                  <p:spPr bwMode="auto">
                    <a:xfrm>
                      <a:off x="3484" y="1932"/>
                      <a:ext cx="13" cy="217"/>
                    </a:xfrm>
                    <a:custGeom>
                      <a:avLst/>
                      <a:gdLst>
                        <a:gd name="T0" fmla="*/ 0 w 80"/>
                        <a:gd name="T1" fmla="*/ 0 h 1302"/>
                        <a:gd name="T2" fmla="*/ 0 w 80"/>
                        <a:gd name="T3" fmla="*/ 0 h 1302"/>
                        <a:gd name="T4" fmla="*/ 0 w 80"/>
                        <a:gd name="T5" fmla="*/ 0 h 1302"/>
                        <a:gd name="T6" fmla="*/ 0 w 80"/>
                        <a:gd name="T7" fmla="*/ 0 h 1302"/>
                        <a:gd name="T8" fmla="*/ 0 w 80"/>
                        <a:gd name="T9" fmla="*/ 0 h 1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302">
                          <a:moveTo>
                            <a:pt x="0" y="0"/>
                          </a:moveTo>
                          <a:lnTo>
                            <a:pt x="0" y="1302"/>
                          </a:lnTo>
                          <a:lnTo>
                            <a:pt x="80" y="1302"/>
                          </a:lnTo>
                          <a:lnTo>
                            <a:pt x="80" y="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090" name="Group 738"/>
                    <p:cNvGrpSpPr>
                      <a:grpSpLocks/>
                    </p:cNvGrpSpPr>
                    <p:nvPr/>
                  </p:nvGrpSpPr>
                  <p:grpSpPr bwMode="auto">
                    <a:xfrm>
                      <a:off x="3482" y="1952"/>
                      <a:ext cx="16" cy="181"/>
                      <a:chOff x="3482" y="1952"/>
                      <a:chExt cx="16" cy="181"/>
                    </a:xfrm>
                  </p:grpSpPr>
                  <p:sp>
                    <p:nvSpPr>
                      <p:cNvPr id="39093" name="Line 739"/>
                      <p:cNvSpPr>
                        <a:spLocks noChangeShapeType="1"/>
                      </p:cNvSpPr>
                      <p:nvPr/>
                    </p:nvSpPr>
                    <p:spPr bwMode="auto">
                      <a:xfrm>
                        <a:off x="3483" y="1952"/>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4" name="Line 740"/>
                      <p:cNvSpPr>
                        <a:spLocks noChangeShapeType="1"/>
                      </p:cNvSpPr>
                      <p:nvPr/>
                    </p:nvSpPr>
                    <p:spPr bwMode="auto">
                      <a:xfrm>
                        <a:off x="3482" y="1972"/>
                        <a:ext cx="15"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5" name="Line 741"/>
                      <p:cNvSpPr>
                        <a:spLocks noChangeShapeType="1"/>
                      </p:cNvSpPr>
                      <p:nvPr/>
                    </p:nvSpPr>
                    <p:spPr bwMode="auto">
                      <a:xfrm>
                        <a:off x="3482" y="1991"/>
                        <a:ext cx="16"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6" name="Line 742"/>
                      <p:cNvSpPr>
                        <a:spLocks noChangeShapeType="1"/>
                      </p:cNvSpPr>
                      <p:nvPr/>
                    </p:nvSpPr>
                    <p:spPr bwMode="auto">
                      <a:xfrm>
                        <a:off x="3482" y="2012"/>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7" name="Line 743"/>
                      <p:cNvSpPr>
                        <a:spLocks noChangeShapeType="1"/>
                      </p:cNvSpPr>
                      <p:nvPr/>
                    </p:nvSpPr>
                    <p:spPr bwMode="auto">
                      <a:xfrm>
                        <a:off x="3482" y="2030"/>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8" name="Line 744"/>
                      <p:cNvSpPr>
                        <a:spLocks noChangeShapeType="1"/>
                      </p:cNvSpPr>
                      <p:nvPr/>
                    </p:nvSpPr>
                    <p:spPr bwMode="auto">
                      <a:xfrm>
                        <a:off x="3482" y="2051"/>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99" name="Line 745"/>
                      <p:cNvSpPr>
                        <a:spLocks noChangeShapeType="1"/>
                      </p:cNvSpPr>
                      <p:nvPr/>
                    </p:nvSpPr>
                    <p:spPr bwMode="auto">
                      <a:xfrm>
                        <a:off x="3482" y="2071"/>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00" name="Line 746"/>
                      <p:cNvSpPr>
                        <a:spLocks noChangeShapeType="1"/>
                      </p:cNvSpPr>
                      <p:nvPr/>
                    </p:nvSpPr>
                    <p:spPr bwMode="auto">
                      <a:xfrm>
                        <a:off x="3482" y="2092"/>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01" name="Line 747"/>
                      <p:cNvSpPr>
                        <a:spLocks noChangeShapeType="1"/>
                      </p:cNvSpPr>
                      <p:nvPr/>
                    </p:nvSpPr>
                    <p:spPr bwMode="auto">
                      <a:xfrm>
                        <a:off x="3482" y="2111"/>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102" name="Line 748"/>
                      <p:cNvSpPr>
                        <a:spLocks noChangeShapeType="1"/>
                      </p:cNvSpPr>
                      <p:nvPr/>
                    </p:nvSpPr>
                    <p:spPr bwMode="auto">
                      <a:xfrm>
                        <a:off x="3482" y="2131"/>
                        <a:ext cx="16"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091" name="Rectangle 749"/>
                    <p:cNvSpPr>
                      <a:spLocks noChangeArrowheads="1"/>
                    </p:cNvSpPr>
                    <p:nvPr/>
                  </p:nvSpPr>
                  <p:spPr bwMode="auto">
                    <a:xfrm>
                      <a:off x="3476" y="2189"/>
                      <a:ext cx="14" cy="21"/>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92" name="Freeform 750"/>
                    <p:cNvSpPr>
                      <a:spLocks/>
                    </p:cNvSpPr>
                    <p:nvPr/>
                  </p:nvSpPr>
                  <p:spPr bwMode="auto">
                    <a:xfrm>
                      <a:off x="3482" y="2188"/>
                      <a:ext cx="15" cy="22"/>
                    </a:xfrm>
                    <a:custGeom>
                      <a:avLst/>
                      <a:gdLst>
                        <a:gd name="T0" fmla="*/ 0 w 92"/>
                        <a:gd name="T1" fmla="*/ 0 h 130"/>
                        <a:gd name="T2" fmla="*/ 0 w 92"/>
                        <a:gd name="T3" fmla="*/ 0 h 130"/>
                        <a:gd name="T4" fmla="*/ 0 w 92"/>
                        <a:gd name="T5" fmla="*/ 0 h 130"/>
                        <a:gd name="T6" fmla="*/ 0 w 92"/>
                        <a:gd name="T7" fmla="*/ 0 h 130"/>
                        <a:gd name="T8" fmla="*/ 0 w 92"/>
                        <a:gd name="T9" fmla="*/ 0 h 130"/>
                        <a:gd name="T10" fmla="*/ 0 w 92"/>
                        <a:gd name="T11" fmla="*/ 0 h 130"/>
                        <a:gd name="T12" fmla="*/ 0 w 92"/>
                        <a:gd name="T13" fmla="*/ 0 h 1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130">
                          <a:moveTo>
                            <a:pt x="28" y="130"/>
                          </a:moveTo>
                          <a:lnTo>
                            <a:pt x="28" y="17"/>
                          </a:lnTo>
                          <a:lnTo>
                            <a:pt x="0" y="17"/>
                          </a:lnTo>
                          <a:lnTo>
                            <a:pt x="0" y="0"/>
                          </a:lnTo>
                          <a:lnTo>
                            <a:pt x="92" y="0"/>
                          </a:lnTo>
                          <a:lnTo>
                            <a:pt x="92" y="130"/>
                          </a:lnTo>
                          <a:lnTo>
                            <a:pt x="28" y="13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60" name="Group 751"/>
                  <p:cNvGrpSpPr>
                    <a:grpSpLocks/>
                  </p:cNvGrpSpPr>
                  <p:nvPr/>
                </p:nvGrpSpPr>
                <p:grpSpPr bwMode="auto">
                  <a:xfrm>
                    <a:off x="3496" y="1921"/>
                    <a:ext cx="27" cy="289"/>
                    <a:chOff x="3496" y="1921"/>
                    <a:chExt cx="27" cy="289"/>
                  </a:xfrm>
                </p:grpSpPr>
                <p:sp>
                  <p:nvSpPr>
                    <p:cNvPr id="39069" name="Freeform 752"/>
                    <p:cNvSpPr>
                      <a:spLocks/>
                    </p:cNvSpPr>
                    <p:nvPr/>
                  </p:nvSpPr>
                  <p:spPr bwMode="auto">
                    <a:xfrm>
                      <a:off x="3502" y="1921"/>
                      <a:ext cx="20" cy="288"/>
                    </a:xfrm>
                    <a:custGeom>
                      <a:avLst/>
                      <a:gdLst>
                        <a:gd name="T0" fmla="*/ 0 w 121"/>
                        <a:gd name="T1" fmla="*/ 0 h 1729"/>
                        <a:gd name="T2" fmla="*/ 0 w 121"/>
                        <a:gd name="T3" fmla="*/ 0 h 1729"/>
                        <a:gd name="T4" fmla="*/ 0 w 121"/>
                        <a:gd name="T5" fmla="*/ 0 h 1729"/>
                        <a:gd name="T6" fmla="*/ 0 w 121"/>
                        <a:gd name="T7" fmla="*/ 0 h 1729"/>
                        <a:gd name="T8" fmla="*/ 0 w 121"/>
                        <a:gd name="T9" fmla="*/ 0 h 1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729">
                          <a:moveTo>
                            <a:pt x="0" y="0"/>
                          </a:moveTo>
                          <a:lnTo>
                            <a:pt x="121" y="78"/>
                          </a:lnTo>
                          <a:lnTo>
                            <a:pt x="121" y="1729"/>
                          </a:lnTo>
                          <a:lnTo>
                            <a:pt x="0" y="172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70" name="Rectangle 753"/>
                    <p:cNvSpPr>
                      <a:spLocks noChangeArrowheads="1"/>
                    </p:cNvSpPr>
                    <p:nvPr/>
                  </p:nvSpPr>
                  <p:spPr bwMode="auto">
                    <a:xfrm>
                      <a:off x="3496" y="1921"/>
                      <a:ext cx="6" cy="28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71" name="Freeform 754"/>
                    <p:cNvSpPr>
                      <a:spLocks/>
                    </p:cNvSpPr>
                    <p:nvPr/>
                  </p:nvSpPr>
                  <p:spPr bwMode="auto">
                    <a:xfrm>
                      <a:off x="3502" y="1927"/>
                      <a:ext cx="20" cy="230"/>
                    </a:xfrm>
                    <a:custGeom>
                      <a:avLst/>
                      <a:gdLst>
                        <a:gd name="T0" fmla="*/ 0 w 121"/>
                        <a:gd name="T1" fmla="*/ 0 h 1378"/>
                        <a:gd name="T2" fmla="*/ 0 w 121"/>
                        <a:gd name="T3" fmla="*/ 0 h 1378"/>
                        <a:gd name="T4" fmla="*/ 0 w 121"/>
                        <a:gd name="T5" fmla="*/ 0 h 1378"/>
                        <a:gd name="T6" fmla="*/ 0 w 121"/>
                        <a:gd name="T7" fmla="*/ 0 h 1378"/>
                        <a:gd name="T8" fmla="*/ 0 w 121"/>
                        <a:gd name="T9" fmla="*/ 0 h 1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378">
                          <a:moveTo>
                            <a:pt x="121" y="81"/>
                          </a:moveTo>
                          <a:lnTo>
                            <a:pt x="0" y="0"/>
                          </a:lnTo>
                          <a:lnTo>
                            <a:pt x="0" y="1378"/>
                          </a:lnTo>
                          <a:lnTo>
                            <a:pt x="121" y="1378"/>
                          </a:lnTo>
                          <a:lnTo>
                            <a:pt x="121" y="81"/>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72" name="Freeform 755"/>
                    <p:cNvSpPr>
                      <a:spLocks/>
                    </p:cNvSpPr>
                    <p:nvPr/>
                  </p:nvSpPr>
                  <p:spPr bwMode="auto">
                    <a:xfrm>
                      <a:off x="3509" y="1940"/>
                      <a:ext cx="13" cy="210"/>
                    </a:xfrm>
                    <a:custGeom>
                      <a:avLst/>
                      <a:gdLst>
                        <a:gd name="T0" fmla="*/ 0 w 80"/>
                        <a:gd name="T1" fmla="*/ 0 h 1258"/>
                        <a:gd name="T2" fmla="*/ 0 w 80"/>
                        <a:gd name="T3" fmla="*/ 0 h 1258"/>
                        <a:gd name="T4" fmla="*/ 0 w 80"/>
                        <a:gd name="T5" fmla="*/ 0 h 1258"/>
                        <a:gd name="T6" fmla="*/ 0 w 80"/>
                        <a:gd name="T7" fmla="*/ 0 h 1258"/>
                        <a:gd name="T8" fmla="*/ 0 w 80"/>
                        <a:gd name="T9" fmla="*/ 0 h 12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258">
                          <a:moveTo>
                            <a:pt x="0" y="0"/>
                          </a:moveTo>
                          <a:lnTo>
                            <a:pt x="0" y="1258"/>
                          </a:lnTo>
                          <a:lnTo>
                            <a:pt x="80" y="1258"/>
                          </a:lnTo>
                          <a:lnTo>
                            <a:pt x="80"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073" name="Group 756"/>
                    <p:cNvGrpSpPr>
                      <a:grpSpLocks/>
                    </p:cNvGrpSpPr>
                    <p:nvPr/>
                  </p:nvGrpSpPr>
                  <p:grpSpPr bwMode="auto">
                    <a:xfrm>
                      <a:off x="3508" y="1959"/>
                      <a:ext cx="15" cy="176"/>
                      <a:chOff x="3508" y="1959"/>
                      <a:chExt cx="15" cy="176"/>
                    </a:xfrm>
                  </p:grpSpPr>
                  <p:sp>
                    <p:nvSpPr>
                      <p:cNvPr id="39076" name="Line 757"/>
                      <p:cNvSpPr>
                        <a:spLocks noChangeShapeType="1"/>
                      </p:cNvSpPr>
                      <p:nvPr/>
                    </p:nvSpPr>
                    <p:spPr bwMode="auto">
                      <a:xfrm>
                        <a:off x="3509" y="1959"/>
                        <a:ext cx="13" cy="7"/>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77" name="Line 758"/>
                      <p:cNvSpPr>
                        <a:spLocks noChangeShapeType="1"/>
                      </p:cNvSpPr>
                      <p:nvPr/>
                    </p:nvSpPr>
                    <p:spPr bwMode="auto">
                      <a:xfrm>
                        <a:off x="3508" y="1979"/>
                        <a:ext cx="14"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78" name="Line 759"/>
                      <p:cNvSpPr>
                        <a:spLocks noChangeShapeType="1"/>
                      </p:cNvSpPr>
                      <p:nvPr/>
                    </p:nvSpPr>
                    <p:spPr bwMode="auto">
                      <a:xfrm>
                        <a:off x="3508" y="1998"/>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79" name="Line 760"/>
                      <p:cNvSpPr>
                        <a:spLocks noChangeShapeType="1"/>
                      </p:cNvSpPr>
                      <p:nvPr/>
                    </p:nvSpPr>
                    <p:spPr bwMode="auto">
                      <a:xfrm>
                        <a:off x="3508" y="2018"/>
                        <a:ext cx="14"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0" name="Line 761"/>
                      <p:cNvSpPr>
                        <a:spLocks noChangeShapeType="1"/>
                      </p:cNvSpPr>
                      <p:nvPr/>
                    </p:nvSpPr>
                    <p:spPr bwMode="auto">
                      <a:xfrm>
                        <a:off x="3508" y="2035"/>
                        <a:ext cx="14"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1" name="Line 762"/>
                      <p:cNvSpPr>
                        <a:spLocks noChangeShapeType="1"/>
                      </p:cNvSpPr>
                      <p:nvPr/>
                    </p:nvSpPr>
                    <p:spPr bwMode="auto">
                      <a:xfrm>
                        <a:off x="3508" y="2055"/>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2" name="Line 763"/>
                      <p:cNvSpPr>
                        <a:spLocks noChangeShapeType="1"/>
                      </p:cNvSpPr>
                      <p:nvPr/>
                    </p:nvSpPr>
                    <p:spPr bwMode="auto">
                      <a:xfrm>
                        <a:off x="3508" y="2075"/>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3" name="Line 764"/>
                      <p:cNvSpPr>
                        <a:spLocks noChangeShapeType="1"/>
                      </p:cNvSpPr>
                      <p:nvPr/>
                    </p:nvSpPr>
                    <p:spPr bwMode="auto">
                      <a:xfrm>
                        <a:off x="3508" y="2095"/>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4" name="Line 765"/>
                      <p:cNvSpPr>
                        <a:spLocks noChangeShapeType="1"/>
                      </p:cNvSpPr>
                      <p:nvPr/>
                    </p:nvSpPr>
                    <p:spPr bwMode="auto">
                      <a:xfrm>
                        <a:off x="3508" y="2114"/>
                        <a:ext cx="14"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85" name="Line 766"/>
                      <p:cNvSpPr>
                        <a:spLocks noChangeShapeType="1"/>
                      </p:cNvSpPr>
                      <p:nvPr/>
                    </p:nvSpPr>
                    <p:spPr bwMode="auto">
                      <a:xfrm>
                        <a:off x="3508" y="2133"/>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074" name="Rectangle 767"/>
                    <p:cNvSpPr>
                      <a:spLocks noChangeArrowheads="1"/>
                    </p:cNvSpPr>
                    <p:nvPr/>
                  </p:nvSpPr>
                  <p:spPr bwMode="auto">
                    <a:xfrm>
                      <a:off x="3502" y="2189"/>
                      <a:ext cx="13" cy="21"/>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75" name="Freeform 768"/>
                    <p:cNvSpPr>
                      <a:spLocks/>
                    </p:cNvSpPr>
                    <p:nvPr/>
                  </p:nvSpPr>
                  <p:spPr bwMode="auto">
                    <a:xfrm>
                      <a:off x="3507" y="2188"/>
                      <a:ext cx="15" cy="21"/>
                    </a:xfrm>
                    <a:custGeom>
                      <a:avLst/>
                      <a:gdLst>
                        <a:gd name="T0" fmla="*/ 0 w 92"/>
                        <a:gd name="T1" fmla="*/ 0 h 126"/>
                        <a:gd name="T2" fmla="*/ 0 w 92"/>
                        <a:gd name="T3" fmla="*/ 0 h 126"/>
                        <a:gd name="T4" fmla="*/ 0 w 92"/>
                        <a:gd name="T5" fmla="*/ 0 h 126"/>
                        <a:gd name="T6" fmla="*/ 0 w 92"/>
                        <a:gd name="T7" fmla="*/ 0 h 126"/>
                        <a:gd name="T8" fmla="*/ 0 w 92"/>
                        <a:gd name="T9" fmla="*/ 0 h 126"/>
                        <a:gd name="T10" fmla="*/ 0 w 92"/>
                        <a:gd name="T11" fmla="*/ 0 h 126"/>
                        <a:gd name="T12" fmla="*/ 0 w 92"/>
                        <a:gd name="T13" fmla="*/ 0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126">
                          <a:moveTo>
                            <a:pt x="28" y="126"/>
                          </a:moveTo>
                          <a:lnTo>
                            <a:pt x="28" y="16"/>
                          </a:lnTo>
                          <a:lnTo>
                            <a:pt x="0" y="16"/>
                          </a:lnTo>
                          <a:lnTo>
                            <a:pt x="0" y="0"/>
                          </a:lnTo>
                          <a:lnTo>
                            <a:pt x="92" y="0"/>
                          </a:lnTo>
                          <a:lnTo>
                            <a:pt x="92" y="126"/>
                          </a:lnTo>
                          <a:lnTo>
                            <a:pt x="28" y="126"/>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61" name="Group 769"/>
                  <p:cNvGrpSpPr>
                    <a:grpSpLocks/>
                  </p:cNvGrpSpPr>
                  <p:nvPr/>
                </p:nvGrpSpPr>
                <p:grpSpPr bwMode="auto">
                  <a:xfrm>
                    <a:off x="3522" y="1931"/>
                    <a:ext cx="27" cy="277"/>
                    <a:chOff x="3522" y="1931"/>
                    <a:chExt cx="27" cy="277"/>
                  </a:xfrm>
                </p:grpSpPr>
                <p:sp>
                  <p:nvSpPr>
                    <p:cNvPr id="39052" name="Freeform 770"/>
                    <p:cNvSpPr>
                      <a:spLocks/>
                    </p:cNvSpPr>
                    <p:nvPr/>
                  </p:nvSpPr>
                  <p:spPr bwMode="auto">
                    <a:xfrm>
                      <a:off x="3527" y="1931"/>
                      <a:ext cx="21" cy="277"/>
                    </a:xfrm>
                    <a:custGeom>
                      <a:avLst/>
                      <a:gdLst>
                        <a:gd name="T0" fmla="*/ 0 w 122"/>
                        <a:gd name="T1" fmla="*/ 0 h 1662"/>
                        <a:gd name="T2" fmla="*/ 0 w 122"/>
                        <a:gd name="T3" fmla="*/ 0 h 1662"/>
                        <a:gd name="T4" fmla="*/ 0 w 122"/>
                        <a:gd name="T5" fmla="*/ 0 h 1662"/>
                        <a:gd name="T6" fmla="*/ 0 w 122"/>
                        <a:gd name="T7" fmla="*/ 0 h 1662"/>
                        <a:gd name="T8" fmla="*/ 0 w 122"/>
                        <a:gd name="T9" fmla="*/ 0 h 16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662">
                          <a:moveTo>
                            <a:pt x="0" y="0"/>
                          </a:moveTo>
                          <a:lnTo>
                            <a:pt x="122" y="73"/>
                          </a:lnTo>
                          <a:lnTo>
                            <a:pt x="122" y="1662"/>
                          </a:lnTo>
                          <a:lnTo>
                            <a:pt x="0" y="1662"/>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53" name="Rectangle 771"/>
                    <p:cNvSpPr>
                      <a:spLocks noChangeArrowheads="1"/>
                    </p:cNvSpPr>
                    <p:nvPr/>
                  </p:nvSpPr>
                  <p:spPr bwMode="auto">
                    <a:xfrm>
                      <a:off x="3522" y="1931"/>
                      <a:ext cx="5" cy="277"/>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54" name="Freeform 772"/>
                    <p:cNvSpPr>
                      <a:spLocks/>
                    </p:cNvSpPr>
                    <p:nvPr/>
                  </p:nvSpPr>
                  <p:spPr bwMode="auto">
                    <a:xfrm>
                      <a:off x="3527" y="1937"/>
                      <a:ext cx="21" cy="220"/>
                    </a:xfrm>
                    <a:custGeom>
                      <a:avLst/>
                      <a:gdLst>
                        <a:gd name="T0" fmla="*/ 0 w 122"/>
                        <a:gd name="T1" fmla="*/ 0 h 1323"/>
                        <a:gd name="T2" fmla="*/ 0 w 122"/>
                        <a:gd name="T3" fmla="*/ 0 h 1323"/>
                        <a:gd name="T4" fmla="*/ 0 w 122"/>
                        <a:gd name="T5" fmla="*/ 0 h 1323"/>
                        <a:gd name="T6" fmla="*/ 0 w 122"/>
                        <a:gd name="T7" fmla="*/ 0 h 1323"/>
                        <a:gd name="T8" fmla="*/ 0 w 122"/>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323">
                          <a:moveTo>
                            <a:pt x="122" y="77"/>
                          </a:moveTo>
                          <a:lnTo>
                            <a:pt x="0" y="0"/>
                          </a:lnTo>
                          <a:lnTo>
                            <a:pt x="0" y="1323"/>
                          </a:lnTo>
                          <a:lnTo>
                            <a:pt x="122" y="1323"/>
                          </a:lnTo>
                          <a:lnTo>
                            <a:pt x="122" y="77"/>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55" name="Freeform 773"/>
                    <p:cNvSpPr>
                      <a:spLocks/>
                    </p:cNvSpPr>
                    <p:nvPr/>
                  </p:nvSpPr>
                  <p:spPr bwMode="auto">
                    <a:xfrm>
                      <a:off x="3534" y="1950"/>
                      <a:ext cx="14" cy="201"/>
                    </a:xfrm>
                    <a:custGeom>
                      <a:avLst/>
                      <a:gdLst>
                        <a:gd name="T0" fmla="*/ 0 w 80"/>
                        <a:gd name="T1" fmla="*/ 0 h 1210"/>
                        <a:gd name="T2" fmla="*/ 0 w 80"/>
                        <a:gd name="T3" fmla="*/ 0 h 1210"/>
                        <a:gd name="T4" fmla="*/ 0 w 80"/>
                        <a:gd name="T5" fmla="*/ 0 h 1210"/>
                        <a:gd name="T6" fmla="*/ 0 w 80"/>
                        <a:gd name="T7" fmla="*/ 0 h 1210"/>
                        <a:gd name="T8" fmla="*/ 0 w 80"/>
                        <a:gd name="T9" fmla="*/ 0 h 1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210">
                          <a:moveTo>
                            <a:pt x="0" y="0"/>
                          </a:moveTo>
                          <a:lnTo>
                            <a:pt x="0" y="1210"/>
                          </a:lnTo>
                          <a:lnTo>
                            <a:pt x="80" y="1210"/>
                          </a:lnTo>
                          <a:lnTo>
                            <a:pt x="80"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056" name="Group 774"/>
                    <p:cNvGrpSpPr>
                      <a:grpSpLocks/>
                    </p:cNvGrpSpPr>
                    <p:nvPr/>
                  </p:nvGrpSpPr>
                  <p:grpSpPr bwMode="auto">
                    <a:xfrm>
                      <a:off x="3533" y="1968"/>
                      <a:ext cx="16" cy="168"/>
                      <a:chOff x="3533" y="1968"/>
                      <a:chExt cx="16" cy="168"/>
                    </a:xfrm>
                  </p:grpSpPr>
                  <p:sp>
                    <p:nvSpPr>
                      <p:cNvPr id="39059" name="Line 775"/>
                      <p:cNvSpPr>
                        <a:spLocks noChangeShapeType="1"/>
                      </p:cNvSpPr>
                      <p:nvPr/>
                    </p:nvSpPr>
                    <p:spPr bwMode="auto">
                      <a:xfrm>
                        <a:off x="3534" y="1968"/>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0" name="Line 776"/>
                      <p:cNvSpPr>
                        <a:spLocks noChangeShapeType="1"/>
                      </p:cNvSpPr>
                      <p:nvPr/>
                    </p:nvSpPr>
                    <p:spPr bwMode="auto">
                      <a:xfrm>
                        <a:off x="3533" y="1987"/>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1" name="Line 777"/>
                      <p:cNvSpPr>
                        <a:spLocks noChangeShapeType="1"/>
                      </p:cNvSpPr>
                      <p:nvPr/>
                    </p:nvSpPr>
                    <p:spPr bwMode="auto">
                      <a:xfrm>
                        <a:off x="3533" y="2005"/>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2" name="Line 778"/>
                      <p:cNvSpPr>
                        <a:spLocks noChangeShapeType="1"/>
                      </p:cNvSpPr>
                      <p:nvPr/>
                    </p:nvSpPr>
                    <p:spPr bwMode="auto">
                      <a:xfrm>
                        <a:off x="3533" y="2024"/>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3" name="Line 779"/>
                      <p:cNvSpPr>
                        <a:spLocks noChangeShapeType="1"/>
                      </p:cNvSpPr>
                      <p:nvPr/>
                    </p:nvSpPr>
                    <p:spPr bwMode="auto">
                      <a:xfrm>
                        <a:off x="3533" y="2041"/>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4" name="Line 780"/>
                      <p:cNvSpPr>
                        <a:spLocks noChangeShapeType="1"/>
                      </p:cNvSpPr>
                      <p:nvPr/>
                    </p:nvSpPr>
                    <p:spPr bwMode="auto">
                      <a:xfrm>
                        <a:off x="3533" y="2060"/>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5" name="Line 781"/>
                      <p:cNvSpPr>
                        <a:spLocks noChangeShapeType="1"/>
                      </p:cNvSpPr>
                      <p:nvPr/>
                    </p:nvSpPr>
                    <p:spPr bwMode="auto">
                      <a:xfrm>
                        <a:off x="3533" y="2079"/>
                        <a:ext cx="16"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6" name="Line 782"/>
                      <p:cNvSpPr>
                        <a:spLocks noChangeShapeType="1"/>
                      </p:cNvSpPr>
                      <p:nvPr/>
                    </p:nvSpPr>
                    <p:spPr bwMode="auto">
                      <a:xfrm>
                        <a:off x="3533" y="2098"/>
                        <a:ext cx="16"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7" name="Line 783"/>
                      <p:cNvSpPr>
                        <a:spLocks noChangeShapeType="1"/>
                      </p:cNvSpPr>
                      <p:nvPr/>
                    </p:nvSpPr>
                    <p:spPr bwMode="auto">
                      <a:xfrm>
                        <a:off x="3533" y="2116"/>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68" name="Line 784"/>
                      <p:cNvSpPr>
                        <a:spLocks noChangeShapeType="1"/>
                      </p:cNvSpPr>
                      <p:nvPr/>
                    </p:nvSpPr>
                    <p:spPr bwMode="auto">
                      <a:xfrm>
                        <a:off x="3533" y="2135"/>
                        <a:ext cx="16"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39057" name="Rectangle 785"/>
                    <p:cNvSpPr>
                      <a:spLocks noChangeArrowheads="1"/>
                    </p:cNvSpPr>
                    <p:nvPr/>
                  </p:nvSpPr>
                  <p:spPr bwMode="auto">
                    <a:xfrm>
                      <a:off x="3527" y="2188"/>
                      <a:ext cx="13" cy="2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58" name="Freeform 786"/>
                    <p:cNvSpPr>
                      <a:spLocks/>
                    </p:cNvSpPr>
                    <p:nvPr/>
                  </p:nvSpPr>
                  <p:spPr bwMode="auto">
                    <a:xfrm>
                      <a:off x="3532" y="2188"/>
                      <a:ext cx="16" cy="20"/>
                    </a:xfrm>
                    <a:custGeom>
                      <a:avLst/>
                      <a:gdLst>
                        <a:gd name="T0" fmla="*/ 0 w 93"/>
                        <a:gd name="T1" fmla="*/ 0 h 124"/>
                        <a:gd name="T2" fmla="*/ 0 w 93"/>
                        <a:gd name="T3" fmla="*/ 0 h 124"/>
                        <a:gd name="T4" fmla="*/ 0 w 93"/>
                        <a:gd name="T5" fmla="*/ 0 h 124"/>
                        <a:gd name="T6" fmla="*/ 0 w 93"/>
                        <a:gd name="T7" fmla="*/ 0 h 124"/>
                        <a:gd name="T8" fmla="*/ 0 w 93"/>
                        <a:gd name="T9" fmla="*/ 0 h 124"/>
                        <a:gd name="T10" fmla="*/ 0 w 93"/>
                        <a:gd name="T11" fmla="*/ 0 h 124"/>
                        <a:gd name="T12" fmla="*/ 0 w 93"/>
                        <a:gd name="T13" fmla="*/ 0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24">
                          <a:moveTo>
                            <a:pt x="29" y="124"/>
                          </a:moveTo>
                          <a:lnTo>
                            <a:pt x="29" y="16"/>
                          </a:lnTo>
                          <a:lnTo>
                            <a:pt x="0" y="16"/>
                          </a:lnTo>
                          <a:lnTo>
                            <a:pt x="0" y="0"/>
                          </a:lnTo>
                          <a:lnTo>
                            <a:pt x="93" y="0"/>
                          </a:lnTo>
                          <a:lnTo>
                            <a:pt x="93" y="124"/>
                          </a:lnTo>
                          <a:lnTo>
                            <a:pt x="29" y="124"/>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nvGrpSpPr>
                  <p:cNvPr id="38962" name="Group 787"/>
                  <p:cNvGrpSpPr>
                    <a:grpSpLocks/>
                  </p:cNvGrpSpPr>
                  <p:nvPr/>
                </p:nvGrpSpPr>
                <p:grpSpPr bwMode="auto">
                  <a:xfrm>
                    <a:off x="3547" y="1939"/>
                    <a:ext cx="27" cy="269"/>
                    <a:chOff x="3547" y="1939"/>
                    <a:chExt cx="27" cy="269"/>
                  </a:xfrm>
                </p:grpSpPr>
                <p:sp>
                  <p:nvSpPr>
                    <p:cNvPr id="39037" name="Freeform 788"/>
                    <p:cNvSpPr>
                      <a:spLocks/>
                    </p:cNvSpPr>
                    <p:nvPr/>
                  </p:nvSpPr>
                  <p:spPr bwMode="auto">
                    <a:xfrm>
                      <a:off x="3553" y="1939"/>
                      <a:ext cx="20" cy="268"/>
                    </a:xfrm>
                    <a:custGeom>
                      <a:avLst/>
                      <a:gdLst>
                        <a:gd name="T0" fmla="*/ 0 w 120"/>
                        <a:gd name="T1" fmla="*/ 0 h 1607"/>
                        <a:gd name="T2" fmla="*/ 0 w 120"/>
                        <a:gd name="T3" fmla="*/ 0 h 1607"/>
                        <a:gd name="T4" fmla="*/ 0 w 120"/>
                        <a:gd name="T5" fmla="*/ 0 h 1607"/>
                        <a:gd name="T6" fmla="*/ 0 w 120"/>
                        <a:gd name="T7" fmla="*/ 0 h 1607"/>
                        <a:gd name="T8" fmla="*/ 0 w 120"/>
                        <a:gd name="T9" fmla="*/ 0 h 1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1607">
                          <a:moveTo>
                            <a:pt x="0" y="0"/>
                          </a:moveTo>
                          <a:lnTo>
                            <a:pt x="120" y="69"/>
                          </a:lnTo>
                          <a:lnTo>
                            <a:pt x="120" y="1607"/>
                          </a:lnTo>
                          <a:lnTo>
                            <a:pt x="0" y="1607"/>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38" name="Rectangle 789"/>
                    <p:cNvSpPr>
                      <a:spLocks noChangeArrowheads="1"/>
                    </p:cNvSpPr>
                    <p:nvPr/>
                  </p:nvSpPr>
                  <p:spPr bwMode="auto">
                    <a:xfrm>
                      <a:off x="3547" y="1939"/>
                      <a:ext cx="6" cy="26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39" name="Freeform 790"/>
                    <p:cNvSpPr>
                      <a:spLocks/>
                    </p:cNvSpPr>
                    <p:nvPr/>
                  </p:nvSpPr>
                  <p:spPr bwMode="auto">
                    <a:xfrm>
                      <a:off x="3553" y="1944"/>
                      <a:ext cx="20" cy="215"/>
                    </a:xfrm>
                    <a:custGeom>
                      <a:avLst/>
                      <a:gdLst>
                        <a:gd name="T0" fmla="*/ 0 w 122"/>
                        <a:gd name="T1" fmla="*/ 0 h 1288"/>
                        <a:gd name="T2" fmla="*/ 0 w 122"/>
                        <a:gd name="T3" fmla="*/ 0 h 1288"/>
                        <a:gd name="T4" fmla="*/ 0 w 122"/>
                        <a:gd name="T5" fmla="*/ 0 h 1288"/>
                        <a:gd name="T6" fmla="*/ 0 w 122"/>
                        <a:gd name="T7" fmla="*/ 0 h 1288"/>
                        <a:gd name="T8" fmla="*/ 0 w 122"/>
                        <a:gd name="T9" fmla="*/ 0 h 1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88">
                          <a:moveTo>
                            <a:pt x="122" y="75"/>
                          </a:moveTo>
                          <a:lnTo>
                            <a:pt x="0" y="0"/>
                          </a:lnTo>
                          <a:lnTo>
                            <a:pt x="0" y="1288"/>
                          </a:lnTo>
                          <a:lnTo>
                            <a:pt x="122" y="1288"/>
                          </a:lnTo>
                          <a:lnTo>
                            <a:pt x="122" y="75"/>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40" name="Freeform 791"/>
                    <p:cNvSpPr>
                      <a:spLocks/>
                    </p:cNvSpPr>
                    <p:nvPr/>
                  </p:nvSpPr>
                  <p:spPr bwMode="auto">
                    <a:xfrm>
                      <a:off x="3560" y="1957"/>
                      <a:ext cx="13" cy="196"/>
                    </a:xfrm>
                    <a:custGeom>
                      <a:avLst/>
                      <a:gdLst>
                        <a:gd name="T0" fmla="*/ 0 w 80"/>
                        <a:gd name="T1" fmla="*/ 0 h 1176"/>
                        <a:gd name="T2" fmla="*/ 0 w 80"/>
                        <a:gd name="T3" fmla="*/ 0 h 1176"/>
                        <a:gd name="T4" fmla="*/ 0 w 80"/>
                        <a:gd name="T5" fmla="*/ 0 h 1176"/>
                        <a:gd name="T6" fmla="*/ 0 w 80"/>
                        <a:gd name="T7" fmla="*/ 0 h 1176"/>
                        <a:gd name="T8" fmla="*/ 0 w 80"/>
                        <a:gd name="T9" fmla="*/ 0 h 11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176">
                          <a:moveTo>
                            <a:pt x="0" y="0"/>
                          </a:moveTo>
                          <a:lnTo>
                            <a:pt x="0" y="1176"/>
                          </a:lnTo>
                          <a:lnTo>
                            <a:pt x="80" y="1176"/>
                          </a:lnTo>
                          <a:lnTo>
                            <a:pt x="80" y="3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041" name="Group 792"/>
                    <p:cNvGrpSpPr>
                      <a:grpSpLocks/>
                    </p:cNvGrpSpPr>
                    <p:nvPr/>
                  </p:nvGrpSpPr>
                  <p:grpSpPr bwMode="auto">
                    <a:xfrm>
                      <a:off x="3559" y="1975"/>
                      <a:ext cx="15" cy="163"/>
                      <a:chOff x="3559" y="1975"/>
                      <a:chExt cx="15" cy="163"/>
                    </a:xfrm>
                  </p:grpSpPr>
                  <p:sp>
                    <p:nvSpPr>
                      <p:cNvPr id="39042" name="Line 793"/>
                      <p:cNvSpPr>
                        <a:spLocks noChangeShapeType="1"/>
                      </p:cNvSpPr>
                      <p:nvPr/>
                    </p:nvSpPr>
                    <p:spPr bwMode="auto">
                      <a:xfrm>
                        <a:off x="3560" y="1975"/>
                        <a:ext cx="13"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3" name="Line 794"/>
                      <p:cNvSpPr>
                        <a:spLocks noChangeShapeType="1"/>
                      </p:cNvSpPr>
                      <p:nvPr/>
                    </p:nvSpPr>
                    <p:spPr bwMode="auto">
                      <a:xfrm>
                        <a:off x="3559" y="1993"/>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4" name="Line 795"/>
                      <p:cNvSpPr>
                        <a:spLocks noChangeShapeType="1"/>
                      </p:cNvSpPr>
                      <p:nvPr/>
                    </p:nvSpPr>
                    <p:spPr bwMode="auto">
                      <a:xfrm>
                        <a:off x="3559" y="2010"/>
                        <a:ext cx="15"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5" name="Line 796"/>
                      <p:cNvSpPr>
                        <a:spLocks noChangeShapeType="1"/>
                      </p:cNvSpPr>
                      <p:nvPr/>
                    </p:nvSpPr>
                    <p:spPr bwMode="auto">
                      <a:xfrm>
                        <a:off x="3559" y="2029"/>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6" name="Line 797"/>
                      <p:cNvSpPr>
                        <a:spLocks noChangeShapeType="1"/>
                      </p:cNvSpPr>
                      <p:nvPr/>
                    </p:nvSpPr>
                    <p:spPr bwMode="auto">
                      <a:xfrm>
                        <a:off x="3559" y="2045"/>
                        <a:ext cx="14"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7" name="Line 798"/>
                      <p:cNvSpPr>
                        <a:spLocks noChangeShapeType="1"/>
                      </p:cNvSpPr>
                      <p:nvPr/>
                    </p:nvSpPr>
                    <p:spPr bwMode="auto">
                      <a:xfrm>
                        <a:off x="3559" y="2064"/>
                        <a:ext cx="15"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8" name="Line 799"/>
                      <p:cNvSpPr>
                        <a:spLocks noChangeShapeType="1"/>
                      </p:cNvSpPr>
                      <p:nvPr/>
                    </p:nvSpPr>
                    <p:spPr bwMode="auto">
                      <a:xfrm>
                        <a:off x="3559" y="2083"/>
                        <a:ext cx="15"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49" name="Line 800"/>
                      <p:cNvSpPr>
                        <a:spLocks noChangeShapeType="1"/>
                      </p:cNvSpPr>
                      <p:nvPr/>
                    </p:nvSpPr>
                    <p:spPr bwMode="auto">
                      <a:xfrm>
                        <a:off x="3559" y="2101"/>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50" name="Line 801"/>
                      <p:cNvSpPr>
                        <a:spLocks noChangeShapeType="1"/>
                      </p:cNvSpPr>
                      <p:nvPr/>
                    </p:nvSpPr>
                    <p:spPr bwMode="auto">
                      <a:xfrm>
                        <a:off x="3559" y="2119"/>
                        <a:ext cx="15"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51" name="Line 802"/>
                      <p:cNvSpPr>
                        <a:spLocks noChangeShapeType="1"/>
                      </p:cNvSpPr>
                      <p:nvPr/>
                    </p:nvSpPr>
                    <p:spPr bwMode="auto">
                      <a:xfrm>
                        <a:off x="3559" y="2137"/>
                        <a:ext cx="15"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grpSp>
              <p:grpSp>
                <p:nvGrpSpPr>
                  <p:cNvPr id="38963" name="Group 803"/>
                  <p:cNvGrpSpPr>
                    <a:grpSpLocks/>
                  </p:cNvGrpSpPr>
                  <p:nvPr/>
                </p:nvGrpSpPr>
                <p:grpSpPr bwMode="auto">
                  <a:xfrm>
                    <a:off x="3573" y="1946"/>
                    <a:ext cx="18" cy="260"/>
                    <a:chOff x="3573" y="1946"/>
                    <a:chExt cx="18" cy="260"/>
                  </a:xfrm>
                </p:grpSpPr>
                <p:sp>
                  <p:nvSpPr>
                    <p:cNvPr id="39023" name="Freeform 804"/>
                    <p:cNvSpPr>
                      <a:spLocks/>
                    </p:cNvSpPr>
                    <p:nvPr/>
                  </p:nvSpPr>
                  <p:spPr bwMode="auto">
                    <a:xfrm>
                      <a:off x="3577" y="1946"/>
                      <a:ext cx="14" cy="259"/>
                    </a:xfrm>
                    <a:custGeom>
                      <a:avLst/>
                      <a:gdLst>
                        <a:gd name="T0" fmla="*/ 0 w 86"/>
                        <a:gd name="T1" fmla="*/ 0 h 1555"/>
                        <a:gd name="T2" fmla="*/ 0 w 86"/>
                        <a:gd name="T3" fmla="*/ 0 h 1555"/>
                        <a:gd name="T4" fmla="*/ 0 w 86"/>
                        <a:gd name="T5" fmla="*/ 0 h 1555"/>
                        <a:gd name="T6" fmla="*/ 0 w 86"/>
                        <a:gd name="T7" fmla="*/ 0 h 1555"/>
                        <a:gd name="T8" fmla="*/ 0 w 86"/>
                        <a:gd name="T9" fmla="*/ 0 h 15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55">
                          <a:moveTo>
                            <a:pt x="0" y="0"/>
                          </a:moveTo>
                          <a:lnTo>
                            <a:pt x="86" y="68"/>
                          </a:lnTo>
                          <a:lnTo>
                            <a:pt x="86" y="1555"/>
                          </a:lnTo>
                          <a:lnTo>
                            <a:pt x="0" y="155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4" name="Rectangle 805"/>
                    <p:cNvSpPr>
                      <a:spLocks noChangeArrowheads="1"/>
                    </p:cNvSpPr>
                    <p:nvPr/>
                  </p:nvSpPr>
                  <p:spPr bwMode="auto">
                    <a:xfrm>
                      <a:off x="3573" y="1946"/>
                      <a:ext cx="4" cy="260"/>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25" name="Freeform 806"/>
                    <p:cNvSpPr>
                      <a:spLocks/>
                    </p:cNvSpPr>
                    <p:nvPr/>
                  </p:nvSpPr>
                  <p:spPr bwMode="auto">
                    <a:xfrm>
                      <a:off x="3577" y="1951"/>
                      <a:ext cx="14" cy="207"/>
                    </a:xfrm>
                    <a:custGeom>
                      <a:avLst/>
                      <a:gdLst>
                        <a:gd name="T0" fmla="*/ 0 w 86"/>
                        <a:gd name="T1" fmla="*/ 0 h 1240"/>
                        <a:gd name="T2" fmla="*/ 0 w 86"/>
                        <a:gd name="T3" fmla="*/ 0 h 1240"/>
                        <a:gd name="T4" fmla="*/ 0 w 86"/>
                        <a:gd name="T5" fmla="*/ 0 h 1240"/>
                        <a:gd name="T6" fmla="*/ 0 w 86"/>
                        <a:gd name="T7" fmla="*/ 0 h 1240"/>
                        <a:gd name="T8" fmla="*/ 0 w 86"/>
                        <a:gd name="T9" fmla="*/ 0 h 1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40">
                          <a:moveTo>
                            <a:pt x="86" y="73"/>
                          </a:moveTo>
                          <a:lnTo>
                            <a:pt x="0" y="0"/>
                          </a:lnTo>
                          <a:lnTo>
                            <a:pt x="0" y="1240"/>
                          </a:lnTo>
                          <a:lnTo>
                            <a:pt x="86" y="1240"/>
                          </a:lnTo>
                          <a:lnTo>
                            <a:pt x="86" y="73"/>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6" name="Freeform 807"/>
                    <p:cNvSpPr>
                      <a:spLocks/>
                    </p:cNvSpPr>
                    <p:nvPr/>
                  </p:nvSpPr>
                  <p:spPr bwMode="auto">
                    <a:xfrm>
                      <a:off x="3582" y="1963"/>
                      <a:ext cx="9" cy="189"/>
                    </a:xfrm>
                    <a:custGeom>
                      <a:avLst/>
                      <a:gdLst>
                        <a:gd name="T0" fmla="*/ 0 w 57"/>
                        <a:gd name="T1" fmla="*/ 0 h 1132"/>
                        <a:gd name="T2" fmla="*/ 0 w 57"/>
                        <a:gd name="T3" fmla="*/ 0 h 1132"/>
                        <a:gd name="T4" fmla="*/ 0 w 57"/>
                        <a:gd name="T5" fmla="*/ 0 h 1132"/>
                        <a:gd name="T6" fmla="*/ 0 w 57"/>
                        <a:gd name="T7" fmla="*/ 0 h 1132"/>
                        <a:gd name="T8" fmla="*/ 0 w 57"/>
                        <a:gd name="T9" fmla="*/ 0 h 1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132">
                          <a:moveTo>
                            <a:pt x="0" y="0"/>
                          </a:moveTo>
                          <a:lnTo>
                            <a:pt x="0" y="1132"/>
                          </a:lnTo>
                          <a:lnTo>
                            <a:pt x="57" y="1132"/>
                          </a:lnTo>
                          <a:lnTo>
                            <a:pt x="57"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7" name="Line 808"/>
                    <p:cNvSpPr>
                      <a:spLocks noChangeShapeType="1"/>
                    </p:cNvSpPr>
                    <p:nvPr/>
                  </p:nvSpPr>
                  <p:spPr bwMode="auto">
                    <a:xfrm>
                      <a:off x="3581" y="1981"/>
                      <a:ext cx="9" cy="6"/>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28" name="Line 809"/>
                    <p:cNvSpPr>
                      <a:spLocks noChangeShapeType="1"/>
                    </p:cNvSpPr>
                    <p:nvPr/>
                  </p:nvSpPr>
                  <p:spPr bwMode="auto">
                    <a:xfrm>
                      <a:off x="3579" y="2000"/>
                      <a:ext cx="11"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29" name="Line 810"/>
                    <p:cNvSpPr>
                      <a:spLocks noChangeShapeType="1"/>
                    </p:cNvSpPr>
                    <p:nvPr/>
                  </p:nvSpPr>
                  <p:spPr bwMode="auto">
                    <a:xfrm>
                      <a:off x="3578" y="2016"/>
                      <a:ext cx="12" cy="5"/>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0" name="Line 811"/>
                    <p:cNvSpPr>
                      <a:spLocks noChangeShapeType="1"/>
                    </p:cNvSpPr>
                    <p:nvPr/>
                  </p:nvSpPr>
                  <p:spPr bwMode="auto">
                    <a:xfrm>
                      <a:off x="3580" y="2034"/>
                      <a:ext cx="1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1" name="Line 812"/>
                    <p:cNvSpPr>
                      <a:spLocks noChangeShapeType="1"/>
                    </p:cNvSpPr>
                    <p:nvPr/>
                  </p:nvSpPr>
                  <p:spPr bwMode="auto">
                    <a:xfrm>
                      <a:off x="3580" y="2050"/>
                      <a:ext cx="10"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2" name="Line 813"/>
                    <p:cNvSpPr>
                      <a:spLocks noChangeShapeType="1"/>
                    </p:cNvSpPr>
                    <p:nvPr/>
                  </p:nvSpPr>
                  <p:spPr bwMode="auto">
                    <a:xfrm>
                      <a:off x="3578" y="2068"/>
                      <a:ext cx="12"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3" name="Line 814"/>
                    <p:cNvSpPr>
                      <a:spLocks noChangeShapeType="1"/>
                    </p:cNvSpPr>
                    <p:nvPr/>
                  </p:nvSpPr>
                  <p:spPr bwMode="auto">
                    <a:xfrm>
                      <a:off x="3578" y="2086"/>
                      <a:ext cx="12" cy="4"/>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4" name="Line 815"/>
                    <p:cNvSpPr>
                      <a:spLocks noChangeShapeType="1"/>
                    </p:cNvSpPr>
                    <p:nvPr/>
                  </p:nvSpPr>
                  <p:spPr bwMode="auto">
                    <a:xfrm>
                      <a:off x="3578" y="2104"/>
                      <a:ext cx="12" cy="3"/>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5" name="Line 816"/>
                    <p:cNvSpPr>
                      <a:spLocks noChangeShapeType="1"/>
                    </p:cNvSpPr>
                    <p:nvPr/>
                  </p:nvSpPr>
                  <p:spPr bwMode="auto">
                    <a:xfrm>
                      <a:off x="3579" y="2121"/>
                      <a:ext cx="11" cy="2"/>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9036" name="Line 817"/>
                    <p:cNvSpPr>
                      <a:spLocks noChangeShapeType="1"/>
                    </p:cNvSpPr>
                    <p:nvPr/>
                  </p:nvSpPr>
                  <p:spPr bwMode="auto">
                    <a:xfrm>
                      <a:off x="3580" y="2138"/>
                      <a:ext cx="10" cy="1"/>
                    </a:xfrm>
                    <a:prstGeom prst="line">
                      <a:avLst/>
                    </a:prstGeom>
                    <a:noFill/>
                    <a:ln w="3175">
                      <a:solidFill>
                        <a:srgbClr val="9F9FBF"/>
                      </a:solidFill>
                      <a:round/>
                      <a:headEnd/>
                      <a:tailEnd/>
                    </a:ln>
                    <a:extLst>
                      <a:ext uri="{909E8E84-426E-40DD-AFC4-6F175D3DCCD1}">
                        <a14:hiddenFill xmlns:a14="http://schemas.microsoft.com/office/drawing/2010/main">
                          <a:noFill/>
                        </a14:hiddenFill>
                      </a:ext>
                    </a:extLst>
                  </p:spPr>
                  <p:txBody>
                    <a:bodyPr/>
                    <a:lstStyle/>
                    <a:p>
                      <a:endParaRPr lang="id-ID"/>
                    </a:p>
                  </p:txBody>
                </p:sp>
              </p:grpSp>
              <p:grpSp>
                <p:nvGrpSpPr>
                  <p:cNvPr id="38964" name="Group 818"/>
                  <p:cNvGrpSpPr>
                    <a:grpSpLocks/>
                  </p:cNvGrpSpPr>
                  <p:nvPr/>
                </p:nvGrpSpPr>
                <p:grpSpPr bwMode="auto">
                  <a:xfrm>
                    <a:off x="2976" y="1825"/>
                    <a:ext cx="248" cy="390"/>
                    <a:chOff x="2976" y="1825"/>
                    <a:chExt cx="248" cy="390"/>
                  </a:xfrm>
                </p:grpSpPr>
                <p:sp>
                  <p:nvSpPr>
                    <p:cNvPr id="38989" name="Freeform 819"/>
                    <p:cNvSpPr>
                      <a:spLocks/>
                    </p:cNvSpPr>
                    <p:nvPr/>
                  </p:nvSpPr>
                  <p:spPr bwMode="auto">
                    <a:xfrm>
                      <a:off x="3180" y="1825"/>
                      <a:ext cx="44" cy="390"/>
                    </a:xfrm>
                    <a:custGeom>
                      <a:avLst/>
                      <a:gdLst>
                        <a:gd name="T0" fmla="*/ 0 w 265"/>
                        <a:gd name="T1" fmla="*/ 0 h 2342"/>
                        <a:gd name="T2" fmla="*/ 0 w 265"/>
                        <a:gd name="T3" fmla="*/ 0 h 2342"/>
                        <a:gd name="T4" fmla="*/ 0 w 265"/>
                        <a:gd name="T5" fmla="*/ 0 h 2342"/>
                        <a:gd name="T6" fmla="*/ 0 w 265"/>
                        <a:gd name="T7" fmla="*/ 0 h 2342"/>
                        <a:gd name="T8" fmla="*/ 0 w 265"/>
                        <a:gd name="T9" fmla="*/ 0 h 23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 h="2342">
                          <a:moveTo>
                            <a:pt x="265" y="0"/>
                          </a:moveTo>
                          <a:lnTo>
                            <a:pt x="265" y="2342"/>
                          </a:lnTo>
                          <a:lnTo>
                            <a:pt x="0" y="2342"/>
                          </a:lnTo>
                          <a:lnTo>
                            <a:pt x="0" y="172"/>
                          </a:lnTo>
                          <a:lnTo>
                            <a:pt x="265"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8990" name="Freeform 820"/>
                    <p:cNvSpPr>
                      <a:spLocks/>
                    </p:cNvSpPr>
                    <p:nvPr/>
                  </p:nvSpPr>
                  <p:spPr bwMode="auto">
                    <a:xfrm>
                      <a:off x="3126" y="1853"/>
                      <a:ext cx="18" cy="311"/>
                    </a:xfrm>
                    <a:custGeom>
                      <a:avLst/>
                      <a:gdLst>
                        <a:gd name="T0" fmla="*/ 0 w 107"/>
                        <a:gd name="T1" fmla="*/ 0 h 1864"/>
                        <a:gd name="T2" fmla="*/ 0 w 107"/>
                        <a:gd name="T3" fmla="*/ 0 h 1864"/>
                        <a:gd name="T4" fmla="*/ 0 w 107"/>
                        <a:gd name="T5" fmla="*/ 0 h 1864"/>
                        <a:gd name="T6" fmla="*/ 0 w 107"/>
                        <a:gd name="T7" fmla="*/ 0 h 1864"/>
                        <a:gd name="T8" fmla="*/ 0 w 107"/>
                        <a:gd name="T9" fmla="*/ 0 h 1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1864">
                          <a:moveTo>
                            <a:pt x="107" y="0"/>
                          </a:moveTo>
                          <a:lnTo>
                            <a:pt x="107" y="1864"/>
                          </a:lnTo>
                          <a:lnTo>
                            <a:pt x="0" y="1864"/>
                          </a:lnTo>
                          <a:lnTo>
                            <a:pt x="0" y="86"/>
                          </a:lnTo>
                          <a:lnTo>
                            <a:pt x="107"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8991" name="Group 821"/>
                    <p:cNvGrpSpPr>
                      <a:grpSpLocks/>
                    </p:cNvGrpSpPr>
                    <p:nvPr/>
                  </p:nvGrpSpPr>
                  <p:grpSpPr bwMode="auto">
                    <a:xfrm>
                      <a:off x="2994" y="1853"/>
                      <a:ext cx="186" cy="361"/>
                      <a:chOff x="2994" y="1853"/>
                      <a:chExt cx="186" cy="361"/>
                    </a:xfrm>
                  </p:grpSpPr>
                  <p:sp>
                    <p:nvSpPr>
                      <p:cNvPr id="39007" name="Freeform 822"/>
                      <p:cNvSpPr>
                        <a:spLocks/>
                      </p:cNvSpPr>
                      <p:nvPr/>
                    </p:nvSpPr>
                    <p:spPr bwMode="auto">
                      <a:xfrm>
                        <a:off x="2994" y="1853"/>
                        <a:ext cx="186" cy="361"/>
                      </a:xfrm>
                      <a:custGeom>
                        <a:avLst/>
                        <a:gdLst>
                          <a:gd name="T0" fmla="*/ 0 w 1118"/>
                          <a:gd name="T1" fmla="*/ 0 h 2166"/>
                          <a:gd name="T2" fmla="*/ 0 w 1118"/>
                          <a:gd name="T3" fmla="*/ 0 h 2166"/>
                          <a:gd name="T4" fmla="*/ 0 w 1118"/>
                          <a:gd name="T5" fmla="*/ 0 h 2166"/>
                          <a:gd name="T6" fmla="*/ 0 w 1118"/>
                          <a:gd name="T7" fmla="*/ 0 h 2166"/>
                          <a:gd name="T8" fmla="*/ 0 w 1118"/>
                          <a:gd name="T9" fmla="*/ 0 h 2166"/>
                          <a:gd name="T10" fmla="*/ 0 w 1118"/>
                          <a:gd name="T11" fmla="*/ 0 h 2166"/>
                          <a:gd name="T12" fmla="*/ 0 w 1118"/>
                          <a:gd name="T13" fmla="*/ 0 h 21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8" h="2166">
                            <a:moveTo>
                              <a:pt x="1118" y="0"/>
                            </a:moveTo>
                            <a:lnTo>
                              <a:pt x="1118" y="2166"/>
                            </a:lnTo>
                            <a:lnTo>
                              <a:pt x="0" y="2166"/>
                            </a:lnTo>
                            <a:lnTo>
                              <a:pt x="0" y="1864"/>
                            </a:lnTo>
                            <a:lnTo>
                              <a:pt x="904" y="1864"/>
                            </a:lnTo>
                            <a:lnTo>
                              <a:pt x="904" y="0"/>
                            </a:lnTo>
                            <a:lnTo>
                              <a:pt x="1118" y="0"/>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9008" name="Group 823"/>
                      <p:cNvGrpSpPr>
                        <a:grpSpLocks/>
                      </p:cNvGrpSpPr>
                      <p:nvPr/>
                    </p:nvGrpSpPr>
                    <p:grpSpPr bwMode="auto">
                      <a:xfrm>
                        <a:off x="3146" y="1866"/>
                        <a:ext cx="32" cy="295"/>
                        <a:chOff x="3146" y="1866"/>
                        <a:chExt cx="32" cy="295"/>
                      </a:xfrm>
                    </p:grpSpPr>
                    <p:sp>
                      <p:nvSpPr>
                        <p:cNvPr id="39009" name="Freeform 824"/>
                        <p:cNvSpPr>
                          <a:spLocks/>
                        </p:cNvSpPr>
                        <p:nvPr/>
                      </p:nvSpPr>
                      <p:spPr bwMode="auto">
                        <a:xfrm>
                          <a:off x="3146" y="2147"/>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0" name="Freeform 825"/>
                        <p:cNvSpPr>
                          <a:spLocks/>
                        </p:cNvSpPr>
                        <p:nvPr/>
                      </p:nvSpPr>
                      <p:spPr bwMode="auto">
                        <a:xfrm>
                          <a:off x="3146" y="2126"/>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1" name="Freeform 826"/>
                        <p:cNvSpPr>
                          <a:spLocks/>
                        </p:cNvSpPr>
                        <p:nvPr/>
                      </p:nvSpPr>
                      <p:spPr bwMode="auto">
                        <a:xfrm>
                          <a:off x="3146" y="2104"/>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2" name="Freeform 827"/>
                        <p:cNvSpPr>
                          <a:spLocks/>
                        </p:cNvSpPr>
                        <p:nvPr/>
                      </p:nvSpPr>
                      <p:spPr bwMode="auto">
                        <a:xfrm>
                          <a:off x="3146" y="2083"/>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3" name="Freeform 828"/>
                        <p:cNvSpPr>
                          <a:spLocks/>
                        </p:cNvSpPr>
                        <p:nvPr/>
                      </p:nvSpPr>
                      <p:spPr bwMode="auto">
                        <a:xfrm>
                          <a:off x="3146" y="2061"/>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4" name="Freeform 829"/>
                        <p:cNvSpPr>
                          <a:spLocks/>
                        </p:cNvSpPr>
                        <p:nvPr/>
                      </p:nvSpPr>
                      <p:spPr bwMode="auto">
                        <a:xfrm>
                          <a:off x="3146" y="2039"/>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5" name="Freeform 830"/>
                        <p:cNvSpPr>
                          <a:spLocks/>
                        </p:cNvSpPr>
                        <p:nvPr/>
                      </p:nvSpPr>
                      <p:spPr bwMode="auto">
                        <a:xfrm>
                          <a:off x="3146" y="2017"/>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6" name="Freeform 831"/>
                        <p:cNvSpPr>
                          <a:spLocks/>
                        </p:cNvSpPr>
                        <p:nvPr/>
                      </p:nvSpPr>
                      <p:spPr bwMode="auto">
                        <a:xfrm>
                          <a:off x="3146" y="1996"/>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7" name="Freeform 832"/>
                        <p:cNvSpPr>
                          <a:spLocks/>
                        </p:cNvSpPr>
                        <p:nvPr/>
                      </p:nvSpPr>
                      <p:spPr bwMode="auto">
                        <a:xfrm>
                          <a:off x="3146" y="1974"/>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8" name="Freeform 833"/>
                        <p:cNvSpPr>
                          <a:spLocks/>
                        </p:cNvSpPr>
                        <p:nvPr/>
                      </p:nvSpPr>
                      <p:spPr bwMode="auto">
                        <a:xfrm>
                          <a:off x="3146" y="1953"/>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19" name="Freeform 834"/>
                        <p:cNvSpPr>
                          <a:spLocks/>
                        </p:cNvSpPr>
                        <p:nvPr/>
                      </p:nvSpPr>
                      <p:spPr bwMode="auto">
                        <a:xfrm>
                          <a:off x="3146" y="1931"/>
                          <a:ext cx="32" cy="14"/>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0" name="Freeform 835"/>
                        <p:cNvSpPr>
                          <a:spLocks/>
                        </p:cNvSpPr>
                        <p:nvPr/>
                      </p:nvSpPr>
                      <p:spPr bwMode="auto">
                        <a:xfrm>
                          <a:off x="3146" y="1910"/>
                          <a:ext cx="32" cy="14"/>
                        </a:xfrm>
                        <a:custGeom>
                          <a:avLst/>
                          <a:gdLst>
                            <a:gd name="T0" fmla="*/ 0 w 192"/>
                            <a:gd name="T1" fmla="*/ 0 h 85"/>
                            <a:gd name="T2" fmla="*/ 0 w 192"/>
                            <a:gd name="T3" fmla="*/ 0 h 85"/>
                            <a:gd name="T4" fmla="*/ 0 w 192"/>
                            <a:gd name="T5" fmla="*/ 0 h 85"/>
                            <a:gd name="T6" fmla="*/ 0 w 192"/>
                            <a:gd name="T7" fmla="*/ 0 h 85"/>
                            <a:gd name="T8" fmla="*/ 0 w 192"/>
                            <a:gd name="T9" fmla="*/ 0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5">
                              <a:moveTo>
                                <a:pt x="192" y="0"/>
                              </a:moveTo>
                              <a:lnTo>
                                <a:pt x="138" y="85"/>
                              </a:lnTo>
                              <a:lnTo>
                                <a:pt x="55" y="85"/>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1" name="Freeform 836"/>
                        <p:cNvSpPr>
                          <a:spLocks/>
                        </p:cNvSpPr>
                        <p:nvPr/>
                      </p:nvSpPr>
                      <p:spPr bwMode="auto">
                        <a:xfrm>
                          <a:off x="3146" y="1887"/>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9022" name="Freeform 837"/>
                        <p:cNvSpPr>
                          <a:spLocks/>
                        </p:cNvSpPr>
                        <p:nvPr/>
                      </p:nvSpPr>
                      <p:spPr bwMode="auto">
                        <a:xfrm>
                          <a:off x="3146" y="1866"/>
                          <a:ext cx="32" cy="15"/>
                        </a:xfrm>
                        <a:custGeom>
                          <a:avLst/>
                          <a:gdLst>
                            <a:gd name="T0" fmla="*/ 0 w 192"/>
                            <a:gd name="T1" fmla="*/ 0 h 86"/>
                            <a:gd name="T2" fmla="*/ 0 w 192"/>
                            <a:gd name="T3" fmla="*/ 0 h 86"/>
                            <a:gd name="T4" fmla="*/ 0 w 192"/>
                            <a:gd name="T5" fmla="*/ 0 h 86"/>
                            <a:gd name="T6" fmla="*/ 0 w 192"/>
                            <a:gd name="T7" fmla="*/ 0 h 86"/>
                            <a:gd name="T8" fmla="*/ 0 w 19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
                              <a:moveTo>
                                <a:pt x="192" y="0"/>
                              </a:moveTo>
                              <a:lnTo>
                                <a:pt x="138" y="86"/>
                              </a:lnTo>
                              <a:lnTo>
                                <a:pt x="55" y="86"/>
                              </a:lnTo>
                              <a:lnTo>
                                <a:pt x="0" y="0"/>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sp>
                  <p:nvSpPr>
                    <p:cNvPr id="38992" name="Freeform 838"/>
                    <p:cNvSpPr>
                      <a:spLocks/>
                    </p:cNvSpPr>
                    <p:nvPr/>
                  </p:nvSpPr>
                  <p:spPr bwMode="auto">
                    <a:xfrm>
                      <a:off x="2976" y="2164"/>
                      <a:ext cx="18" cy="50"/>
                    </a:xfrm>
                    <a:custGeom>
                      <a:avLst/>
                      <a:gdLst>
                        <a:gd name="T0" fmla="*/ 0 w 106"/>
                        <a:gd name="T1" fmla="*/ 0 h 298"/>
                        <a:gd name="T2" fmla="*/ 0 w 106"/>
                        <a:gd name="T3" fmla="*/ 0 h 298"/>
                        <a:gd name="T4" fmla="*/ 0 w 106"/>
                        <a:gd name="T5" fmla="*/ 0 h 298"/>
                        <a:gd name="T6" fmla="*/ 0 w 106"/>
                        <a:gd name="T7" fmla="*/ 0 h 298"/>
                        <a:gd name="T8" fmla="*/ 0 w 106"/>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298">
                          <a:moveTo>
                            <a:pt x="106" y="0"/>
                          </a:moveTo>
                          <a:lnTo>
                            <a:pt x="106" y="298"/>
                          </a:lnTo>
                          <a:lnTo>
                            <a:pt x="0" y="298"/>
                          </a:lnTo>
                          <a:lnTo>
                            <a:pt x="0" y="52"/>
                          </a:lnTo>
                          <a:lnTo>
                            <a:pt x="106"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8993" name="Group 839"/>
                    <p:cNvGrpSpPr>
                      <a:grpSpLocks/>
                    </p:cNvGrpSpPr>
                    <p:nvPr/>
                  </p:nvGrpSpPr>
                  <p:grpSpPr bwMode="auto">
                    <a:xfrm>
                      <a:off x="3000" y="2171"/>
                      <a:ext cx="173" cy="44"/>
                      <a:chOff x="3000" y="2171"/>
                      <a:chExt cx="173" cy="44"/>
                    </a:xfrm>
                  </p:grpSpPr>
                  <p:sp>
                    <p:nvSpPr>
                      <p:cNvPr id="38994" name="Rectangle 840"/>
                      <p:cNvSpPr>
                        <a:spLocks noChangeArrowheads="1"/>
                      </p:cNvSpPr>
                      <p:nvPr/>
                    </p:nvSpPr>
                    <p:spPr bwMode="auto">
                      <a:xfrm>
                        <a:off x="3137"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95" name="Rectangle 841"/>
                      <p:cNvSpPr>
                        <a:spLocks noChangeArrowheads="1"/>
                      </p:cNvSpPr>
                      <p:nvPr/>
                    </p:nvSpPr>
                    <p:spPr bwMode="auto">
                      <a:xfrm>
                        <a:off x="3123"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96" name="Rectangle 842"/>
                      <p:cNvSpPr>
                        <a:spLocks noChangeArrowheads="1"/>
                      </p:cNvSpPr>
                      <p:nvPr/>
                    </p:nvSpPr>
                    <p:spPr bwMode="auto">
                      <a:xfrm>
                        <a:off x="3110"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97" name="Rectangle 843"/>
                      <p:cNvSpPr>
                        <a:spLocks noChangeArrowheads="1"/>
                      </p:cNvSpPr>
                      <p:nvPr/>
                    </p:nvSpPr>
                    <p:spPr bwMode="auto">
                      <a:xfrm>
                        <a:off x="3055"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98" name="Rectangle 844"/>
                      <p:cNvSpPr>
                        <a:spLocks noChangeArrowheads="1"/>
                      </p:cNvSpPr>
                      <p:nvPr/>
                    </p:nvSpPr>
                    <p:spPr bwMode="auto">
                      <a:xfrm>
                        <a:off x="3041" y="2171"/>
                        <a:ext cx="8"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99" name="Rectangle 845"/>
                      <p:cNvSpPr>
                        <a:spLocks noChangeArrowheads="1"/>
                      </p:cNvSpPr>
                      <p:nvPr/>
                    </p:nvSpPr>
                    <p:spPr bwMode="auto">
                      <a:xfrm>
                        <a:off x="3027"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0" name="Rectangle 846"/>
                      <p:cNvSpPr>
                        <a:spLocks noChangeArrowheads="1"/>
                      </p:cNvSpPr>
                      <p:nvPr/>
                    </p:nvSpPr>
                    <p:spPr bwMode="auto">
                      <a:xfrm>
                        <a:off x="3013"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1" name="Rectangle 847"/>
                      <p:cNvSpPr>
                        <a:spLocks noChangeArrowheads="1"/>
                      </p:cNvSpPr>
                      <p:nvPr/>
                    </p:nvSpPr>
                    <p:spPr bwMode="auto">
                      <a:xfrm>
                        <a:off x="3000" y="2171"/>
                        <a:ext cx="8"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2" name="Rectangle 848"/>
                      <p:cNvSpPr>
                        <a:spLocks noChangeArrowheads="1"/>
                      </p:cNvSpPr>
                      <p:nvPr/>
                    </p:nvSpPr>
                    <p:spPr bwMode="auto">
                      <a:xfrm>
                        <a:off x="3096"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3" name="Rectangle 849"/>
                      <p:cNvSpPr>
                        <a:spLocks noChangeArrowheads="1"/>
                      </p:cNvSpPr>
                      <p:nvPr/>
                    </p:nvSpPr>
                    <p:spPr bwMode="auto">
                      <a:xfrm>
                        <a:off x="3082"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4" name="Rectangle 850"/>
                      <p:cNvSpPr>
                        <a:spLocks noChangeArrowheads="1"/>
                      </p:cNvSpPr>
                      <p:nvPr/>
                    </p:nvSpPr>
                    <p:spPr bwMode="auto">
                      <a:xfrm>
                        <a:off x="3069" y="2171"/>
                        <a:ext cx="9"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5" name="Rectangle 851"/>
                      <p:cNvSpPr>
                        <a:spLocks noChangeArrowheads="1"/>
                      </p:cNvSpPr>
                      <p:nvPr/>
                    </p:nvSpPr>
                    <p:spPr bwMode="auto">
                      <a:xfrm>
                        <a:off x="3152" y="2183"/>
                        <a:ext cx="21" cy="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9006" name="Rectangle 852"/>
                      <p:cNvSpPr>
                        <a:spLocks noChangeArrowheads="1"/>
                      </p:cNvSpPr>
                      <p:nvPr/>
                    </p:nvSpPr>
                    <p:spPr bwMode="auto">
                      <a:xfrm>
                        <a:off x="3153" y="2171"/>
                        <a:ext cx="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grpSp>
              <p:grpSp>
                <p:nvGrpSpPr>
                  <p:cNvPr id="38965" name="Group 853"/>
                  <p:cNvGrpSpPr>
                    <a:grpSpLocks/>
                  </p:cNvGrpSpPr>
                  <p:nvPr/>
                </p:nvGrpSpPr>
                <p:grpSpPr bwMode="auto">
                  <a:xfrm>
                    <a:off x="3232" y="1824"/>
                    <a:ext cx="345" cy="392"/>
                    <a:chOff x="3232" y="1824"/>
                    <a:chExt cx="345" cy="392"/>
                  </a:xfrm>
                </p:grpSpPr>
                <p:grpSp>
                  <p:nvGrpSpPr>
                    <p:cNvPr id="38972" name="Group 854"/>
                    <p:cNvGrpSpPr>
                      <a:grpSpLocks/>
                    </p:cNvGrpSpPr>
                    <p:nvPr/>
                  </p:nvGrpSpPr>
                  <p:grpSpPr bwMode="auto">
                    <a:xfrm>
                      <a:off x="3267" y="1842"/>
                      <a:ext cx="310" cy="374"/>
                      <a:chOff x="3267" y="1842"/>
                      <a:chExt cx="310" cy="374"/>
                    </a:xfrm>
                  </p:grpSpPr>
                  <p:grpSp>
                    <p:nvGrpSpPr>
                      <p:cNvPr id="38974" name="Group 855"/>
                      <p:cNvGrpSpPr>
                        <a:grpSpLocks/>
                      </p:cNvGrpSpPr>
                      <p:nvPr/>
                    </p:nvGrpSpPr>
                    <p:grpSpPr bwMode="auto">
                      <a:xfrm>
                        <a:off x="3334" y="1863"/>
                        <a:ext cx="243" cy="350"/>
                        <a:chOff x="3334" y="1863"/>
                        <a:chExt cx="243" cy="350"/>
                      </a:xfrm>
                    </p:grpSpPr>
                    <p:grpSp>
                      <p:nvGrpSpPr>
                        <p:cNvPr id="38977" name="Group 856"/>
                        <p:cNvGrpSpPr>
                          <a:grpSpLocks/>
                        </p:cNvGrpSpPr>
                        <p:nvPr/>
                      </p:nvGrpSpPr>
                      <p:grpSpPr bwMode="auto">
                        <a:xfrm>
                          <a:off x="3394" y="1883"/>
                          <a:ext cx="183" cy="329"/>
                          <a:chOff x="3394" y="1883"/>
                          <a:chExt cx="183" cy="329"/>
                        </a:xfrm>
                      </p:grpSpPr>
                      <p:sp>
                        <p:nvSpPr>
                          <p:cNvPr id="38980" name="Rectangle 857"/>
                          <p:cNvSpPr>
                            <a:spLocks noChangeArrowheads="1"/>
                          </p:cNvSpPr>
                          <p:nvPr/>
                        </p:nvSpPr>
                        <p:spPr bwMode="auto">
                          <a:xfrm>
                            <a:off x="3449" y="1903"/>
                            <a:ext cx="1"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nvGrpSpPr>
                          <p:cNvPr id="38981" name="Group 858"/>
                          <p:cNvGrpSpPr>
                            <a:grpSpLocks/>
                          </p:cNvGrpSpPr>
                          <p:nvPr/>
                        </p:nvGrpSpPr>
                        <p:grpSpPr bwMode="auto">
                          <a:xfrm>
                            <a:off x="3475" y="1912"/>
                            <a:ext cx="102" cy="298"/>
                            <a:chOff x="3475" y="1912"/>
                            <a:chExt cx="102" cy="298"/>
                          </a:xfrm>
                        </p:grpSpPr>
                        <p:sp>
                          <p:nvSpPr>
                            <p:cNvPr id="38984" name="Rectangle 859"/>
                            <p:cNvSpPr>
                              <a:spLocks noChangeArrowheads="1"/>
                            </p:cNvSpPr>
                            <p:nvPr/>
                          </p:nvSpPr>
                          <p:spPr bwMode="auto">
                            <a:xfrm>
                              <a:off x="3576" y="1946"/>
                              <a:ext cx="1"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85" name="Rectangle 860"/>
                            <p:cNvSpPr>
                              <a:spLocks noChangeArrowheads="1"/>
                            </p:cNvSpPr>
                            <p:nvPr/>
                          </p:nvSpPr>
                          <p:spPr bwMode="auto">
                            <a:xfrm>
                              <a:off x="3501" y="1921"/>
                              <a:ext cx="2"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86" name="Rectangle 861"/>
                            <p:cNvSpPr>
                              <a:spLocks noChangeArrowheads="1"/>
                            </p:cNvSpPr>
                            <p:nvPr/>
                          </p:nvSpPr>
                          <p:spPr bwMode="auto">
                            <a:xfrm>
                              <a:off x="3526" y="1931"/>
                              <a:ext cx="1"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87" name="Rectangle 862"/>
                            <p:cNvSpPr>
                              <a:spLocks noChangeArrowheads="1"/>
                            </p:cNvSpPr>
                            <p:nvPr/>
                          </p:nvSpPr>
                          <p:spPr bwMode="auto">
                            <a:xfrm>
                              <a:off x="3551" y="1939"/>
                              <a:ext cx="2" cy="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88" name="Rectangle 863"/>
                            <p:cNvSpPr>
                              <a:spLocks noChangeArrowheads="1"/>
                            </p:cNvSpPr>
                            <p:nvPr/>
                          </p:nvSpPr>
                          <p:spPr bwMode="auto">
                            <a:xfrm>
                              <a:off x="3475" y="1912"/>
                              <a:ext cx="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8982" name="Rectangle 864"/>
                          <p:cNvSpPr>
                            <a:spLocks noChangeArrowheads="1"/>
                          </p:cNvSpPr>
                          <p:nvPr/>
                        </p:nvSpPr>
                        <p:spPr bwMode="auto">
                          <a:xfrm>
                            <a:off x="3422" y="1893"/>
                            <a:ext cx="2"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83" name="Rectangle 865"/>
                          <p:cNvSpPr>
                            <a:spLocks noChangeArrowheads="1"/>
                          </p:cNvSpPr>
                          <p:nvPr/>
                        </p:nvSpPr>
                        <p:spPr bwMode="auto">
                          <a:xfrm>
                            <a:off x="3394" y="1883"/>
                            <a:ext cx="1"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8978" name="Rectangle 866"/>
                        <p:cNvSpPr>
                          <a:spLocks noChangeArrowheads="1"/>
                        </p:cNvSpPr>
                        <p:nvPr/>
                      </p:nvSpPr>
                      <p:spPr bwMode="auto">
                        <a:xfrm>
                          <a:off x="3366" y="1874"/>
                          <a:ext cx="1" cy="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79" name="Rectangle 867"/>
                        <p:cNvSpPr>
                          <a:spLocks noChangeArrowheads="1"/>
                        </p:cNvSpPr>
                        <p:nvPr/>
                      </p:nvSpPr>
                      <p:spPr bwMode="auto">
                        <a:xfrm>
                          <a:off x="3334" y="1863"/>
                          <a:ext cx="1" cy="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8975" name="Rectangle 868"/>
                      <p:cNvSpPr>
                        <a:spLocks noChangeArrowheads="1"/>
                      </p:cNvSpPr>
                      <p:nvPr/>
                    </p:nvSpPr>
                    <p:spPr bwMode="auto">
                      <a:xfrm>
                        <a:off x="3301" y="1852"/>
                        <a:ext cx="1" cy="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76" name="Rectangle 869"/>
                      <p:cNvSpPr>
                        <a:spLocks noChangeArrowheads="1"/>
                      </p:cNvSpPr>
                      <p:nvPr/>
                    </p:nvSpPr>
                    <p:spPr bwMode="auto">
                      <a:xfrm>
                        <a:off x="3267" y="1842"/>
                        <a:ext cx="2" cy="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8973" name="Rectangle 870"/>
                    <p:cNvSpPr>
                      <a:spLocks noChangeArrowheads="1"/>
                    </p:cNvSpPr>
                    <p:nvPr/>
                  </p:nvSpPr>
                  <p:spPr bwMode="auto">
                    <a:xfrm>
                      <a:off x="3232" y="1824"/>
                      <a:ext cx="1" cy="3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sp>
                <p:nvSpPr>
                  <p:cNvPr id="38966" name="Freeform 871"/>
                  <p:cNvSpPr>
                    <a:spLocks/>
                  </p:cNvSpPr>
                  <p:nvPr/>
                </p:nvSpPr>
                <p:spPr bwMode="auto">
                  <a:xfrm>
                    <a:off x="2994" y="2205"/>
                    <a:ext cx="646" cy="50"/>
                  </a:xfrm>
                  <a:custGeom>
                    <a:avLst/>
                    <a:gdLst>
                      <a:gd name="T0" fmla="*/ 0 w 3877"/>
                      <a:gd name="T1" fmla="*/ 0 h 299"/>
                      <a:gd name="T2" fmla="*/ 0 w 3877"/>
                      <a:gd name="T3" fmla="*/ 0 h 299"/>
                      <a:gd name="T4" fmla="*/ 0 w 3877"/>
                      <a:gd name="T5" fmla="*/ 0 h 299"/>
                      <a:gd name="T6" fmla="*/ 0 w 3877"/>
                      <a:gd name="T7" fmla="*/ 0 h 299"/>
                      <a:gd name="T8" fmla="*/ 0 w 3877"/>
                      <a:gd name="T9" fmla="*/ 0 h 299"/>
                      <a:gd name="T10" fmla="*/ 0 w 3877"/>
                      <a:gd name="T11" fmla="*/ 0 h 299"/>
                      <a:gd name="T12" fmla="*/ 0 w 3877"/>
                      <a:gd name="T13" fmla="*/ 0 h 299"/>
                      <a:gd name="T14" fmla="*/ 0 w 3877"/>
                      <a:gd name="T15" fmla="*/ 0 h 299"/>
                      <a:gd name="T16" fmla="*/ 0 w 3877"/>
                      <a:gd name="T17" fmla="*/ 0 h 2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7" h="299">
                        <a:moveTo>
                          <a:pt x="0" y="51"/>
                        </a:moveTo>
                        <a:lnTo>
                          <a:pt x="1380" y="49"/>
                        </a:lnTo>
                        <a:lnTo>
                          <a:pt x="3584" y="0"/>
                        </a:lnTo>
                        <a:lnTo>
                          <a:pt x="3877" y="299"/>
                        </a:lnTo>
                        <a:lnTo>
                          <a:pt x="3592" y="296"/>
                        </a:lnTo>
                        <a:lnTo>
                          <a:pt x="3400" y="103"/>
                        </a:lnTo>
                        <a:lnTo>
                          <a:pt x="1380" y="145"/>
                        </a:lnTo>
                        <a:lnTo>
                          <a:pt x="103" y="145"/>
                        </a:lnTo>
                        <a:lnTo>
                          <a:pt x="0" y="5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nvGrpSpPr>
                  <p:cNvPr id="38967" name="Group 872"/>
                  <p:cNvGrpSpPr>
                    <a:grpSpLocks/>
                  </p:cNvGrpSpPr>
                  <p:nvPr/>
                </p:nvGrpSpPr>
                <p:grpSpPr bwMode="auto">
                  <a:xfrm>
                    <a:off x="3433" y="2165"/>
                    <a:ext cx="215" cy="53"/>
                    <a:chOff x="3433" y="2165"/>
                    <a:chExt cx="215" cy="53"/>
                  </a:xfrm>
                </p:grpSpPr>
                <p:sp>
                  <p:nvSpPr>
                    <p:cNvPr id="38968" name="Rectangle 873"/>
                    <p:cNvSpPr>
                      <a:spLocks noChangeArrowheads="1"/>
                    </p:cNvSpPr>
                    <p:nvPr/>
                  </p:nvSpPr>
                  <p:spPr bwMode="auto">
                    <a:xfrm>
                      <a:off x="3564" y="2174"/>
                      <a:ext cx="22" cy="44"/>
                    </a:xfrm>
                    <a:prstGeom prst="rect">
                      <a:avLst/>
                    </a:prstGeom>
                    <a:solidFill>
                      <a:srgbClr val="5F5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38969" name="Freeform 874"/>
                    <p:cNvSpPr>
                      <a:spLocks/>
                    </p:cNvSpPr>
                    <p:nvPr/>
                  </p:nvSpPr>
                  <p:spPr bwMode="auto">
                    <a:xfrm>
                      <a:off x="3564" y="2175"/>
                      <a:ext cx="22" cy="28"/>
                    </a:xfrm>
                    <a:custGeom>
                      <a:avLst/>
                      <a:gdLst>
                        <a:gd name="T0" fmla="*/ 0 w 132"/>
                        <a:gd name="T1" fmla="*/ 0 h 170"/>
                        <a:gd name="T2" fmla="*/ 0 w 132"/>
                        <a:gd name="T3" fmla="*/ 0 h 170"/>
                        <a:gd name="T4" fmla="*/ 0 w 132"/>
                        <a:gd name="T5" fmla="*/ 0 h 170"/>
                        <a:gd name="T6" fmla="*/ 0 w 132"/>
                        <a:gd name="T7" fmla="*/ 0 h 170"/>
                        <a:gd name="T8" fmla="*/ 0 w 132"/>
                        <a:gd name="T9" fmla="*/ 0 h 170"/>
                        <a:gd name="T10" fmla="*/ 0 w 132"/>
                        <a:gd name="T11" fmla="*/ 0 h 1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170">
                          <a:moveTo>
                            <a:pt x="132" y="0"/>
                          </a:moveTo>
                          <a:lnTo>
                            <a:pt x="131" y="81"/>
                          </a:lnTo>
                          <a:lnTo>
                            <a:pt x="80" y="81"/>
                          </a:lnTo>
                          <a:lnTo>
                            <a:pt x="0" y="170"/>
                          </a:lnTo>
                          <a:lnTo>
                            <a:pt x="0"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8970" name="Freeform 875"/>
                    <p:cNvSpPr>
                      <a:spLocks/>
                    </p:cNvSpPr>
                    <p:nvPr/>
                  </p:nvSpPr>
                  <p:spPr bwMode="auto">
                    <a:xfrm>
                      <a:off x="3433" y="2165"/>
                      <a:ext cx="215" cy="11"/>
                    </a:xfrm>
                    <a:custGeom>
                      <a:avLst/>
                      <a:gdLst>
                        <a:gd name="T0" fmla="*/ 0 w 1291"/>
                        <a:gd name="T1" fmla="*/ 0 h 68"/>
                        <a:gd name="T2" fmla="*/ 0 w 1291"/>
                        <a:gd name="T3" fmla="*/ 0 h 68"/>
                        <a:gd name="T4" fmla="*/ 0 w 1291"/>
                        <a:gd name="T5" fmla="*/ 0 h 68"/>
                        <a:gd name="T6" fmla="*/ 0 w 1291"/>
                        <a:gd name="T7" fmla="*/ 0 h 68"/>
                        <a:gd name="T8" fmla="*/ 0 w 1291"/>
                        <a:gd name="T9" fmla="*/ 0 h 68"/>
                        <a:gd name="T10" fmla="*/ 0 w 1291"/>
                        <a:gd name="T11" fmla="*/ 0 h 68"/>
                        <a:gd name="T12" fmla="*/ 0 w 1291"/>
                        <a:gd name="T13" fmla="*/ 0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1" h="68">
                          <a:moveTo>
                            <a:pt x="0" y="4"/>
                          </a:moveTo>
                          <a:lnTo>
                            <a:pt x="722" y="0"/>
                          </a:lnTo>
                          <a:lnTo>
                            <a:pt x="1291" y="28"/>
                          </a:lnTo>
                          <a:lnTo>
                            <a:pt x="1291" y="68"/>
                          </a:lnTo>
                          <a:lnTo>
                            <a:pt x="656" y="68"/>
                          </a:lnTo>
                          <a:lnTo>
                            <a:pt x="0" y="6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sp>
                  <p:nvSpPr>
                    <p:cNvPr id="38971" name="Freeform 876"/>
                    <p:cNvSpPr>
                      <a:spLocks/>
                    </p:cNvSpPr>
                    <p:nvPr/>
                  </p:nvSpPr>
                  <p:spPr bwMode="auto">
                    <a:xfrm>
                      <a:off x="3553" y="2166"/>
                      <a:ext cx="95" cy="10"/>
                    </a:xfrm>
                    <a:custGeom>
                      <a:avLst/>
                      <a:gdLst>
                        <a:gd name="T0" fmla="*/ 0 w 569"/>
                        <a:gd name="T1" fmla="*/ 0 h 61"/>
                        <a:gd name="T2" fmla="*/ 0 w 569"/>
                        <a:gd name="T3" fmla="*/ 0 h 61"/>
                        <a:gd name="T4" fmla="*/ 0 w 569"/>
                        <a:gd name="T5" fmla="*/ 0 h 61"/>
                        <a:gd name="T6" fmla="*/ 0 w 569"/>
                        <a:gd name="T7" fmla="*/ 0 h 61"/>
                        <a:gd name="T8" fmla="*/ 0 w 569"/>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61">
                          <a:moveTo>
                            <a:pt x="0" y="0"/>
                          </a:moveTo>
                          <a:lnTo>
                            <a:pt x="0" y="61"/>
                          </a:lnTo>
                          <a:lnTo>
                            <a:pt x="569" y="61"/>
                          </a:lnTo>
                          <a:lnTo>
                            <a:pt x="569" y="27"/>
                          </a:lnTo>
                          <a:lnTo>
                            <a:pt x="0"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a:p>
                  </p:txBody>
                </p:sp>
              </p:grpSp>
            </p:grpSp>
          </p:grpSp>
          <p:sp>
            <p:nvSpPr>
              <p:cNvPr id="38946" name="Text Box 882"/>
              <p:cNvSpPr txBox="1">
                <a:spLocks noChangeArrowheads="1"/>
              </p:cNvSpPr>
              <p:nvPr/>
            </p:nvSpPr>
            <p:spPr bwMode="auto">
              <a:xfrm>
                <a:off x="2517" y="1730"/>
                <a:ext cx="691"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solidFill>
                      <a:srgbClr val="33CCCC"/>
                    </a:solidFill>
                  </a:rPr>
                  <a:t>Sales</a:t>
                </a:r>
              </a:p>
              <a:p>
                <a:pPr algn="ctr"/>
                <a:r>
                  <a:rPr lang="en-US" b="1" dirty="0">
                    <a:solidFill>
                      <a:srgbClr val="33CCCC"/>
                    </a:solidFill>
                  </a:rPr>
                  <a:t>Offices</a:t>
                </a:r>
              </a:p>
            </p:txBody>
          </p:sp>
        </p:grpSp>
        <p:grpSp>
          <p:nvGrpSpPr>
            <p:cNvPr id="38919" name="Group 889"/>
            <p:cNvGrpSpPr>
              <a:grpSpLocks/>
            </p:cNvGrpSpPr>
            <p:nvPr/>
          </p:nvGrpSpPr>
          <p:grpSpPr bwMode="auto">
            <a:xfrm>
              <a:off x="277" y="3312"/>
              <a:ext cx="1200" cy="864"/>
              <a:chOff x="288" y="3312"/>
              <a:chExt cx="1200" cy="864"/>
            </a:xfrm>
          </p:grpSpPr>
          <p:sp>
            <p:nvSpPr>
              <p:cNvPr id="44916" name="Rectangle 884"/>
              <p:cNvSpPr>
                <a:spLocks noChangeArrowheads="1"/>
              </p:cNvSpPr>
              <p:nvPr/>
            </p:nvSpPr>
            <p:spPr bwMode="auto">
              <a:xfrm>
                <a:off x="288" y="3312"/>
                <a:ext cx="1200" cy="864"/>
              </a:xfrm>
              <a:prstGeom prst="rect">
                <a:avLst/>
              </a:prstGeom>
              <a:gradFill rotWithShape="0">
                <a:gsLst>
                  <a:gs pos="0">
                    <a:srgbClr val="99CCFF"/>
                  </a:gs>
                  <a:gs pos="50000">
                    <a:schemeClr val="bg1"/>
                  </a:gs>
                  <a:gs pos="100000">
                    <a:srgbClr val="99CCFF"/>
                  </a:gs>
                </a:gsLst>
                <a:lin ang="27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solidFill>
                    <a:srgbClr val="9900CC"/>
                  </a:solidFill>
                </a:endParaRPr>
              </a:p>
              <a:p>
                <a:pPr>
                  <a:defRPr/>
                </a:pPr>
                <a:r>
                  <a:rPr lang="en-US" sz="1600">
                    <a:solidFill>
                      <a:srgbClr val="9900CC"/>
                    </a:solidFill>
                  </a:rPr>
                  <a:t>The factory automati-</a:t>
                </a:r>
              </a:p>
              <a:p>
                <a:pPr>
                  <a:defRPr/>
                </a:pPr>
                <a:r>
                  <a:rPr lang="en-US" sz="1600">
                    <a:solidFill>
                      <a:srgbClr val="9900CC"/>
                    </a:solidFill>
                  </a:rPr>
                  <a:t>cally receives the</a:t>
                </a:r>
              </a:p>
              <a:p>
                <a:pPr>
                  <a:defRPr/>
                </a:pPr>
                <a:r>
                  <a:rPr lang="en-US" sz="1600">
                    <a:solidFill>
                      <a:srgbClr val="9900CC"/>
                    </a:solidFill>
                  </a:rPr>
                  <a:t>sales order and can</a:t>
                </a:r>
              </a:p>
              <a:p>
                <a:pPr>
                  <a:defRPr/>
                </a:pPr>
                <a:r>
                  <a:rPr lang="en-US" sz="1600">
                    <a:solidFill>
                      <a:srgbClr val="9900CC"/>
                    </a:solidFill>
                  </a:rPr>
                  <a:t>begin production.</a:t>
                </a:r>
              </a:p>
            </p:txBody>
          </p:sp>
          <p:sp>
            <p:nvSpPr>
              <p:cNvPr id="38943" name="Text Box 887"/>
              <p:cNvSpPr txBox="1">
                <a:spLocks noChangeArrowheads="1"/>
              </p:cNvSpPr>
              <p:nvPr/>
            </p:nvSpPr>
            <p:spPr bwMode="auto">
              <a:xfrm>
                <a:off x="515" y="3312"/>
                <a:ext cx="74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9900CC"/>
                    </a:solidFill>
                  </a:rPr>
                  <a:t>FACTORY</a:t>
                </a:r>
              </a:p>
            </p:txBody>
          </p:sp>
          <p:sp>
            <p:nvSpPr>
              <p:cNvPr id="38944" name="Line 888"/>
              <p:cNvSpPr>
                <a:spLocks noChangeShapeType="1"/>
              </p:cNvSpPr>
              <p:nvPr/>
            </p:nvSpPr>
            <p:spPr bwMode="auto">
              <a:xfrm>
                <a:off x="288" y="3504"/>
                <a:ext cx="1200"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38920" name="Group 902"/>
            <p:cNvGrpSpPr>
              <a:grpSpLocks/>
            </p:cNvGrpSpPr>
            <p:nvPr/>
          </p:nvGrpSpPr>
          <p:grpSpPr bwMode="auto">
            <a:xfrm>
              <a:off x="1573" y="3312"/>
              <a:ext cx="1267" cy="864"/>
              <a:chOff x="1632" y="3312"/>
              <a:chExt cx="1267" cy="864"/>
            </a:xfrm>
          </p:grpSpPr>
          <p:sp>
            <p:nvSpPr>
              <p:cNvPr id="44923" name="Rectangle 891"/>
              <p:cNvSpPr>
                <a:spLocks noChangeArrowheads="1"/>
              </p:cNvSpPr>
              <p:nvPr/>
            </p:nvSpPr>
            <p:spPr bwMode="auto">
              <a:xfrm>
                <a:off x="1632" y="3312"/>
                <a:ext cx="1267" cy="864"/>
              </a:xfrm>
              <a:prstGeom prst="rect">
                <a:avLst/>
              </a:prstGeom>
              <a:gradFill rotWithShape="0">
                <a:gsLst>
                  <a:gs pos="0">
                    <a:srgbClr val="99CCFF"/>
                  </a:gs>
                  <a:gs pos="50000">
                    <a:schemeClr val="bg1"/>
                  </a:gs>
                  <a:gs pos="100000">
                    <a:srgbClr val="99CCFF"/>
                  </a:gs>
                </a:gsLst>
                <a:lin ang="27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solidFill>
                    <a:srgbClr val="9900CC"/>
                  </a:solidFill>
                </a:endParaRPr>
              </a:p>
              <a:p>
                <a:pPr>
                  <a:defRPr/>
                </a:pPr>
                <a:r>
                  <a:rPr lang="en-US" sz="1600">
                    <a:solidFill>
                      <a:srgbClr val="9900CC"/>
                    </a:solidFill>
                  </a:rPr>
                  <a:t>The warehouse is si-</a:t>
                </a:r>
              </a:p>
              <a:p>
                <a:pPr>
                  <a:defRPr/>
                </a:pPr>
                <a:r>
                  <a:rPr lang="en-US" sz="1600">
                    <a:solidFill>
                      <a:srgbClr val="9900CC"/>
                    </a:solidFill>
                  </a:rPr>
                  <a:t>multaneously informed</a:t>
                </a:r>
              </a:p>
              <a:p>
                <a:pPr>
                  <a:defRPr/>
                </a:pPr>
                <a:r>
                  <a:rPr lang="en-US" sz="1600">
                    <a:solidFill>
                      <a:srgbClr val="9900CC"/>
                    </a:solidFill>
                  </a:rPr>
                  <a:t>about the order and </a:t>
                </a:r>
              </a:p>
              <a:p>
                <a:pPr>
                  <a:defRPr/>
                </a:pPr>
                <a:r>
                  <a:rPr lang="en-US" sz="1600">
                    <a:solidFill>
                      <a:srgbClr val="9900CC"/>
                    </a:solidFill>
                  </a:rPr>
                  <a:t>can schedule shipping.</a:t>
                </a:r>
              </a:p>
            </p:txBody>
          </p:sp>
          <p:sp>
            <p:nvSpPr>
              <p:cNvPr id="38940" name="Text Box 892"/>
              <p:cNvSpPr txBox="1">
                <a:spLocks noChangeArrowheads="1"/>
              </p:cNvSpPr>
              <p:nvPr/>
            </p:nvSpPr>
            <p:spPr bwMode="auto">
              <a:xfrm>
                <a:off x="1785" y="3312"/>
                <a:ext cx="96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9900CC"/>
                    </a:solidFill>
                  </a:rPr>
                  <a:t>WAREHOUSE</a:t>
                </a:r>
              </a:p>
            </p:txBody>
          </p:sp>
          <p:sp>
            <p:nvSpPr>
              <p:cNvPr id="38941" name="Line 893"/>
              <p:cNvSpPr>
                <a:spLocks noChangeShapeType="1"/>
              </p:cNvSpPr>
              <p:nvPr/>
            </p:nvSpPr>
            <p:spPr bwMode="auto">
              <a:xfrm>
                <a:off x="1632" y="3504"/>
                <a:ext cx="126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38921" name="Group 903"/>
            <p:cNvGrpSpPr>
              <a:grpSpLocks/>
            </p:cNvGrpSpPr>
            <p:nvPr/>
          </p:nvGrpSpPr>
          <p:grpSpPr bwMode="auto">
            <a:xfrm>
              <a:off x="2932" y="3312"/>
              <a:ext cx="1200" cy="864"/>
              <a:chOff x="2943" y="3312"/>
              <a:chExt cx="1200" cy="864"/>
            </a:xfrm>
          </p:grpSpPr>
          <p:sp>
            <p:nvSpPr>
              <p:cNvPr id="44927" name="Rectangle 895"/>
              <p:cNvSpPr>
                <a:spLocks noChangeArrowheads="1"/>
              </p:cNvSpPr>
              <p:nvPr/>
            </p:nvSpPr>
            <p:spPr bwMode="auto">
              <a:xfrm>
                <a:off x="2943" y="3312"/>
                <a:ext cx="1200" cy="864"/>
              </a:xfrm>
              <a:prstGeom prst="rect">
                <a:avLst/>
              </a:prstGeom>
              <a:gradFill rotWithShape="0">
                <a:gsLst>
                  <a:gs pos="0">
                    <a:srgbClr val="99CCFF"/>
                  </a:gs>
                  <a:gs pos="50000">
                    <a:schemeClr val="bg1"/>
                  </a:gs>
                  <a:gs pos="100000">
                    <a:srgbClr val="99CCFF"/>
                  </a:gs>
                </a:gsLst>
                <a:lin ang="27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solidFill>
                    <a:srgbClr val="9900CC"/>
                  </a:solidFill>
                </a:endParaRPr>
              </a:p>
              <a:p>
                <a:pPr>
                  <a:defRPr/>
                </a:pPr>
                <a:r>
                  <a:rPr lang="en-US" sz="1600">
                    <a:solidFill>
                      <a:srgbClr val="9900CC"/>
                    </a:solidFill>
                  </a:rPr>
                  <a:t>Accounting gets up-</a:t>
                </a:r>
              </a:p>
              <a:p>
                <a:pPr>
                  <a:defRPr/>
                </a:pPr>
                <a:r>
                  <a:rPr lang="en-US" sz="1600">
                    <a:solidFill>
                      <a:srgbClr val="9900CC"/>
                    </a:solidFill>
                  </a:rPr>
                  <a:t>dated sales and pro-</a:t>
                </a:r>
              </a:p>
              <a:p>
                <a:pPr>
                  <a:defRPr/>
                </a:pPr>
                <a:r>
                  <a:rPr lang="en-US" sz="1600">
                    <a:solidFill>
                      <a:srgbClr val="9900CC"/>
                    </a:solidFill>
                  </a:rPr>
                  <a:t>duction data at every</a:t>
                </a:r>
              </a:p>
              <a:p>
                <a:pPr>
                  <a:defRPr/>
                </a:pPr>
                <a:r>
                  <a:rPr lang="en-US" sz="1600">
                    <a:solidFill>
                      <a:srgbClr val="9900CC"/>
                    </a:solidFill>
                  </a:rPr>
                  <a:t>step of the process</a:t>
                </a:r>
              </a:p>
            </p:txBody>
          </p:sp>
          <p:sp>
            <p:nvSpPr>
              <p:cNvPr id="38937" name="Text Box 896"/>
              <p:cNvSpPr txBox="1">
                <a:spLocks noChangeArrowheads="1"/>
              </p:cNvSpPr>
              <p:nvPr/>
            </p:nvSpPr>
            <p:spPr bwMode="auto">
              <a:xfrm>
                <a:off x="3042" y="3312"/>
                <a:ext cx="100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9900CC"/>
                    </a:solidFill>
                  </a:rPr>
                  <a:t>ACCOUNTING</a:t>
                </a:r>
              </a:p>
            </p:txBody>
          </p:sp>
          <p:sp>
            <p:nvSpPr>
              <p:cNvPr id="38938" name="Line 897"/>
              <p:cNvSpPr>
                <a:spLocks noChangeShapeType="1"/>
              </p:cNvSpPr>
              <p:nvPr/>
            </p:nvSpPr>
            <p:spPr bwMode="auto">
              <a:xfrm>
                <a:off x="2943" y="3504"/>
                <a:ext cx="1200"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38922" name="Group 904"/>
            <p:cNvGrpSpPr>
              <a:grpSpLocks/>
            </p:cNvGrpSpPr>
            <p:nvPr/>
          </p:nvGrpSpPr>
          <p:grpSpPr bwMode="auto">
            <a:xfrm>
              <a:off x="4213" y="3312"/>
              <a:ext cx="1226" cy="864"/>
              <a:chOff x="4338" y="3312"/>
              <a:chExt cx="1226" cy="864"/>
            </a:xfrm>
          </p:grpSpPr>
          <p:sp>
            <p:nvSpPr>
              <p:cNvPr id="44931" name="Rectangle 899"/>
              <p:cNvSpPr>
                <a:spLocks noChangeArrowheads="1"/>
              </p:cNvSpPr>
              <p:nvPr/>
            </p:nvSpPr>
            <p:spPr bwMode="auto">
              <a:xfrm>
                <a:off x="4350" y="3312"/>
                <a:ext cx="1200" cy="864"/>
              </a:xfrm>
              <a:prstGeom prst="rect">
                <a:avLst/>
              </a:prstGeom>
              <a:gradFill rotWithShape="0">
                <a:gsLst>
                  <a:gs pos="0">
                    <a:srgbClr val="99CCFF"/>
                  </a:gs>
                  <a:gs pos="50000">
                    <a:schemeClr val="bg1"/>
                  </a:gs>
                  <a:gs pos="100000">
                    <a:srgbClr val="99CCFF"/>
                  </a:gs>
                </a:gsLst>
                <a:lin ang="27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solidFill>
                    <a:srgbClr val="9900CC"/>
                  </a:solidFill>
                </a:endParaRPr>
              </a:p>
              <a:p>
                <a:pPr>
                  <a:defRPr/>
                </a:pPr>
                <a:r>
                  <a:rPr lang="en-US" sz="1600">
                    <a:solidFill>
                      <a:srgbClr val="9900CC"/>
                    </a:solidFill>
                  </a:rPr>
                  <a:t>Headquarters can tap</a:t>
                </a:r>
              </a:p>
              <a:p>
                <a:pPr>
                  <a:defRPr/>
                </a:pPr>
                <a:r>
                  <a:rPr lang="en-US" sz="1600">
                    <a:solidFill>
                      <a:srgbClr val="9900CC"/>
                    </a:solidFill>
                  </a:rPr>
                  <a:t>into up-to-the-minute</a:t>
                </a:r>
              </a:p>
              <a:p>
                <a:pPr>
                  <a:defRPr/>
                </a:pPr>
                <a:r>
                  <a:rPr lang="en-US" sz="1600">
                    <a:solidFill>
                      <a:srgbClr val="9900CC"/>
                    </a:solidFill>
                  </a:rPr>
                  <a:t>data on sales, inven-</a:t>
                </a:r>
              </a:p>
              <a:p>
                <a:pPr>
                  <a:defRPr/>
                </a:pPr>
                <a:r>
                  <a:rPr lang="en-US" sz="1600">
                    <a:solidFill>
                      <a:srgbClr val="9900CC"/>
                    </a:solidFill>
                  </a:rPr>
                  <a:t>tory, and production</a:t>
                </a:r>
              </a:p>
            </p:txBody>
          </p:sp>
          <p:sp>
            <p:nvSpPr>
              <p:cNvPr id="38934" name="Text Box 900"/>
              <p:cNvSpPr txBox="1">
                <a:spLocks noChangeArrowheads="1"/>
              </p:cNvSpPr>
              <p:nvPr/>
            </p:nvSpPr>
            <p:spPr bwMode="auto">
              <a:xfrm>
                <a:off x="4338" y="3312"/>
                <a:ext cx="122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9900CC"/>
                    </a:solidFill>
                  </a:rPr>
                  <a:t>HEAD QUARTERS</a:t>
                </a:r>
              </a:p>
            </p:txBody>
          </p:sp>
          <p:sp>
            <p:nvSpPr>
              <p:cNvPr id="38935" name="Line 901"/>
              <p:cNvSpPr>
                <a:spLocks noChangeShapeType="1"/>
              </p:cNvSpPr>
              <p:nvPr/>
            </p:nvSpPr>
            <p:spPr bwMode="auto">
              <a:xfrm>
                <a:off x="4350" y="3504"/>
                <a:ext cx="1200"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38923" name="Group 913"/>
            <p:cNvGrpSpPr>
              <a:grpSpLocks/>
            </p:cNvGrpSpPr>
            <p:nvPr/>
          </p:nvGrpSpPr>
          <p:grpSpPr bwMode="auto">
            <a:xfrm>
              <a:off x="864" y="2160"/>
              <a:ext cx="1440" cy="1104"/>
              <a:chOff x="864" y="2160"/>
              <a:chExt cx="1440" cy="1104"/>
            </a:xfrm>
          </p:grpSpPr>
          <p:sp>
            <p:nvSpPr>
              <p:cNvPr id="38929" name="Line 905"/>
              <p:cNvSpPr>
                <a:spLocks noChangeShapeType="1"/>
              </p:cNvSpPr>
              <p:nvPr/>
            </p:nvSpPr>
            <p:spPr bwMode="auto">
              <a:xfrm>
                <a:off x="1920" y="2160"/>
                <a:ext cx="288" cy="240"/>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30" name="Line 906"/>
              <p:cNvSpPr>
                <a:spLocks noChangeShapeType="1"/>
              </p:cNvSpPr>
              <p:nvPr/>
            </p:nvSpPr>
            <p:spPr bwMode="auto">
              <a:xfrm>
                <a:off x="1296" y="2400"/>
                <a:ext cx="672" cy="240"/>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31" name="Line 907"/>
              <p:cNvSpPr>
                <a:spLocks noChangeShapeType="1"/>
              </p:cNvSpPr>
              <p:nvPr/>
            </p:nvSpPr>
            <p:spPr bwMode="auto">
              <a:xfrm flipH="1">
                <a:off x="864" y="2880"/>
                <a:ext cx="1152" cy="384"/>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32" name="Line 908"/>
              <p:cNvSpPr>
                <a:spLocks noChangeShapeType="1"/>
              </p:cNvSpPr>
              <p:nvPr/>
            </p:nvSpPr>
            <p:spPr bwMode="auto">
              <a:xfrm flipH="1">
                <a:off x="2256" y="3072"/>
                <a:ext cx="48" cy="192"/>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38924" name="Group 919"/>
            <p:cNvGrpSpPr>
              <a:grpSpLocks/>
            </p:cNvGrpSpPr>
            <p:nvPr/>
          </p:nvGrpSpPr>
          <p:grpSpPr bwMode="auto">
            <a:xfrm>
              <a:off x="3360" y="2160"/>
              <a:ext cx="1440" cy="1104"/>
              <a:chOff x="3360" y="2160"/>
              <a:chExt cx="1440" cy="1104"/>
            </a:xfrm>
          </p:grpSpPr>
          <p:sp>
            <p:nvSpPr>
              <p:cNvPr id="38925" name="Line 915"/>
              <p:cNvSpPr>
                <a:spLocks noChangeShapeType="1"/>
              </p:cNvSpPr>
              <p:nvPr/>
            </p:nvSpPr>
            <p:spPr bwMode="auto">
              <a:xfrm flipH="1">
                <a:off x="3456" y="2160"/>
                <a:ext cx="288" cy="240"/>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26" name="Line 916"/>
              <p:cNvSpPr>
                <a:spLocks noChangeShapeType="1"/>
              </p:cNvSpPr>
              <p:nvPr/>
            </p:nvSpPr>
            <p:spPr bwMode="auto">
              <a:xfrm flipH="1">
                <a:off x="3696" y="2400"/>
                <a:ext cx="672" cy="240"/>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27" name="Line 917"/>
              <p:cNvSpPr>
                <a:spLocks noChangeShapeType="1"/>
              </p:cNvSpPr>
              <p:nvPr/>
            </p:nvSpPr>
            <p:spPr bwMode="auto">
              <a:xfrm>
                <a:off x="3648" y="2880"/>
                <a:ext cx="1152" cy="384"/>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8928" name="Line 918"/>
              <p:cNvSpPr>
                <a:spLocks noChangeShapeType="1"/>
              </p:cNvSpPr>
              <p:nvPr/>
            </p:nvSpPr>
            <p:spPr bwMode="auto">
              <a:xfrm>
                <a:off x="3360" y="3072"/>
                <a:ext cx="48" cy="192"/>
              </a:xfrm>
              <a:prstGeom prst="line">
                <a:avLst/>
              </a:prstGeom>
              <a:noFill/>
              <a:ln w="12700">
                <a:solidFill>
                  <a:srgbClr val="33CCCC"/>
                </a:solidFill>
                <a:round/>
                <a:headEnd type="stealth"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spTree>
    <p:extLst>
      <p:ext uri="{BB962C8B-B14F-4D97-AF65-F5344CB8AC3E}">
        <p14:creationId xmlns:p14="http://schemas.microsoft.com/office/powerpoint/2010/main" val="3653979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912"/>
                                        </p:tgtEl>
                                        <p:attrNameLst>
                                          <p:attrName>style.visibility</p:attrName>
                                        </p:attrNameLst>
                                      </p:cBhvr>
                                      <p:to>
                                        <p:strVal val="visible"/>
                                      </p:to>
                                    </p:set>
                                    <p:animEffect transition="in" filter="dissolve">
                                      <p:cBhvr>
                                        <p:cTn id="7" dur="500"/>
                                        <p:tgtEl>
                                          <p:spTgt spid="4491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44952"/>
                                        </p:tgtEl>
                                        <p:attrNameLst>
                                          <p:attrName>style.visibility</p:attrName>
                                        </p:attrNameLst>
                                      </p:cBhvr>
                                      <p:to>
                                        <p:strVal val="visible"/>
                                      </p:to>
                                    </p:set>
                                    <p:animEffect transition="in" filter="box(out)">
                                      <p:cBhvr>
                                        <p:cTn id="11" dur="500"/>
                                        <p:tgtEl>
                                          <p:spTgt spid="44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1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228600" y="685800"/>
            <a:ext cx="9753600" cy="1143000"/>
          </a:xfrm>
          <a:noFill/>
        </p:spPr>
        <p:txBody>
          <a:bodyPr/>
          <a:lstStyle/>
          <a:p>
            <a:r>
              <a:rPr lang="en-US" b="1" dirty="0">
                <a:solidFill>
                  <a:srgbClr val="FF0000"/>
                </a:solidFill>
              </a:rPr>
              <a:t>How to Integrated Information Systems </a:t>
            </a:r>
            <a:r>
              <a:rPr lang="en-US" sz="3600" b="1" i="1" dirty="0">
                <a:solidFill>
                  <a:srgbClr val="FF0000"/>
                </a:solidFill>
              </a:rPr>
              <a:t>(continued …)</a:t>
            </a:r>
            <a:endParaRPr lang="en-US" b="1" dirty="0">
              <a:solidFill>
                <a:srgbClr val="FF0000"/>
              </a:solidFill>
            </a:endParaRPr>
          </a:p>
        </p:txBody>
      </p:sp>
      <p:sp>
        <p:nvSpPr>
          <p:cNvPr id="63492" name="Rectangle 4"/>
          <p:cNvSpPr>
            <a:spLocks noChangeArrowheads="1"/>
          </p:cNvSpPr>
          <p:nvPr/>
        </p:nvSpPr>
        <p:spPr bwMode="auto">
          <a:xfrm>
            <a:off x="0" y="1905000"/>
            <a:ext cx="8991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5000"/>
              </a:lnSpc>
              <a:spcBef>
                <a:spcPct val="20000"/>
              </a:spcBef>
              <a:buFont typeface="Wingdings 3" pitchFamily="18" charset="2"/>
              <a:buChar char=""/>
            </a:pPr>
            <a:r>
              <a:rPr lang="en-US" sz="2400" dirty="0">
                <a:solidFill>
                  <a:srgbClr val="0000CC"/>
                </a:solidFill>
              </a:rPr>
              <a:t>Enterprise resource planning (ERP)</a:t>
            </a:r>
          </a:p>
          <a:p>
            <a:pPr marL="742950" lvl="1" indent="-285750">
              <a:lnSpc>
                <a:spcPct val="95000"/>
              </a:lnSpc>
              <a:spcBef>
                <a:spcPct val="20000"/>
              </a:spcBef>
              <a:buFont typeface="Wingdings 3" pitchFamily="18" charset="2"/>
              <a:buChar char="î"/>
            </a:pPr>
            <a:r>
              <a:rPr lang="en-US" sz="2400" dirty="0">
                <a:solidFill>
                  <a:srgbClr val="0000CC"/>
                </a:solidFill>
              </a:rPr>
              <a:t>control all major business processes with a single software architecture in real time</a:t>
            </a:r>
            <a:r>
              <a:rPr lang="id-ID" sz="2400" i="1" dirty="0">
                <a:solidFill>
                  <a:srgbClr val="0000CC"/>
                </a:solidFill>
              </a:rPr>
              <a:t>/sec.real time</a:t>
            </a:r>
            <a:endParaRPr lang="en-US" sz="2400" i="1" dirty="0">
              <a:solidFill>
                <a:srgbClr val="0000CC"/>
              </a:solidFill>
            </a:endParaRPr>
          </a:p>
          <a:p>
            <a:pPr marL="742950" lvl="1" indent="-285750">
              <a:lnSpc>
                <a:spcPct val="95000"/>
              </a:lnSpc>
              <a:spcBef>
                <a:spcPct val="20000"/>
              </a:spcBef>
              <a:buFont typeface="Wingdings 3" pitchFamily="18" charset="2"/>
              <a:buChar char="î"/>
            </a:pPr>
            <a:r>
              <a:rPr lang="en-US" sz="2400" dirty="0">
                <a:solidFill>
                  <a:srgbClr val="0000CC"/>
                </a:solidFill>
              </a:rPr>
              <a:t>Increased</a:t>
            </a:r>
            <a:r>
              <a:rPr lang="id-ID" sz="2400" dirty="0">
                <a:solidFill>
                  <a:srgbClr val="0000CC"/>
                </a:solidFill>
              </a:rPr>
              <a:t>/</a:t>
            </a:r>
            <a:r>
              <a:rPr lang="id-ID" sz="2400" i="1" dirty="0">
                <a:solidFill>
                  <a:srgbClr val="0000CC"/>
                </a:solidFill>
              </a:rPr>
              <a:t>meningkatkan</a:t>
            </a:r>
            <a:r>
              <a:rPr lang="en-US" sz="2400" dirty="0">
                <a:solidFill>
                  <a:srgbClr val="0000CC"/>
                </a:solidFill>
              </a:rPr>
              <a:t> efficiency to improved </a:t>
            </a:r>
            <a:r>
              <a:rPr lang="id-ID" sz="2400" dirty="0">
                <a:solidFill>
                  <a:srgbClr val="0000CC"/>
                </a:solidFill>
              </a:rPr>
              <a:t>/</a:t>
            </a:r>
            <a:r>
              <a:rPr lang="id-ID" sz="2400" i="1" dirty="0">
                <a:solidFill>
                  <a:srgbClr val="0000CC"/>
                </a:solidFill>
              </a:rPr>
              <a:t>meningkatkan </a:t>
            </a:r>
            <a:r>
              <a:rPr lang="en-US" sz="2400" dirty="0">
                <a:solidFill>
                  <a:srgbClr val="0000CC"/>
                </a:solidFill>
              </a:rPr>
              <a:t>quality, productivity, and profitability</a:t>
            </a:r>
          </a:p>
          <a:p>
            <a:pPr marL="742950" lvl="1" indent="-285750">
              <a:lnSpc>
                <a:spcPct val="95000"/>
              </a:lnSpc>
              <a:spcBef>
                <a:spcPct val="20000"/>
              </a:spcBef>
              <a:buFont typeface="Wingdings 3" pitchFamily="18" charset="2"/>
              <a:buChar char="î"/>
            </a:pPr>
            <a:r>
              <a:rPr lang="en-US" sz="2400" dirty="0">
                <a:solidFill>
                  <a:srgbClr val="0000CC"/>
                </a:solidFill>
              </a:rPr>
              <a:t>SAP software (R|3; my SAP.com)</a:t>
            </a:r>
          </a:p>
          <a:p>
            <a:pPr marL="1143000" lvl="2" indent="-228600">
              <a:lnSpc>
                <a:spcPct val="95000"/>
              </a:lnSpc>
              <a:spcBef>
                <a:spcPct val="20000"/>
              </a:spcBef>
              <a:buFont typeface="Wingdings 3" pitchFamily="18" charset="2"/>
              <a:buChar char="ê"/>
            </a:pPr>
            <a:r>
              <a:rPr lang="en-US" sz="2400" dirty="0">
                <a:solidFill>
                  <a:srgbClr val="0000CC"/>
                </a:solidFill>
              </a:rPr>
              <a:t>crosses functional departments and </a:t>
            </a:r>
            <a:r>
              <a:rPr lang="id-ID" sz="2400" dirty="0">
                <a:solidFill>
                  <a:srgbClr val="0000CC"/>
                </a:solidFill>
              </a:rPr>
              <a:t>dapat diperpanjang sepanjang rantai pasokan untuk kedua pemasok dan pelanggan</a:t>
            </a:r>
          </a:p>
          <a:p>
            <a:pPr marL="1143000" lvl="2" indent="-228600">
              <a:lnSpc>
                <a:spcPct val="95000"/>
              </a:lnSpc>
              <a:spcBef>
                <a:spcPct val="20000"/>
              </a:spcBef>
              <a:buFont typeface="Wingdings 3" pitchFamily="18" charset="2"/>
              <a:buChar char="ê"/>
            </a:pPr>
            <a:r>
              <a:rPr lang="en-US" sz="2400" dirty="0">
                <a:solidFill>
                  <a:srgbClr val="0000CC"/>
                </a:solidFill>
              </a:rPr>
              <a:t>composed </a:t>
            </a:r>
            <a:r>
              <a:rPr lang="id-ID" sz="2400" dirty="0">
                <a:solidFill>
                  <a:srgbClr val="0000CC"/>
                </a:solidFill>
              </a:rPr>
              <a:t>/</a:t>
            </a:r>
            <a:r>
              <a:rPr lang="id-ID" sz="2400" i="1" dirty="0">
                <a:solidFill>
                  <a:srgbClr val="0000CC"/>
                </a:solidFill>
              </a:rPr>
              <a:t>tdd</a:t>
            </a:r>
            <a:r>
              <a:rPr lang="id-ID" sz="2400" dirty="0">
                <a:solidFill>
                  <a:srgbClr val="0000CC"/>
                </a:solidFill>
              </a:rPr>
              <a:t> </a:t>
            </a:r>
            <a:r>
              <a:rPr lang="en-US" sz="2400" dirty="0">
                <a:solidFill>
                  <a:srgbClr val="0000CC"/>
                </a:solidFill>
              </a:rPr>
              <a:t>of four major parts : accounting, manufacturing, sales and human resources</a:t>
            </a:r>
          </a:p>
        </p:txBody>
      </p:sp>
    </p:spTree>
    <p:extLst>
      <p:ext uri="{BB962C8B-B14F-4D97-AF65-F5344CB8AC3E}">
        <p14:creationId xmlns:p14="http://schemas.microsoft.com/office/powerpoint/2010/main" val="3817647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 calcmode="lin" valueType="num">
                                      <p:cBhvr additive="base">
                                        <p:cTn id="7" dur="500"/>
                                        <p:tgtEl>
                                          <p:spTgt spid="63492">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63492">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anim calcmode="lin" valueType="num">
                                      <p:cBhvr additive="base">
                                        <p:cTn id="13" dur="500"/>
                                        <p:tgtEl>
                                          <p:spTgt spid="63492">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349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63492">
                                            <p:txEl>
                                              <p:pRg st="2" end="2"/>
                                            </p:txEl>
                                          </p:spTgt>
                                        </p:tgtEl>
                                        <p:attrNameLst>
                                          <p:attrName>style.visibility</p:attrName>
                                        </p:attrNameLst>
                                      </p:cBhvr>
                                      <p:to>
                                        <p:strVal val="visible"/>
                                      </p:to>
                                    </p:set>
                                    <p:anim calcmode="lin" valueType="num">
                                      <p:cBhvr additive="base">
                                        <p:cTn id="19" dur="500"/>
                                        <p:tgtEl>
                                          <p:spTgt spid="63492">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6349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63492">
                                            <p:txEl>
                                              <p:pRg st="3" end="3"/>
                                            </p:txEl>
                                          </p:spTgt>
                                        </p:tgtEl>
                                        <p:attrNameLst>
                                          <p:attrName>style.visibility</p:attrName>
                                        </p:attrNameLst>
                                      </p:cBhvr>
                                      <p:to>
                                        <p:strVal val="visible"/>
                                      </p:to>
                                    </p:set>
                                    <p:anim calcmode="lin" valueType="num">
                                      <p:cBhvr additive="base">
                                        <p:cTn id="25" dur="500"/>
                                        <p:tgtEl>
                                          <p:spTgt spid="63492">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63492">
                                            <p:txEl>
                                              <p:pRg st="3" end="3"/>
                                            </p:txEl>
                                          </p:spTgt>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63492">
                                            <p:txEl>
                                              <p:pRg st="4" end="4"/>
                                            </p:txEl>
                                          </p:spTgt>
                                        </p:tgtEl>
                                        <p:attrNameLst>
                                          <p:attrName>style.visibility</p:attrName>
                                        </p:attrNameLst>
                                      </p:cBhvr>
                                      <p:to>
                                        <p:strVal val="visible"/>
                                      </p:to>
                                    </p:set>
                                    <p:anim calcmode="lin" valueType="num">
                                      <p:cBhvr additive="base">
                                        <p:cTn id="29" dur="500"/>
                                        <p:tgtEl>
                                          <p:spTgt spid="63492">
                                            <p:txEl>
                                              <p:pRg st="4" end="4"/>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63492">
                                            <p:txEl>
                                              <p:pRg st="4" end="4"/>
                                            </p:txEl>
                                          </p:spTgt>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63492">
                                            <p:txEl>
                                              <p:pRg st="5" end="5"/>
                                            </p:txEl>
                                          </p:spTgt>
                                        </p:tgtEl>
                                        <p:attrNameLst>
                                          <p:attrName>style.visibility</p:attrName>
                                        </p:attrNameLst>
                                      </p:cBhvr>
                                      <p:to>
                                        <p:strVal val="visible"/>
                                      </p:to>
                                    </p:set>
                                    <p:anim calcmode="lin" valueType="num">
                                      <p:cBhvr additive="base">
                                        <p:cTn id="33" dur="500"/>
                                        <p:tgtEl>
                                          <p:spTgt spid="63492">
                                            <p:txEl>
                                              <p:pRg st="5" end="5"/>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3600" b="1">
                <a:latin typeface="Tahoma" pitchFamily="34" charset="0"/>
              </a:rPr>
              <a:t>Enterprise Information Systems</a:t>
            </a:r>
            <a:endParaRPr lang="en-US" sz="360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dirty="0"/>
              <a:t>Evolved from Executive Information Systems combined with Web technologies</a:t>
            </a:r>
          </a:p>
          <a:p>
            <a:pPr eaLnBrk="1" fontAlgn="auto" hangingPunct="1">
              <a:spcAft>
                <a:spcPts val="0"/>
              </a:spcAft>
              <a:buFont typeface="Arial" pitchFamily="34" charset="0"/>
              <a:buChar char="•"/>
              <a:defRPr/>
            </a:pPr>
            <a:r>
              <a:rPr lang="en-US" b="1" dirty="0"/>
              <a:t>EIPs view information across entire organizations</a:t>
            </a:r>
          </a:p>
          <a:p>
            <a:pPr eaLnBrk="1" fontAlgn="auto" hangingPunct="1">
              <a:spcAft>
                <a:spcPts val="0"/>
              </a:spcAft>
              <a:buFont typeface="Arial" pitchFamily="34" charset="0"/>
              <a:buChar char="•"/>
              <a:defRPr/>
            </a:pPr>
            <a:r>
              <a:rPr lang="en-US" b="1" dirty="0"/>
              <a:t>Provide rapid access to detailed information through drill-down.</a:t>
            </a:r>
          </a:p>
          <a:p>
            <a:pPr eaLnBrk="1" fontAlgn="auto" hangingPunct="1">
              <a:spcAft>
                <a:spcPts val="0"/>
              </a:spcAft>
              <a:buFont typeface="Arial" pitchFamily="34" charset="0"/>
              <a:buChar char="•"/>
              <a:defRPr/>
            </a:pPr>
            <a:r>
              <a:rPr lang="en-US" b="1" dirty="0"/>
              <a:t>Provide user-friendly interfaces through portals.</a:t>
            </a:r>
          </a:p>
          <a:p>
            <a:pPr eaLnBrk="1" fontAlgn="auto" hangingPunct="1">
              <a:spcAft>
                <a:spcPts val="0"/>
              </a:spcAft>
              <a:buFont typeface="Arial" pitchFamily="34" charset="0"/>
              <a:buChar char="•"/>
              <a:defRPr/>
            </a:pPr>
            <a:r>
              <a:rPr lang="en-US" b="1" dirty="0"/>
              <a:t>Identifies opportunities and threats</a:t>
            </a:r>
          </a:p>
          <a:p>
            <a:pPr eaLnBrk="1" fontAlgn="auto" hangingPunct="1">
              <a:spcAft>
                <a:spcPts val="0"/>
              </a:spcAft>
              <a:buFont typeface="Arial" pitchFamily="34" charset="0"/>
              <a:buNone/>
              <a:defRPr/>
            </a:pPr>
            <a:endParaRPr lang="en-US" b="1" dirty="0"/>
          </a:p>
        </p:txBody>
      </p:sp>
    </p:spTree>
    <p:extLst>
      <p:ext uri="{BB962C8B-B14F-4D97-AF65-F5344CB8AC3E}">
        <p14:creationId xmlns:p14="http://schemas.microsoft.com/office/powerpoint/2010/main" val="1843901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3600" b="1">
                <a:latin typeface="Tahoma" pitchFamily="34" charset="0"/>
              </a:rPr>
              <a:t>Enterprise Information Systems</a:t>
            </a:r>
            <a:endParaRPr lang="en-US" sz="3600"/>
          </a:p>
        </p:txBody>
      </p:sp>
      <p:sp>
        <p:nvSpPr>
          <p:cNvPr id="21507" name="Content Placeholder 2"/>
          <p:cNvSpPr>
            <a:spLocks noGrp="1"/>
          </p:cNvSpPr>
          <p:nvPr>
            <p:ph idx="1"/>
          </p:nvPr>
        </p:nvSpPr>
        <p:spPr/>
        <p:txBody>
          <a:bodyPr/>
          <a:lstStyle/>
          <a:p>
            <a:pPr eaLnBrk="1" hangingPunct="1"/>
            <a:r>
              <a:rPr lang="en-US" b="1"/>
              <a:t>Specialized systems include ERM, ERP, CRM, and SCM</a:t>
            </a:r>
          </a:p>
          <a:p>
            <a:pPr eaLnBrk="1" hangingPunct="1"/>
            <a:r>
              <a:rPr lang="en-US" b="1"/>
              <a:t>Provides timely and effective corporate level tracking and control.</a:t>
            </a:r>
          </a:p>
          <a:p>
            <a:pPr eaLnBrk="1" hangingPunct="1"/>
            <a:r>
              <a:rPr lang="en-US" b="1"/>
              <a:t>Filter, compress, and track critical data and information.</a:t>
            </a:r>
          </a:p>
          <a:p>
            <a:pPr eaLnBrk="1" hangingPunct="1"/>
            <a:endParaRPr lang="en-US" b="1"/>
          </a:p>
        </p:txBody>
      </p:sp>
    </p:spTree>
    <p:extLst>
      <p:ext uri="{BB962C8B-B14F-4D97-AF65-F5344CB8AC3E}">
        <p14:creationId xmlns:p14="http://schemas.microsoft.com/office/powerpoint/2010/main" val="324035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3600" b="1">
                <a:latin typeface="Tahoma" pitchFamily="34" charset="0"/>
              </a:rPr>
              <a:t>Knowledge Management Systems</a:t>
            </a:r>
            <a:endParaRPr lang="en-US" sz="3600"/>
          </a:p>
        </p:txBody>
      </p:sp>
      <p:sp>
        <p:nvSpPr>
          <p:cNvPr id="22531" name="Content Placeholder 2"/>
          <p:cNvSpPr>
            <a:spLocks noGrp="1"/>
          </p:cNvSpPr>
          <p:nvPr>
            <p:ph idx="1"/>
          </p:nvPr>
        </p:nvSpPr>
        <p:spPr/>
        <p:txBody>
          <a:bodyPr/>
          <a:lstStyle/>
          <a:p>
            <a:pPr eaLnBrk="1" hangingPunct="1"/>
            <a:r>
              <a:rPr lang="en-US" b="1"/>
              <a:t>Knowledge that is organized and stored in a repository for use by an organization</a:t>
            </a:r>
          </a:p>
          <a:p>
            <a:pPr eaLnBrk="1" hangingPunct="1"/>
            <a:r>
              <a:rPr lang="en-US" b="1"/>
              <a:t>Can be used to solve similar or identical problems in the future</a:t>
            </a:r>
          </a:p>
          <a:p>
            <a:pPr eaLnBrk="1" hangingPunct="1"/>
            <a:r>
              <a:rPr lang="en-US" b="1"/>
              <a:t>ROIs as high as a factor of 25 within one to two years</a:t>
            </a:r>
          </a:p>
          <a:p>
            <a:pPr eaLnBrk="1" hangingPunct="1">
              <a:buFont typeface="Arial" charset="0"/>
              <a:buNone/>
            </a:pPr>
            <a:endParaRPr lang="en-US"/>
          </a:p>
        </p:txBody>
      </p:sp>
    </p:spTree>
    <p:extLst>
      <p:ext uri="{BB962C8B-B14F-4D97-AF65-F5344CB8AC3E}">
        <p14:creationId xmlns:p14="http://schemas.microsoft.com/office/powerpoint/2010/main" val="1534953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3600" b="1">
                <a:latin typeface="Tahoma" pitchFamily="34" charset="0"/>
              </a:rPr>
              <a:t>Expert Systems</a:t>
            </a:r>
            <a:endParaRPr lang="en-US" sz="3600"/>
          </a:p>
        </p:txBody>
      </p:sp>
      <p:sp>
        <p:nvSpPr>
          <p:cNvPr id="23555" name="Content Placeholder 2"/>
          <p:cNvSpPr>
            <a:spLocks noGrp="1"/>
          </p:cNvSpPr>
          <p:nvPr>
            <p:ph idx="1"/>
          </p:nvPr>
        </p:nvSpPr>
        <p:spPr/>
        <p:txBody>
          <a:bodyPr/>
          <a:lstStyle/>
          <a:p>
            <a:pPr eaLnBrk="1" hangingPunct="1"/>
            <a:r>
              <a:rPr lang="en-US" sz="2000" b="1"/>
              <a:t>Technologies that apply reasoning methodologies in a specific domain</a:t>
            </a:r>
          </a:p>
          <a:p>
            <a:pPr eaLnBrk="1" hangingPunct="1"/>
            <a:r>
              <a:rPr lang="en-US" sz="2000" b="1"/>
              <a:t>Attempts to mimic human experts’ problem solving</a:t>
            </a:r>
          </a:p>
          <a:p>
            <a:pPr eaLnBrk="1" hangingPunct="1"/>
            <a:r>
              <a:rPr lang="en-US" sz="2000" b="1"/>
              <a:t>Examples include:</a:t>
            </a:r>
          </a:p>
          <a:p>
            <a:pPr lvl="1" eaLnBrk="1" hangingPunct="1"/>
            <a:r>
              <a:rPr lang="en-US" sz="2000" b="1"/>
              <a:t>Artificial Intelligence Systems</a:t>
            </a:r>
          </a:p>
          <a:p>
            <a:pPr lvl="1" eaLnBrk="1" hangingPunct="1"/>
            <a:r>
              <a:rPr lang="en-US" sz="2000" b="1"/>
              <a:t>Artificial Neural Networks (neural computing)</a:t>
            </a:r>
          </a:p>
          <a:p>
            <a:pPr lvl="1" eaLnBrk="1" hangingPunct="1"/>
            <a:r>
              <a:rPr lang="en-US" sz="2000" b="1"/>
              <a:t>Genetic Algorithms</a:t>
            </a:r>
          </a:p>
          <a:p>
            <a:pPr lvl="1" eaLnBrk="1" hangingPunct="1"/>
            <a:r>
              <a:rPr lang="en-US" sz="2000" b="1"/>
              <a:t>Fuzzy Logic</a:t>
            </a:r>
          </a:p>
          <a:p>
            <a:pPr lvl="1" eaLnBrk="1" hangingPunct="1"/>
            <a:r>
              <a:rPr lang="en-US" sz="2000" b="1"/>
              <a:t>Intelligent Agents</a:t>
            </a:r>
          </a:p>
          <a:p>
            <a:pPr eaLnBrk="1" hangingPunct="1">
              <a:buFont typeface="Arial" charset="0"/>
              <a:buNone/>
            </a:pPr>
            <a:endParaRPr lang="en-US" sz="2000" b="1"/>
          </a:p>
        </p:txBody>
      </p:sp>
    </p:spTree>
    <p:extLst>
      <p:ext uri="{BB962C8B-B14F-4D97-AF65-F5344CB8AC3E}">
        <p14:creationId xmlns:p14="http://schemas.microsoft.com/office/powerpoint/2010/main" val="384240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228600" y="685800"/>
            <a:ext cx="8728075" cy="1143000"/>
          </a:xfrm>
          <a:noFill/>
        </p:spPr>
        <p:txBody>
          <a:bodyPr/>
          <a:lstStyle/>
          <a:p>
            <a:r>
              <a:rPr lang="en-US" b="1" dirty="0">
                <a:solidFill>
                  <a:srgbClr val="FF0000"/>
                </a:solidFill>
              </a:rPr>
              <a:t>How to Integrated Information Systems</a:t>
            </a:r>
          </a:p>
        </p:txBody>
      </p:sp>
      <p:sp>
        <p:nvSpPr>
          <p:cNvPr id="43013" name="Rectangle 5"/>
          <p:cNvSpPr>
            <a:spLocks noChangeArrowheads="1"/>
          </p:cNvSpPr>
          <p:nvPr/>
        </p:nvSpPr>
        <p:spPr bwMode="auto">
          <a:xfrm>
            <a:off x="533400" y="1905000"/>
            <a:ext cx="84582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10000"/>
              </a:spcBef>
              <a:buFont typeface="Wingdings 3" pitchFamily="18" charset="2"/>
              <a:buChar char=""/>
            </a:pPr>
            <a:r>
              <a:rPr lang="en-US" sz="3200" dirty="0">
                <a:solidFill>
                  <a:srgbClr val="0000CC"/>
                </a:solidFill>
              </a:rPr>
              <a:t>Connect </a:t>
            </a:r>
            <a:r>
              <a:rPr lang="id-ID" sz="3200" dirty="0">
                <a:solidFill>
                  <a:srgbClr val="0000CC"/>
                </a:solidFill>
              </a:rPr>
              <a:t> </a:t>
            </a:r>
            <a:r>
              <a:rPr lang="en-US" sz="3200" dirty="0">
                <a:solidFill>
                  <a:srgbClr val="0000CC"/>
                </a:solidFill>
              </a:rPr>
              <a:t>existing systems</a:t>
            </a:r>
            <a:r>
              <a:rPr lang="id-ID" sz="3200" dirty="0">
                <a:solidFill>
                  <a:srgbClr val="0000CC"/>
                </a:solidFill>
              </a:rPr>
              <a:t> (hub sist. yg ada)</a:t>
            </a:r>
            <a:endParaRPr lang="en-US" sz="3200" dirty="0">
              <a:solidFill>
                <a:srgbClr val="0000CC"/>
              </a:solidFill>
            </a:endParaRPr>
          </a:p>
          <a:p>
            <a:pPr marL="742950" lvl="1" indent="-285750">
              <a:lnSpc>
                <a:spcPct val="90000"/>
              </a:lnSpc>
              <a:spcBef>
                <a:spcPct val="10000"/>
              </a:spcBef>
              <a:buFont typeface="Wingdings 3" pitchFamily="18" charset="2"/>
              <a:buChar char="î"/>
            </a:pPr>
            <a:r>
              <a:rPr lang="id-ID" dirty="0">
                <a:solidFill>
                  <a:srgbClr val="0000CC"/>
                </a:solidFill>
              </a:rPr>
              <a:t>memaksimalkan penggunaan sistem yang ada dan meminimalkan perubahan di dalamnya</a:t>
            </a:r>
          </a:p>
          <a:p>
            <a:pPr marL="742950" lvl="1" indent="-285750">
              <a:lnSpc>
                <a:spcPct val="90000"/>
              </a:lnSpc>
              <a:spcBef>
                <a:spcPct val="10000"/>
              </a:spcBef>
              <a:buFont typeface="Wingdings 3" pitchFamily="18" charset="2"/>
              <a:buChar char="î"/>
            </a:pPr>
            <a:r>
              <a:rPr lang="id-ID" dirty="0">
                <a:solidFill>
                  <a:srgbClr val="0000CC"/>
                </a:solidFill>
              </a:rPr>
              <a:t>memungkinkan penambahan aplikasi baru yang sudah ada </a:t>
            </a:r>
          </a:p>
          <a:p>
            <a:pPr marL="357188" lvl="1" indent="-265113">
              <a:lnSpc>
                <a:spcPct val="90000"/>
              </a:lnSpc>
              <a:spcBef>
                <a:spcPct val="10000"/>
              </a:spcBef>
              <a:buFont typeface="Wingdings 3" pitchFamily="18" charset="2"/>
              <a:buChar char="î"/>
            </a:pPr>
            <a:r>
              <a:rPr lang="en-US" sz="2800" dirty="0">
                <a:solidFill>
                  <a:srgbClr val="0000CC"/>
                </a:solidFill>
              </a:rPr>
              <a:t>and the connection of systems to intranets and the Internet</a:t>
            </a:r>
          </a:p>
          <a:p>
            <a:pPr marL="342900" indent="-342900">
              <a:lnSpc>
                <a:spcPct val="90000"/>
              </a:lnSpc>
              <a:spcBef>
                <a:spcPct val="10000"/>
              </a:spcBef>
              <a:buFont typeface="Wingdings 3" pitchFamily="18" charset="2"/>
              <a:buChar char=""/>
            </a:pPr>
            <a:r>
              <a:rPr lang="en-US" sz="3200" dirty="0">
                <a:solidFill>
                  <a:srgbClr val="0000CC"/>
                </a:solidFill>
              </a:rPr>
              <a:t>Using supply chain management software</a:t>
            </a:r>
          </a:p>
          <a:p>
            <a:pPr marL="742950" lvl="1" indent="-285750">
              <a:lnSpc>
                <a:spcPct val="90000"/>
              </a:lnSpc>
              <a:spcBef>
                <a:spcPct val="10000"/>
              </a:spcBef>
              <a:buFont typeface="Wingdings 3" pitchFamily="18" charset="2"/>
              <a:buChar char="î"/>
            </a:pPr>
            <a:r>
              <a:rPr lang="id-ID" dirty="0">
                <a:solidFill>
                  <a:srgbClr val="0000CC"/>
                </a:solidFill>
              </a:rPr>
              <a:t>menggunakan satu paket terpadu dalam satu atau beberapa bidang fungsional</a:t>
            </a:r>
          </a:p>
          <a:p>
            <a:pPr marL="742950" lvl="1" indent="-285750">
              <a:lnSpc>
                <a:spcPct val="90000"/>
              </a:lnSpc>
              <a:spcBef>
                <a:spcPct val="10000"/>
              </a:spcBef>
              <a:buFont typeface="Wingdings 3" pitchFamily="18" charset="2"/>
              <a:buChar char="î"/>
            </a:pPr>
            <a:r>
              <a:rPr lang="id-ID" dirty="0">
                <a:solidFill>
                  <a:srgbClr val="0000CC"/>
                </a:solidFill>
              </a:rPr>
              <a:t>mengatasi isolasi struktur departemen tradisional di mana bidang fungsional dipisahkan dari satu sama lain</a:t>
            </a:r>
          </a:p>
          <a:p>
            <a:pPr marL="742950" lvl="1" indent="-285750">
              <a:lnSpc>
                <a:spcPct val="90000"/>
              </a:lnSpc>
              <a:spcBef>
                <a:spcPct val="10000"/>
              </a:spcBef>
              <a:buFont typeface="Wingdings 3" pitchFamily="18" charset="2"/>
              <a:buChar char="î"/>
            </a:pPr>
            <a:endParaRPr lang="en-US" sz="2800" dirty="0">
              <a:solidFill>
                <a:srgbClr val="0000CC"/>
              </a:solidFill>
            </a:endParaRPr>
          </a:p>
        </p:txBody>
      </p:sp>
    </p:spTree>
    <p:extLst>
      <p:ext uri="{BB962C8B-B14F-4D97-AF65-F5344CB8AC3E}">
        <p14:creationId xmlns:p14="http://schemas.microsoft.com/office/powerpoint/2010/main" val="3439835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 calcmode="lin" valueType="num">
                                      <p:cBhvr additive="base">
                                        <p:cTn id="7" dur="500"/>
                                        <p:tgtEl>
                                          <p:spTgt spid="4301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43013">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3013">
                                            <p:txEl>
                                              <p:pRg st="1" end="1"/>
                                            </p:txEl>
                                          </p:spTgt>
                                        </p:tgtEl>
                                        <p:attrNameLst>
                                          <p:attrName>style.visibility</p:attrName>
                                        </p:attrNameLst>
                                      </p:cBhvr>
                                      <p:to>
                                        <p:strVal val="visible"/>
                                      </p:to>
                                    </p:set>
                                    <p:anim calcmode="lin" valueType="num">
                                      <p:cBhvr additive="base">
                                        <p:cTn id="13" dur="500"/>
                                        <p:tgtEl>
                                          <p:spTgt spid="4301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4301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3013">
                                            <p:txEl>
                                              <p:pRg st="2" end="2"/>
                                            </p:txEl>
                                          </p:spTgt>
                                        </p:tgtEl>
                                        <p:attrNameLst>
                                          <p:attrName>style.visibility</p:attrName>
                                        </p:attrNameLst>
                                      </p:cBhvr>
                                      <p:to>
                                        <p:strVal val="visible"/>
                                      </p:to>
                                    </p:set>
                                    <p:anim calcmode="lin" valueType="num">
                                      <p:cBhvr additive="base">
                                        <p:cTn id="19" dur="500"/>
                                        <p:tgtEl>
                                          <p:spTgt spid="4301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430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3013">
                                            <p:txEl>
                                              <p:pRg st="3" end="3"/>
                                            </p:txEl>
                                          </p:spTgt>
                                        </p:tgtEl>
                                        <p:attrNameLst>
                                          <p:attrName>style.visibility</p:attrName>
                                        </p:attrNameLst>
                                      </p:cBhvr>
                                      <p:to>
                                        <p:strVal val="visible"/>
                                      </p:to>
                                    </p:set>
                                    <p:anim calcmode="lin" valueType="num">
                                      <p:cBhvr additive="base">
                                        <p:cTn id="25" dur="500"/>
                                        <p:tgtEl>
                                          <p:spTgt spid="43013">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4301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43013">
                                            <p:txEl>
                                              <p:pRg st="4" end="4"/>
                                            </p:txEl>
                                          </p:spTgt>
                                        </p:tgtEl>
                                        <p:attrNameLst>
                                          <p:attrName>style.visibility</p:attrName>
                                        </p:attrNameLst>
                                      </p:cBhvr>
                                      <p:to>
                                        <p:strVal val="visible"/>
                                      </p:to>
                                    </p:set>
                                    <p:anim calcmode="lin" valueType="num">
                                      <p:cBhvr additive="base">
                                        <p:cTn id="31" dur="500"/>
                                        <p:tgtEl>
                                          <p:spTgt spid="43013">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4301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3013">
                                            <p:txEl>
                                              <p:pRg st="5" end="5"/>
                                            </p:txEl>
                                          </p:spTgt>
                                        </p:tgtEl>
                                        <p:attrNameLst>
                                          <p:attrName>style.visibility</p:attrName>
                                        </p:attrNameLst>
                                      </p:cBhvr>
                                      <p:to>
                                        <p:strVal val="visible"/>
                                      </p:to>
                                    </p:set>
                                    <p:anim calcmode="lin" valueType="num">
                                      <p:cBhvr additive="base">
                                        <p:cTn id="37" dur="500"/>
                                        <p:tgtEl>
                                          <p:spTgt spid="4301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4301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43013">
                                            <p:txEl>
                                              <p:pRg st="6" end="6"/>
                                            </p:txEl>
                                          </p:spTgt>
                                        </p:tgtEl>
                                        <p:attrNameLst>
                                          <p:attrName>style.visibility</p:attrName>
                                        </p:attrNameLst>
                                      </p:cBhvr>
                                      <p:to>
                                        <p:strVal val="visible"/>
                                      </p:to>
                                    </p:set>
                                    <p:anim calcmode="lin" valueType="num">
                                      <p:cBhvr additive="base">
                                        <p:cTn id="43" dur="500"/>
                                        <p:tgtEl>
                                          <p:spTgt spid="43013">
                                            <p:txEl>
                                              <p:pRg st="6" end="6"/>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430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3600" b="1">
                <a:latin typeface="Tahoma" pitchFamily="34" charset="0"/>
              </a:rPr>
              <a:t>Hybrid Support Systems</a:t>
            </a:r>
            <a:endParaRPr lang="en-US" sz="3600"/>
          </a:p>
        </p:txBody>
      </p:sp>
      <p:sp>
        <p:nvSpPr>
          <p:cNvPr id="24579" name="Content Placeholder 2"/>
          <p:cNvSpPr>
            <a:spLocks noGrp="1"/>
          </p:cNvSpPr>
          <p:nvPr>
            <p:ph idx="1"/>
          </p:nvPr>
        </p:nvSpPr>
        <p:spPr/>
        <p:txBody>
          <a:bodyPr/>
          <a:lstStyle/>
          <a:p>
            <a:pPr eaLnBrk="1" hangingPunct="1"/>
            <a:r>
              <a:rPr lang="en-US" b="1"/>
              <a:t>Integration of different computer system tools to resolve problems</a:t>
            </a:r>
          </a:p>
          <a:p>
            <a:pPr eaLnBrk="1" hangingPunct="1"/>
            <a:r>
              <a:rPr lang="en-US" b="1"/>
              <a:t>Tools perform different tasks, but support each other</a:t>
            </a:r>
          </a:p>
          <a:p>
            <a:pPr eaLnBrk="1" hangingPunct="1"/>
            <a:r>
              <a:rPr lang="en-US" b="1"/>
              <a:t>Together, produce more sophisticated answers</a:t>
            </a:r>
          </a:p>
          <a:p>
            <a:pPr eaLnBrk="1" hangingPunct="1"/>
            <a:r>
              <a:rPr lang="en-US" b="1"/>
              <a:t>Work together to produce smarter answers</a:t>
            </a:r>
          </a:p>
          <a:p>
            <a:pPr eaLnBrk="1" hangingPunct="1">
              <a:buFont typeface="Arial" charset="0"/>
              <a:buNone/>
            </a:pPr>
            <a:endParaRPr lang="en-US" b="1"/>
          </a:p>
        </p:txBody>
      </p:sp>
    </p:spTree>
    <p:extLst>
      <p:ext uri="{BB962C8B-B14F-4D97-AF65-F5344CB8AC3E}">
        <p14:creationId xmlns:p14="http://schemas.microsoft.com/office/powerpoint/2010/main" val="50706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3600" b="1">
                <a:latin typeface="Tahoma" pitchFamily="34" charset="0"/>
              </a:rPr>
              <a:t>Emerging Technologies</a:t>
            </a:r>
            <a:endParaRPr lang="en-US" sz="3600"/>
          </a:p>
        </p:txBody>
      </p:sp>
      <p:sp>
        <p:nvSpPr>
          <p:cNvPr id="25603" name="Content Placeholder 2"/>
          <p:cNvSpPr>
            <a:spLocks noGrp="1"/>
          </p:cNvSpPr>
          <p:nvPr>
            <p:ph idx="1"/>
          </p:nvPr>
        </p:nvSpPr>
        <p:spPr/>
        <p:txBody>
          <a:bodyPr/>
          <a:lstStyle/>
          <a:p>
            <a:pPr eaLnBrk="1" hangingPunct="1"/>
            <a:r>
              <a:rPr lang="en-US" sz="2400" b="1"/>
              <a:t>Grid computing</a:t>
            </a:r>
          </a:p>
          <a:p>
            <a:pPr eaLnBrk="1" hangingPunct="1"/>
            <a:r>
              <a:rPr lang="en-US" sz="2400" b="1"/>
              <a:t>Improved GUIs</a:t>
            </a:r>
          </a:p>
          <a:p>
            <a:pPr eaLnBrk="1" hangingPunct="1"/>
            <a:r>
              <a:rPr lang="en-US" sz="2400" b="1"/>
              <a:t>Model-driven architectures with code reuse</a:t>
            </a:r>
          </a:p>
          <a:p>
            <a:pPr eaLnBrk="1" hangingPunct="1"/>
            <a:r>
              <a:rPr lang="en-US" sz="2400" b="1"/>
              <a:t>M-based and L-based wireless computing</a:t>
            </a:r>
          </a:p>
          <a:p>
            <a:pPr eaLnBrk="1" hangingPunct="1"/>
            <a:r>
              <a:rPr lang="en-US" sz="2400" b="1"/>
              <a:t>Intelligent agents</a:t>
            </a:r>
          </a:p>
          <a:p>
            <a:pPr eaLnBrk="1" hangingPunct="1"/>
            <a:r>
              <a:rPr lang="en-US" sz="2400" b="1"/>
              <a:t>Genetic algorithms</a:t>
            </a:r>
          </a:p>
          <a:p>
            <a:pPr eaLnBrk="1" hangingPunct="1"/>
            <a:r>
              <a:rPr lang="en-US" sz="2400" b="1"/>
              <a:t>Heuristics and new problem-solving techniques</a:t>
            </a:r>
          </a:p>
          <a:p>
            <a:pPr eaLnBrk="1" hangingPunct="1">
              <a:buFontTx/>
              <a:buNone/>
            </a:pPr>
            <a:endParaRPr lang="en-US" sz="2400" b="1"/>
          </a:p>
          <a:p>
            <a:pPr eaLnBrk="1" hangingPunct="1"/>
            <a:endParaRPr lang="en-US" sz="2400" b="1"/>
          </a:p>
          <a:p>
            <a:pPr eaLnBrk="1" hangingPunct="1">
              <a:buFont typeface="Arial" charset="0"/>
              <a:buNone/>
            </a:pPr>
            <a:endParaRPr lang="en-US" sz="2400" b="1"/>
          </a:p>
        </p:txBody>
      </p:sp>
    </p:spTree>
    <p:extLst>
      <p:ext uri="{BB962C8B-B14F-4D97-AF65-F5344CB8AC3E}">
        <p14:creationId xmlns:p14="http://schemas.microsoft.com/office/powerpoint/2010/main" val="4076300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z="3600" b="1" dirty="0">
                <a:latin typeface="Tahoma" pitchFamily="34" charset="0"/>
              </a:rPr>
              <a:t>Management Science/Operations Research</a:t>
            </a:r>
            <a:endParaRPr lang="en-US" sz="3600" dirty="0"/>
          </a:p>
        </p:txBody>
      </p:sp>
      <p:sp>
        <p:nvSpPr>
          <p:cNvPr id="19459" name="Content Placeholder 2"/>
          <p:cNvSpPr>
            <a:spLocks noGrp="1"/>
          </p:cNvSpPr>
          <p:nvPr>
            <p:ph idx="1"/>
          </p:nvPr>
        </p:nvSpPr>
        <p:spPr/>
        <p:txBody>
          <a:bodyPr/>
          <a:lstStyle/>
          <a:p>
            <a:pPr eaLnBrk="1" hangingPunct="1"/>
            <a:r>
              <a:rPr lang="en-US" sz="2000" b="1"/>
              <a:t>Adopts systematic approach</a:t>
            </a:r>
          </a:p>
          <a:p>
            <a:pPr lvl="1" eaLnBrk="1" hangingPunct="1"/>
            <a:r>
              <a:rPr lang="en-US" sz="2000" b="1"/>
              <a:t>Define problem</a:t>
            </a:r>
          </a:p>
          <a:p>
            <a:pPr lvl="1" eaLnBrk="1" hangingPunct="1"/>
            <a:r>
              <a:rPr lang="en-US" sz="2000" b="1"/>
              <a:t>Classify into standard category</a:t>
            </a:r>
          </a:p>
          <a:p>
            <a:pPr lvl="1" eaLnBrk="1" hangingPunct="1"/>
            <a:r>
              <a:rPr lang="en-US" sz="2000" b="1"/>
              <a:t>Construct mathematical model</a:t>
            </a:r>
          </a:p>
          <a:p>
            <a:pPr lvl="1" eaLnBrk="1" hangingPunct="1"/>
            <a:r>
              <a:rPr lang="en-US" sz="2000" b="1"/>
              <a:t>Evaluate alternative solutions</a:t>
            </a:r>
          </a:p>
          <a:p>
            <a:pPr lvl="1" eaLnBrk="1" hangingPunct="1"/>
            <a:r>
              <a:rPr lang="en-US" sz="2000" b="1"/>
              <a:t>Select solution</a:t>
            </a:r>
          </a:p>
          <a:p>
            <a:pPr eaLnBrk="1" hangingPunct="1">
              <a:buFont typeface="Arial" charset="0"/>
              <a:buNone/>
            </a:pPr>
            <a:endParaRPr lang="en-US" sz="2000" b="1"/>
          </a:p>
        </p:txBody>
      </p:sp>
    </p:spTree>
    <p:extLst>
      <p:ext uri="{BB962C8B-B14F-4D97-AF65-F5344CB8AC3E}">
        <p14:creationId xmlns:p14="http://schemas.microsoft.com/office/powerpoint/2010/main" val="42830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685800"/>
            <a:ext cx="8991600" cy="1143000"/>
          </a:xfrm>
        </p:spPr>
        <p:txBody>
          <a:bodyPr/>
          <a:lstStyle/>
          <a:p>
            <a:r>
              <a:rPr lang="en-US" sz="4000" b="1" dirty="0">
                <a:solidFill>
                  <a:srgbClr val="FF0000"/>
                </a:solidFill>
              </a:rPr>
              <a:t>Integrated Information Systems</a:t>
            </a:r>
          </a:p>
        </p:txBody>
      </p:sp>
      <p:sp>
        <p:nvSpPr>
          <p:cNvPr id="34819" name="Rectangle 3"/>
          <p:cNvSpPr>
            <a:spLocks noGrp="1" noChangeArrowheads="1"/>
          </p:cNvSpPr>
          <p:nvPr>
            <p:ph type="body" idx="1"/>
          </p:nvPr>
        </p:nvSpPr>
        <p:spPr>
          <a:xfrm>
            <a:off x="228600" y="1828800"/>
            <a:ext cx="7924800" cy="609600"/>
          </a:xfrm>
        </p:spPr>
        <p:txBody>
          <a:bodyPr/>
          <a:lstStyle/>
          <a:p>
            <a:r>
              <a:rPr lang="en-US" b="1" dirty="0"/>
              <a:t>Reasons for Integration</a:t>
            </a:r>
            <a:r>
              <a:rPr lang="id-ID" b="1" dirty="0"/>
              <a:t>/</a:t>
            </a:r>
            <a:r>
              <a:rPr lang="id-ID" b="1" i="1" dirty="0"/>
              <a:t>alasan integrasi</a:t>
            </a:r>
            <a:endParaRPr lang="en-US" b="1" i="1" dirty="0"/>
          </a:p>
        </p:txBody>
      </p:sp>
      <p:sp>
        <p:nvSpPr>
          <p:cNvPr id="41988" name="Rectangle 4"/>
          <p:cNvSpPr>
            <a:spLocks noChangeArrowheads="1"/>
          </p:cNvSpPr>
          <p:nvPr/>
        </p:nvSpPr>
        <p:spPr bwMode="auto">
          <a:xfrm>
            <a:off x="19878" y="2554080"/>
            <a:ext cx="88931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3" pitchFamily="18" charset="2"/>
              <a:buChar char="î"/>
            </a:pPr>
            <a:r>
              <a:rPr lang="en-US" sz="2800" dirty="0">
                <a:solidFill>
                  <a:srgbClr val="0000CC"/>
                </a:solidFill>
              </a:rPr>
              <a:t>using twentieth-century</a:t>
            </a:r>
            <a:r>
              <a:rPr lang="id-ID" i="1" dirty="0">
                <a:solidFill>
                  <a:srgbClr val="0000CC"/>
                </a:solidFill>
              </a:rPr>
              <a:t>/abad ke 20</a:t>
            </a:r>
            <a:r>
              <a:rPr lang="en-US" i="1" dirty="0">
                <a:solidFill>
                  <a:srgbClr val="0000CC"/>
                </a:solidFill>
              </a:rPr>
              <a:t> </a:t>
            </a:r>
            <a:r>
              <a:rPr lang="en-US" sz="2800" dirty="0">
                <a:solidFill>
                  <a:srgbClr val="0000CC"/>
                </a:solidFill>
              </a:rPr>
              <a:t>computer technology, which is functionally oriented :</a:t>
            </a:r>
          </a:p>
          <a:p>
            <a:pPr marL="1143000" lvl="2" indent="-228600">
              <a:spcBef>
                <a:spcPct val="20000"/>
              </a:spcBef>
              <a:buFont typeface="Wingdings 3" pitchFamily="18" charset="2"/>
              <a:buChar char="ê"/>
            </a:pPr>
            <a:r>
              <a:rPr lang="en-US" dirty="0">
                <a:solidFill>
                  <a:srgbClr val="0000CC"/>
                </a:solidFill>
              </a:rPr>
              <a:t>cannot give employees all the information they need</a:t>
            </a:r>
          </a:p>
          <a:p>
            <a:pPr marL="1143000" lvl="2" indent="-228600">
              <a:spcBef>
                <a:spcPct val="20000"/>
              </a:spcBef>
              <a:buFont typeface="Wingdings 3" pitchFamily="18" charset="2"/>
              <a:buChar char="ê"/>
            </a:pPr>
            <a:r>
              <a:rPr lang="en-US" dirty="0">
                <a:solidFill>
                  <a:srgbClr val="0000CC"/>
                </a:solidFill>
              </a:rPr>
              <a:t>do not let different departments communicate effectively with each other in the same language</a:t>
            </a:r>
          </a:p>
          <a:p>
            <a:pPr marL="1143000" lvl="2" indent="-228600">
              <a:spcBef>
                <a:spcPct val="20000"/>
              </a:spcBef>
              <a:buFont typeface="Wingdings 3" pitchFamily="18" charset="2"/>
              <a:buChar char="ê"/>
            </a:pPr>
            <a:r>
              <a:rPr lang="en-US" dirty="0">
                <a:solidFill>
                  <a:srgbClr val="0000CC"/>
                </a:solidFill>
              </a:rPr>
              <a:t>crucial sales, inventory, and production data often have to be painstakingly entered manually into separate computer systems every time a person who is not a member of a specific department needs ac hoc information related to the specific department</a:t>
            </a:r>
          </a:p>
        </p:txBody>
      </p:sp>
    </p:spTree>
    <p:extLst>
      <p:ext uri="{BB962C8B-B14F-4D97-AF65-F5344CB8AC3E}">
        <p14:creationId xmlns:p14="http://schemas.microsoft.com/office/powerpoint/2010/main" val="2610226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p:tgtEl>
                                          <p:spTgt spid="41988">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41988">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p:tgtEl>
                                          <p:spTgt spid="41988">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41988">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p:tgtEl>
                                          <p:spTgt spid="41988">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4198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p:tgtEl>
                                          <p:spTgt spid="41988">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419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533400"/>
            <a:ext cx="8229600" cy="838200"/>
          </a:xfrm>
        </p:spPr>
        <p:txBody>
          <a:bodyPr/>
          <a:lstStyle/>
          <a:p>
            <a:r>
              <a:rPr lang="en-US" b="1" dirty="0">
                <a:solidFill>
                  <a:srgbClr val="FF0000"/>
                </a:solidFill>
              </a:rPr>
              <a:t>Integrated Information Systems</a:t>
            </a:r>
            <a:endParaRPr lang="id-ID" b="1" dirty="0">
              <a:solidFill>
                <a:srgbClr val="FF0000"/>
              </a:solidFill>
            </a:endParaRPr>
          </a:p>
        </p:txBody>
      </p:sp>
      <p:sp>
        <p:nvSpPr>
          <p:cNvPr id="3" name="Content Placeholder 2"/>
          <p:cNvSpPr>
            <a:spLocks noGrp="1"/>
          </p:cNvSpPr>
          <p:nvPr>
            <p:ph idx="1"/>
          </p:nvPr>
        </p:nvSpPr>
        <p:spPr>
          <a:xfrm>
            <a:off x="287338" y="1295400"/>
            <a:ext cx="8856662" cy="4824413"/>
          </a:xfrm>
        </p:spPr>
        <p:txBody>
          <a:bodyPr/>
          <a:lstStyle/>
          <a:p>
            <a:pPr>
              <a:defRPr/>
            </a:pPr>
            <a:r>
              <a:rPr lang="en-US" dirty="0">
                <a:solidFill>
                  <a:srgbClr val="0000CC"/>
                </a:solidFill>
              </a:rPr>
              <a:t>Reasons for Integration</a:t>
            </a:r>
            <a:r>
              <a:rPr lang="id-ID" dirty="0">
                <a:solidFill>
                  <a:srgbClr val="0000CC"/>
                </a:solidFill>
              </a:rPr>
              <a:t>/</a:t>
            </a:r>
            <a:r>
              <a:rPr lang="id-ID" i="1" dirty="0">
                <a:solidFill>
                  <a:srgbClr val="0000CC"/>
                </a:solidFill>
              </a:rPr>
              <a:t>alasan integrasi</a:t>
            </a:r>
            <a:endParaRPr lang="en-US" i="1" dirty="0">
              <a:solidFill>
                <a:srgbClr val="0000CC"/>
              </a:solidFill>
            </a:endParaRPr>
          </a:p>
          <a:p>
            <a:pPr marL="457200" lvl="1" indent="-188913">
              <a:defRPr/>
            </a:pPr>
            <a:r>
              <a:rPr lang="en-US" dirty="0">
                <a:solidFill>
                  <a:srgbClr val="0000CC"/>
                </a:solidFill>
              </a:rPr>
              <a:t>using twentieth-century</a:t>
            </a:r>
            <a:r>
              <a:rPr lang="id-ID" i="1" dirty="0">
                <a:solidFill>
                  <a:srgbClr val="0000CC"/>
                </a:solidFill>
              </a:rPr>
              <a:t>/abad ke 20</a:t>
            </a:r>
            <a:r>
              <a:rPr lang="en-US" i="1" dirty="0">
                <a:solidFill>
                  <a:srgbClr val="0000CC"/>
                </a:solidFill>
              </a:rPr>
              <a:t> </a:t>
            </a:r>
            <a:r>
              <a:rPr lang="en-US" dirty="0">
                <a:solidFill>
                  <a:srgbClr val="0000CC"/>
                </a:solidFill>
              </a:rPr>
              <a:t>computer technology, which is functionally oriented :</a:t>
            </a:r>
          </a:p>
          <a:p>
            <a:pPr marL="725488" indent="-363538">
              <a:defRPr/>
            </a:pPr>
            <a:r>
              <a:rPr lang="en-US" sz="2400" dirty="0">
                <a:solidFill>
                  <a:srgbClr val="0000CC"/>
                </a:solidFill>
              </a:rPr>
              <a:t>cannot give employees all the information they need</a:t>
            </a:r>
            <a:r>
              <a:rPr lang="id-ID" sz="2400" dirty="0">
                <a:solidFill>
                  <a:srgbClr val="0000CC"/>
                </a:solidFill>
              </a:rPr>
              <a:t> </a:t>
            </a:r>
            <a:r>
              <a:rPr lang="en-US" sz="2400" dirty="0">
                <a:solidFill>
                  <a:srgbClr val="0000CC"/>
                </a:solidFill>
              </a:rPr>
              <a:t>do not let different departments communicate effectively with each other in the same language</a:t>
            </a:r>
            <a:endParaRPr lang="id-ID" sz="2400" dirty="0">
              <a:solidFill>
                <a:srgbClr val="0000CC"/>
              </a:solidFill>
            </a:endParaRPr>
          </a:p>
          <a:p>
            <a:pPr marL="363538" lvl="2" indent="-363538">
              <a:buFont typeface="Wingdings 3" pitchFamily="18" charset="2"/>
              <a:buChar char=""/>
              <a:defRPr/>
            </a:pPr>
            <a:r>
              <a:rPr lang="en-US" dirty="0">
                <a:solidFill>
                  <a:srgbClr val="0000CC"/>
                </a:solidFill>
              </a:rPr>
              <a:t>cannot give employees all the information they need</a:t>
            </a:r>
            <a:endParaRPr lang="id-ID" dirty="0">
              <a:solidFill>
                <a:srgbClr val="0000CC"/>
              </a:solidFill>
            </a:endParaRPr>
          </a:p>
          <a:p>
            <a:pPr marL="725488" indent="-363538">
              <a:defRPr/>
            </a:pPr>
            <a:r>
              <a:rPr lang="id-ID" sz="2400" dirty="0">
                <a:solidFill>
                  <a:srgbClr val="0000CC"/>
                </a:solidFill>
              </a:rPr>
              <a:t>penjualan penting, persediaan, dan data produksi sering harus susah payah dimasukkan secara manual ke dalam sistem komputer yang terpisah setiap kali orang yang bukan anggota dari departemen tertentu membutuhkan ac hoc informasi yang terkait dengan departemen tertentu</a:t>
            </a:r>
          </a:p>
        </p:txBody>
      </p:sp>
    </p:spTree>
    <p:extLst>
      <p:ext uri="{BB962C8B-B14F-4D97-AF65-F5344CB8AC3E}">
        <p14:creationId xmlns:p14="http://schemas.microsoft.com/office/powerpoint/2010/main" val="284534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1A408A-357E-4AF6-A9B5-019B81CD11D9}" type="slidenum">
              <a:rPr lang="en-US" sz="1400" smtClean="0"/>
              <a:pPr eaLnBrk="1" hangingPunct="1"/>
              <a:t>9</a:t>
            </a:fld>
            <a:endParaRPr lang="en-US" sz="1400"/>
          </a:p>
        </p:txBody>
      </p:sp>
      <p:sp>
        <p:nvSpPr>
          <p:cNvPr id="24579" name="Rectangle 2"/>
          <p:cNvSpPr>
            <a:spLocks noGrp="1" noChangeArrowheads="1"/>
          </p:cNvSpPr>
          <p:nvPr>
            <p:ph type="title"/>
          </p:nvPr>
        </p:nvSpPr>
        <p:spPr>
          <a:xfrm>
            <a:off x="228600" y="762000"/>
            <a:ext cx="9144000" cy="762000"/>
          </a:xfrm>
        </p:spPr>
        <p:txBody>
          <a:bodyPr/>
          <a:lstStyle/>
          <a:p>
            <a:pPr eaLnBrk="1" hangingPunct="1"/>
            <a:r>
              <a:rPr lang="en-US" sz="4000" b="1" dirty="0">
                <a:solidFill>
                  <a:srgbClr val="FF0000"/>
                </a:solidFill>
              </a:rPr>
              <a:t>SI </a:t>
            </a:r>
            <a:r>
              <a:rPr lang="en-US" sz="4000" b="1" dirty="0" err="1">
                <a:solidFill>
                  <a:srgbClr val="FF0000"/>
                </a:solidFill>
              </a:rPr>
              <a:t>berdasarkan</a:t>
            </a:r>
            <a:r>
              <a:rPr lang="en-US" sz="4000" b="1" dirty="0">
                <a:solidFill>
                  <a:srgbClr val="FF0000"/>
                </a:solidFill>
              </a:rPr>
              <a:t> </a:t>
            </a:r>
            <a:r>
              <a:rPr lang="en-US" sz="4000" b="1" dirty="0" err="1">
                <a:solidFill>
                  <a:srgbClr val="FF0000"/>
                </a:solidFill>
              </a:rPr>
              <a:t>dukungan</a:t>
            </a:r>
            <a:r>
              <a:rPr lang="en-US" sz="4000" b="1" dirty="0">
                <a:solidFill>
                  <a:srgbClr val="FF0000"/>
                </a:solidFill>
              </a:rPr>
              <a:t> yang </a:t>
            </a:r>
            <a:r>
              <a:rPr lang="en-US" sz="4000" b="1" dirty="0" err="1">
                <a:solidFill>
                  <a:srgbClr val="FF0000"/>
                </a:solidFill>
              </a:rPr>
              <a:t>tersedia</a:t>
            </a:r>
            <a:endParaRPr lang="en-US" sz="4000" b="1" dirty="0">
              <a:solidFill>
                <a:srgbClr val="FF0000"/>
              </a:solidFill>
            </a:endParaRPr>
          </a:p>
        </p:txBody>
      </p:sp>
      <p:sp>
        <p:nvSpPr>
          <p:cNvPr id="24580" name="Rectangle 3"/>
          <p:cNvSpPr>
            <a:spLocks noGrp="1" noChangeArrowheads="1"/>
          </p:cNvSpPr>
          <p:nvPr>
            <p:ph type="body" idx="1"/>
          </p:nvPr>
        </p:nvSpPr>
        <p:spPr>
          <a:xfrm>
            <a:off x="390939" y="1752600"/>
            <a:ext cx="8753061" cy="4191000"/>
          </a:xfrm>
        </p:spPr>
        <p:txBody>
          <a:bodyPr/>
          <a:lstStyle/>
          <a:p>
            <a:pPr eaLnBrk="1" hangingPunct="1">
              <a:lnSpc>
                <a:spcPct val="90000"/>
              </a:lnSpc>
            </a:pPr>
            <a:r>
              <a:rPr lang="en-US" sz="2400" dirty="0" err="1"/>
              <a:t>Sistem</a:t>
            </a:r>
            <a:r>
              <a:rPr lang="en-US" sz="2400" dirty="0"/>
              <a:t> </a:t>
            </a:r>
            <a:r>
              <a:rPr lang="en-US" sz="2400" dirty="0" err="1"/>
              <a:t>Pemrosesan</a:t>
            </a:r>
            <a:r>
              <a:rPr lang="en-US" sz="2400" dirty="0"/>
              <a:t> </a:t>
            </a:r>
            <a:r>
              <a:rPr lang="en-US" sz="2400" dirty="0" err="1"/>
              <a:t>Transaksi</a:t>
            </a:r>
            <a:r>
              <a:rPr lang="en-US" sz="2400" dirty="0"/>
              <a:t> (</a:t>
            </a:r>
            <a:r>
              <a:rPr lang="en-US" sz="2400" i="1" dirty="0"/>
              <a:t>transaction processing system </a:t>
            </a:r>
            <a:r>
              <a:rPr lang="en-US" sz="2400" i="1" dirty="0" err="1"/>
              <a:t>atau</a:t>
            </a:r>
            <a:r>
              <a:rPr lang="en-US" sz="2400" i="1" dirty="0"/>
              <a:t> TPS</a:t>
            </a:r>
            <a:r>
              <a:rPr lang="en-US" sz="2400" dirty="0"/>
              <a:t>)</a:t>
            </a:r>
          </a:p>
          <a:p>
            <a:pPr eaLnBrk="1" hangingPunct="1">
              <a:lnSpc>
                <a:spcPct val="90000"/>
              </a:lnSpc>
            </a:pPr>
            <a:r>
              <a:rPr lang="en-US" sz="2400" dirty="0" err="1"/>
              <a:t>Sistem</a:t>
            </a:r>
            <a:r>
              <a:rPr lang="en-US" sz="2400" dirty="0"/>
              <a:t> </a:t>
            </a:r>
            <a:r>
              <a:rPr lang="en-US" sz="2400" dirty="0" err="1"/>
              <a:t>Informasi</a:t>
            </a:r>
            <a:r>
              <a:rPr lang="en-US" sz="2400" dirty="0"/>
              <a:t> </a:t>
            </a:r>
            <a:r>
              <a:rPr lang="en-US" sz="2400" dirty="0" err="1"/>
              <a:t>Manajemen</a:t>
            </a:r>
            <a:r>
              <a:rPr lang="en-US" sz="2400" dirty="0"/>
              <a:t> (</a:t>
            </a:r>
            <a:r>
              <a:rPr lang="en-US" sz="2400" i="1" dirty="0"/>
              <a:t>management information system </a:t>
            </a:r>
            <a:r>
              <a:rPr lang="en-US" sz="2400" i="1" dirty="0" err="1"/>
              <a:t>atau</a:t>
            </a:r>
            <a:r>
              <a:rPr lang="en-US" sz="2400" i="1" dirty="0"/>
              <a:t> MIS</a:t>
            </a:r>
            <a:r>
              <a:rPr lang="en-US" sz="2400" dirty="0"/>
              <a:t>)</a:t>
            </a:r>
          </a:p>
          <a:p>
            <a:pPr eaLnBrk="1" hangingPunct="1">
              <a:lnSpc>
                <a:spcPct val="90000"/>
              </a:lnSpc>
            </a:pPr>
            <a:r>
              <a:rPr lang="en-US" sz="2400" dirty="0" err="1"/>
              <a:t>Sistem</a:t>
            </a:r>
            <a:r>
              <a:rPr lang="en-US" sz="2400" dirty="0"/>
              <a:t> </a:t>
            </a:r>
            <a:r>
              <a:rPr lang="en-US" sz="2400" dirty="0" err="1"/>
              <a:t>Otomasi</a:t>
            </a:r>
            <a:r>
              <a:rPr lang="en-US" sz="2400" dirty="0"/>
              <a:t> </a:t>
            </a:r>
            <a:r>
              <a:rPr lang="en-US" sz="2400" dirty="0" err="1"/>
              <a:t>Perkantoran</a:t>
            </a:r>
            <a:r>
              <a:rPr lang="en-US" sz="2400" dirty="0"/>
              <a:t> (</a:t>
            </a:r>
            <a:r>
              <a:rPr lang="en-US" sz="2400" i="1" dirty="0"/>
              <a:t>office automation system </a:t>
            </a:r>
            <a:r>
              <a:rPr lang="en-US" sz="2400" i="1" dirty="0" err="1"/>
              <a:t>atau</a:t>
            </a:r>
            <a:r>
              <a:rPr lang="en-US" sz="2400" i="1" dirty="0"/>
              <a:t> OAS</a:t>
            </a:r>
            <a:r>
              <a:rPr lang="en-US" sz="2400" dirty="0"/>
              <a:t>)</a:t>
            </a:r>
          </a:p>
          <a:p>
            <a:pPr eaLnBrk="1" hangingPunct="1">
              <a:lnSpc>
                <a:spcPct val="90000"/>
              </a:lnSpc>
            </a:pPr>
            <a:r>
              <a:rPr lang="en-US" sz="2400" dirty="0" err="1"/>
              <a:t>Sistem</a:t>
            </a:r>
            <a:r>
              <a:rPr lang="en-US" sz="2400" dirty="0"/>
              <a:t> </a:t>
            </a:r>
            <a:r>
              <a:rPr lang="en-US" sz="2400" dirty="0" err="1"/>
              <a:t>Pendukung</a:t>
            </a:r>
            <a:r>
              <a:rPr lang="en-US" sz="2400" dirty="0"/>
              <a:t> </a:t>
            </a:r>
            <a:r>
              <a:rPr lang="en-US" sz="2400" dirty="0" err="1"/>
              <a:t>Keputusan</a:t>
            </a:r>
            <a:r>
              <a:rPr lang="en-US" sz="2400" dirty="0"/>
              <a:t> (</a:t>
            </a:r>
            <a:r>
              <a:rPr lang="en-US" sz="2400" i="1" dirty="0" err="1"/>
              <a:t>decission</a:t>
            </a:r>
            <a:r>
              <a:rPr lang="en-US" sz="2400" i="1" dirty="0"/>
              <a:t> support system </a:t>
            </a:r>
            <a:r>
              <a:rPr lang="en-US" sz="2400" i="1" dirty="0" err="1"/>
              <a:t>atau</a:t>
            </a:r>
            <a:r>
              <a:rPr lang="en-US" sz="2400" i="1" dirty="0"/>
              <a:t> DSS</a:t>
            </a:r>
            <a:r>
              <a:rPr lang="en-US" sz="2400" dirty="0"/>
              <a:t>)</a:t>
            </a:r>
          </a:p>
          <a:p>
            <a:pPr eaLnBrk="1" hangingPunct="1">
              <a:lnSpc>
                <a:spcPct val="90000"/>
              </a:lnSpc>
            </a:pPr>
            <a:r>
              <a:rPr lang="en-US" sz="2400" dirty="0" err="1"/>
              <a:t>Sistem</a:t>
            </a:r>
            <a:r>
              <a:rPr lang="en-US" sz="2400" dirty="0"/>
              <a:t> </a:t>
            </a:r>
            <a:r>
              <a:rPr lang="en-US" sz="2400" dirty="0" err="1"/>
              <a:t>Informasi</a:t>
            </a:r>
            <a:r>
              <a:rPr lang="en-US" sz="2400" dirty="0"/>
              <a:t> </a:t>
            </a:r>
            <a:r>
              <a:rPr lang="en-US" sz="2400" dirty="0" err="1"/>
              <a:t>Eksekutif</a:t>
            </a:r>
            <a:r>
              <a:rPr lang="en-US" sz="2400" dirty="0"/>
              <a:t> (</a:t>
            </a:r>
            <a:r>
              <a:rPr lang="en-US" sz="2400" i="1" dirty="0"/>
              <a:t>executive information </a:t>
            </a:r>
            <a:r>
              <a:rPr lang="en-US" sz="2400" i="1" dirty="0" err="1"/>
              <a:t>systematau</a:t>
            </a:r>
            <a:r>
              <a:rPr lang="en-US" sz="2400" i="1" dirty="0"/>
              <a:t> EIS</a:t>
            </a:r>
            <a:r>
              <a:rPr lang="en-US" sz="2400" dirty="0"/>
              <a:t>)</a:t>
            </a:r>
          </a:p>
          <a:p>
            <a:pPr eaLnBrk="1" hangingPunct="1">
              <a:lnSpc>
                <a:spcPct val="90000"/>
              </a:lnSpc>
            </a:pPr>
            <a:r>
              <a:rPr lang="en-US" sz="2400" dirty="0" err="1"/>
              <a:t>Sistem</a:t>
            </a:r>
            <a:r>
              <a:rPr lang="en-US" sz="2400" dirty="0"/>
              <a:t> </a:t>
            </a:r>
            <a:r>
              <a:rPr lang="en-US" sz="2400" dirty="0" err="1"/>
              <a:t>Pendukung</a:t>
            </a:r>
            <a:r>
              <a:rPr lang="en-US" sz="2400" dirty="0"/>
              <a:t> </a:t>
            </a:r>
            <a:r>
              <a:rPr lang="en-US" sz="2400" dirty="0" err="1"/>
              <a:t>Kelompok</a:t>
            </a:r>
            <a:r>
              <a:rPr lang="en-US" sz="2400" dirty="0"/>
              <a:t> (</a:t>
            </a:r>
            <a:r>
              <a:rPr lang="en-US" sz="2400" i="1" dirty="0"/>
              <a:t>group support system </a:t>
            </a:r>
            <a:r>
              <a:rPr lang="en-US" sz="2400" i="1" dirty="0" err="1"/>
              <a:t>atau</a:t>
            </a:r>
            <a:r>
              <a:rPr lang="en-US" sz="2400" i="1" dirty="0"/>
              <a:t> GSS</a:t>
            </a:r>
            <a:r>
              <a:rPr lang="en-US" sz="2400" dirty="0"/>
              <a:t>)</a:t>
            </a:r>
          </a:p>
          <a:p>
            <a:pPr eaLnBrk="1" hangingPunct="1">
              <a:lnSpc>
                <a:spcPct val="90000"/>
              </a:lnSpc>
            </a:pPr>
            <a:r>
              <a:rPr lang="en-US" sz="2400" dirty="0" err="1"/>
              <a:t>Sistem</a:t>
            </a:r>
            <a:r>
              <a:rPr lang="en-US" sz="2400" dirty="0"/>
              <a:t> </a:t>
            </a:r>
            <a:r>
              <a:rPr lang="en-US" sz="2400" dirty="0" err="1"/>
              <a:t>Pendukung</a:t>
            </a:r>
            <a:r>
              <a:rPr lang="en-US" sz="2400" dirty="0"/>
              <a:t> </a:t>
            </a:r>
            <a:r>
              <a:rPr lang="en-US" sz="2400" dirty="0" err="1"/>
              <a:t>Cerdas</a:t>
            </a:r>
            <a:r>
              <a:rPr lang="en-US" sz="2400" dirty="0"/>
              <a:t> (</a:t>
            </a:r>
            <a:r>
              <a:rPr lang="en-US" sz="2400" i="1" dirty="0"/>
              <a:t>intelligent support system </a:t>
            </a:r>
            <a:r>
              <a:rPr lang="en-US" sz="2400" i="1" dirty="0" err="1"/>
              <a:t>atau</a:t>
            </a:r>
            <a:r>
              <a:rPr lang="en-US" sz="2400" i="1" dirty="0"/>
              <a:t> ISS</a:t>
            </a:r>
            <a:r>
              <a:rPr lang="en-US" sz="2400" dirty="0"/>
              <a:t>)</a:t>
            </a:r>
          </a:p>
        </p:txBody>
      </p:sp>
    </p:spTree>
    <p:extLst>
      <p:ext uri="{BB962C8B-B14F-4D97-AF65-F5344CB8AC3E}">
        <p14:creationId xmlns:p14="http://schemas.microsoft.com/office/powerpoint/2010/main" val="49164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3195</Words>
  <Application>Microsoft Macintosh PowerPoint</Application>
  <PresentationFormat>On-screen Show (4:3)</PresentationFormat>
  <Paragraphs>512</Paragraphs>
  <Slides>62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0" baseType="lpstr">
      <vt:lpstr>Arial</vt:lpstr>
      <vt:lpstr>Calibri</vt:lpstr>
      <vt:lpstr>Tahoma</vt:lpstr>
      <vt:lpstr>Times New Roman</vt:lpstr>
      <vt:lpstr>Wingdings 3</vt:lpstr>
      <vt:lpstr>Office Theme</vt:lpstr>
      <vt:lpstr>Worksheet</vt:lpstr>
      <vt:lpstr>Clip</vt:lpstr>
      <vt:lpstr>DASAR SISTEM INFORMASI</vt:lpstr>
      <vt:lpstr>Sistem Informasi menurut Level Organisasi</vt:lpstr>
      <vt:lpstr>PowerPoint Presentation</vt:lpstr>
      <vt:lpstr>Tabel Karakteristik</vt:lpstr>
      <vt:lpstr>Characteristics of Functional Information Systems</vt:lpstr>
      <vt:lpstr>How to Integrated Information Systems</vt:lpstr>
      <vt:lpstr>Integrated Information Systems</vt:lpstr>
      <vt:lpstr>Integrated Information Systems</vt:lpstr>
      <vt:lpstr>SI berdasarkan dukungan yang tersedia</vt:lpstr>
      <vt:lpstr>PowerPoint Presentation</vt:lpstr>
      <vt:lpstr>Sistem Informasi Fungsional</vt:lpstr>
      <vt:lpstr>PowerPoint Presentation</vt:lpstr>
      <vt:lpstr>PowerPoint Presentation</vt:lpstr>
      <vt:lpstr>Sistem Informasi Keuangan </vt:lpstr>
      <vt:lpstr>PowerPoint Presentation</vt:lpstr>
      <vt:lpstr>Accounting &amp; Finance Systems</vt:lpstr>
      <vt:lpstr>Accounting &amp; Finance Systems (continued …)</vt:lpstr>
      <vt:lpstr>Accounting &amp; Finance Systems (continued…)</vt:lpstr>
      <vt:lpstr>Accounting &amp; Finance Systems (continued )</vt:lpstr>
      <vt:lpstr>Sistem Informasi Pemrosesan Transaksi</vt:lpstr>
      <vt:lpstr>Characteristics of TPS</vt:lpstr>
      <vt:lpstr>PowerPoint Presentation</vt:lpstr>
      <vt:lpstr>Beberapa pengembangan</vt:lpstr>
      <vt:lpstr>PowerPoint Presentation</vt:lpstr>
      <vt:lpstr>PowerPoint Presentation</vt:lpstr>
      <vt:lpstr>Transaction Processing Information Systems</vt:lpstr>
      <vt:lpstr>Sistem Informasi Manufaktur</vt:lpstr>
      <vt:lpstr>Implementasi CIM</vt:lpstr>
      <vt:lpstr>PowerPoint Presentation</vt:lpstr>
      <vt:lpstr>Production Operations &amp; Logistics</vt:lpstr>
      <vt:lpstr>Production Operations &amp; Logistics (continues …)</vt:lpstr>
      <vt:lpstr>Production Operations &amp; Logistics (continues …)</vt:lpstr>
      <vt:lpstr>Production Operations &amp; Logistics (Continues …)</vt:lpstr>
      <vt:lpstr>Sistem Informasi Pemasaran</vt:lpstr>
      <vt:lpstr>Marketing &amp; Sales Systems (continued ...)</vt:lpstr>
      <vt:lpstr>Marketing &amp; Sales (continued ...)</vt:lpstr>
      <vt:lpstr>Marketing &amp; Sales (continued ...)</vt:lpstr>
      <vt:lpstr>Marketing &amp; Sales (continued ...)</vt:lpstr>
      <vt:lpstr>Sistem Informasi SDM</vt:lpstr>
      <vt:lpstr>PowerPoint Presentation</vt:lpstr>
      <vt:lpstr>Human Resources Management Systems</vt:lpstr>
      <vt:lpstr>Human Resources Management Systems (continued )</vt:lpstr>
      <vt:lpstr>Human Resources Management Systems (continued …)</vt:lpstr>
      <vt:lpstr>Human Resources Management Systems (continued …)</vt:lpstr>
      <vt:lpstr>Human Resources Management Systems (continued …)</vt:lpstr>
      <vt:lpstr>MIS- Sistem Informasi Manajemen</vt:lpstr>
      <vt:lpstr>PowerPoint Presentation</vt:lpstr>
      <vt:lpstr>Management Information Systems</vt:lpstr>
      <vt:lpstr>Klasifikasi SI menurut Aktivitas Manajemen</vt:lpstr>
      <vt:lpstr>PowerPoint Presentation</vt:lpstr>
      <vt:lpstr>Enterprise Software (continued …)</vt:lpstr>
      <vt:lpstr>Enterprise Software (continued …)</vt:lpstr>
      <vt:lpstr>PowerPoint Presentation</vt:lpstr>
      <vt:lpstr>ERP SYSTEM (CONTINUE...)</vt:lpstr>
      <vt:lpstr>How to Integrated Information Systems (continued …)</vt:lpstr>
      <vt:lpstr>Enterprise Information Systems</vt:lpstr>
      <vt:lpstr>Enterprise Information Systems</vt:lpstr>
      <vt:lpstr>Knowledge Management Systems</vt:lpstr>
      <vt:lpstr>Expert Systems</vt:lpstr>
      <vt:lpstr>Hybrid Support Systems</vt:lpstr>
      <vt:lpstr>Emerging Technologies</vt:lpstr>
      <vt:lpstr>Management Science/Operations Research</vt:lpstr>
    </vt:vector>
  </TitlesOfParts>
  <Company>signDesign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rimba</dc:creator>
  <cp:lastModifiedBy>Microsoft Office User</cp:lastModifiedBy>
  <cp:revision>278</cp:revision>
  <dcterms:created xsi:type="dcterms:W3CDTF">2010-08-24T06:47:44Z</dcterms:created>
  <dcterms:modified xsi:type="dcterms:W3CDTF">2020-07-20T13:37:32Z</dcterms:modified>
</cp:coreProperties>
</file>