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88" r:id="rId2"/>
    <p:sldId id="390" r:id="rId3"/>
    <p:sldId id="393" r:id="rId4"/>
    <p:sldId id="395" r:id="rId5"/>
    <p:sldId id="396" r:id="rId6"/>
    <p:sldId id="398" r:id="rId7"/>
    <p:sldId id="402" r:id="rId8"/>
    <p:sldId id="409" r:id="rId9"/>
    <p:sldId id="414" r:id="rId10"/>
    <p:sldId id="415" r:id="rId11"/>
    <p:sldId id="416" r:id="rId12"/>
    <p:sldId id="417" r:id="rId13"/>
    <p:sldId id="419" r:id="rId14"/>
    <p:sldId id="420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3241" autoAdjust="0"/>
  </p:normalViewPr>
  <p:slideViewPr>
    <p:cSldViewPr>
      <p:cViewPr varScale="1">
        <p:scale>
          <a:sx n="92" d="100"/>
          <a:sy n="92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D401D-C29A-4928-88E1-427A39D3C18A}" type="datetimeFigureOut">
              <a:rPr lang="id-ID" smtClean="0"/>
              <a:t>18/09/20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FD104-B2A3-424E-B3F4-1DFCA91EAA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7911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048E5B-BD9A-4C0B-B552-4469974D48FE}" type="datetimeFigureOut">
              <a:rPr lang="id-ID"/>
              <a:pPr>
                <a:defRPr/>
              </a:pPr>
              <a:t>18/09/20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339B845-4BC6-43F6-B113-E03B24E0C7AB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413082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271AFE-B873-417F-88A9-A9E7BB8842E8}" type="slidenum">
              <a:rPr lang="en-US" sz="1200" smtClean="0"/>
              <a:pPr/>
              <a:t>2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000">
                <a:latin typeface="Times New Roman" pitchFamily="18" charset="0"/>
              </a:rPr>
              <a:t>What’s in IT</a:t>
            </a:r>
            <a:r>
              <a:rPr lang="id-ID" i="1">
                <a:latin typeface="Times New Roman" pitchFamily="18" charset="0"/>
              </a:rPr>
              <a:t>/apa yang ada di IT</a:t>
            </a:r>
            <a:r>
              <a:rPr lang="en-US" i="1">
                <a:latin typeface="Times New Roman" pitchFamily="18" charset="0"/>
              </a:rPr>
              <a:t> </a:t>
            </a:r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-ID">
                <a:latin typeface="Times New Roman" pitchFamily="18" charset="0"/>
              </a:rPr>
              <a:t>memimpin-=lead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AFB9C9-7229-43C4-9726-916EE1562618}" type="slidenum">
              <a:rPr lang="en-US" sz="1200" smtClean="0"/>
              <a:pPr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-ID">
                <a:latin typeface="Times New Roman" pitchFamily="18" charset="0"/>
              </a:rPr>
              <a:t>Purchassing=pembelian, Shipping=pengiriman, merchandise=barang dagangan</a:t>
            </a:r>
          </a:p>
          <a:p>
            <a:r>
              <a:rPr lang="id-ID">
                <a:latin typeface="Times New Roman" pitchFamily="18" charset="0"/>
              </a:rPr>
              <a:t>Requisition=daftar permintaan.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1F20BA-E6E7-4DAA-B483-0818A613C1CA}" type="slidenum">
              <a:rPr lang="en-US" sz="1200" smtClean="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-ID">
                <a:latin typeface="Times New Roman" pitchFamily="18" charset="0"/>
              </a:rPr>
              <a:t>Pricision=ketelitian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62A9EC-6F70-4F91-BBC2-4B381112CB4B}" type="slidenum">
              <a:rPr lang="en-US" sz="1200" smtClean="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-ID">
                <a:latin typeface="Times New Roman" pitchFamily="18" charset="0"/>
              </a:rPr>
              <a:t>Proper=tepat</a:t>
            </a:r>
          </a:p>
          <a:p>
            <a:endParaRPr lang="id-ID">
              <a:latin typeface="Times New Roman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746760-DC79-4742-97EF-D14AA86CAA11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1859" y="0"/>
            <a:ext cx="934771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C:\Users\arsil\Desktop\Smartcreativ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r="800" b="504"/>
          <a:stretch>
            <a:fillRect/>
          </a:stretch>
        </p:blipFill>
        <p:spPr bwMode="auto">
          <a:xfrm>
            <a:off x="-101859" y="228600"/>
            <a:ext cx="9347718" cy="699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71799" y="1524000"/>
            <a:ext cx="6274059" cy="20764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71798" y="3657600"/>
            <a:ext cx="6274060" cy="1524000"/>
          </a:xfrm>
        </p:spPr>
        <p:txBody>
          <a:bodyPr/>
          <a:lstStyle>
            <a:lvl1pPr marL="0" indent="0" algn="ctr" eaLnBrk="1" hangingPunct="1">
              <a:buNone/>
              <a:defRPr sz="2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here to edit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br>
              <a:rPr lang="en-US" dirty="0"/>
            </a:br>
            <a:r>
              <a:rPr lang="en-US" dirty="0"/>
              <a:t>Click here to edit </a:t>
            </a:r>
            <a:r>
              <a:rPr lang="en-US" dirty="0" err="1"/>
              <a:t>Pertemuan</a:t>
            </a:r>
            <a:br>
              <a:rPr lang="en-US" dirty="0"/>
            </a:br>
            <a:r>
              <a:rPr lang="en-US" dirty="0"/>
              <a:t>Click here to edit Nama </a:t>
            </a:r>
            <a:r>
              <a:rPr lang="en-US" dirty="0" err="1"/>
              <a:t>Dosen</a:t>
            </a:r>
            <a:br>
              <a:rPr lang="en-US" dirty="0"/>
            </a:br>
            <a:r>
              <a:rPr lang="en-US" dirty="0"/>
              <a:t>Click here to edit Nama Prodi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Fakultas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2E4D6-BEB8-4E99-B8A1-7038C2F2D1BE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144A-AE3E-4E44-A89F-B6746EC1707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3187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4FACB-1F5D-4FF9-B5CC-F194F462CCA2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451C2-6190-4BB7-BBA8-1B23D0C40A2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5904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A4BF1-3389-4F47-8435-C04CC10B9A7E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5C1FE-ED77-4380-AE9C-EE28AB75257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428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A2BF8-DE4E-4DD8-93A8-819B2A8C6ED6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7CEFC-1327-4C24-92E5-884D19EDEC0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027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SUB#LIST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317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4200" y="2420939"/>
            <a:ext cx="3505200" cy="703262"/>
          </a:xfrm>
        </p:spPr>
        <p:txBody>
          <a:bodyPr anchor="t"/>
          <a:lstStyle>
            <a:lvl1pPr algn="l">
              <a:defRPr sz="2800" b="1" cap="all" baseline="0"/>
            </a:lvl1pPr>
          </a:lstStyle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800" y="3240088"/>
            <a:ext cx="5334000" cy="2976562"/>
          </a:xfrm>
        </p:spPr>
        <p:txBody>
          <a:bodyPr anchor="t"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EDCBD-1673-4569-B2E0-E1B7B9DEF070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71F4A-6D73-4342-9533-46E3ECE9155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4335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3D78E-5710-4279-9346-CA3F3FF1ADAB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B3AD7-5558-4161-B7D2-95F8DE54CD31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0043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036D-7F85-4604-9C31-D116ABDFBFCB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2A8DE-DF06-4A0A-B8B9-F0FC1DFE871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519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DBD3-F138-4801-A0A6-578A3386CD18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5B9C0-F00E-4EC1-B571-461E0CC5FB0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9094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1518-4759-420B-9C6C-02911BE08FB6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046D4-C1A9-4BE2-8E11-BB51EFD9947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0306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038C-8833-4053-A8B5-3B45FC1C23E1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E78CF-756E-44AB-85F7-AA9B06AF3F0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3558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3C4F4-CD15-4E8C-A7EE-9212E377943D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5ABA6-7761-4D95-A1CD-8F9B19CA4E3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3229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611F90-EFA5-425A-83D0-AD67BBCB8FFB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anose="020F0502020204030204" pitchFamily="34" charset="0"/>
              </a:defRPr>
            </a:lvl1pPr>
          </a:lstStyle>
          <a:p>
            <a:fld id="{BBC9BDE8-EFE1-4D93-AB31-5E7BCFE0330D}" type="slidenum">
              <a:rPr lang="en-US" altLang="id-ID"/>
              <a:pPr/>
              <a:t>‹#›</a:t>
            </a:fld>
            <a:endParaRPr lang="en-US" altLang="id-ID"/>
          </a:p>
        </p:txBody>
      </p:sp>
      <p:pic>
        <p:nvPicPr>
          <p:cNvPr id="7" name="Picture 2" descr="C:\Users\arsil\Desktop\Smartcreative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447800"/>
            <a:ext cx="6274059" cy="2076451"/>
          </a:xfrm>
        </p:spPr>
        <p:txBody>
          <a:bodyPr/>
          <a:lstStyle/>
          <a:p>
            <a:r>
              <a:rPr lang="id-ID" sz="3600" dirty="0"/>
              <a:t>DASAR DASAR SISTEM INFORMASI DAN TENOLOGI INFORMASI (Pertemuan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6140" y="3657600"/>
            <a:ext cx="6274060" cy="1524000"/>
          </a:xfrm>
        </p:spPr>
        <p:txBody>
          <a:bodyPr/>
          <a:lstStyle/>
          <a:p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Pengampu</a:t>
            </a:r>
            <a:r>
              <a:rPr lang="id-ID" sz="2800" dirty="0"/>
              <a:t> </a:t>
            </a:r>
            <a:r>
              <a:rPr lang="en-US" sz="2800" dirty="0"/>
              <a:t>: </a:t>
            </a:r>
          </a:p>
          <a:p>
            <a:r>
              <a:rPr lang="en-US" sz="2800" dirty="0" err="1"/>
              <a:t>Kartini</a:t>
            </a:r>
            <a:r>
              <a:rPr lang="en-US" sz="2800" dirty="0"/>
              <a:t> dan. Kundang K </a:t>
            </a:r>
            <a:r>
              <a:rPr lang="en-US" sz="2800" dirty="0" err="1"/>
              <a:t>Juman</a:t>
            </a:r>
            <a:endParaRPr lang="id-ID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22371-CF26-C646-8FB8-C65167882F3B}"/>
              </a:ext>
            </a:extLst>
          </p:cNvPr>
          <p:cNvSpPr/>
          <p:nvPr/>
        </p:nvSpPr>
        <p:spPr>
          <a:xfrm>
            <a:off x="3200400" y="4637598"/>
            <a:ext cx="617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Fakultas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Ilmu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Komputer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DBDDBDB-3738-4C21-B326-BF0AA176A26E}" type="slidenum">
              <a:rPr lang="en-US" sz="1400" smtClean="0"/>
              <a:pPr eaLnBrk="1" hangingPunct="1"/>
              <a:t>10</a:t>
            </a:fld>
            <a:endParaRPr lang="en-US" sz="140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pPr eaLnBrk="1" hangingPunct="1"/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di era </a:t>
            </a:r>
            <a:r>
              <a:rPr lang="en-US" dirty="0" err="1"/>
              <a:t>Informasi</a:t>
            </a:r>
            <a:r>
              <a:rPr lang="en-US" dirty="0"/>
              <a:t> :</a:t>
            </a:r>
            <a:br>
              <a:rPr lang="en-US" dirty="0"/>
            </a:br>
            <a:r>
              <a:rPr lang="en-US" sz="2800" i="1" dirty="0" err="1"/>
              <a:t>Karakteristik</a:t>
            </a:r>
            <a:r>
              <a:rPr lang="en-US" sz="2800" i="1" dirty="0"/>
              <a:t> Era </a:t>
            </a:r>
            <a:r>
              <a:rPr lang="en-US" sz="2800" i="1" dirty="0" err="1"/>
              <a:t>Informasi</a:t>
            </a:r>
            <a:r>
              <a:rPr lang="en-US" sz="2800" i="1" dirty="0"/>
              <a:t> (Continued)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Proses-proses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transformasikan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Work Processes: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pekerja</a:t>
            </a:r>
            <a:r>
              <a:rPr lang="en-US" dirty="0"/>
              <a:t>,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tool-tool yang </a:t>
            </a:r>
            <a:r>
              <a:rPr lang="en-US" dirty="0" err="1"/>
              <a:t>digunkan</a:t>
            </a:r>
            <a:r>
              <a:rPr lang="en-US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Productivity: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(output)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(input).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Effectiveness:</a:t>
            </a:r>
            <a:r>
              <a:rPr lang="en-US" dirty="0"/>
              <a:t> 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063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145125-8675-488C-BDB4-B4C3E4B6AA58}" type="slidenum">
              <a:rPr lang="en-US" sz="1400" smtClean="0"/>
              <a:pPr eaLnBrk="1" hangingPunct="1"/>
              <a:t>11</a:t>
            </a:fld>
            <a:endParaRPr lang="en-US" sz="140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1143000"/>
          </a:xfrm>
          <a:noFill/>
        </p:spPr>
        <p:txBody>
          <a:bodyPr/>
          <a:lstStyle/>
          <a:p>
            <a:pPr eaLnBrk="1" hangingPunct="1"/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di era </a:t>
            </a:r>
            <a:r>
              <a:rPr lang="en-US" dirty="0" err="1"/>
              <a:t>Informasi</a:t>
            </a:r>
            <a:r>
              <a:rPr lang="en-US" dirty="0"/>
              <a:t> :</a:t>
            </a:r>
            <a:br>
              <a:rPr lang="en-US" dirty="0"/>
            </a:br>
            <a:r>
              <a:rPr lang="en-US" sz="2800" i="1" dirty="0" err="1"/>
              <a:t>Karakteristik</a:t>
            </a:r>
            <a:r>
              <a:rPr lang="en-US" sz="2800" i="1" dirty="0"/>
              <a:t> Era </a:t>
            </a:r>
            <a:r>
              <a:rPr lang="en-US" sz="2800" i="1" dirty="0" err="1"/>
              <a:t>Informasi</a:t>
            </a:r>
            <a:r>
              <a:rPr lang="en-US" sz="2800" i="1" dirty="0"/>
              <a:t> (Continued)</a:t>
            </a:r>
          </a:p>
        </p:txBody>
      </p:sp>
      <p:pic>
        <p:nvPicPr>
          <p:cNvPr id="10245" name="Picture 6" descr="FIG0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24050"/>
            <a:ext cx="7620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22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73FFF35-5B49-4086-9BD5-32341CCA670F}" type="slidenum">
              <a:rPr lang="en-US" sz="1400" smtClean="0"/>
              <a:pPr eaLnBrk="1" hangingPunct="1"/>
              <a:t>12</a:t>
            </a:fld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arti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rethink (</a:t>
            </a:r>
            <a:r>
              <a:rPr lang="en-US" sz="2400" dirty="0" err="1"/>
              <a:t>berpikir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), recreate(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), reengineer (</a:t>
            </a:r>
            <a:r>
              <a:rPr lang="en-US" sz="2400" dirty="0" err="1"/>
              <a:t>rekayasa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) proses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konvensional</a:t>
            </a:r>
            <a:r>
              <a:rPr lang="en-US" sz="24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Reengineering:</a:t>
            </a:r>
            <a:r>
              <a:rPr lang="en-US" sz="2400" dirty="0"/>
              <a:t> </a:t>
            </a:r>
            <a:r>
              <a:rPr lang="en-US" sz="2400" dirty="0" err="1"/>
              <a:t>Penajaman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proses-proses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menghapus</a:t>
            </a:r>
            <a:r>
              <a:rPr lang="en-US" sz="2400" dirty="0"/>
              <a:t> barrier yang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menologng</a:t>
            </a:r>
            <a:r>
              <a:rPr lang="en-US" sz="2400" dirty="0"/>
              <a:t> </a:t>
            </a:r>
            <a:r>
              <a:rPr lang="en-US" sz="2400" dirty="0" err="1"/>
              <a:t>kepitalisasi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kuat</a:t>
            </a:r>
            <a:r>
              <a:rPr lang="en-US" sz="24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Business Processes:</a:t>
            </a:r>
            <a:r>
              <a:rPr lang="en-US" sz="2400" dirty="0"/>
              <a:t> Kumpulan </a:t>
            </a:r>
            <a:r>
              <a:rPr lang="en-US" sz="2400" dirty="0" err="1"/>
              <a:t>aktivitas-aktivitas</a:t>
            </a:r>
            <a:r>
              <a:rPr lang="en-US" sz="2400" dirty="0"/>
              <a:t>,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departemen</a:t>
            </a:r>
            <a:r>
              <a:rPr lang="en-US" sz="2400" dirty="0"/>
              <a:t>, yang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input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. result that is of value to a company’s customers.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1143000"/>
          </a:xfrm>
          <a:noFill/>
        </p:spPr>
        <p:txBody>
          <a:bodyPr/>
          <a:lstStyle/>
          <a:p>
            <a:pPr eaLnBrk="1" hangingPunct="1"/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di era </a:t>
            </a:r>
            <a:r>
              <a:rPr lang="en-US" dirty="0" err="1"/>
              <a:t>Informasi</a:t>
            </a:r>
            <a:r>
              <a:rPr lang="en-US" dirty="0"/>
              <a:t> :</a:t>
            </a:r>
            <a:br>
              <a:rPr lang="en-US" dirty="0"/>
            </a:br>
            <a:r>
              <a:rPr lang="en-US" sz="2800" i="1" dirty="0" err="1"/>
              <a:t>Karakteristik</a:t>
            </a:r>
            <a:r>
              <a:rPr lang="en-US" sz="2800" i="1" dirty="0"/>
              <a:t> </a:t>
            </a:r>
            <a:r>
              <a:rPr lang="en-US" sz="2800" i="1" dirty="0" err="1"/>
              <a:t>dari</a:t>
            </a:r>
            <a:r>
              <a:rPr lang="en-US" sz="2800" i="1" dirty="0"/>
              <a:t> Era </a:t>
            </a:r>
            <a:r>
              <a:rPr lang="en-US" sz="2800" i="1" dirty="0" err="1"/>
              <a:t>Informasi</a:t>
            </a:r>
            <a:r>
              <a:rPr lang="en-US" sz="2800" i="1" dirty="0"/>
              <a:t> (Continued)</a:t>
            </a:r>
          </a:p>
        </p:txBody>
      </p:sp>
    </p:spTree>
    <p:extLst>
      <p:ext uri="{BB962C8B-B14F-4D97-AF65-F5344CB8AC3E}">
        <p14:creationId xmlns:p14="http://schemas.microsoft.com/office/powerpoint/2010/main" val="145077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EAF062-8EC7-4BA6-8704-B880B95C92DA}" type="slidenum">
              <a:rPr lang="en-US" sz="1400" smtClean="0"/>
              <a:pPr eaLnBrk="1" hangingPunct="1"/>
              <a:t>13</a:t>
            </a:fld>
            <a:endParaRPr lang="en-US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36220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 err="1"/>
              <a:t>Sukses</a:t>
            </a:r>
            <a:r>
              <a:rPr lang="en-US" dirty="0"/>
              <a:t> di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disatukan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.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1143000"/>
          </a:xfrm>
          <a:noFill/>
        </p:spPr>
        <p:txBody>
          <a:bodyPr/>
          <a:lstStyle/>
          <a:p>
            <a:pPr eaLnBrk="1" hangingPunct="1"/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di era </a:t>
            </a:r>
            <a:r>
              <a:rPr lang="en-US" dirty="0" err="1"/>
              <a:t>Informasi</a:t>
            </a:r>
            <a:r>
              <a:rPr lang="en-US" dirty="0"/>
              <a:t> :</a:t>
            </a:r>
            <a:br>
              <a:rPr lang="en-US" dirty="0"/>
            </a:br>
            <a:r>
              <a:rPr lang="en-US" sz="2800" i="1" dirty="0" err="1"/>
              <a:t>Karakteristik</a:t>
            </a:r>
            <a:r>
              <a:rPr lang="en-US" sz="2800" i="1" dirty="0"/>
              <a:t> </a:t>
            </a:r>
            <a:r>
              <a:rPr lang="en-US" sz="2800" i="1" dirty="0" err="1"/>
              <a:t>dari</a:t>
            </a:r>
            <a:r>
              <a:rPr lang="en-US" sz="2800" i="1" dirty="0"/>
              <a:t> Era </a:t>
            </a:r>
            <a:r>
              <a:rPr lang="en-US" sz="2800" i="1" dirty="0" err="1"/>
              <a:t>Informasi</a:t>
            </a:r>
            <a:r>
              <a:rPr lang="en-US" sz="2800" i="1" dirty="0"/>
              <a:t> (Continued)</a:t>
            </a:r>
          </a:p>
        </p:txBody>
      </p:sp>
    </p:spTree>
    <p:extLst>
      <p:ext uri="{BB962C8B-B14F-4D97-AF65-F5344CB8AC3E}">
        <p14:creationId xmlns:p14="http://schemas.microsoft.com/office/powerpoint/2010/main" val="271346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093C0A-D1B6-44C1-BDC1-698FDBCF830A}" type="slidenum">
              <a:rPr lang="en-US" sz="1400" smtClean="0"/>
              <a:pPr eaLnBrk="1" hangingPunct="1"/>
              <a:t>14</a:t>
            </a:fld>
            <a:endParaRPr lang="en-US" sz="14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8153400" cy="3886200"/>
          </a:xfrm>
        </p:spPr>
        <p:txBody>
          <a:bodyPr/>
          <a:lstStyle/>
          <a:p>
            <a:pPr eaLnBrk="1" hangingPunct="1"/>
            <a:r>
              <a:rPr lang="en-US" dirty="0"/>
              <a:t>Effort reengineering </a:t>
            </a:r>
            <a:r>
              <a:rPr lang="id-ID" dirty="0"/>
              <a:t>/ </a:t>
            </a:r>
            <a:r>
              <a:rPr lang="id-ID" sz="2800" dirty="0"/>
              <a:t>Rekayasa ulang usaha </a:t>
            </a:r>
            <a:r>
              <a:rPr lang="en-US" dirty="0" err="1"/>
              <a:t>utuk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  <a:p>
            <a:pPr lvl="1" eaLnBrk="1" hangingPunct="1"/>
            <a:r>
              <a:rPr lang="en-US" i="1" dirty="0"/>
              <a:t>Era </a:t>
            </a:r>
            <a:r>
              <a:rPr lang="en-US" i="1" dirty="0" err="1"/>
              <a:t>industri</a:t>
            </a:r>
            <a:r>
              <a:rPr lang="en-US" i="1" dirty="0"/>
              <a:t> – </a:t>
            </a:r>
            <a:r>
              <a:rPr lang="en-US" dirty="0" err="1"/>
              <a:t>Divisi</a:t>
            </a:r>
            <a:r>
              <a:rPr lang="en-US" dirty="0"/>
              <a:t> </a:t>
            </a:r>
            <a:r>
              <a:rPr lang="en-US" dirty="0" err="1"/>
              <a:t>pekerja</a:t>
            </a:r>
            <a:r>
              <a:rPr lang="en-US" dirty="0"/>
              <a:t>: </a:t>
            </a:r>
            <a:r>
              <a:rPr lang="en-US" dirty="0" err="1"/>
              <a:t>Pembagian</a:t>
            </a:r>
            <a:r>
              <a:rPr lang="en-US" dirty="0"/>
              <a:t> proses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spesialisasi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. </a:t>
            </a:r>
          </a:p>
          <a:p>
            <a:pPr lvl="1" eaLnBrk="1" hangingPunct="1"/>
            <a:r>
              <a:rPr lang="en-US" i="1" dirty="0"/>
              <a:t>Era </a:t>
            </a:r>
            <a:r>
              <a:rPr lang="en-US" i="1" dirty="0" err="1"/>
              <a:t>informasi</a:t>
            </a:r>
            <a:r>
              <a:rPr lang="en-US" i="1" dirty="0"/>
              <a:t> </a:t>
            </a:r>
            <a:r>
              <a:rPr lang="en-US" dirty="0"/>
              <a:t> – Teamwork, Interconnection, and Shared Information.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  <a:noFill/>
        </p:spPr>
        <p:txBody>
          <a:bodyPr/>
          <a:lstStyle/>
          <a:p>
            <a:pPr eaLnBrk="1" hangingPunct="1"/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di era </a:t>
            </a:r>
            <a:r>
              <a:rPr lang="en-US" dirty="0" err="1"/>
              <a:t>Informasi</a:t>
            </a:r>
            <a:r>
              <a:rPr lang="en-US" dirty="0"/>
              <a:t> :</a:t>
            </a:r>
            <a:br>
              <a:rPr lang="en-US" dirty="0"/>
            </a:br>
            <a:r>
              <a:rPr lang="en-US" sz="2800" i="1" dirty="0" err="1"/>
              <a:t>Karakteristik</a:t>
            </a:r>
            <a:r>
              <a:rPr lang="en-US" sz="2800" i="1" dirty="0"/>
              <a:t> </a:t>
            </a:r>
            <a:r>
              <a:rPr lang="en-US" sz="2800" i="1" dirty="0" err="1"/>
              <a:t>dari</a:t>
            </a:r>
            <a:r>
              <a:rPr lang="en-US" sz="2800" i="1" dirty="0"/>
              <a:t> Era </a:t>
            </a:r>
            <a:r>
              <a:rPr lang="en-US" sz="2800" i="1" dirty="0" err="1"/>
              <a:t>Informasi</a:t>
            </a:r>
            <a:r>
              <a:rPr lang="en-US" sz="2800" i="1" dirty="0"/>
              <a:t> (Continued)</a:t>
            </a:r>
          </a:p>
        </p:txBody>
      </p:sp>
    </p:spTree>
    <p:extLst>
      <p:ext uri="{BB962C8B-B14F-4D97-AF65-F5344CB8AC3E}">
        <p14:creationId xmlns:p14="http://schemas.microsoft.com/office/powerpoint/2010/main" val="144955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06181F-0CA5-44E3-92A9-DB14DC21D73C}" type="slidenum">
              <a:rPr lang="en-US" sz="1400" smtClean="0"/>
              <a:pPr eaLnBrk="1" hangingPunct="1"/>
              <a:t>15</a:t>
            </a:fld>
            <a:endParaRPr lang="en-US" sz="14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610600" cy="358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i="1" dirty="0">
                <a:solidFill>
                  <a:srgbClr val="FF3300"/>
                </a:solidFill>
              </a:rPr>
              <a:t>Definition</a:t>
            </a:r>
            <a:endParaRPr lang="id-ID" b="1" i="1" dirty="0">
              <a:solidFill>
                <a:srgbClr val="FF3300"/>
              </a:solidFill>
            </a:endParaRPr>
          </a:p>
          <a:p>
            <a:pPr eaLnBrk="1" hangingPunct="1"/>
            <a:r>
              <a:rPr lang="en-US" b="1" dirty="0" err="1">
                <a:solidFill>
                  <a:srgbClr val="0000CC"/>
                </a:solidFill>
              </a:rPr>
              <a:t>Keadaan</a:t>
            </a:r>
            <a:r>
              <a:rPr lang="en-US" b="1" dirty="0">
                <a:solidFill>
                  <a:srgbClr val="0000CC"/>
                </a:solidFill>
              </a:rPr>
              <a:t> yang </a:t>
            </a:r>
            <a:r>
              <a:rPr lang="en-US" b="1" dirty="0" err="1">
                <a:solidFill>
                  <a:srgbClr val="0000CC"/>
                </a:solidFill>
              </a:rPr>
              <a:t>digunakan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untuk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merefer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variasi</a:t>
            </a:r>
            <a:r>
              <a:rPr lang="en-US" b="1" dirty="0">
                <a:solidFill>
                  <a:srgbClr val="0000CC"/>
                </a:solidFill>
              </a:rPr>
              <a:t> yang </a:t>
            </a:r>
            <a:r>
              <a:rPr lang="en-US" b="1" dirty="0" err="1">
                <a:solidFill>
                  <a:srgbClr val="0000CC"/>
                </a:solidFill>
              </a:rPr>
              <a:t>luas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dari</a:t>
            </a:r>
            <a:r>
              <a:rPr lang="en-US" b="1" dirty="0">
                <a:solidFill>
                  <a:srgbClr val="0000CC"/>
                </a:solidFill>
              </a:rPr>
              <a:t> item-item </a:t>
            </a:r>
            <a:r>
              <a:rPr lang="en-US" b="1" dirty="0" err="1">
                <a:solidFill>
                  <a:srgbClr val="0000CC"/>
                </a:solidFill>
              </a:rPr>
              <a:t>dan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kemampuan</a:t>
            </a:r>
            <a:r>
              <a:rPr lang="en-US" b="1" dirty="0">
                <a:solidFill>
                  <a:srgbClr val="0000CC"/>
                </a:solidFill>
              </a:rPr>
              <a:t> yang </a:t>
            </a:r>
            <a:r>
              <a:rPr lang="en-US" b="1" dirty="0" err="1">
                <a:solidFill>
                  <a:srgbClr val="0000CC"/>
                </a:solidFill>
              </a:rPr>
              <a:t>digunakan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dalam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menciptakan</a:t>
            </a:r>
            <a:r>
              <a:rPr lang="en-US" b="1" dirty="0">
                <a:solidFill>
                  <a:srgbClr val="0000CC"/>
                </a:solidFill>
              </a:rPr>
              <a:t>, </a:t>
            </a:r>
            <a:r>
              <a:rPr lang="en-US" b="1" dirty="0" err="1">
                <a:solidFill>
                  <a:srgbClr val="0000CC"/>
                </a:solidFill>
              </a:rPr>
              <a:t>menyimpan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dan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mengoleh</a:t>
            </a:r>
            <a:r>
              <a:rPr lang="en-US" b="1" dirty="0">
                <a:solidFill>
                  <a:srgbClr val="0000CC"/>
                </a:solidFill>
              </a:rPr>
              <a:t> data </a:t>
            </a:r>
            <a:r>
              <a:rPr lang="en-US" b="1" dirty="0" err="1">
                <a:solidFill>
                  <a:srgbClr val="0000CC"/>
                </a:solidFill>
              </a:rPr>
              <a:t>dan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informasi</a:t>
            </a:r>
            <a:r>
              <a:rPr lang="en-US" b="1" dirty="0">
                <a:solidFill>
                  <a:srgbClr val="0000CC"/>
                </a:solidFill>
              </a:rPr>
              <a:t>. 3 </a:t>
            </a:r>
            <a:r>
              <a:rPr lang="en-US" b="1" dirty="0" err="1">
                <a:solidFill>
                  <a:srgbClr val="0000CC"/>
                </a:solidFill>
              </a:rPr>
              <a:t>Komponen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utama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adalah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komputer</a:t>
            </a:r>
            <a:r>
              <a:rPr lang="en-US" b="1" dirty="0">
                <a:solidFill>
                  <a:srgbClr val="0000CC"/>
                </a:solidFill>
              </a:rPr>
              <a:t>, </a:t>
            </a:r>
            <a:r>
              <a:rPr lang="en-US" b="1" dirty="0" err="1">
                <a:solidFill>
                  <a:srgbClr val="0000CC"/>
                </a:solidFill>
              </a:rPr>
              <a:t>jaringan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komunikasi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dan</a:t>
            </a:r>
            <a:r>
              <a:rPr lang="en-US" b="1" dirty="0">
                <a:solidFill>
                  <a:srgbClr val="0000CC"/>
                </a:solidFill>
              </a:rPr>
              <a:t> know how (</a:t>
            </a:r>
            <a:r>
              <a:rPr lang="en-US" b="1" dirty="0" err="1">
                <a:solidFill>
                  <a:srgbClr val="0000CC"/>
                </a:solidFill>
              </a:rPr>
              <a:t>mengetahui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bagaimana</a:t>
            </a:r>
            <a:r>
              <a:rPr lang="en-US" b="1" dirty="0">
                <a:solidFill>
                  <a:srgbClr val="0000CC"/>
                </a:solidFill>
              </a:rPr>
              <a:t>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219200"/>
          </a:xfrm>
        </p:spPr>
        <p:txBody>
          <a:bodyPr/>
          <a:lstStyle/>
          <a:p>
            <a:r>
              <a:rPr lang="en-US" sz="3200" b="1" dirty="0">
                <a:solidFill>
                  <a:srgbClr val="FF3300"/>
                </a:solidFill>
              </a:rPr>
              <a:t>The Principles of Information Technology</a:t>
            </a:r>
            <a:br>
              <a:rPr lang="en-US" sz="3200" b="1" dirty="0">
                <a:solidFill>
                  <a:srgbClr val="FF3300"/>
                </a:solidFill>
              </a:rPr>
            </a:br>
            <a:r>
              <a:rPr lang="en-US" sz="3200" b="1" i="1" dirty="0">
                <a:solidFill>
                  <a:srgbClr val="FF3300"/>
                </a:solidFill>
              </a:rPr>
              <a:t>The Functions of Information Technology</a:t>
            </a:r>
            <a:br>
              <a:rPr lang="id-ID" sz="3200" b="1" i="1" dirty="0">
                <a:solidFill>
                  <a:srgbClr val="FF3300"/>
                </a:solidFill>
              </a:rPr>
            </a:b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50055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3F0D4-E118-4402-849A-FA0322E3880F}" type="slidenum">
              <a:rPr lang="en-US" sz="1400" smtClean="0"/>
              <a:pPr eaLnBrk="1" hangingPunct="1"/>
              <a:t>16</a:t>
            </a:fld>
            <a:endParaRPr lang="en-US" sz="140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algn="l" eaLnBrk="1" hangingPunct="1"/>
            <a:br>
              <a:rPr lang="en-US" sz="2400" b="1" dirty="0">
                <a:solidFill>
                  <a:srgbClr val="0000CC"/>
                </a:solidFill>
              </a:rPr>
            </a:br>
            <a:br>
              <a:rPr lang="en-US" sz="2400" b="1" dirty="0">
                <a:solidFill>
                  <a:srgbClr val="0000CC"/>
                </a:solidFill>
              </a:rPr>
            </a:br>
            <a:r>
              <a:rPr lang="en-US" sz="2400" b="1" dirty="0">
                <a:solidFill>
                  <a:srgbClr val="0000CC"/>
                </a:solidFill>
              </a:rPr>
              <a:t> </a:t>
            </a:r>
            <a:br>
              <a:rPr lang="en-US" sz="2400" b="1" dirty="0">
                <a:solidFill>
                  <a:srgbClr val="0000CC"/>
                </a:solidFill>
              </a:rPr>
            </a:br>
            <a:r>
              <a:rPr lang="en-US" sz="2400" b="1" i="1" dirty="0">
                <a:solidFill>
                  <a:srgbClr val="0000CC"/>
                </a:solidFill>
              </a:rPr>
              <a:t>Definition 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eaLnBrk="1" hangingPunct="1"/>
            <a:r>
              <a:rPr lang="en-US" i="1" dirty="0"/>
              <a:t>Data: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detail-detail. </a:t>
            </a:r>
          </a:p>
          <a:p>
            <a:pPr eaLnBrk="1" hangingPunct="1"/>
            <a:r>
              <a:rPr lang="en-US" i="1" dirty="0"/>
              <a:t>Information:</a:t>
            </a:r>
            <a:r>
              <a:rPr lang="en-US" dirty="0"/>
              <a:t> </a:t>
            </a:r>
            <a:r>
              <a:rPr lang="en-US" dirty="0" err="1"/>
              <a:t>Terorganisasinya</a:t>
            </a:r>
            <a:r>
              <a:rPr lang="en-US" dirty="0"/>
              <a:t>, </a:t>
            </a:r>
            <a:r>
              <a:rPr lang="en-US" dirty="0" err="1"/>
              <a:t>berartinya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dirty="0" err="1"/>
              <a:t>ketergunaan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data.</a:t>
            </a:r>
          </a:p>
          <a:p>
            <a:pPr eaLnBrk="1" hangingPunct="1"/>
            <a:r>
              <a:rPr lang="en-US" i="1" dirty="0"/>
              <a:t>Knowledge:</a:t>
            </a:r>
            <a:r>
              <a:rPr lang="en-US" dirty="0"/>
              <a:t> </a:t>
            </a:r>
            <a:r>
              <a:rPr lang="en-US" dirty="0" err="1"/>
              <a:t>Ketertarikan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ditaruh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890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712F3A-830F-4B67-8BC2-B2C9871B1B62}" type="slidenum">
              <a:rPr lang="en-US" sz="1400" smtClean="0"/>
              <a:pPr eaLnBrk="1" hangingPunct="1"/>
              <a:t>17</a:t>
            </a:fld>
            <a:endParaRPr lang="en-US" sz="140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72400" cy="1143000"/>
          </a:xfrm>
        </p:spPr>
        <p:txBody>
          <a:bodyPr/>
          <a:lstStyle/>
          <a:p>
            <a:pPr algn="l" eaLnBrk="1" hangingPunct="1"/>
            <a:br>
              <a:rPr lang="en-US" sz="2800" dirty="0"/>
            </a:br>
            <a:r>
              <a:rPr lang="en-US" sz="2800" i="1" dirty="0"/>
              <a:t>Definition (Continued)</a:t>
            </a:r>
          </a:p>
        </p:txBody>
      </p:sp>
      <p:pic>
        <p:nvPicPr>
          <p:cNvPr id="18437" name="Picture 6" descr="C:\MyData\Texts\Senn\Images for PPs\Chapter 01\FIG01_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7200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30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A43EB6-3EBA-4416-B4C4-47FC0DE5E0B3}" type="slidenum">
              <a:rPr lang="en-US" sz="1400" smtClean="0"/>
              <a:pPr eaLnBrk="1" hangingPunct="1"/>
              <a:t>18</a:t>
            </a:fld>
            <a:endParaRPr lang="en-US" sz="14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algn="l" eaLnBrk="1" hangingPunct="1"/>
            <a:br>
              <a:rPr lang="en-US" sz="2800" b="1" dirty="0">
                <a:solidFill>
                  <a:srgbClr val="0000CC"/>
                </a:solidFill>
              </a:rPr>
            </a:br>
            <a:r>
              <a:rPr lang="en-US" sz="2800" b="1" i="1" dirty="0">
                <a:solidFill>
                  <a:srgbClr val="0000CC"/>
                </a:solidFill>
              </a:rPr>
              <a:t>Computers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382000" cy="4114800"/>
          </a:xfrm>
        </p:spPr>
        <p:txBody>
          <a:bodyPr/>
          <a:lstStyle/>
          <a:p>
            <a:pPr eaLnBrk="1" hangingPunct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diinstruksikan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, </a:t>
            </a:r>
            <a:r>
              <a:rPr lang="en-US" dirty="0" err="1"/>
              <a:t>memproses</a:t>
            </a:r>
            <a:r>
              <a:rPr lang="en-US" dirty="0"/>
              <a:t>,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mempresentasikan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infomasi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ukurannya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Microcomputers</a:t>
            </a:r>
          </a:p>
          <a:p>
            <a:pPr lvl="1" eaLnBrk="1" hangingPunct="1"/>
            <a:r>
              <a:rPr lang="en-US" dirty="0"/>
              <a:t>Midrange computers</a:t>
            </a:r>
          </a:p>
          <a:p>
            <a:pPr lvl="1" eaLnBrk="1" hangingPunct="1"/>
            <a:r>
              <a:rPr lang="en-US" dirty="0"/>
              <a:t>Mainframes</a:t>
            </a:r>
          </a:p>
          <a:p>
            <a:pPr lvl="1" eaLnBrk="1" hangingPunct="1"/>
            <a:r>
              <a:rPr lang="en-US" dirty="0"/>
              <a:t>Supercomputers</a:t>
            </a:r>
          </a:p>
        </p:txBody>
      </p:sp>
    </p:spTree>
    <p:extLst>
      <p:ext uri="{BB962C8B-B14F-4D97-AF65-F5344CB8AC3E}">
        <p14:creationId xmlns:p14="http://schemas.microsoft.com/office/powerpoint/2010/main" val="2161423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ACA055-B536-40F4-9046-439CA76372D9}" type="slidenum">
              <a:rPr lang="en-US" sz="1400" smtClean="0"/>
              <a:pPr eaLnBrk="1" hangingPunct="1"/>
              <a:t>19</a:t>
            </a:fld>
            <a:endParaRPr lang="en-US" sz="140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7772400" cy="1143000"/>
          </a:xfrm>
        </p:spPr>
        <p:txBody>
          <a:bodyPr/>
          <a:lstStyle/>
          <a:p>
            <a:pPr algn="l" eaLnBrk="1" hangingPunct="1"/>
            <a:br>
              <a:rPr lang="en-US" sz="2800" b="1" dirty="0">
                <a:solidFill>
                  <a:srgbClr val="0000CC"/>
                </a:solidFill>
              </a:rPr>
            </a:br>
            <a:r>
              <a:rPr lang="en-US" sz="2800" b="1" i="1" dirty="0">
                <a:solidFill>
                  <a:srgbClr val="0000CC"/>
                </a:solidFill>
              </a:rPr>
              <a:t> Computers (Continued)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305800" cy="4114800"/>
          </a:xfrm>
        </p:spPr>
        <p:txBody>
          <a:bodyPr/>
          <a:lstStyle/>
          <a:p>
            <a:pPr eaLnBrk="1" hangingPunct="1"/>
            <a:r>
              <a:rPr lang="en-US" sz="2400" b="1" dirty="0"/>
              <a:t>Microcomputers: </a:t>
            </a:r>
            <a:r>
              <a:rPr lang="en-US" sz="2400" b="1" dirty="0" err="1"/>
              <a:t>Tipe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r>
              <a:rPr lang="en-US" sz="2400" b="1" dirty="0"/>
              <a:t> </a:t>
            </a:r>
            <a:r>
              <a:rPr lang="en-US" sz="2400" b="1" dirty="0" err="1"/>
              <a:t>kompak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relatif</a:t>
            </a:r>
            <a:r>
              <a:rPr lang="en-US" sz="2400" b="1" dirty="0"/>
              <a:t>, paling </a:t>
            </a:r>
            <a:r>
              <a:rPr lang="en-US" sz="2400" b="1" dirty="0" err="1"/>
              <a:t>umum</a:t>
            </a:r>
            <a:r>
              <a:rPr lang="en-US" sz="2400" b="1" dirty="0"/>
              <a:t> </a:t>
            </a:r>
            <a:r>
              <a:rPr lang="en-US" sz="2400" b="1" dirty="0" err="1"/>
              <a:t>digunakan</a:t>
            </a:r>
            <a:r>
              <a:rPr lang="en-US" sz="2400" b="1" dirty="0"/>
              <a:t>, </a:t>
            </a:r>
            <a:r>
              <a:rPr lang="en-US" sz="2400" b="1" dirty="0" err="1"/>
              <a:t>mudah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dijualbelikan</a:t>
            </a:r>
            <a:r>
              <a:rPr lang="en-US" sz="2400" b="1" dirty="0"/>
              <a:t>,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tipe-tipe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r>
              <a:rPr lang="en-US" sz="2400" b="1" dirty="0"/>
              <a:t> yang </a:t>
            </a:r>
            <a:r>
              <a:rPr lang="en-US" sz="2400" b="1" dirty="0" err="1"/>
              <a:t>setiap</a:t>
            </a:r>
            <a:r>
              <a:rPr lang="en-US" sz="2400" b="1" dirty="0"/>
              <a:t> </a:t>
            </a:r>
            <a:r>
              <a:rPr lang="en-US" sz="2400" b="1" dirty="0" err="1"/>
              <a:t>tahun</a:t>
            </a:r>
            <a:r>
              <a:rPr lang="en-US" sz="2400" b="1" dirty="0"/>
              <a:t> </a:t>
            </a:r>
            <a:r>
              <a:rPr lang="en-US" sz="2400" b="1" dirty="0" err="1"/>
              <a:t>digunakan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bisnis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dirumah</a:t>
            </a:r>
            <a:r>
              <a:rPr lang="en-US" sz="2400" b="1" dirty="0"/>
              <a:t>. </a:t>
            </a:r>
          </a:p>
          <a:p>
            <a:pPr eaLnBrk="1" hangingPunct="1"/>
            <a:r>
              <a:rPr lang="en-US" sz="2400" b="1" dirty="0"/>
              <a:t>Five types of Microcomputers:</a:t>
            </a:r>
          </a:p>
          <a:p>
            <a:pPr lvl="1" eaLnBrk="1" hangingPunct="1"/>
            <a:r>
              <a:rPr lang="en-US" sz="2400" b="1" dirty="0"/>
              <a:t>Desktop Computers</a:t>
            </a:r>
          </a:p>
          <a:p>
            <a:pPr lvl="1" eaLnBrk="1" hangingPunct="1"/>
            <a:r>
              <a:rPr lang="en-US" sz="2400" b="1" dirty="0"/>
              <a:t>Notebook Computers/Laptop Computers</a:t>
            </a:r>
          </a:p>
          <a:p>
            <a:pPr lvl="1" eaLnBrk="1" hangingPunct="1"/>
            <a:r>
              <a:rPr lang="en-US" sz="2400" b="1" dirty="0"/>
              <a:t>Tablet PCs</a:t>
            </a:r>
          </a:p>
          <a:p>
            <a:pPr lvl="1" eaLnBrk="1" hangingPunct="1"/>
            <a:r>
              <a:rPr lang="en-US" sz="2400" b="1" dirty="0"/>
              <a:t>Personal Digital Assistants</a:t>
            </a:r>
          </a:p>
          <a:p>
            <a:pPr lvl="1" eaLnBrk="1" hangingPunct="1"/>
            <a:r>
              <a:rPr lang="en-US" sz="2400" b="1" dirty="0"/>
              <a:t>Palm PCs</a:t>
            </a:r>
          </a:p>
        </p:txBody>
      </p:sp>
    </p:spTree>
    <p:extLst>
      <p:ext uri="{BB962C8B-B14F-4D97-AF65-F5344CB8AC3E}">
        <p14:creationId xmlns:p14="http://schemas.microsoft.com/office/powerpoint/2010/main" val="132317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58938"/>
            <a:ext cx="7467600" cy="45894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0000CC"/>
                </a:solidFill>
              </a:rPr>
              <a:t>For Accounting</a:t>
            </a:r>
          </a:p>
          <a:p>
            <a:pPr marL="706438">
              <a:defRPr/>
            </a:pPr>
            <a:r>
              <a:rPr lang="id-ID" sz="2800" b="1" dirty="0">
                <a:solidFill>
                  <a:srgbClr val="0000CC"/>
                </a:solidFill>
              </a:rPr>
              <a:t>Sistem informasi mengkapture, mengatur, menganalisis, dan menyebarkan data dan informasi di seluruh organisasi modern/organisasi berbasis CBIS</a:t>
            </a:r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For Finance</a:t>
            </a:r>
          </a:p>
          <a:p>
            <a:pPr lvl="1">
              <a:defRPr/>
            </a:pPr>
            <a:r>
              <a:rPr lang="id-ID" b="1" dirty="0">
                <a:solidFill>
                  <a:srgbClr val="FF0000"/>
                </a:solidFill>
              </a:rPr>
              <a:t>Sistem informasi mengubah dunia keuangan pada kecepatan, volume, dan keakuratan arus informasi.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763000" cy="1143000"/>
          </a:xfrm>
          <a:noFill/>
        </p:spPr>
        <p:txBody>
          <a:bodyPr/>
          <a:lstStyle/>
          <a:p>
            <a:r>
              <a:rPr lang="en-US" sz="4100" dirty="0"/>
              <a:t>What’s in </a:t>
            </a:r>
            <a:r>
              <a:rPr lang="id-ID" sz="4100" dirty="0"/>
              <a:t>Information Technology (IT)</a:t>
            </a:r>
            <a:br>
              <a:rPr lang="id-ID" sz="4100" dirty="0"/>
            </a:br>
            <a:r>
              <a:rPr lang="en-US" sz="4100" dirty="0"/>
              <a:t>for </a:t>
            </a:r>
            <a:r>
              <a:rPr lang="en-US" sz="4100" dirty="0" err="1"/>
              <a:t>Me,jelaskan</a:t>
            </a:r>
            <a:r>
              <a:rPr lang="en-US" sz="41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46376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13094B-EA03-461D-A395-92D5C129E55D}" type="slidenum">
              <a:rPr lang="en-US" sz="1400" smtClean="0"/>
              <a:pPr eaLnBrk="1" hangingPunct="1"/>
              <a:t>20</a:t>
            </a:fld>
            <a:endParaRPr lang="en-US" sz="140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pPr algn="l" eaLnBrk="1" hangingPunct="1"/>
            <a:br>
              <a:rPr lang="en-US" sz="900" b="1" dirty="0">
                <a:solidFill>
                  <a:srgbClr val="0000CC"/>
                </a:solidFill>
              </a:rPr>
            </a:br>
            <a:br>
              <a:rPr lang="en-US" sz="1200" b="1" dirty="0">
                <a:solidFill>
                  <a:srgbClr val="0000CC"/>
                </a:solidFill>
              </a:rPr>
            </a:br>
            <a:r>
              <a:rPr lang="en-US" sz="2800" b="1" i="1" dirty="0">
                <a:solidFill>
                  <a:srgbClr val="0000CC"/>
                </a:solidFill>
              </a:rPr>
              <a:t>Computers (Continued)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82000" cy="4114800"/>
          </a:xfrm>
        </p:spPr>
        <p:txBody>
          <a:bodyPr/>
          <a:lstStyle/>
          <a:p>
            <a:pPr eaLnBrk="1" hangingPunct="1"/>
            <a:r>
              <a:rPr lang="en-US" sz="2800" i="1" dirty="0"/>
              <a:t>Midrange computers and Mainframes: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menghubungkan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kumpulan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besar</a:t>
            </a:r>
            <a:r>
              <a:rPr lang="en-US" sz="2800" dirty="0"/>
              <a:t>. </a:t>
            </a:r>
            <a:r>
              <a:rPr lang="en-US" sz="2800" dirty="0" err="1"/>
              <a:t>Lebih</a:t>
            </a:r>
            <a:r>
              <a:rPr lang="en-US" sz="2800" dirty="0"/>
              <a:t> powerful </a:t>
            </a:r>
            <a:r>
              <a:rPr lang="en-US" sz="2800" dirty="0" err="1"/>
              <a:t>daripada</a:t>
            </a:r>
            <a:r>
              <a:rPr lang="en-US" sz="2800" dirty="0"/>
              <a:t> microcomputer, minicomputer </a:t>
            </a:r>
            <a:r>
              <a:rPr lang="en-US" sz="2800" dirty="0" err="1"/>
              <a:t>biasanya</a:t>
            </a:r>
            <a:r>
              <a:rPr lang="en-US" sz="2800" dirty="0"/>
              <a:t> dedicated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yang </a:t>
            </a:r>
            <a:r>
              <a:rPr lang="en-US" sz="2800" dirty="0" err="1"/>
              <a:t>spesifik</a:t>
            </a:r>
            <a:r>
              <a:rPr lang="en-US" sz="2800" dirty="0"/>
              <a:t>. </a:t>
            </a:r>
          </a:p>
          <a:p>
            <a:pPr eaLnBrk="1" hangingPunct="1"/>
            <a:r>
              <a:rPr lang="en-US" sz="2800" i="1" dirty="0"/>
              <a:t>Supercomputers:</a:t>
            </a:r>
            <a:r>
              <a:rPr lang="en-US" sz="2800" dirty="0"/>
              <a:t> Paling powerful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, supercomputers </a:t>
            </a:r>
            <a:r>
              <a:rPr lang="en-US" sz="2800" dirty="0" err="1"/>
              <a:t>didesain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yang </a:t>
            </a:r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perhitungan</a:t>
            </a:r>
            <a:r>
              <a:rPr lang="en-US" sz="2800" dirty="0"/>
              <a:t> yang </a:t>
            </a:r>
            <a:r>
              <a:rPr lang="en-US" sz="2800" dirty="0" err="1"/>
              <a:t>panjang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sulit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4121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861041-B9F7-4611-8C92-18877CD35C7F}" type="slidenum">
              <a:rPr lang="en-US" sz="1400" smtClean="0"/>
              <a:pPr eaLnBrk="1" hangingPunct="1"/>
              <a:t>21</a:t>
            </a:fld>
            <a:endParaRPr lang="en-US" sz="140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57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2800" b="1" i="1" dirty="0"/>
              <a:t>Computers (Continued)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648200"/>
          </a:xfrm>
        </p:spPr>
        <p:txBody>
          <a:bodyPr/>
          <a:lstStyle/>
          <a:p>
            <a:pPr eaLnBrk="1" hangingPunct="1"/>
            <a:r>
              <a:rPr lang="en-US" i="1" dirty="0"/>
              <a:t>Hardware: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peralatannya</a:t>
            </a:r>
            <a:r>
              <a:rPr lang="en-US" dirty="0"/>
              <a:t>.</a:t>
            </a:r>
          </a:p>
          <a:p>
            <a:pPr eaLnBrk="1" hangingPunct="1"/>
            <a:r>
              <a:rPr lang="en-US" i="1" dirty="0"/>
              <a:t>Program:</a:t>
            </a:r>
            <a:r>
              <a:rPr lang="en-US" dirty="0"/>
              <a:t> Kumpulan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. </a:t>
            </a:r>
          </a:p>
          <a:p>
            <a:pPr eaLnBrk="1" hangingPunct="1"/>
            <a:r>
              <a:rPr lang="en-US" i="1" dirty="0"/>
              <a:t>Software: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38085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E024DE-1FD6-4774-8CFE-2771A48BE5AE}" type="slidenum">
              <a:rPr lang="en-US" sz="1400" smtClean="0"/>
              <a:pPr eaLnBrk="1" hangingPunct="1"/>
              <a:t>22</a:t>
            </a:fld>
            <a:endParaRPr lang="en-US" sz="140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pPr algn="l" eaLnBrk="1" hangingPunct="1"/>
            <a:br>
              <a:rPr lang="en-US" sz="900" b="1" dirty="0">
                <a:solidFill>
                  <a:srgbClr val="0000CC"/>
                </a:solidFill>
              </a:rPr>
            </a:br>
            <a:br>
              <a:rPr lang="en-US" sz="1200" b="1" dirty="0">
                <a:solidFill>
                  <a:srgbClr val="0000CC"/>
                </a:solidFill>
              </a:rPr>
            </a:br>
            <a:r>
              <a:rPr lang="en-US" sz="2800" b="1" i="1" dirty="0">
                <a:solidFill>
                  <a:srgbClr val="0000CC"/>
                </a:solidFill>
              </a:rPr>
              <a:t>Computers (Continued)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114800"/>
          </a:xfrm>
        </p:spPr>
        <p:txBody>
          <a:bodyPr/>
          <a:lstStyle/>
          <a:p>
            <a:pPr eaLnBrk="1" hangingPunct="1"/>
            <a:r>
              <a:rPr lang="en-US" i="1" dirty="0"/>
              <a:t>System:</a:t>
            </a:r>
            <a:r>
              <a:rPr lang="en-US" dirty="0"/>
              <a:t> Kumpulan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tujuan-tujuan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</a:p>
          <a:p>
            <a:pPr eaLnBrk="1" hangingPunct="1"/>
            <a:r>
              <a:rPr lang="en-US" i="1" dirty="0"/>
              <a:t>Information System: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proses,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terstruktur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6224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69398C-A7B7-44E0-A2EF-7A8B0EB1F2B1}" type="slidenum">
              <a:rPr lang="en-US" sz="1400" smtClean="0"/>
              <a:pPr eaLnBrk="1" hangingPunct="1"/>
              <a:t>23</a:t>
            </a:fld>
            <a:endParaRPr lang="en-US" sz="140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1143000"/>
          </a:xfrm>
        </p:spPr>
        <p:txBody>
          <a:bodyPr/>
          <a:lstStyle/>
          <a:p>
            <a:pPr algn="l" eaLnBrk="1" hangingPunct="1"/>
            <a:br>
              <a:rPr lang="en-US" sz="900" b="1" dirty="0">
                <a:solidFill>
                  <a:srgbClr val="0000CC"/>
                </a:solidFill>
              </a:rPr>
            </a:br>
            <a:r>
              <a:rPr lang="en-US" sz="2800" b="1" dirty="0">
                <a:solidFill>
                  <a:srgbClr val="0000CC"/>
                </a:solidFill>
              </a:rPr>
              <a:t> </a:t>
            </a:r>
            <a:r>
              <a:rPr lang="en-US" sz="2800" b="1" i="1" dirty="0">
                <a:solidFill>
                  <a:srgbClr val="0000CC"/>
                </a:solidFill>
              </a:rPr>
              <a:t>Computers (Computers)</a:t>
            </a:r>
          </a:p>
        </p:txBody>
      </p:sp>
      <p:pic>
        <p:nvPicPr>
          <p:cNvPr id="24581" name="Picture 6" descr="C:\MyData\Texts\Senn\Images for PPs\Chapter 01\FIG01_0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7391400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83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31D93E-D826-4B97-8CD6-94A47862031B}" type="slidenum">
              <a:rPr lang="en-US" sz="1400" smtClean="0"/>
              <a:pPr eaLnBrk="1" hangingPunct="1"/>
              <a:t>24</a:t>
            </a:fld>
            <a:endParaRPr lang="en-US" sz="140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2800" b="1" i="1" dirty="0">
                <a:solidFill>
                  <a:srgbClr val="0000CC"/>
                </a:solidFill>
              </a:rPr>
              <a:t>Communications Networks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322" y="1600200"/>
            <a:ext cx="8325678" cy="4114800"/>
          </a:xfrm>
        </p:spPr>
        <p:txBody>
          <a:bodyPr/>
          <a:lstStyle/>
          <a:p>
            <a:pPr eaLnBrk="1" hangingPunct="1"/>
            <a:r>
              <a:rPr lang="en-US" i="1" dirty="0"/>
              <a:t>Communication: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. </a:t>
            </a:r>
          </a:p>
          <a:p>
            <a:pPr eaLnBrk="1" hangingPunct="1"/>
            <a:r>
              <a:rPr lang="en-US" i="1" dirty="0"/>
              <a:t>Communications Network:</a:t>
            </a:r>
            <a:r>
              <a:rPr lang="en-US" dirty="0"/>
              <a:t> Kumpulan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nodes, yang </a:t>
            </a:r>
            <a:r>
              <a:rPr lang="en-US" dirty="0" err="1"/>
              <a:t>berisi</a:t>
            </a:r>
            <a:r>
              <a:rPr lang="en-US" dirty="0"/>
              <a:t> hardware, program,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i="1" dirty="0"/>
              <a:t>Data Communication: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media </a:t>
            </a:r>
            <a:r>
              <a:rPr lang="en-US" dirty="0" err="1"/>
              <a:t>komunikasi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191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D5B2DC-7969-4F5C-8A05-6B76CC890494}" type="slidenum">
              <a:rPr lang="en-US" sz="1400" smtClean="0"/>
              <a:pPr eaLnBrk="1" hangingPunct="1"/>
              <a:t>25</a:t>
            </a:fld>
            <a:endParaRPr lang="en-US" sz="140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sz="2800" b="1" i="1" dirty="0">
                <a:solidFill>
                  <a:srgbClr val="0000CC"/>
                </a:solidFill>
              </a:rPr>
              <a:t>Know-How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114800"/>
          </a:xfrm>
        </p:spPr>
        <p:txBody>
          <a:bodyPr/>
          <a:lstStyle/>
          <a:p>
            <a:pPr eaLnBrk="1" hangingPunct="1"/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Information technology know-how </a:t>
            </a:r>
            <a:r>
              <a:rPr lang="en-US" dirty="0" err="1"/>
              <a:t>berisi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Familiar </a:t>
            </a:r>
            <a:r>
              <a:rPr lang="en-US" dirty="0" err="1"/>
              <a:t>dengan</a:t>
            </a:r>
            <a:r>
              <a:rPr lang="en-US" dirty="0"/>
              <a:t> tool IT; </a:t>
            </a:r>
            <a:r>
              <a:rPr lang="en-US" dirty="0" err="1"/>
              <a:t>termasuk</a:t>
            </a:r>
            <a:r>
              <a:rPr lang="en-US" dirty="0"/>
              <a:t> internet. </a:t>
            </a:r>
          </a:p>
          <a:p>
            <a:pPr lvl="1" eaLnBrk="1" hangingPunct="1"/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tool-tool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lvl="1" eaLnBrk="1" hangingPunct="1"/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. </a:t>
            </a:r>
            <a:endParaRPr lang="en-US" sz="2200" dirty="0"/>
          </a:p>
          <a:p>
            <a:pPr eaLnBrk="1" hangingPunct="1">
              <a:buFont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94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A7AECF-F755-4CB2-B522-F90911BC16EC}" type="slidenum">
              <a:rPr lang="en-US" sz="1400" smtClean="0"/>
              <a:pPr eaLnBrk="1" hangingPunct="1"/>
              <a:t>26</a:t>
            </a:fld>
            <a:endParaRPr lang="en-US" sz="140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533400"/>
            <a:ext cx="8229600" cy="1143000"/>
          </a:xfrm>
        </p:spPr>
        <p:txBody>
          <a:bodyPr/>
          <a:lstStyle/>
          <a:p>
            <a:pPr eaLnBrk="1" hangingPunct="1"/>
            <a:br>
              <a:rPr lang="en-US" sz="900" dirty="0"/>
            </a:br>
            <a:br>
              <a:rPr lang="en-US" sz="1200" dirty="0"/>
            </a:br>
            <a:r>
              <a:rPr lang="en-US" dirty="0"/>
              <a:t>The Principles of Information Technology</a:t>
            </a:r>
            <a:br>
              <a:rPr lang="en-US" dirty="0"/>
            </a:br>
            <a:r>
              <a:rPr lang="en-US" sz="2800" i="1" dirty="0"/>
              <a:t>The Functions of Information Technology</a:t>
            </a:r>
          </a:p>
        </p:txBody>
      </p:sp>
      <p:pic>
        <p:nvPicPr>
          <p:cNvPr id="27653" name="Picture 6" descr="C:\MyData\Texts\Senn\Images for PPs\Chapter 01\FIG01_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916113"/>
            <a:ext cx="7319962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128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ABE804-93C8-4B39-AF34-5FE1573FFBE7}" type="slidenum">
              <a:rPr lang="en-US" sz="1400" smtClean="0"/>
              <a:pPr eaLnBrk="1" hangingPunct="1"/>
              <a:t>27</a:t>
            </a:fld>
            <a:endParaRPr lang="en-US" sz="140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974574"/>
            <a:ext cx="8686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/>
              <a:t>Capture:</a:t>
            </a:r>
            <a:r>
              <a:rPr lang="en-US" dirty="0"/>
              <a:t> Proses yang </a:t>
            </a:r>
            <a:r>
              <a:rPr lang="en-US" dirty="0" err="1"/>
              <a:t>mengkompile</a:t>
            </a:r>
            <a:r>
              <a:rPr lang="en-US" dirty="0"/>
              <a:t> re</a:t>
            </a:r>
            <a:r>
              <a:rPr lang="id-ID" dirty="0"/>
              <a:t>c</a:t>
            </a:r>
            <a:r>
              <a:rPr lang="en-US" dirty="0" err="1"/>
              <a:t>ord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detail. 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Processing:</a:t>
            </a:r>
            <a:r>
              <a:rPr lang="en-US" dirty="0"/>
              <a:t> Proses </a:t>
            </a:r>
            <a:r>
              <a:rPr lang="en-US" dirty="0" err="1"/>
              <a:t>konversi</a:t>
            </a:r>
            <a:r>
              <a:rPr lang="en-US" dirty="0"/>
              <a:t>, </a:t>
            </a:r>
            <a:r>
              <a:rPr lang="en-US" dirty="0" err="1"/>
              <a:t>analisa</a:t>
            </a:r>
            <a:r>
              <a:rPr lang="en-US" dirty="0"/>
              <a:t>,  </a:t>
            </a:r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penyaringan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form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Data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Information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Word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Image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Voice Processing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86800" cy="1143000"/>
          </a:xfrm>
          <a:noFill/>
        </p:spPr>
        <p:txBody>
          <a:bodyPr/>
          <a:lstStyle/>
          <a:p>
            <a:pPr eaLnBrk="1" hangingPunct="1"/>
            <a:br>
              <a:rPr lang="en-US" sz="900" dirty="0"/>
            </a:br>
            <a:br>
              <a:rPr lang="en-US" sz="1200" dirty="0"/>
            </a:br>
            <a:r>
              <a:rPr lang="en-US" dirty="0"/>
              <a:t>The Principles of Information Technology</a:t>
            </a:r>
            <a:br>
              <a:rPr lang="en-US" dirty="0"/>
            </a:br>
            <a:r>
              <a:rPr lang="en-US" sz="2800" i="1" dirty="0"/>
              <a:t>The Functions of Information Technology</a:t>
            </a:r>
            <a:r>
              <a:rPr lang="id-ID" sz="2800" i="1" dirty="0"/>
              <a:t> </a:t>
            </a:r>
            <a:r>
              <a:rPr lang="en-US" sz="2800" i="1" dirty="0"/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1703966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A5502B-D90F-4928-B602-A84A52B432C0}" type="slidenum">
              <a:rPr lang="en-US" sz="1400" smtClean="0"/>
              <a:pPr eaLnBrk="1" hangingPunct="1"/>
              <a:t>28</a:t>
            </a:fld>
            <a:endParaRPr lang="en-US" sz="140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14800"/>
          </a:xfrm>
        </p:spPr>
        <p:txBody>
          <a:bodyPr/>
          <a:lstStyle/>
          <a:p>
            <a:pPr eaLnBrk="1" hangingPunct="1"/>
            <a:r>
              <a:rPr lang="en-US" i="1" dirty="0"/>
              <a:t>Generation:</a:t>
            </a:r>
            <a:r>
              <a:rPr lang="en-US" dirty="0"/>
              <a:t> Proses </a:t>
            </a:r>
            <a:r>
              <a:rPr lang="en-US" dirty="0" err="1"/>
              <a:t>mengorganisasi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text,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image visual. </a:t>
            </a:r>
          </a:p>
          <a:p>
            <a:pPr eaLnBrk="1" hangingPunct="1"/>
            <a:r>
              <a:rPr lang="en-US" i="1" dirty="0"/>
              <a:t>Storage and Retrieval:</a:t>
            </a:r>
            <a:r>
              <a:rPr lang="en-US" dirty="0"/>
              <a:t> Storage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. Retrieval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copy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prosesing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lain. 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1143000"/>
          </a:xfrm>
          <a:noFill/>
        </p:spPr>
        <p:txBody>
          <a:bodyPr/>
          <a:lstStyle/>
          <a:p>
            <a:pPr eaLnBrk="1" hangingPunct="1"/>
            <a:br>
              <a:rPr lang="en-US" sz="900" dirty="0">
                <a:solidFill>
                  <a:srgbClr val="0000CC"/>
                </a:solidFill>
              </a:rPr>
            </a:br>
            <a:br>
              <a:rPr lang="en-US" sz="1200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The Principles of Information Technology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sz="2800" i="1" dirty="0">
                <a:solidFill>
                  <a:srgbClr val="0000CC"/>
                </a:solidFill>
              </a:rPr>
              <a:t>The Functions of Information Technology</a:t>
            </a:r>
            <a:r>
              <a:rPr lang="id-ID" sz="2800" i="1" dirty="0">
                <a:solidFill>
                  <a:srgbClr val="0000CC"/>
                </a:solidFill>
              </a:rPr>
              <a:t>  </a:t>
            </a:r>
            <a:r>
              <a:rPr lang="en-US" sz="2800" i="1" dirty="0">
                <a:solidFill>
                  <a:srgbClr val="0000CC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63964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EA23F9-1C76-4E7F-8461-DB0EA0F5DC3E}" type="slidenum">
              <a:rPr lang="en-US" sz="1400" smtClean="0"/>
              <a:pPr eaLnBrk="1" hangingPunct="1"/>
              <a:t>29</a:t>
            </a:fld>
            <a:endParaRPr lang="en-US" sz="140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458200" cy="3657600"/>
          </a:xfrm>
        </p:spPr>
        <p:txBody>
          <a:bodyPr/>
          <a:lstStyle/>
          <a:p>
            <a:pPr eaLnBrk="1" hangingPunct="1"/>
            <a:r>
              <a:rPr lang="en-US" i="1" dirty="0"/>
              <a:t>Transmission:</a:t>
            </a:r>
            <a:r>
              <a:rPr lang="en-US" dirty="0"/>
              <a:t> Proses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. </a:t>
            </a:r>
          </a:p>
          <a:p>
            <a:pPr lvl="1" eaLnBrk="1" hangingPunct="1"/>
            <a:r>
              <a:rPr lang="en-US" dirty="0"/>
              <a:t>Electronic Mail, or E-Mail</a:t>
            </a:r>
          </a:p>
          <a:p>
            <a:pPr lvl="1" eaLnBrk="1" hangingPunct="1"/>
            <a:r>
              <a:rPr lang="en-US" dirty="0"/>
              <a:t>Voice Messaging, or Voice Mail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8839200" cy="1143000"/>
          </a:xfrm>
          <a:noFill/>
        </p:spPr>
        <p:txBody>
          <a:bodyPr/>
          <a:lstStyle/>
          <a:p>
            <a:pPr eaLnBrk="1" hangingPunct="1"/>
            <a:br>
              <a:rPr lang="en-US" sz="900" dirty="0"/>
            </a:br>
            <a:br>
              <a:rPr lang="en-US" sz="1200" dirty="0"/>
            </a:br>
            <a:r>
              <a:rPr lang="en-US" dirty="0"/>
              <a:t>The Principles of Information Technology</a:t>
            </a:r>
            <a:br>
              <a:rPr lang="en-US" dirty="0"/>
            </a:br>
            <a:r>
              <a:rPr lang="en-US" sz="2800" i="1" dirty="0"/>
              <a:t>The Functions of Information Technology</a:t>
            </a:r>
            <a:r>
              <a:rPr lang="id-ID" sz="2800" i="1" dirty="0"/>
              <a:t>  </a:t>
            </a:r>
            <a:r>
              <a:rPr lang="en-US" sz="2800" i="1" dirty="0"/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330820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/>
              <a:t>What’s in IT for </a:t>
            </a:r>
            <a:r>
              <a:rPr lang="en-US" sz="4100" dirty="0" err="1"/>
              <a:t>Me,jelaskan</a:t>
            </a:r>
            <a:r>
              <a:rPr lang="en-US" sz="4100" dirty="0"/>
              <a:t> ? </a:t>
            </a:r>
            <a:r>
              <a:rPr lang="en-US" sz="3300" i="1" dirty="0"/>
              <a:t>(continued …)</a:t>
            </a:r>
            <a:endParaRPr lang="en-GB" sz="41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b="1" dirty="0"/>
              <a:t> </a:t>
            </a:r>
            <a:r>
              <a:rPr lang="en-GB" b="1" dirty="0">
                <a:solidFill>
                  <a:srgbClr val="FF3300"/>
                </a:solidFill>
              </a:rPr>
              <a:t>For Marketing</a:t>
            </a:r>
          </a:p>
          <a:p>
            <a:pPr lvl="1">
              <a:lnSpc>
                <a:spcPct val="90000"/>
              </a:lnSpc>
              <a:defRPr/>
            </a:pPr>
            <a:r>
              <a:rPr lang="id-ID" b="1" dirty="0">
                <a:solidFill>
                  <a:srgbClr val="FF3300"/>
                </a:solidFill>
              </a:rPr>
              <a:t>Internet dan World Wide Web telah membuka saluran yang sama sekali baru untuk pemasaran dan memberikan kontak lebih dekat antara konsumen dan pemasok</a:t>
            </a:r>
          </a:p>
          <a:p>
            <a:pPr marL="363538" lvl="1" indent="-363538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GB" b="1" dirty="0">
                <a:solidFill>
                  <a:srgbClr val="0000CC"/>
                </a:solidFill>
              </a:rPr>
              <a:t>For Production/Operations Management</a:t>
            </a:r>
          </a:p>
          <a:p>
            <a:pPr lvl="1">
              <a:lnSpc>
                <a:spcPct val="90000"/>
              </a:lnSpc>
              <a:defRPr/>
            </a:pPr>
            <a:r>
              <a:rPr lang="id-ID" sz="2400" b="1" dirty="0">
                <a:solidFill>
                  <a:srgbClr val="0000CC"/>
                </a:solidFill>
              </a:rPr>
              <a:t>Setiap proses dalam produk atau rantai nilai layanan dapat ditingkatkan dengan penggunaan yang tepat dari sistem informasi berbasis komputer</a:t>
            </a:r>
            <a:endParaRPr lang="en-GB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64C9E9-4AF2-4518-84F4-1D913BD11A5E}" type="slidenum">
              <a:rPr lang="en-US" sz="1400" smtClean="0"/>
              <a:pPr eaLnBrk="1" hangingPunct="1"/>
              <a:t>30</a:t>
            </a:fld>
            <a:endParaRPr lang="en-US" sz="140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6713" y="609600"/>
            <a:ext cx="8229600" cy="1143000"/>
          </a:xfrm>
          <a:noFill/>
        </p:spPr>
        <p:txBody>
          <a:bodyPr/>
          <a:lstStyle/>
          <a:p>
            <a:pPr eaLnBrk="1" hangingPunct="1"/>
            <a:br>
              <a:rPr lang="en-US" sz="900" dirty="0"/>
            </a:br>
            <a:br>
              <a:rPr lang="en-US" sz="1200" dirty="0"/>
            </a:br>
            <a:r>
              <a:rPr lang="en-US" dirty="0"/>
              <a:t>The Principles of Information Technology</a:t>
            </a:r>
            <a:br>
              <a:rPr lang="en-US" dirty="0"/>
            </a:br>
            <a:r>
              <a:rPr lang="en-US" sz="2800" i="1" dirty="0"/>
              <a:t>The Benefits of Information Technology</a:t>
            </a:r>
          </a:p>
        </p:txBody>
      </p:sp>
      <p:pic>
        <p:nvPicPr>
          <p:cNvPr id="31749" name="Picture 6" descr="C:\MyData\Texts\Senn\Images for PPs\Chapter 01\FIG01_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458200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932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F3946E-C640-496C-8261-3433DBB5AF0D}" type="slidenum">
              <a:rPr lang="en-US" sz="1400" smtClean="0"/>
              <a:pPr eaLnBrk="1" hangingPunct="1"/>
              <a:t>31</a:t>
            </a:fld>
            <a:endParaRPr lang="en-US" sz="140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05800" cy="4114800"/>
          </a:xfrm>
        </p:spPr>
        <p:txBody>
          <a:bodyPr/>
          <a:lstStyle/>
          <a:p>
            <a:pPr eaLnBrk="1" hangingPunct="1"/>
            <a:r>
              <a:rPr lang="en-US" dirty="0" err="1"/>
              <a:t>Menolong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  <a:p>
            <a:pPr eaLnBrk="1" hangingPunct="1"/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lvl="1" eaLnBrk="1" hangingPunct="1"/>
            <a:r>
              <a:rPr lang="en-US" i="1" dirty="0"/>
              <a:t>Problem: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existing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 </a:t>
            </a:r>
          </a:p>
          <a:p>
            <a:pPr lvl="1" eaLnBrk="1" hangingPunct="1"/>
            <a:r>
              <a:rPr lang="en-US" i="1" dirty="0"/>
              <a:t>Problem Solving:</a:t>
            </a:r>
            <a:r>
              <a:rPr lang="en-US" dirty="0"/>
              <a:t> Proses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alternatif-alternatif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mengimplementasi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. </a:t>
            </a:r>
            <a:endParaRPr lang="en-US" sz="2000" dirty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229600" cy="1143000"/>
          </a:xfrm>
          <a:noFill/>
        </p:spPr>
        <p:txBody>
          <a:bodyPr/>
          <a:lstStyle/>
          <a:p>
            <a:pPr eaLnBrk="1" hangingPunct="1"/>
            <a:br>
              <a:rPr lang="en-US" sz="900" dirty="0"/>
            </a:br>
            <a:br>
              <a:rPr lang="en-US" sz="1200" dirty="0"/>
            </a:br>
            <a:r>
              <a:rPr lang="en-US" dirty="0"/>
              <a:t>The Principles of Information Technology</a:t>
            </a:r>
            <a:br>
              <a:rPr lang="en-US" dirty="0"/>
            </a:br>
            <a:r>
              <a:rPr lang="en-US" sz="2800" i="1" dirty="0"/>
              <a:t>The Opportunities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413451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277E38-2506-4334-AEDE-5EBDC64DD415}" type="slidenum">
              <a:rPr lang="en-US" sz="1400" smtClean="0"/>
              <a:pPr eaLnBrk="1" hangingPunct="1"/>
              <a:t>32</a:t>
            </a:fld>
            <a:endParaRPr lang="en-US" sz="140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9067800" cy="1524000"/>
          </a:xfrm>
        </p:spPr>
        <p:txBody>
          <a:bodyPr/>
          <a:lstStyle/>
          <a:p>
            <a:pPr eaLnBrk="1" hangingPunct="1"/>
            <a:br>
              <a:rPr lang="en-US" sz="900" dirty="0"/>
            </a:br>
            <a:br>
              <a:rPr lang="en-US" sz="1200" dirty="0"/>
            </a:br>
            <a:r>
              <a:rPr lang="en-US" dirty="0"/>
              <a:t>The Principles of Information Technology</a:t>
            </a:r>
            <a:br>
              <a:rPr lang="en-US" dirty="0"/>
            </a:br>
            <a:r>
              <a:rPr lang="en-US" sz="2800" i="1" dirty="0"/>
              <a:t>Information Technology Is All Around Us,</a:t>
            </a:r>
            <a:r>
              <a:rPr lang="id-ID" sz="2800" i="1" dirty="0"/>
              <a:t> </a:t>
            </a:r>
            <a:br>
              <a:rPr lang="id-ID" sz="2800" i="1" dirty="0"/>
            </a:br>
            <a:r>
              <a:rPr lang="en-US" sz="2800" i="1" dirty="0"/>
              <a:t>Improving Our Lives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7772400" cy="3581400"/>
          </a:xfrm>
        </p:spPr>
        <p:txBody>
          <a:bodyPr/>
          <a:lstStyle/>
          <a:p>
            <a:pPr eaLnBrk="1" hangingPunct="1"/>
            <a:r>
              <a:rPr lang="en-US" dirty="0"/>
              <a:t>Television</a:t>
            </a:r>
          </a:p>
          <a:p>
            <a:pPr eaLnBrk="1" hangingPunct="1"/>
            <a:r>
              <a:rPr lang="en-US" dirty="0"/>
              <a:t>Education</a:t>
            </a:r>
          </a:p>
          <a:p>
            <a:pPr eaLnBrk="1" hangingPunct="1"/>
            <a:r>
              <a:rPr lang="en-US" dirty="0"/>
              <a:t>Training</a:t>
            </a:r>
          </a:p>
          <a:p>
            <a:pPr eaLnBrk="1" hangingPunct="1"/>
            <a:r>
              <a:rPr lang="en-US" dirty="0"/>
              <a:t>Entertainment</a:t>
            </a:r>
          </a:p>
          <a:p>
            <a:pPr eaLnBrk="1" hangingPunct="1"/>
            <a:r>
              <a:rPr lang="en-US" dirty="0"/>
              <a:t>Shipping</a:t>
            </a:r>
          </a:p>
        </p:txBody>
      </p:sp>
    </p:spTree>
    <p:extLst>
      <p:ext uri="{BB962C8B-B14F-4D97-AF65-F5344CB8AC3E}">
        <p14:creationId xmlns:p14="http://schemas.microsoft.com/office/powerpoint/2010/main" val="318841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DFCBBD-C767-4DF6-9CF0-9A0B919EE739}" type="slidenum">
              <a:rPr lang="en-US" sz="1400" smtClean="0"/>
              <a:pPr eaLnBrk="1" hangingPunct="1"/>
              <a:t>33</a:t>
            </a:fld>
            <a:endParaRPr lang="en-US" sz="140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7772400" cy="3657600"/>
          </a:xfrm>
        </p:spPr>
        <p:txBody>
          <a:bodyPr/>
          <a:lstStyle/>
          <a:p>
            <a:pPr eaLnBrk="1" hangingPunct="1"/>
            <a:r>
              <a:rPr lang="en-US" dirty="0"/>
              <a:t>Paperwork</a:t>
            </a:r>
          </a:p>
          <a:p>
            <a:pPr eaLnBrk="1" hangingPunct="1"/>
            <a:r>
              <a:rPr lang="en-US" dirty="0"/>
              <a:t>Money and Investments</a:t>
            </a:r>
          </a:p>
          <a:p>
            <a:pPr eaLnBrk="1" hangingPunct="1"/>
            <a:r>
              <a:rPr lang="en-US" dirty="0"/>
              <a:t>Agriculture</a:t>
            </a:r>
          </a:p>
          <a:p>
            <a:pPr eaLnBrk="1" hangingPunct="1"/>
            <a:r>
              <a:rPr lang="en-US" dirty="0"/>
              <a:t>Taxation and Accounting</a:t>
            </a:r>
          </a:p>
          <a:p>
            <a:pPr eaLnBrk="1" hangingPunct="1"/>
            <a:r>
              <a:rPr lang="en-US" dirty="0"/>
              <a:t>Health and Medicine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8458200" cy="1524000"/>
          </a:xfrm>
          <a:noFill/>
        </p:spPr>
        <p:txBody>
          <a:bodyPr/>
          <a:lstStyle/>
          <a:p>
            <a:pPr eaLnBrk="1" hangingPunct="1"/>
            <a:br>
              <a:rPr lang="en-US" sz="900" dirty="0">
                <a:solidFill>
                  <a:srgbClr val="0000CC"/>
                </a:solidFill>
              </a:rPr>
            </a:br>
            <a:br>
              <a:rPr lang="en-US" sz="1200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The Principles of Information Technology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sz="2800" i="1" dirty="0">
                <a:solidFill>
                  <a:srgbClr val="0000CC"/>
                </a:solidFill>
              </a:rPr>
              <a:t>Information Technology Is All Around Us,</a:t>
            </a:r>
            <a:br>
              <a:rPr lang="en-US" sz="2800" i="1" dirty="0">
                <a:solidFill>
                  <a:srgbClr val="0000CC"/>
                </a:solidFill>
              </a:rPr>
            </a:br>
            <a:r>
              <a:rPr lang="en-US" sz="2800" i="1" dirty="0">
                <a:solidFill>
                  <a:srgbClr val="0000CC"/>
                </a:solidFill>
              </a:rPr>
              <a:t> Improving Our Lives (Continued)</a:t>
            </a:r>
          </a:p>
        </p:txBody>
      </p:sp>
    </p:spTree>
    <p:extLst>
      <p:ext uri="{BB962C8B-B14F-4D97-AF65-F5344CB8AC3E}">
        <p14:creationId xmlns:p14="http://schemas.microsoft.com/office/powerpoint/2010/main" val="1730528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2F608C-3560-41D8-B48D-A7C7291B6005}" type="slidenum">
              <a:rPr lang="en-US" sz="1400" smtClean="0"/>
              <a:pPr eaLnBrk="1" hangingPunct="1"/>
              <a:t>34</a:t>
            </a:fld>
            <a:endParaRPr lang="en-US" sz="140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7772400" cy="3276600"/>
          </a:xfrm>
        </p:spPr>
        <p:txBody>
          <a:bodyPr/>
          <a:lstStyle/>
          <a:p>
            <a:pPr eaLnBrk="1" hangingPunct="1"/>
            <a:r>
              <a:rPr lang="en-US" dirty="0"/>
              <a:t>Manufacturing</a:t>
            </a:r>
          </a:p>
          <a:p>
            <a:pPr eaLnBrk="1" hangingPunct="1"/>
            <a:r>
              <a:rPr lang="en-US" dirty="0"/>
              <a:t>Journalism</a:t>
            </a:r>
          </a:p>
          <a:p>
            <a:pPr eaLnBrk="1" hangingPunct="1"/>
            <a:r>
              <a:rPr lang="en-US" dirty="0"/>
              <a:t>Energy</a:t>
            </a:r>
          </a:p>
          <a:p>
            <a:pPr eaLnBrk="1" hangingPunct="1"/>
            <a:r>
              <a:rPr lang="en-US" dirty="0"/>
              <a:t>Sports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458200" cy="1143000"/>
          </a:xfrm>
          <a:noFill/>
        </p:spPr>
        <p:txBody>
          <a:bodyPr/>
          <a:lstStyle/>
          <a:p>
            <a:pPr eaLnBrk="1" hangingPunct="1"/>
            <a:br>
              <a:rPr lang="en-US" sz="900" dirty="0"/>
            </a:br>
            <a:br>
              <a:rPr lang="en-US" sz="1200" dirty="0"/>
            </a:br>
            <a:r>
              <a:rPr lang="en-US" dirty="0"/>
              <a:t>The Principles of Information Technology</a:t>
            </a:r>
            <a:br>
              <a:rPr lang="en-US" dirty="0"/>
            </a:br>
            <a:r>
              <a:rPr lang="en-US" sz="2800" i="1" dirty="0"/>
              <a:t>Information Technology Is All Around Us, </a:t>
            </a:r>
            <a:br>
              <a:rPr lang="en-US" sz="2800" i="1" dirty="0"/>
            </a:br>
            <a:r>
              <a:rPr lang="en-US" sz="2800" i="1" dirty="0"/>
              <a:t>Improving Our Lives (Continued)</a:t>
            </a:r>
          </a:p>
        </p:txBody>
      </p:sp>
    </p:spTree>
    <p:extLst>
      <p:ext uri="{BB962C8B-B14F-4D97-AF65-F5344CB8AC3E}">
        <p14:creationId xmlns:p14="http://schemas.microsoft.com/office/powerpoint/2010/main" val="301730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B3861E-0B71-4839-AF42-7EEA3307CD7C}" type="slidenum">
              <a:rPr lang="en-US" sz="1400" smtClean="0"/>
              <a:pPr eaLnBrk="1" hangingPunct="1"/>
              <a:t>35</a:t>
            </a:fld>
            <a:endParaRPr lang="en-US" sz="140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458200" cy="1219200"/>
          </a:xfrm>
        </p:spPr>
        <p:txBody>
          <a:bodyPr/>
          <a:lstStyle/>
          <a:p>
            <a:pPr eaLnBrk="1" hangingPunct="1"/>
            <a:br>
              <a:rPr lang="en-US" sz="900" dirty="0"/>
            </a:br>
            <a:br>
              <a:rPr lang="en-US" sz="1200" dirty="0"/>
            </a:br>
            <a:r>
              <a:rPr lang="en-US" dirty="0"/>
              <a:t>The Principles of Information Technology</a:t>
            </a:r>
            <a:br>
              <a:rPr lang="en-US" dirty="0"/>
            </a:br>
            <a:r>
              <a:rPr lang="en-US" sz="2800" i="1" dirty="0"/>
              <a:t>The Responsibilities of Using Information Technology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90800"/>
            <a:ext cx="7772400" cy="3352800"/>
          </a:xfrm>
        </p:spPr>
        <p:txBody>
          <a:bodyPr/>
          <a:lstStyle/>
          <a:p>
            <a:pPr eaLnBrk="1" hangingPunct="1"/>
            <a:r>
              <a:rPr lang="en-US" dirty="0"/>
              <a:t>To be Informed</a:t>
            </a:r>
          </a:p>
          <a:p>
            <a:pPr eaLnBrk="1" hangingPunct="1"/>
            <a:r>
              <a:rPr lang="en-US" dirty="0"/>
              <a:t>To Make Proper Use of IT</a:t>
            </a:r>
          </a:p>
          <a:p>
            <a:pPr eaLnBrk="1" hangingPunct="1"/>
            <a:r>
              <a:rPr lang="en-US" dirty="0"/>
              <a:t>To Safeguard</a:t>
            </a:r>
          </a:p>
        </p:txBody>
      </p:sp>
    </p:spTree>
    <p:extLst>
      <p:ext uri="{BB962C8B-B14F-4D97-AF65-F5344CB8AC3E}">
        <p14:creationId xmlns:p14="http://schemas.microsoft.com/office/powerpoint/2010/main" val="427049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/>
              <a:t>What’s in IT for </a:t>
            </a:r>
            <a:r>
              <a:rPr lang="en-US" sz="4100" dirty="0" err="1"/>
              <a:t>Me,jelaskan</a:t>
            </a:r>
            <a:r>
              <a:rPr lang="en-US" sz="4100" dirty="0"/>
              <a:t> ? </a:t>
            </a:r>
            <a:r>
              <a:rPr lang="en-US" sz="3300" i="1" dirty="0"/>
              <a:t>(continued …)</a:t>
            </a:r>
            <a:endParaRPr lang="en-GB" sz="3300" i="1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b="1" dirty="0">
                <a:solidFill>
                  <a:srgbClr val="0000CC"/>
                </a:solidFill>
              </a:rPr>
              <a:t> For Human Resource Management</a:t>
            </a:r>
          </a:p>
          <a:p>
            <a:pPr lvl="1">
              <a:lnSpc>
                <a:spcPct val="90000"/>
              </a:lnSpc>
              <a:defRPr/>
            </a:pPr>
            <a:r>
              <a:rPr lang="id-ID" b="1" dirty="0">
                <a:solidFill>
                  <a:srgbClr val="0000CC"/>
                </a:solidFill>
              </a:rPr>
              <a:t>Karyawan dapat menangani banyak bisnis pribadi mereka sendiri, dan Internet membuat sejumlah besar informasi yang tersedia untuk pencari kerja</a:t>
            </a:r>
            <a:r>
              <a:rPr lang="id-ID" b="1" dirty="0"/>
              <a:t>.</a:t>
            </a:r>
          </a:p>
          <a:p>
            <a:pPr marL="449263" lvl="1" indent="-36195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GB" b="1" dirty="0">
                <a:solidFill>
                  <a:schemeClr val="accent1"/>
                </a:solidFill>
              </a:rPr>
              <a:t>For Management Information Systems (MIS)</a:t>
            </a:r>
          </a:p>
          <a:p>
            <a:pPr lvl="1">
              <a:lnSpc>
                <a:spcPct val="90000"/>
              </a:lnSpc>
              <a:defRPr/>
            </a:pPr>
            <a:r>
              <a:rPr lang="id-ID" b="1" dirty="0">
                <a:solidFill>
                  <a:srgbClr val="FF3300"/>
                </a:solidFill>
              </a:rPr>
              <a:t>Kesempatan bagi mereka berkarir di MIS tumbuh secepat adopsi teknologi informasi ke dalam organisasi di mana-mana.</a:t>
            </a:r>
            <a:endParaRPr lang="en-GB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9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3152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d-ID" sz="4000" dirty="0">
                <a:solidFill>
                  <a:srgbClr val="0000CC"/>
                </a:solidFill>
              </a:rPr>
              <a:t>Technology Information System </a:t>
            </a:r>
            <a:r>
              <a:rPr lang="en-US" sz="4000" dirty="0">
                <a:solidFill>
                  <a:srgbClr val="0000CC"/>
                </a:solidFill>
              </a:rPr>
              <a:t>and</a:t>
            </a:r>
            <a:r>
              <a:rPr lang="id-ID" sz="4000" dirty="0">
                <a:solidFill>
                  <a:srgbClr val="0000CC"/>
                </a:solidFill>
              </a:rPr>
              <a:t>  </a:t>
            </a:r>
            <a:r>
              <a:rPr lang="en-US" sz="4000" dirty="0">
                <a:solidFill>
                  <a:srgbClr val="0000CC"/>
                </a:solidFill>
              </a:rPr>
              <a:t>s</a:t>
            </a:r>
            <a:r>
              <a:rPr lang="id-ID" sz="4000" dirty="0">
                <a:solidFill>
                  <a:srgbClr val="0000CC"/>
                </a:solidFill>
              </a:rPr>
              <a:t>trategi organisasi</a:t>
            </a:r>
            <a:endParaRPr lang="en-US" sz="4000" dirty="0">
              <a:solidFill>
                <a:srgbClr val="0000CC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915400" cy="49530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id-ID" sz="2800" b="1" dirty="0">
                <a:solidFill>
                  <a:srgbClr val="FF3300"/>
                </a:solidFill>
              </a:rPr>
              <a:t>Teknologi sistem Informasi dan strategi organisasi tidak bisa dipisahkan.</a:t>
            </a:r>
          </a:p>
          <a:p>
            <a:pPr>
              <a:lnSpc>
                <a:spcPct val="95000"/>
              </a:lnSpc>
              <a:defRPr/>
            </a:pPr>
            <a:r>
              <a:rPr lang="id-ID" sz="2800" b="1" dirty="0">
                <a:solidFill>
                  <a:srgbClr val="FF3300"/>
                </a:solidFill>
              </a:rPr>
              <a:t>Model analisis strategis Porter (5 model kekuatan)</a:t>
            </a:r>
          </a:p>
          <a:p>
            <a:pPr marL="820738" indent="-457200">
              <a:lnSpc>
                <a:spcPct val="95000"/>
              </a:lnSpc>
              <a:buAutoNum type="arabicPeriod"/>
              <a:defRPr/>
            </a:pPr>
            <a:r>
              <a:rPr lang="id-ID" sz="2400" dirty="0"/>
              <a:t>Kekuatan relatif dari pembeli dan pemasok,  </a:t>
            </a:r>
          </a:p>
          <a:p>
            <a:pPr marL="820738" indent="-457200">
              <a:lnSpc>
                <a:spcPct val="95000"/>
              </a:lnSpc>
              <a:buAutoNum type="arabicPeriod"/>
              <a:defRPr/>
            </a:pPr>
            <a:r>
              <a:rPr lang="id-ID" sz="2400" dirty="0"/>
              <a:t>Ancaman dari produk dan jasa pengganti, dan </a:t>
            </a:r>
          </a:p>
          <a:p>
            <a:pPr marL="820738" indent="-457200">
              <a:lnSpc>
                <a:spcPct val="95000"/>
              </a:lnSpc>
              <a:buAutoNum type="arabicPeriod"/>
              <a:defRPr/>
            </a:pPr>
            <a:r>
              <a:rPr lang="id-ID" sz="2400" dirty="0"/>
              <a:t>Kemudahan atau kesulitan dengan pesaing baru yang dapat memasuki industri.</a:t>
            </a:r>
          </a:p>
          <a:p>
            <a:pPr marL="820738" indent="-457200">
              <a:lnSpc>
                <a:spcPct val="95000"/>
              </a:lnSpc>
              <a:buAutoNum type="arabicPeriod"/>
              <a:defRPr/>
            </a:pPr>
            <a:r>
              <a:rPr lang="id-ID" sz="2400" dirty="0"/>
              <a:t>Rantai nilai</a:t>
            </a:r>
          </a:p>
          <a:p>
            <a:pPr marL="820738" indent="-457200">
              <a:lnSpc>
                <a:spcPct val="95000"/>
              </a:lnSpc>
              <a:buAutoNum type="arabicPeriod"/>
              <a:defRPr/>
            </a:pPr>
            <a:r>
              <a:rPr lang="id-ID" sz="2400" dirty="0"/>
              <a:t>Langkah-langkah diskrit yang terlibat dalam pembuatan produk atau penyediaan layanan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271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609600"/>
          </a:xfrm>
        </p:spPr>
        <p:txBody>
          <a:bodyPr/>
          <a:lstStyle/>
          <a:p>
            <a:r>
              <a:rPr lang="en-US" b="1" dirty="0"/>
              <a:t>Strategic Questions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46050" y="2349500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2438" lvl="1" indent="-190500">
              <a:lnSpc>
                <a:spcPct val="85000"/>
              </a:lnSpc>
              <a:spcBef>
                <a:spcPct val="20000"/>
              </a:spcBef>
              <a:buFont typeface="Wingdings 3" pitchFamily="18" charset="2"/>
              <a:buChar char="î"/>
            </a:pPr>
            <a:r>
              <a:rPr lang="id-ID" sz="2000" dirty="0">
                <a:solidFill>
                  <a:srgbClr val="0000CC"/>
                </a:solidFill>
              </a:rPr>
              <a:t>Dapatkah kita menggunakan TI untuk mendapatkan pengaruh atas pemasok, jelaskan ? Untuk meningkatkan daya tawar kita, jelaskan ? Serta utk mengurangi daya tawar mereka, jelaskan ?</a:t>
            </a:r>
          </a:p>
          <a:p>
            <a:pPr marL="452438" lvl="1" indent="-190500">
              <a:lnSpc>
                <a:spcPct val="85000"/>
              </a:lnSpc>
              <a:spcBef>
                <a:spcPct val="20000"/>
              </a:spcBef>
              <a:buFont typeface="Wingdings 3" pitchFamily="18" charset="2"/>
              <a:buChar char="î"/>
            </a:pPr>
            <a:r>
              <a:rPr lang="id-ID" sz="2000" dirty="0">
                <a:solidFill>
                  <a:srgbClr val="0000CC"/>
                </a:solidFill>
              </a:rPr>
              <a:t>Dapatkah kita menggunakan TI untuk mengurangi biaya pembelian,jelaskan ? Untuk mengurangi biaya pemrosesan order, jelaskan ?  Serta untuk mengurangi biaya penagihan pemasok, jelaskan ?</a:t>
            </a:r>
          </a:p>
          <a:p>
            <a:pPr marL="452438" lvl="1" indent="-190500">
              <a:lnSpc>
                <a:spcPct val="85000"/>
              </a:lnSpc>
              <a:spcBef>
                <a:spcPct val="20000"/>
              </a:spcBef>
              <a:buFont typeface="Wingdings 3" pitchFamily="18" charset="2"/>
              <a:buChar char="î"/>
            </a:pPr>
            <a:r>
              <a:rPr lang="id-ID" sz="2000" dirty="0">
                <a:solidFill>
                  <a:srgbClr val="0000CC"/>
                </a:solidFill>
              </a:rPr>
              <a:t>Bisakah kita menggunakan IT untuk mengidentifikasi sumber-sumber  pasokan alternatif, jelaskan ? Untuk menemukan produk pengganti, jelaskan ? Serta untuk mengidentifikasi pemasok harga yang lebih rendah, jelaskan ?</a:t>
            </a:r>
          </a:p>
          <a:p>
            <a:pPr marL="452438" lvl="1" indent="-190500">
              <a:lnSpc>
                <a:spcPct val="85000"/>
              </a:lnSpc>
              <a:spcBef>
                <a:spcPct val="20000"/>
              </a:spcBef>
              <a:buFont typeface="Wingdings 3" pitchFamily="18" charset="2"/>
              <a:buChar char="î"/>
            </a:pPr>
            <a:r>
              <a:rPr lang="id-ID" sz="2000" dirty="0">
                <a:solidFill>
                  <a:srgbClr val="0000CC"/>
                </a:solidFill>
              </a:rPr>
              <a:t>Bisakah kita menggunakan IT untuk meningkatkan kualitas produk dan layanan yang kami terima dari pemasok, jelaskan ? Untuk mengurangi pesanan lead time, jelaskan ? Untuk memantau kualitas, jelaskan ? Untuk memanfaatkan layanan data pemasok, untuk layanan yang lebih baik kepada pelanggan, jelaskan ?</a:t>
            </a:r>
            <a:br>
              <a:rPr lang="id-ID" sz="2000" dirty="0">
                <a:solidFill>
                  <a:srgbClr val="0000CC"/>
                </a:solidFill>
              </a:rPr>
            </a:b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1066800" y="609600"/>
            <a:ext cx="7315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1" dirty="0">
                <a:solidFill>
                  <a:srgbClr val="FF3300"/>
                </a:solidFill>
              </a:rPr>
              <a:t>Strategic Questions</a:t>
            </a:r>
          </a:p>
        </p:txBody>
      </p:sp>
    </p:spTree>
    <p:extLst>
      <p:ext uri="{BB962C8B-B14F-4D97-AF65-F5344CB8AC3E}">
        <p14:creationId xmlns:p14="http://schemas.microsoft.com/office/powerpoint/2010/main" val="426496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543800" cy="914400"/>
          </a:xfrm>
          <a:noFill/>
        </p:spPr>
        <p:txBody>
          <a:bodyPr/>
          <a:lstStyle/>
          <a:p>
            <a:r>
              <a:rPr lang="en-US" sz="4000" b="1" dirty="0">
                <a:solidFill>
                  <a:srgbClr val="FF3300"/>
                </a:solidFill>
              </a:rPr>
              <a:t>Strategic Questions </a:t>
            </a:r>
            <a:r>
              <a:rPr lang="en-US" sz="3200" b="1" i="1" dirty="0">
                <a:solidFill>
                  <a:srgbClr val="FF3300"/>
                </a:solidFill>
              </a:rPr>
              <a:t>(continued…)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6200" y="1676400"/>
            <a:ext cx="883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5113" lvl="1" indent="-173038">
              <a:lnSpc>
                <a:spcPct val="85000"/>
              </a:lnSpc>
              <a:spcBef>
                <a:spcPct val="20000"/>
              </a:spcBef>
              <a:buFont typeface="Wingdings 3" pitchFamily="18" charset="2"/>
              <a:buChar char="î"/>
            </a:pPr>
            <a:r>
              <a:rPr lang="id-ID" sz="2000" dirty="0">
                <a:solidFill>
                  <a:srgbClr val="0000CC"/>
                </a:solidFill>
              </a:rPr>
              <a:t>Dapatkah kita menggunakan TI untuk mengurangi biaya pelanggan, untuk melakukan joint bisnis ,jelaskan ? Untuk mengurangi dokumen pesanan atau membayar, jelaskan ? Untuk memberikan informasi status lebih cepat, jelaskan ?  Serta untuk mengurangi biaya dan harga, jelaskan ?</a:t>
            </a:r>
          </a:p>
          <a:p>
            <a:pPr marL="265113" lvl="1" indent="-173038">
              <a:lnSpc>
                <a:spcPct val="85000"/>
              </a:lnSpc>
              <a:spcBef>
                <a:spcPct val="20000"/>
              </a:spcBef>
              <a:buFont typeface="Wingdings 3" pitchFamily="18" charset="2"/>
              <a:buChar char="î"/>
            </a:pPr>
            <a:r>
              <a:rPr lang="id-ID" sz="2000" dirty="0">
                <a:solidFill>
                  <a:srgbClr val="0000CC"/>
                </a:solidFill>
              </a:rPr>
              <a:t>Bisakah kita memberikan beberapa informasi unik bagi pelanggan yang akan membuat mereka membeli produk / layanan ,jelaskan ? Bisakah kita memberikan penagihan yang lebih baik atau data status account, jelaskan ? Bisakah kita memberikan pilihan untuk beralih ke pengganti yang bernilai lebih tinggi, jelaskan ? Bisakah kita menjadi yang pertama dengan mudah menduplikasi fitur yang akan memberikan nilai hanya dengan menjadi yang pertama, jelaskan ?</a:t>
            </a:r>
          </a:p>
          <a:p>
            <a:pPr marL="265113" lvl="1" indent="-173038">
              <a:lnSpc>
                <a:spcPct val="85000"/>
              </a:lnSpc>
              <a:spcBef>
                <a:spcPct val="20000"/>
              </a:spcBef>
              <a:buFont typeface="Wingdings 3" pitchFamily="18" charset="2"/>
              <a:buChar char="î"/>
            </a:pPr>
            <a:r>
              <a:rPr lang="id-ID" sz="2000" dirty="0">
                <a:solidFill>
                  <a:srgbClr val="0000CC"/>
                </a:solidFill>
              </a:rPr>
              <a:t>Bisakah kita menggunakan IT untuk meningkatkan biaya pelanggan untuk beralih ke pemasok baru, jelaskan ? Bisakah kita menyediakan perangkat keras atau perangkat lunak berpemilik,jelaskan ? Bisakah kita membuat pelanggan tergantung pada kita, jelaskan ? Dapatkah kita membuat layanan </a:t>
            </a:r>
            <a:r>
              <a:rPr lang="id-ID" sz="2000" b="1" dirty="0">
                <a:solidFill>
                  <a:srgbClr val="0000CC"/>
                </a:solidFill>
              </a:rPr>
              <a:t>pelanggan lebih personal, jelaskan ?</a:t>
            </a:r>
          </a:p>
        </p:txBody>
      </p:sp>
    </p:spTree>
    <p:extLst>
      <p:ext uri="{BB962C8B-B14F-4D97-AF65-F5344CB8AC3E}">
        <p14:creationId xmlns:p14="http://schemas.microsoft.com/office/powerpoint/2010/main" val="197644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A38161-894D-4EB6-896F-0A40ECA2B9F2}" type="slidenum">
              <a:rPr lang="en-US" sz="1400" smtClean="0"/>
              <a:pPr eaLnBrk="1" hangingPunct="1"/>
              <a:t>8</a:t>
            </a:fld>
            <a:endParaRPr lang="en-US" sz="140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239000" cy="1143000"/>
          </a:xfrm>
        </p:spPr>
        <p:txBody>
          <a:bodyPr/>
          <a:lstStyle/>
          <a:p>
            <a:pPr eaLnBrk="1" hangingPunct="1"/>
            <a:br>
              <a:rPr lang="en-US" sz="900" dirty="0"/>
            </a:b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di era </a:t>
            </a:r>
            <a:r>
              <a:rPr lang="en-US" dirty="0" err="1"/>
              <a:t>Informasi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i="1" dirty="0" err="1"/>
              <a:t>Evolusi</a:t>
            </a:r>
            <a:r>
              <a:rPr lang="en-US" sz="2800" i="1" dirty="0"/>
              <a:t> Era </a:t>
            </a:r>
            <a:r>
              <a:rPr lang="en-US" sz="2800" i="1" dirty="0" err="1"/>
              <a:t>Informasi</a:t>
            </a:r>
            <a:endParaRPr lang="en-US" sz="2800" i="1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8229600" cy="3505200"/>
          </a:xfrm>
        </p:spPr>
        <p:txBody>
          <a:bodyPr/>
          <a:lstStyle/>
          <a:p>
            <a:pPr eaLnBrk="1" hangingPunct="1"/>
            <a:r>
              <a:rPr lang="en-US" i="1" dirty="0"/>
              <a:t>Era </a:t>
            </a:r>
            <a:r>
              <a:rPr lang="en-US" i="1" dirty="0" err="1"/>
              <a:t>Pertanian</a:t>
            </a:r>
            <a:r>
              <a:rPr lang="en-US" i="1" dirty="0"/>
              <a:t>: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1800an,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pekerja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petani</a:t>
            </a:r>
            <a:r>
              <a:rPr lang="en-US" dirty="0"/>
              <a:t> yang </a:t>
            </a:r>
            <a:r>
              <a:rPr lang="en-US" dirty="0" err="1"/>
              <a:t>hidup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</a:t>
            </a:r>
            <a:r>
              <a:rPr lang="en-US" dirty="0" err="1"/>
              <a:t>pertanian</a:t>
            </a:r>
            <a:r>
              <a:rPr lang="en-US" dirty="0"/>
              <a:t>. </a:t>
            </a:r>
          </a:p>
          <a:p>
            <a:pPr eaLnBrk="1" hangingPunct="1"/>
            <a:r>
              <a:rPr lang="en-US" i="1" dirty="0"/>
              <a:t>Era </a:t>
            </a:r>
            <a:r>
              <a:rPr lang="en-US" i="1" dirty="0" err="1"/>
              <a:t>IndustriAge</a:t>
            </a:r>
            <a:r>
              <a:rPr lang="en-US" i="1" dirty="0"/>
              <a:t>:</a:t>
            </a:r>
            <a:r>
              <a:rPr lang="en-US" dirty="0"/>
              <a:t> </a:t>
            </a:r>
            <a:r>
              <a:rPr lang="id-ID" dirty="0"/>
              <a:t>Periode dari tahun 1800 sampai tahun 1957, disederhanakan proses kerja   melalui mekanisasi dan otomatisasi</a:t>
            </a:r>
            <a:r>
              <a:rPr lang="en-US" dirty="0"/>
              <a:t>.</a:t>
            </a:r>
            <a:r>
              <a:rPr lang="id-ID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4CF5D1-4A4A-47C5-BF15-78D5A78C7544}" type="slidenum">
              <a:rPr lang="en-US" sz="1400" smtClean="0"/>
              <a:pPr eaLnBrk="1" hangingPunct="1"/>
              <a:t>9</a:t>
            </a:fld>
            <a:endParaRPr lang="en-US" sz="140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Gill Sans MT Condensed" pitchFamily="34" charset="0"/>
              </a:rPr>
              <a:t>Senn, Information Technology, 3</a:t>
            </a:r>
            <a:r>
              <a:rPr lang="en-US" sz="1200" baseline="30000">
                <a:latin typeface="Gill Sans MT Condensed" pitchFamily="34" charset="0"/>
              </a:rPr>
              <a:t>rd</a:t>
            </a:r>
            <a:r>
              <a:rPr lang="en-US" sz="1200">
                <a:latin typeface="Gill Sans MT Condensed" pitchFamily="34" charset="0"/>
              </a:rPr>
              <a:t> Edition</a:t>
            </a:r>
          </a:p>
          <a:p>
            <a:pPr eaLnBrk="1" hangingPunct="1"/>
            <a:r>
              <a:rPr lang="en-US" sz="1200">
                <a:latin typeface="Gill Sans MT Condensed" pitchFamily="34" charset="0"/>
              </a:rPr>
              <a:t>© 2004 Pearson Prentice Hall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pPr eaLnBrk="1" hangingPunct="1"/>
            <a:br>
              <a:rPr lang="en-US" sz="900"/>
            </a:br>
            <a:br>
              <a:rPr lang="en-US" sz="1200"/>
            </a:br>
            <a:r>
              <a:rPr lang="en-US"/>
              <a:t>Selamat datang di era Informasi :</a:t>
            </a:r>
            <a:br>
              <a:rPr lang="en-US"/>
            </a:br>
            <a:r>
              <a:rPr lang="en-US" sz="2800" i="1"/>
              <a:t>Karakteristik Era Informasi (Continued)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534400" cy="3810000"/>
          </a:xfrm>
        </p:spPr>
        <p:txBody>
          <a:bodyPr/>
          <a:lstStyle/>
          <a:p>
            <a:pPr eaLnBrk="1" hangingPunct="1"/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. </a:t>
            </a:r>
          </a:p>
          <a:p>
            <a:pPr eaLnBrk="1" hangingPunct="1"/>
            <a:r>
              <a:rPr lang="en-US" i="1" dirty="0" err="1"/>
              <a:t>Masyarakat</a:t>
            </a:r>
            <a:r>
              <a:rPr lang="en-US" i="1" dirty="0"/>
              <a:t> </a:t>
            </a:r>
            <a:r>
              <a:rPr lang="en-US" i="1" dirty="0" err="1"/>
              <a:t>Informasi</a:t>
            </a:r>
            <a:r>
              <a:rPr lang="en-US" i="1" dirty="0"/>
              <a:t>: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pertanian</a:t>
            </a:r>
            <a:r>
              <a:rPr lang="en-US" dirty="0"/>
              <a:t>,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 </a:t>
            </a:r>
            <a:endParaRPr lang="en-US" sz="2200" dirty="0"/>
          </a:p>
          <a:p>
            <a:pPr eaLnBrk="1" hangingPunct="1"/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pekerjaannya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214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2152</Words>
  <Application>Microsoft Macintosh PowerPoint</Application>
  <PresentationFormat>On-screen Show (4:3)</PresentationFormat>
  <Paragraphs>244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Gill Sans MT Condensed</vt:lpstr>
      <vt:lpstr>Times New Roman</vt:lpstr>
      <vt:lpstr>Wingdings</vt:lpstr>
      <vt:lpstr>Wingdings 3</vt:lpstr>
      <vt:lpstr>Office Theme</vt:lpstr>
      <vt:lpstr>DASAR DASAR SISTEM INFORMASI DAN TENOLOGI INFORMASI (Pertemuan 2)</vt:lpstr>
      <vt:lpstr>What’s in Information Technology (IT) for Me,jelaskan ?</vt:lpstr>
      <vt:lpstr>What’s in IT for Me,jelaskan ? (continued …)</vt:lpstr>
      <vt:lpstr>What’s in IT for Me,jelaskan ? (continued …)</vt:lpstr>
      <vt:lpstr>Technology Information System and  strategi organisasi</vt:lpstr>
      <vt:lpstr>PowerPoint Presentation</vt:lpstr>
      <vt:lpstr>Strategic Questions (continued…)</vt:lpstr>
      <vt:lpstr> Selamat datang di era Informasi :  Evolusi Era Informasi</vt:lpstr>
      <vt:lpstr>  Selamat datang di era Informasi : Karakteristik Era Informasi (Continued)</vt:lpstr>
      <vt:lpstr>   Selamat datang di era Informasi : Karakteristik Era Informasi (Continued)</vt:lpstr>
      <vt:lpstr>   Selamat datang di era Informasi : Karakteristik Era Informasi (Continued)</vt:lpstr>
      <vt:lpstr>   Selamat datang di era Informasi : Karakteristik dari Era Informasi (Continued)</vt:lpstr>
      <vt:lpstr>   Selamat datang di era Informasi : Karakteristik dari Era Informasi (Continued)</vt:lpstr>
      <vt:lpstr>   Selamat datang di era Informasi : Karakteristik dari Era Informasi (Continued)</vt:lpstr>
      <vt:lpstr>The Principles of Information Technology The Functions of Information Technology </vt:lpstr>
      <vt:lpstr>    Definition (Continued)</vt:lpstr>
      <vt:lpstr> Definition (Continued)</vt:lpstr>
      <vt:lpstr> Computers</vt:lpstr>
      <vt:lpstr>  Computers (Continued)</vt:lpstr>
      <vt:lpstr>  Computers (Continued)</vt:lpstr>
      <vt:lpstr>Computers (Continued)</vt:lpstr>
      <vt:lpstr>  Computers (Continued)</vt:lpstr>
      <vt:lpstr>  Computers (Computers)</vt:lpstr>
      <vt:lpstr>Communications Networks</vt:lpstr>
      <vt:lpstr>Know-How</vt:lpstr>
      <vt:lpstr>  The Principles of Information Technology The Functions of Information Technology</vt:lpstr>
      <vt:lpstr>  The Principles of Information Technology The Functions of Information Technology (Continued)</vt:lpstr>
      <vt:lpstr>  The Principles of Information Technology The Functions of Information Technology  (Continued)</vt:lpstr>
      <vt:lpstr>  The Principles of Information Technology The Functions of Information Technology  (Continued)</vt:lpstr>
      <vt:lpstr>  The Principles of Information Technology The Benefits of Information Technology</vt:lpstr>
      <vt:lpstr>  The Principles of Information Technology The Opportunities of Information Technology</vt:lpstr>
      <vt:lpstr>  The Principles of Information Technology Information Technology Is All Around Us,  Improving Our Lives</vt:lpstr>
      <vt:lpstr>  The Principles of Information Technology Information Technology Is All Around Us,  Improving Our Lives (Continued)</vt:lpstr>
      <vt:lpstr>  The Principles of Information Technology Information Technology Is All Around Us,  Improving Our Lives (Continued)</vt:lpstr>
      <vt:lpstr>  The Principles of Information Technology The Responsibilities of Using Information Technology</vt:lpstr>
    </vt:vector>
  </TitlesOfParts>
  <Company>signDesign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rimba</dc:creator>
  <cp:lastModifiedBy>Microsoft Office User</cp:lastModifiedBy>
  <cp:revision>258</cp:revision>
  <dcterms:created xsi:type="dcterms:W3CDTF">2010-08-24T06:47:44Z</dcterms:created>
  <dcterms:modified xsi:type="dcterms:W3CDTF">2020-09-18T08:48:50Z</dcterms:modified>
</cp:coreProperties>
</file>