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8" r:id="rId2"/>
    <p:sldId id="456" r:id="rId3"/>
    <p:sldId id="457" r:id="rId4"/>
    <p:sldId id="458" r:id="rId5"/>
    <p:sldId id="459" r:id="rId6"/>
    <p:sldId id="460" r:id="rId7"/>
    <p:sldId id="462" r:id="rId8"/>
    <p:sldId id="463" r:id="rId9"/>
    <p:sldId id="461" r:id="rId10"/>
    <p:sldId id="4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241" autoAdjust="0"/>
  </p:normalViewPr>
  <p:slideViewPr>
    <p:cSldViewPr>
      <p:cViewPr varScale="1">
        <p:scale>
          <a:sx n="64" d="100"/>
          <a:sy n="64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401D-C29A-4928-88E1-427A39D3C18A}" type="datetimeFigureOut">
              <a:rPr lang="id-ID" smtClean="0"/>
              <a:t>19/10/2021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D104-B2A3-424E-B3F4-1DFCA91EAA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48E5B-BD9A-4C0B-B552-4469974D48FE}" type="datetimeFigureOut">
              <a:rPr lang="id-ID"/>
              <a:pPr>
                <a:defRPr/>
              </a:pPr>
              <a:t>19/10/2021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339B845-4BC6-43F6-B113-E03B24E0C7A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130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859" y="0"/>
            <a:ext cx="93477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C:\Users\arsil\Desktop\Smartcreativ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r="800" b="504"/>
          <a:stretch>
            <a:fillRect/>
          </a:stretch>
        </p:blipFill>
        <p:spPr bwMode="auto">
          <a:xfrm>
            <a:off x="-101859" y="228600"/>
            <a:ext cx="9347718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71799" y="1524000"/>
            <a:ext cx="6274059" cy="2076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798" y="3657600"/>
            <a:ext cx="6274060" cy="1524000"/>
          </a:xfrm>
        </p:spPr>
        <p:txBody>
          <a:bodyPr/>
          <a:lstStyle>
            <a:lvl1pPr marL="0" indent="0" algn="ctr" eaLnBrk="1" hangingPunct="1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here to edit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br>
              <a:rPr lang="en-US" dirty="0"/>
            </a:br>
            <a:r>
              <a:rPr lang="en-US" dirty="0"/>
              <a:t>Click here to edit </a:t>
            </a:r>
            <a:r>
              <a:rPr lang="en-US" dirty="0" err="1"/>
              <a:t>Pertemuan</a:t>
            </a:r>
            <a:br>
              <a:rPr lang="en-US" dirty="0"/>
            </a:br>
            <a:r>
              <a:rPr lang="en-US" dirty="0"/>
              <a:t>Click here to edit Nama </a:t>
            </a:r>
            <a:r>
              <a:rPr lang="en-US" dirty="0" err="1"/>
              <a:t>Dosen</a:t>
            </a:r>
            <a:br>
              <a:rPr lang="en-US" dirty="0"/>
            </a:br>
            <a:r>
              <a:rPr lang="en-US" dirty="0"/>
              <a:t>Click here to edit Nama Prodi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E4D6-BEB8-4E99-B8A1-7038C2F2D1BE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144A-AE3E-4E44-A89F-B6746EC1707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18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FACB-1F5D-4FF9-B5CC-F194F462CCA2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451C2-6190-4BB7-BBA8-1B23D0C40A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9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4BF1-3389-4F47-8435-C04CC10B9A7E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C1FE-ED77-4380-AE9C-EE28AB75257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428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2BF8-DE4E-4DD8-93A8-819B2A8C6ED6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7CEFC-1327-4C24-92E5-884D19EDEC0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027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SUB#LIST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1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0" y="2420939"/>
            <a:ext cx="3505200" cy="703262"/>
          </a:xfrm>
        </p:spPr>
        <p:txBody>
          <a:bodyPr anchor="t"/>
          <a:lstStyle>
            <a:lvl1pPr algn="l">
              <a:defRPr sz="2800" b="1" cap="all" baseline="0"/>
            </a:lvl1pPr>
          </a:lstStyle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3240088"/>
            <a:ext cx="5334000" cy="2976562"/>
          </a:xfrm>
        </p:spPr>
        <p:txBody>
          <a:bodyPr anchor="t"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DCBD-1673-4569-B2E0-E1B7B9DEF070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1F4A-6D73-4342-9533-46E3ECE915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433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D78E-5710-4279-9346-CA3F3FF1ADAB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B3AD7-5558-4161-B7D2-95F8DE54CD3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004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036D-7F85-4604-9C31-D116ABDFBFCB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A8DE-DF06-4A0A-B8B9-F0FC1DFE871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51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DBD3-F138-4801-A0A6-578A3386CD18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B9C0-F00E-4EC1-B571-461E0CC5FB0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518-4759-420B-9C6C-02911BE08FB6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46D4-C1A9-4BE2-8E11-BB51EFD9947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3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38C-8833-4053-A8B5-3B45FC1C23E1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78CF-756E-44AB-85F7-AA9B06AF3F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55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3C4F4-CD15-4E8C-A7EE-9212E377943D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ABA6-7761-4D95-A1CD-8F9B19CA4E3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2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611F90-EFA5-425A-83D0-AD67BBCB8FFB}" type="datetime1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BBC9BDE8-EFE1-4D93-AB31-5E7BCFE0330D}" type="slidenum">
              <a:rPr lang="en-US" altLang="id-ID"/>
              <a:pPr/>
              <a:t>‹#›</a:t>
            </a:fld>
            <a:endParaRPr lang="en-US" altLang="id-ID"/>
          </a:p>
        </p:txBody>
      </p:sp>
      <p:pic>
        <p:nvPicPr>
          <p:cNvPr id="7" name="Picture 2" descr="C:\Users\arsil\Desktop\Smartcreative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47800"/>
            <a:ext cx="6274059" cy="2076451"/>
          </a:xfrm>
        </p:spPr>
        <p:txBody>
          <a:bodyPr/>
          <a:lstStyle/>
          <a:p>
            <a:r>
              <a:rPr lang="id-ID" sz="4000" dirty="0"/>
              <a:t>DASAR SISTEM INFORMASI</a:t>
            </a:r>
            <a:br>
              <a:rPr lang="en-US" dirty="0"/>
            </a:br>
            <a:r>
              <a:rPr lang="en-ID" sz="3600" dirty="0" err="1">
                <a:solidFill>
                  <a:srgbClr val="FFC000"/>
                </a:solidFill>
              </a:rPr>
              <a:t>Arsitektur</a:t>
            </a:r>
            <a:r>
              <a:rPr lang="en-ID" sz="3600" dirty="0">
                <a:solidFill>
                  <a:srgbClr val="FFC000"/>
                </a:solidFill>
              </a:rPr>
              <a:t> </a:t>
            </a:r>
            <a:r>
              <a:rPr lang="en-ID" sz="3600" dirty="0" err="1">
                <a:solidFill>
                  <a:srgbClr val="FFC000"/>
                </a:solidFill>
              </a:rPr>
              <a:t>Sistem</a:t>
            </a:r>
            <a:r>
              <a:rPr lang="en-ID" sz="3600" dirty="0">
                <a:solidFill>
                  <a:srgbClr val="FFC000"/>
                </a:solidFill>
              </a:rPr>
              <a:t> </a:t>
            </a:r>
            <a:r>
              <a:rPr lang="en-ID" sz="3600" dirty="0" err="1">
                <a:solidFill>
                  <a:srgbClr val="FFC000"/>
                </a:solidFill>
              </a:rPr>
              <a:t>Informasi</a:t>
            </a:r>
            <a:br>
              <a:rPr lang="en-ID" sz="2400" dirty="0"/>
            </a:br>
            <a:r>
              <a:rPr lang="id-ID" dirty="0"/>
              <a:t>(pertemuan 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140" y="3657600"/>
            <a:ext cx="6274060" cy="1524000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id-ID" sz="2800" dirty="0"/>
              <a:t> </a:t>
            </a:r>
            <a:r>
              <a:rPr lang="en-US" sz="2800" dirty="0"/>
              <a:t>:  </a:t>
            </a:r>
            <a:r>
              <a:rPr lang="en-US" sz="2800" dirty="0" err="1"/>
              <a:t>Malabay</a:t>
            </a:r>
            <a:endParaRPr lang="en-US" sz="2800" dirty="0"/>
          </a:p>
          <a:p>
            <a:r>
              <a:rPr lang="en-US" sz="2800" dirty="0" err="1"/>
              <a:t>Fakultas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2547-19D6-48E2-B595-77AFDCDD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terpusat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data yang </a:t>
            </a:r>
            <a:r>
              <a:rPr lang="en-ID" sz="2800" dirty="0" err="1"/>
              <a:t>terpusat</a:t>
            </a:r>
            <a:r>
              <a:rPr lang="en-ID" sz="2800" dirty="0"/>
              <a:t>. </a:t>
            </a:r>
          </a:p>
          <a:p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data </a:t>
            </a:r>
            <a:r>
              <a:rPr lang="en-ID" sz="2800" dirty="0" err="1"/>
              <a:t>distribusi</a:t>
            </a:r>
            <a:r>
              <a:rPr lang="en-ID" sz="2800" dirty="0"/>
              <a:t> </a:t>
            </a:r>
            <a:r>
              <a:rPr lang="en-ID" sz="2800" dirty="0" err="1"/>
              <a:t>membagi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dan </a:t>
            </a:r>
            <a:r>
              <a:rPr lang="en-ID" sz="2800" dirty="0" err="1"/>
              <a:t>terpusat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subsistem-subsistem</a:t>
            </a:r>
            <a:r>
              <a:rPr lang="en-ID" sz="2800" dirty="0"/>
              <a:t> yang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kecil</a:t>
            </a:r>
            <a:r>
              <a:rPr lang="en-ID" sz="2800" dirty="0"/>
              <a:t>, yang pada </a:t>
            </a:r>
            <a:r>
              <a:rPr lang="en-ID" sz="2800" dirty="0" err="1"/>
              <a:t>dasarnya</a:t>
            </a:r>
            <a:r>
              <a:rPr lang="en-ID" sz="2800" dirty="0"/>
              <a:t> masing-masing </a:t>
            </a:r>
            <a:r>
              <a:rPr lang="en-ID" sz="2800" dirty="0" err="1"/>
              <a:t>subsistem</a:t>
            </a:r>
            <a:r>
              <a:rPr lang="en-ID" sz="2800" dirty="0"/>
              <a:t> </a:t>
            </a:r>
            <a:r>
              <a:rPr lang="en-ID" sz="2800" dirty="0" err="1"/>
              <a:t>tetap</a:t>
            </a:r>
            <a:r>
              <a:rPr lang="en-ID" sz="2800" dirty="0"/>
              <a:t> </a:t>
            </a:r>
            <a:r>
              <a:rPr lang="en-ID" sz="2800" dirty="0" err="1"/>
              <a:t>berlaku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data yang </a:t>
            </a:r>
            <a:r>
              <a:rPr lang="en-ID" sz="2800" dirty="0" err="1"/>
              <a:t>terpusat</a:t>
            </a:r>
            <a:endParaRPr lang="en-ID" sz="2800" dirty="0"/>
          </a:p>
          <a:p>
            <a:r>
              <a:rPr lang="en-ID" sz="2800" dirty="0"/>
              <a:t>Model </a:t>
            </a:r>
            <a:r>
              <a:rPr lang="en-ID" sz="2800" dirty="0" err="1"/>
              <a:t>komputasi</a:t>
            </a:r>
            <a:r>
              <a:rPr lang="en-ID" sz="2800" dirty="0"/>
              <a:t> yang </a:t>
            </a:r>
            <a:r>
              <a:rPr lang="en-ID" sz="2800" dirty="0" err="1"/>
              <a:t>berbasis</a:t>
            </a:r>
            <a:r>
              <a:rPr lang="en-ID" sz="2800" dirty="0"/>
              <a:t> client/server </a:t>
            </a:r>
            <a:r>
              <a:rPr lang="en-ID" sz="2800" dirty="0" err="1"/>
              <a:t>banyak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pada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.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dibangun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 yang </a:t>
            </a:r>
            <a:r>
              <a:rPr lang="en-ID" sz="2800" dirty="0" err="1"/>
              <a:t>bermacam</a:t>
            </a:r>
            <a:r>
              <a:rPr lang="en-ID" sz="2800" dirty="0"/>
              <a:t> </a:t>
            </a:r>
            <a:r>
              <a:rPr lang="en-ID" sz="2800" dirty="0" err="1"/>
              <a:t>macam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8984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ID" dirty="0" err="1">
                <a:solidFill>
                  <a:srgbClr val="0070C0"/>
                </a:solidFill>
              </a:rPr>
              <a:t>Arsitektur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Sistem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Informasi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D" dirty="0">
                <a:solidFill>
                  <a:srgbClr val="0070C0"/>
                </a:solidFill>
              </a:rPr>
              <a:t>Bagian </a:t>
            </a:r>
            <a:r>
              <a:rPr lang="en-ID" dirty="0" err="1">
                <a:solidFill>
                  <a:srgbClr val="0070C0"/>
                </a:solidFill>
              </a:rPr>
              <a:t>dari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Bidang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Arsitektur</a:t>
            </a:r>
            <a:r>
              <a:rPr lang="en-ID" dirty="0">
                <a:solidFill>
                  <a:srgbClr val="0070C0"/>
                </a:solidFill>
              </a:rPr>
              <a:t> dan Model Yang </a:t>
            </a:r>
            <a:r>
              <a:rPr lang="en-ID" dirty="0" err="1">
                <a:solidFill>
                  <a:srgbClr val="0070C0"/>
                </a:solidFill>
              </a:rPr>
              <a:t>Relevan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untuk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Institusi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atau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Organisasi</a:t>
            </a:r>
            <a:r>
              <a:rPr lang="en-ID" dirty="0">
                <a:solidFill>
                  <a:srgbClr val="0070C0"/>
                </a:solidFill>
              </a:rPr>
              <a:t>. </a:t>
            </a:r>
          </a:p>
          <a:p>
            <a:pPr marL="0" indent="0" eaLnBrk="1" hangingPunct="1">
              <a:buNone/>
            </a:pPr>
            <a:endParaRPr lang="en-ID" dirty="0"/>
          </a:p>
          <a:p>
            <a:pPr marL="0" indent="0" eaLnBrk="1" hangingPunct="1">
              <a:buNone/>
            </a:pP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Tingkat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arsitektur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dapat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dibedakan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berikut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marL="0" indent="0" eaLnBrk="1" hangingPunct="1">
              <a:buNone/>
            </a:pP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•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Arsitektur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Perusahaan. </a:t>
            </a:r>
          </a:p>
          <a:p>
            <a:pPr marL="0" indent="0" eaLnBrk="1" hangingPunct="1">
              <a:buNone/>
            </a:pP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•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Arsitektur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Sistem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(ISA). </a:t>
            </a:r>
          </a:p>
          <a:p>
            <a:pPr marL="0" indent="0" eaLnBrk="1" hangingPunct="1">
              <a:buNone/>
            </a:pP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•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Arsitektur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Perangkat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</a:rPr>
              <a:t>Lunak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</a:rPr>
              <a:t> (SWA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F11-7BE4-49B8-9479-AD76E15D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(SWA)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internal</a:t>
            </a:r>
          </a:p>
          <a:p>
            <a:r>
              <a:rPr lang="en-ID" dirty="0"/>
              <a:t>Enterprise Architecture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koheren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Model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, proses, </a:t>
            </a:r>
            <a:r>
              <a:rPr lang="en-ID" dirty="0" err="1"/>
              <a:t>organisasi,informasi</a:t>
            </a:r>
            <a:r>
              <a:rPr lang="en-ID" dirty="0"/>
              <a:t> dan diagram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719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CFDB-4F3B-4EFE-8DF0-54A8BC99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(ISA) </a:t>
            </a:r>
            <a:r>
              <a:rPr lang="en-ID" dirty="0" err="1"/>
              <a:t>mengupas</a:t>
            </a:r>
            <a:r>
              <a:rPr lang="en-ID" dirty="0"/>
              <a:t> </a:t>
            </a:r>
            <a:r>
              <a:rPr lang="en-ID" dirty="0" err="1"/>
              <a:t>perihal</a:t>
            </a:r>
            <a:r>
              <a:rPr lang="en-ID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SI dan </a:t>
            </a:r>
            <a:r>
              <a:rPr lang="en-ID" dirty="0" err="1"/>
              <a:t>hubungannya</a:t>
            </a:r>
            <a:r>
              <a:rPr lang="en-ID" dirty="0"/>
              <a:t>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dan </a:t>
            </a:r>
            <a:r>
              <a:rPr lang="en-ID" dirty="0" err="1"/>
              <a:t>arahan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74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0DE3-1D69-4A52-A652-A041AA40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ID" sz="2800" dirty="0"/>
              <a:t>ISA </a:t>
            </a:r>
            <a:r>
              <a:rPr lang="en-ID" sz="2800" dirty="0" err="1"/>
              <a:t>membedakan</a:t>
            </a:r>
            <a:r>
              <a:rPr lang="en-ID" sz="2800" dirty="0"/>
              <a:t> </a:t>
            </a:r>
            <a:r>
              <a:rPr lang="en-ID" sz="2800" dirty="0" err="1"/>
              <a:t>tiga</a:t>
            </a:r>
            <a:r>
              <a:rPr lang="en-ID" sz="2800" dirty="0"/>
              <a:t> </a:t>
            </a:r>
            <a:r>
              <a:rPr lang="en-ID" sz="2800" dirty="0" err="1"/>
              <a:t>aspek</a:t>
            </a:r>
            <a:r>
              <a:rPr lang="en-ID" sz="2800" dirty="0"/>
              <a:t>:</a:t>
            </a:r>
          </a:p>
          <a:p>
            <a:pPr marL="0" indent="0">
              <a:buNone/>
            </a:pPr>
            <a:r>
              <a:rPr lang="en-ID" sz="2800" dirty="0"/>
              <a:t> •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,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Arsitektur</a:t>
            </a:r>
            <a:r>
              <a:rPr lang="en-ID" sz="2800" dirty="0"/>
              <a:t> Data. </a:t>
            </a:r>
            <a:r>
              <a:rPr lang="en-ID" sz="2800" dirty="0" err="1"/>
              <a:t>tingkat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mewakili</a:t>
            </a:r>
            <a:r>
              <a:rPr lang="en-ID" sz="2800" dirty="0"/>
              <a:t> </a:t>
            </a:r>
            <a:r>
              <a:rPr lang="en-ID" sz="2800" dirty="0" err="1"/>
              <a:t>tipe</a:t>
            </a:r>
            <a:r>
              <a:rPr lang="en-ID" sz="2800" dirty="0"/>
              <a:t> data </a:t>
            </a:r>
            <a:r>
              <a:rPr lang="en-ID" sz="2800" dirty="0" err="1"/>
              <a:t>utama</a:t>
            </a:r>
            <a:r>
              <a:rPr lang="en-ID" sz="2800" dirty="0"/>
              <a:t> yang </a:t>
            </a:r>
            <a:r>
              <a:rPr lang="en-ID" sz="2800" dirty="0" err="1"/>
              <a:t>mendukung</a:t>
            </a:r>
            <a:r>
              <a:rPr lang="en-ID" sz="2800" dirty="0"/>
              <a:t> proses </a:t>
            </a:r>
            <a:r>
              <a:rPr lang="en-ID" sz="2800" dirty="0" err="1"/>
              <a:t>bisnis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. </a:t>
            </a:r>
          </a:p>
          <a:p>
            <a:pPr marL="0" indent="0">
              <a:buNone/>
            </a:pPr>
            <a:r>
              <a:rPr lang="en-ID" sz="2800" dirty="0"/>
              <a:t>•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.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mendefinisikan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yang </a:t>
            </a:r>
            <a:r>
              <a:rPr lang="en-ID" sz="2800" dirty="0" err="1"/>
              <a:t>dibutuhkan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manajemen</a:t>
            </a:r>
            <a:r>
              <a:rPr lang="en-ID" sz="2800" dirty="0"/>
              <a:t> data dan </a:t>
            </a:r>
            <a:r>
              <a:rPr lang="en-ID" sz="2800" dirty="0" err="1"/>
              <a:t>dukungan</a:t>
            </a:r>
            <a:r>
              <a:rPr lang="en-ID" sz="2800" dirty="0"/>
              <a:t> proses </a:t>
            </a:r>
            <a:r>
              <a:rPr lang="en-ID" sz="2800" dirty="0" err="1"/>
              <a:t>bisnis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.  </a:t>
            </a:r>
          </a:p>
          <a:p>
            <a:pPr marL="0" indent="0">
              <a:buNone/>
            </a:pPr>
            <a:r>
              <a:rPr lang="en-ID" sz="2800" dirty="0"/>
              <a:t>•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Teknologi</a:t>
            </a:r>
            <a:r>
              <a:rPr lang="en-ID" sz="2800" dirty="0"/>
              <a:t>. </a:t>
            </a: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mewakili</a:t>
            </a:r>
            <a:r>
              <a:rPr lang="en-ID" sz="2800" dirty="0"/>
              <a:t> </a:t>
            </a:r>
            <a:r>
              <a:rPr lang="en-ID" sz="2800" dirty="0" err="1"/>
              <a:t>teknologi</a:t>
            </a:r>
            <a:r>
              <a:rPr lang="en-ID" sz="2800" dirty="0"/>
              <a:t> </a:t>
            </a:r>
            <a:r>
              <a:rPr lang="en-ID" sz="2800" dirty="0" err="1"/>
              <a:t>utama</a:t>
            </a:r>
            <a:r>
              <a:rPr lang="en-ID" sz="2800" dirty="0"/>
              <a:t> yang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dan </a:t>
            </a:r>
            <a:r>
              <a:rPr lang="en-ID" sz="2800" dirty="0" err="1"/>
              <a:t>infrastruktur</a:t>
            </a:r>
            <a:r>
              <a:rPr lang="en-ID" sz="2800" dirty="0"/>
              <a:t> yang </a:t>
            </a:r>
            <a:r>
              <a:rPr lang="en-ID" sz="2800" dirty="0" err="1"/>
              <a:t>menyediakan</a:t>
            </a:r>
            <a:r>
              <a:rPr lang="en-ID" sz="2800" dirty="0"/>
              <a:t> </a:t>
            </a:r>
            <a:r>
              <a:rPr lang="en-ID" sz="2800" dirty="0" err="1"/>
              <a:t>lingkungan</a:t>
            </a:r>
            <a:r>
              <a:rPr lang="en-ID" sz="2800" dirty="0"/>
              <a:t> </a:t>
            </a:r>
            <a:r>
              <a:rPr lang="en-ID" sz="2800" dirty="0" err="1"/>
              <a:t>penyebaran</a:t>
            </a:r>
            <a:r>
              <a:rPr lang="en-ID" sz="2800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422869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1F5E-6724-4882-9E92-F5D92659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formal </a:t>
            </a:r>
            <a:r>
              <a:rPr lang="en-ID" dirty="0" err="1"/>
              <a:t>dari</a:t>
            </a:r>
            <a:r>
              <a:rPr lang="en-ID" dirty="0"/>
              <a:t> proses dan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 </a:t>
            </a:r>
          </a:p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arsitektur</a:t>
            </a:r>
            <a:r>
              <a:rPr lang="en-ID" sz="2800" dirty="0"/>
              <a:t> proses </a:t>
            </a:r>
            <a:r>
              <a:rPr lang="en-ID" sz="2800" dirty="0" err="1"/>
              <a:t>bisnis</a:t>
            </a:r>
            <a:r>
              <a:rPr lang="en-ID" sz="2800" dirty="0"/>
              <a:t>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teknis</a:t>
            </a:r>
            <a:r>
              <a:rPr lang="en-ID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arsitektur</a:t>
            </a:r>
            <a:r>
              <a:rPr lang="en-ID" sz="2800" dirty="0"/>
              <a:t> </a:t>
            </a:r>
            <a:r>
              <a:rPr lang="en-ID" sz="2800" dirty="0" err="1"/>
              <a:t>pengiriman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84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A711-7E4E-4ABE-87CC-4027B378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dan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terkomputerisasi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mendokumentasikan</a:t>
            </a:r>
            <a:r>
              <a:rPr lang="en-ID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/>
              <a:t>Data </a:t>
            </a:r>
            <a:r>
              <a:rPr lang="en-ID" sz="2800" dirty="0" err="1"/>
              <a:t>apa</a:t>
            </a:r>
            <a:r>
              <a:rPr lang="en-ID" sz="2800" dirty="0"/>
              <a:t> yang </a:t>
            </a:r>
            <a:r>
              <a:rPr lang="en-ID" sz="2800" dirty="0" err="1"/>
              <a:t>disimpan</a:t>
            </a:r>
            <a:r>
              <a:rPr lang="en-ID" sz="2800" dirty="0"/>
              <a:t>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/>
              <a:t>Di mana </a:t>
            </a:r>
            <a:r>
              <a:rPr lang="en-ID" sz="2800" dirty="0" err="1"/>
              <a:t>komponen</a:t>
            </a:r>
            <a:r>
              <a:rPr lang="en-ID" sz="2800" dirty="0"/>
              <a:t> </a:t>
            </a:r>
            <a:r>
              <a:rPr lang="en-ID" sz="2800" dirty="0" err="1"/>
              <a:t>berada</a:t>
            </a:r>
            <a:r>
              <a:rPr lang="en-ID" sz="2800" dirty="0"/>
              <a:t>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/>
              <a:t>Kapan </a:t>
            </a:r>
            <a:r>
              <a:rPr lang="en-ID" sz="2800" dirty="0" err="1"/>
              <a:t>aktivitas</a:t>
            </a:r>
            <a:r>
              <a:rPr lang="en-ID" sz="2800" dirty="0"/>
              <a:t> dan </a:t>
            </a:r>
            <a:r>
              <a:rPr lang="en-ID" sz="2800" dirty="0" err="1"/>
              <a:t>peristiwa</a:t>
            </a:r>
            <a:r>
              <a:rPr lang="en-ID" sz="2800" dirty="0"/>
              <a:t> </a:t>
            </a:r>
            <a:r>
              <a:rPr lang="en-ID" sz="2800" dirty="0" err="1"/>
              <a:t>terjadi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800" dirty="0" err="1"/>
              <a:t>Mengapa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686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5767-8206-4E3D-B87B-A7D3717D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Mengutip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kepustakaan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Laudon &amp; Laudon (1998)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dalarn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tujuan-tujuan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. </a:t>
            </a:r>
          </a:p>
          <a:p>
            <a:r>
              <a:rPr lang="en-ID" dirty="0" err="1"/>
              <a:t>Zwasy</a:t>
            </a:r>
            <a:r>
              <a:rPr lang="en-ID" dirty="0"/>
              <a:t>(1)98)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item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(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kebutuhan-kebutuhan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spesifik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238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0B60-C1C6-47F5-9CC1-0D8D337F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dibedakan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Tersentralisasi</a:t>
            </a:r>
            <a:r>
              <a:rPr lang="en-ID" dirty="0"/>
              <a:t> (centralized),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Desentralisasi</a:t>
            </a:r>
            <a:r>
              <a:rPr lang="en-ID" dirty="0"/>
              <a:t> (decentralized),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Client/server</a:t>
            </a:r>
          </a:p>
        </p:txBody>
      </p:sp>
    </p:spTree>
    <p:extLst>
      <p:ext uri="{BB962C8B-B14F-4D97-AF65-F5344CB8AC3E}">
        <p14:creationId xmlns:p14="http://schemas.microsoft.com/office/powerpoint/2010/main" val="39930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442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DASAR SISTEM INFORMASI Arsitektur Sistem Informasi (pertemuan 4)</vt:lpstr>
      <vt:lpstr>Arsitektur Sistem Informasi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signDesign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ASUS</cp:lastModifiedBy>
  <cp:revision>280</cp:revision>
  <dcterms:created xsi:type="dcterms:W3CDTF">2010-08-24T06:47:44Z</dcterms:created>
  <dcterms:modified xsi:type="dcterms:W3CDTF">2021-10-18T21:47:44Z</dcterms:modified>
</cp:coreProperties>
</file>