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88" r:id="rId2"/>
    <p:sldId id="429" r:id="rId3"/>
    <p:sldId id="449" r:id="rId4"/>
    <p:sldId id="450" r:id="rId5"/>
    <p:sldId id="453" r:id="rId6"/>
    <p:sldId id="454" r:id="rId7"/>
    <p:sldId id="455" r:id="rId8"/>
    <p:sldId id="456" r:id="rId9"/>
    <p:sldId id="457" r:id="rId10"/>
    <p:sldId id="464" r:id="rId11"/>
    <p:sldId id="467" r:id="rId12"/>
    <p:sldId id="466" r:id="rId13"/>
    <p:sldId id="468" r:id="rId14"/>
    <p:sldId id="469" r:id="rId15"/>
    <p:sldId id="470" r:id="rId16"/>
    <p:sldId id="473" r:id="rId17"/>
    <p:sldId id="474" r:id="rId18"/>
    <p:sldId id="475" r:id="rId19"/>
    <p:sldId id="476" r:id="rId20"/>
    <p:sldId id="477" r:id="rId21"/>
    <p:sldId id="478" r:id="rId22"/>
    <p:sldId id="480" r:id="rId23"/>
    <p:sldId id="481" r:id="rId24"/>
    <p:sldId id="484" r:id="rId25"/>
    <p:sldId id="439" r:id="rId26"/>
    <p:sldId id="438" r:id="rId27"/>
    <p:sldId id="440" r:id="rId28"/>
    <p:sldId id="441" r:id="rId29"/>
    <p:sldId id="437" r:id="rId30"/>
    <p:sldId id="443" r:id="rId31"/>
    <p:sldId id="444" r:id="rId32"/>
    <p:sldId id="445" r:id="rId33"/>
    <p:sldId id="446"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3217" autoAdjust="0"/>
  </p:normalViewPr>
  <p:slideViewPr>
    <p:cSldViewPr>
      <p:cViewPr varScale="1">
        <p:scale>
          <a:sx n="91" d="100"/>
          <a:sy n="91" d="100"/>
        </p:scale>
        <p:origin x="1736" y="192"/>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AD401D-C29A-4928-88E1-427A39D3C18A}" type="datetimeFigureOut">
              <a:rPr lang="id-ID" smtClean="0"/>
              <a:t>21/07/20</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CFD104-B2A3-424E-B3F4-1DFCA91EAA4B}" type="slidenum">
              <a:rPr lang="id-ID" smtClean="0"/>
              <a:t>‹#›</a:t>
            </a:fld>
            <a:endParaRPr lang="id-ID"/>
          </a:p>
        </p:txBody>
      </p:sp>
    </p:spTree>
    <p:extLst>
      <p:ext uri="{BB962C8B-B14F-4D97-AF65-F5344CB8AC3E}">
        <p14:creationId xmlns:p14="http://schemas.microsoft.com/office/powerpoint/2010/main" val="657911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A048E5B-BD9A-4C0B-B552-4469974D48FE}" type="datetimeFigureOut">
              <a:rPr lang="id-ID"/>
              <a:pPr>
                <a:defRPr/>
              </a:pPr>
              <a:t>21/07/20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339B845-4BC6-43F6-B113-E03B24E0C7AB}" type="slidenum">
              <a:rPr lang="id-ID" altLang="id-ID"/>
              <a:pPr/>
              <a:t>‹#›</a:t>
            </a:fld>
            <a:endParaRPr lang="id-ID" altLang="id-ID"/>
          </a:p>
        </p:txBody>
      </p:sp>
    </p:spTree>
    <p:extLst>
      <p:ext uri="{BB962C8B-B14F-4D97-AF65-F5344CB8AC3E}">
        <p14:creationId xmlns:p14="http://schemas.microsoft.com/office/powerpoint/2010/main" val="34130823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fld id="{3DB5D297-80D1-48C0-9923-29569C5541C8}" type="datetime1">
              <a:rPr lang="en-US" smtClean="0"/>
              <a:pPr fontAlgn="base">
                <a:spcBef>
                  <a:spcPct val="0"/>
                </a:spcBef>
                <a:spcAft>
                  <a:spcPct val="0"/>
                </a:spcAft>
                <a:defRPr/>
              </a:pPr>
              <a:t>7/21/20</a:t>
            </a:fld>
            <a:endParaRPr lang="en-US"/>
          </a:p>
        </p:txBody>
      </p:sp>
      <p:sp>
        <p:nvSpPr>
          <p:cNvPr id="19459" name="Rectangle 6"/>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Deddy S/Konsep SC</a:t>
            </a:r>
          </a:p>
        </p:txBody>
      </p:sp>
      <p:sp>
        <p:nvSpPr>
          <p:cNvPr id="1946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D55A51-A3AB-4FB9-8955-10BDA7FF2081}" type="slidenum">
              <a:rPr lang="en-US" smtClean="0"/>
              <a:pPr fontAlgn="base">
                <a:spcBef>
                  <a:spcPct val="0"/>
                </a:spcBef>
                <a:spcAft>
                  <a:spcPct val="0"/>
                </a:spcAft>
                <a:defRPr/>
              </a:pPr>
              <a:t>14</a:t>
            </a:fld>
            <a:endParaRPr lang="en-US"/>
          </a:p>
        </p:txBody>
      </p:sp>
      <p:sp>
        <p:nvSpPr>
          <p:cNvPr id="2765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101859" y="0"/>
            <a:ext cx="9347717"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 name="Picture 2" descr="C:\Users\arsil\Desktop\Smartcreative.jpg"/>
          <p:cNvPicPr>
            <a:picLocks noChangeAspect="1" noChangeArrowheads="1"/>
          </p:cNvPicPr>
          <p:nvPr userDrawn="1"/>
        </p:nvPicPr>
        <p:blipFill>
          <a:blip r:embed="rId2">
            <a:extLst>
              <a:ext uri="{28A0092B-C50C-407E-A947-70E740481C1C}">
                <a14:useLocalDpi xmlns:a14="http://schemas.microsoft.com/office/drawing/2010/main" val="0"/>
              </a:ext>
            </a:extLst>
          </a:blip>
          <a:srcRect l="1051" r="800" b="504"/>
          <a:stretch>
            <a:fillRect/>
          </a:stretch>
        </p:blipFill>
        <p:spPr bwMode="auto">
          <a:xfrm>
            <a:off x="-101859" y="228600"/>
            <a:ext cx="9347718" cy="699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2971799" y="1524000"/>
            <a:ext cx="6274059" cy="2076451"/>
          </a:xfrm>
        </p:spPr>
        <p:txBody>
          <a:bodyPr/>
          <a:lstStyle>
            <a:lvl1pPr>
              <a:defRPr>
                <a:solidFill>
                  <a:schemeClr val="bg1"/>
                </a:solidFill>
              </a:defRPr>
            </a:lvl1pPr>
          </a:lstStyle>
          <a:p>
            <a:r>
              <a:rPr lang="en-US" dirty="0"/>
              <a:t>Click here to Edit</a:t>
            </a:r>
          </a:p>
        </p:txBody>
      </p:sp>
      <p:sp>
        <p:nvSpPr>
          <p:cNvPr id="3" name="Subtitle 2"/>
          <p:cNvSpPr>
            <a:spLocks noGrp="1"/>
          </p:cNvSpPr>
          <p:nvPr>
            <p:ph type="subTitle" idx="1" hasCustomPrompt="1"/>
          </p:nvPr>
        </p:nvSpPr>
        <p:spPr>
          <a:xfrm>
            <a:off x="2971798" y="3657600"/>
            <a:ext cx="6274060" cy="1524000"/>
          </a:xfrm>
        </p:spPr>
        <p:txBody>
          <a:bodyPr/>
          <a:lstStyle>
            <a:lvl1pPr marL="0" indent="0" algn="ctr" eaLnBrk="1" hangingPunct="1">
              <a:buNone/>
              <a:defRPr sz="2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here to edit </a:t>
            </a:r>
            <a:r>
              <a:rPr lang="en-US" dirty="0" err="1"/>
              <a:t>Pokok</a:t>
            </a:r>
            <a:r>
              <a:rPr lang="en-US" dirty="0"/>
              <a:t> </a:t>
            </a:r>
            <a:r>
              <a:rPr lang="en-US" dirty="0" err="1"/>
              <a:t>Bahasan</a:t>
            </a:r>
            <a:br>
              <a:rPr lang="en-US" dirty="0"/>
            </a:br>
            <a:r>
              <a:rPr lang="en-US" dirty="0"/>
              <a:t>Click here to edit </a:t>
            </a:r>
            <a:r>
              <a:rPr lang="en-US" dirty="0" err="1"/>
              <a:t>Pertemuan</a:t>
            </a:r>
            <a:br>
              <a:rPr lang="en-US" dirty="0"/>
            </a:br>
            <a:r>
              <a:rPr lang="en-US" dirty="0"/>
              <a:t>Click here to edit Nama </a:t>
            </a:r>
            <a:r>
              <a:rPr lang="en-US" dirty="0" err="1"/>
              <a:t>Dosen</a:t>
            </a:r>
            <a:br>
              <a:rPr lang="en-US" dirty="0"/>
            </a:br>
            <a:r>
              <a:rPr lang="en-US" dirty="0"/>
              <a:t>Click here to edit Nama Prodi </a:t>
            </a:r>
            <a:r>
              <a:rPr lang="en-US" dirty="0" err="1"/>
              <a:t>dan</a:t>
            </a:r>
            <a:r>
              <a:rPr lang="en-US" dirty="0"/>
              <a:t> </a:t>
            </a:r>
            <a:r>
              <a:rPr lang="en-US" dirty="0" err="1"/>
              <a:t>Fakultas</a:t>
            </a:r>
            <a:endParaRPr lang="en-US" dirty="0"/>
          </a:p>
        </p:txBody>
      </p:sp>
      <p:sp>
        <p:nvSpPr>
          <p:cNvPr id="4" name="Date Placeholder 3"/>
          <p:cNvSpPr>
            <a:spLocks noGrp="1"/>
          </p:cNvSpPr>
          <p:nvPr>
            <p:ph type="dt" sz="half" idx="10"/>
          </p:nvPr>
        </p:nvSpPr>
        <p:spPr/>
        <p:txBody>
          <a:bodyPr/>
          <a:lstStyle>
            <a:lvl1pPr>
              <a:defRPr/>
            </a:lvl1pPr>
          </a:lstStyle>
          <a:p>
            <a:pPr>
              <a:defRPr/>
            </a:pPr>
            <a:fld id="{20B2E4D6-BEB8-4E99-B8A1-7038C2F2D1BE}" type="datetime1">
              <a:rPr lang="en-US"/>
              <a:pPr>
                <a:defRPr/>
              </a:pPr>
              <a:t>7/21/20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F88144A-AE3E-4E44-A89F-B6746EC1707D}" type="slidenum">
              <a:rPr lang="en-US" altLang="id-ID"/>
              <a:pPr/>
              <a:t>‹#›</a:t>
            </a:fld>
            <a:endParaRPr lang="en-US" altLang="id-ID"/>
          </a:p>
        </p:txBody>
      </p:sp>
    </p:spTree>
    <p:extLst>
      <p:ext uri="{BB962C8B-B14F-4D97-AF65-F5344CB8AC3E}">
        <p14:creationId xmlns:p14="http://schemas.microsoft.com/office/powerpoint/2010/main" val="253187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C4FACB-1F5D-4FF9-B5CC-F194F462CCA2}" type="datetime1">
              <a:rPr lang="en-US"/>
              <a:pPr>
                <a:defRPr/>
              </a:pPr>
              <a:t>7/21/20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29451C2-6190-4BB7-BBA8-1B23D0C40A29}" type="slidenum">
              <a:rPr lang="en-US" altLang="id-ID"/>
              <a:pPr/>
              <a:t>‹#›</a:t>
            </a:fld>
            <a:endParaRPr lang="en-US" altLang="id-ID"/>
          </a:p>
        </p:txBody>
      </p:sp>
    </p:spTree>
    <p:extLst>
      <p:ext uri="{BB962C8B-B14F-4D97-AF65-F5344CB8AC3E}">
        <p14:creationId xmlns:p14="http://schemas.microsoft.com/office/powerpoint/2010/main" val="325904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FDA4BF1-3389-4F47-8435-C04CC10B9A7E}" type="datetime1">
              <a:rPr lang="en-US"/>
              <a:pPr>
                <a:defRPr/>
              </a:pPr>
              <a:t>7/21/20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FB5C1FE-ED77-4380-AE9C-EE28AB75257F}" type="slidenum">
              <a:rPr lang="en-US" altLang="id-ID"/>
              <a:pPr/>
              <a:t>‹#›</a:t>
            </a:fld>
            <a:endParaRPr lang="en-US" altLang="id-ID"/>
          </a:p>
        </p:txBody>
      </p:sp>
    </p:spTree>
    <p:extLst>
      <p:ext uri="{BB962C8B-B14F-4D97-AF65-F5344CB8AC3E}">
        <p14:creationId xmlns:p14="http://schemas.microsoft.com/office/powerpoint/2010/main" val="542872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30725"/>
          </a:xfrm>
        </p:spPr>
        <p:txBody>
          <a:bodyPr rtlCol="0">
            <a:normAutofit/>
          </a:bodyPr>
          <a:lstStyle/>
          <a:p>
            <a:pPr lvl="0"/>
            <a:endParaRPr lang="en-US" noProof="0"/>
          </a:p>
        </p:txBody>
      </p:sp>
      <p:sp>
        <p:nvSpPr>
          <p:cNvPr id="4" name="Date Placeholder 3"/>
          <p:cNvSpPr>
            <a:spLocks noGrp="1"/>
          </p:cNvSpPr>
          <p:nvPr>
            <p:ph type="dt" sz="half" idx="10"/>
          </p:nvPr>
        </p:nvSpPr>
        <p:spPr>
          <a:xfrm>
            <a:off x="457200" y="6243638"/>
            <a:ext cx="21336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pPr>
              <a:defRPr/>
            </a:pPr>
            <a:fld id="{46C8D9BC-129B-4BC1-A748-E0B033B7F747}" type="slidenum">
              <a:rPr lang="en-US"/>
              <a:pPr>
                <a:defRPr/>
              </a:pPr>
              <a:t>‹#›</a:t>
            </a:fld>
            <a:endParaRPr lang="en-US"/>
          </a:p>
        </p:txBody>
      </p:sp>
    </p:spTree>
    <p:extLst>
      <p:ext uri="{BB962C8B-B14F-4D97-AF65-F5344CB8AC3E}">
        <p14:creationId xmlns:p14="http://schemas.microsoft.com/office/powerpoint/2010/main" val="1347762624"/>
      </p:ext>
    </p:extLst>
  </p:cSld>
  <p:clrMapOvr>
    <a:masterClrMapping/>
  </p:clrMapOvr>
  <p:transition>
    <p:split orient="vert"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B99A2BF8-DE4E-4DD8-93A8-819B2A8C6ED6}" type="datetime1">
              <a:rPr lang="en-US"/>
              <a:pPr>
                <a:defRPr/>
              </a:pPr>
              <a:t>7/21/20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7C7CEFC-1327-4C24-92E5-884D19EDEC04}" type="slidenum">
              <a:rPr lang="en-US" altLang="id-ID"/>
              <a:pPr/>
              <a:t>‹#›</a:t>
            </a:fld>
            <a:endParaRPr lang="en-US" altLang="id-ID"/>
          </a:p>
        </p:txBody>
      </p:sp>
    </p:spTree>
    <p:extLst>
      <p:ext uri="{BB962C8B-B14F-4D97-AF65-F5344CB8AC3E}">
        <p14:creationId xmlns:p14="http://schemas.microsoft.com/office/powerpoint/2010/main" val="120277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16" descr="SUB#LIST copy.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13" y="31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hasCustomPrompt="1"/>
          </p:nvPr>
        </p:nvSpPr>
        <p:spPr>
          <a:xfrm>
            <a:off x="3124200" y="2420939"/>
            <a:ext cx="3505200" cy="703262"/>
          </a:xfrm>
        </p:spPr>
        <p:txBody>
          <a:bodyPr anchor="t"/>
          <a:lstStyle>
            <a:lvl1pPr algn="l">
              <a:defRPr sz="2800" b="1" cap="all" baseline="0"/>
            </a:lvl1pPr>
          </a:lstStyle>
          <a:p>
            <a:r>
              <a:rPr lang="en-US" dirty="0" err="1"/>
              <a:t>Materi</a:t>
            </a:r>
            <a:r>
              <a:rPr lang="en-US" dirty="0"/>
              <a:t> </a:t>
            </a:r>
            <a:r>
              <a:rPr lang="en-US" dirty="0" err="1"/>
              <a:t>Sebelum</a:t>
            </a:r>
            <a:r>
              <a:rPr lang="en-US" dirty="0"/>
              <a:t> UTS</a:t>
            </a:r>
          </a:p>
        </p:txBody>
      </p:sp>
      <p:sp>
        <p:nvSpPr>
          <p:cNvPr id="3" name="Text Placeholder 2"/>
          <p:cNvSpPr>
            <a:spLocks noGrp="1"/>
          </p:cNvSpPr>
          <p:nvPr>
            <p:ph type="body" idx="1"/>
          </p:nvPr>
        </p:nvSpPr>
        <p:spPr>
          <a:xfrm>
            <a:off x="3733800" y="3240088"/>
            <a:ext cx="5334000" cy="2976562"/>
          </a:xfrm>
        </p:spPr>
        <p:txBody>
          <a:bodyPr anchor="t"/>
          <a:lstStyle>
            <a:lvl1pPr marL="457200" marR="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lang="en-US" dirty="0"/>
              <a:t>Click to edit Master text styles</a:t>
            </a: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lang="en-US" dirty="0"/>
              <a:t>Click to edit Master text styles</a:t>
            </a: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lang="en-US" dirty="0"/>
              <a:t>Click to edit Master text styles</a:t>
            </a: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lang="en-US" dirty="0"/>
              <a:t>Click to edit Master text styles</a:t>
            </a: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lang="en-US" dirty="0"/>
              <a:t>Click to edit Master text styles</a:t>
            </a: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lang="en-US" dirty="0"/>
              <a:t>Click to edit Master text styles</a:t>
            </a:r>
          </a:p>
          <a:p>
            <a:pPr lvl="0"/>
            <a:endParaRPr lang="en-US" dirty="0"/>
          </a:p>
        </p:txBody>
      </p:sp>
      <p:sp>
        <p:nvSpPr>
          <p:cNvPr id="4" name="Date Placeholder 3"/>
          <p:cNvSpPr>
            <a:spLocks noGrp="1"/>
          </p:cNvSpPr>
          <p:nvPr>
            <p:ph type="dt" sz="half" idx="10"/>
          </p:nvPr>
        </p:nvSpPr>
        <p:spPr/>
        <p:txBody>
          <a:bodyPr/>
          <a:lstStyle>
            <a:lvl1pPr>
              <a:defRPr/>
            </a:lvl1pPr>
          </a:lstStyle>
          <a:p>
            <a:pPr>
              <a:defRPr/>
            </a:pPr>
            <a:fld id="{76BEDCBD-1673-4569-B2E0-E1B7B9DEF070}" type="datetime1">
              <a:rPr lang="en-US"/>
              <a:pPr>
                <a:defRPr/>
              </a:pPr>
              <a:t>7/21/20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4B71F4A-6D73-4342-9533-46E3ECE91550}" type="slidenum">
              <a:rPr lang="en-US" altLang="id-ID"/>
              <a:pPr/>
              <a:t>‹#›</a:t>
            </a:fld>
            <a:endParaRPr lang="en-US" altLang="id-ID"/>
          </a:p>
        </p:txBody>
      </p:sp>
    </p:spTree>
    <p:extLst>
      <p:ext uri="{BB962C8B-B14F-4D97-AF65-F5344CB8AC3E}">
        <p14:creationId xmlns:p14="http://schemas.microsoft.com/office/powerpoint/2010/main" val="2043356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EA3D78E-5710-4279-9346-CA3F3FF1ADAB}" type="datetime1">
              <a:rPr lang="en-US"/>
              <a:pPr>
                <a:defRPr/>
              </a:pPr>
              <a:t>7/21/20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57B3AD7-5558-4161-B7D2-95F8DE54CD31}" type="slidenum">
              <a:rPr lang="en-US" altLang="id-ID"/>
              <a:pPr/>
              <a:t>‹#›</a:t>
            </a:fld>
            <a:endParaRPr lang="en-US" altLang="id-ID"/>
          </a:p>
        </p:txBody>
      </p:sp>
    </p:spTree>
    <p:extLst>
      <p:ext uri="{BB962C8B-B14F-4D97-AF65-F5344CB8AC3E}">
        <p14:creationId xmlns:p14="http://schemas.microsoft.com/office/powerpoint/2010/main" val="290043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E4C036D-7F85-4604-9C31-D116ABDFBFCB}" type="datetime1">
              <a:rPr lang="en-US"/>
              <a:pPr>
                <a:defRPr/>
              </a:pPr>
              <a:t>7/21/20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4D2A8DE-DF06-4A0A-B8B9-F0FC1DFE8718}" type="slidenum">
              <a:rPr lang="en-US" altLang="id-ID"/>
              <a:pPr/>
              <a:t>‹#›</a:t>
            </a:fld>
            <a:endParaRPr lang="en-US" altLang="id-ID"/>
          </a:p>
        </p:txBody>
      </p:sp>
    </p:spTree>
    <p:extLst>
      <p:ext uri="{BB962C8B-B14F-4D97-AF65-F5344CB8AC3E}">
        <p14:creationId xmlns:p14="http://schemas.microsoft.com/office/powerpoint/2010/main" val="41519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B7DBD3-F138-4801-A0A6-578A3386CD18}" type="datetime1">
              <a:rPr lang="en-US"/>
              <a:pPr>
                <a:defRPr/>
              </a:pPr>
              <a:t>7/21/20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4C95B9C0-F00E-4EC1-B571-461E0CC5FB03}" type="slidenum">
              <a:rPr lang="en-US" altLang="id-ID"/>
              <a:pPr/>
              <a:t>‹#›</a:t>
            </a:fld>
            <a:endParaRPr lang="en-US" altLang="id-ID"/>
          </a:p>
        </p:txBody>
      </p:sp>
    </p:spTree>
    <p:extLst>
      <p:ext uri="{BB962C8B-B14F-4D97-AF65-F5344CB8AC3E}">
        <p14:creationId xmlns:p14="http://schemas.microsoft.com/office/powerpoint/2010/main" val="129094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131518-4759-420B-9C6C-02911BE08FB6}" type="datetime1">
              <a:rPr lang="en-US"/>
              <a:pPr>
                <a:defRPr/>
              </a:pPr>
              <a:t>7/21/20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12046D4-C1A9-4BE2-8E11-BB51EFD99472}" type="slidenum">
              <a:rPr lang="en-US" altLang="id-ID"/>
              <a:pPr/>
              <a:t>‹#›</a:t>
            </a:fld>
            <a:endParaRPr lang="en-US" altLang="id-ID"/>
          </a:p>
        </p:txBody>
      </p:sp>
    </p:spTree>
    <p:extLst>
      <p:ext uri="{BB962C8B-B14F-4D97-AF65-F5344CB8AC3E}">
        <p14:creationId xmlns:p14="http://schemas.microsoft.com/office/powerpoint/2010/main" val="330306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3008313" cy="8255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09600"/>
            <a:ext cx="5111750" cy="5516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79D038C-8833-4053-A8B5-3B45FC1C23E1}" type="datetime1">
              <a:rPr lang="en-US"/>
              <a:pPr>
                <a:defRPr/>
              </a:pPr>
              <a:t>7/21/20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C0E78CF-756E-44AB-85F7-AA9B06AF3F0B}" type="slidenum">
              <a:rPr lang="en-US" altLang="id-ID"/>
              <a:pPr/>
              <a:t>‹#›</a:t>
            </a:fld>
            <a:endParaRPr lang="en-US" altLang="id-ID"/>
          </a:p>
        </p:txBody>
      </p:sp>
    </p:spTree>
    <p:extLst>
      <p:ext uri="{BB962C8B-B14F-4D97-AF65-F5344CB8AC3E}">
        <p14:creationId xmlns:p14="http://schemas.microsoft.com/office/powerpoint/2010/main" val="283558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9D3C4F4-CD15-4E8C-A7EE-9212E377943D}" type="datetime1">
              <a:rPr lang="en-US"/>
              <a:pPr>
                <a:defRPr/>
              </a:pPr>
              <a:t>7/21/20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CD5ABA6-7761-4D95-A1CD-8F9B19CA4E34}" type="slidenum">
              <a:rPr lang="en-US" altLang="id-ID"/>
              <a:pPr/>
              <a:t>‹#›</a:t>
            </a:fld>
            <a:endParaRPr lang="en-US" altLang="id-ID"/>
          </a:p>
        </p:txBody>
      </p:sp>
    </p:spTree>
    <p:extLst>
      <p:ext uri="{BB962C8B-B14F-4D97-AF65-F5344CB8AC3E}">
        <p14:creationId xmlns:p14="http://schemas.microsoft.com/office/powerpoint/2010/main" val="403229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id-ID"/>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a:t>Click to edit Master text styles</a:t>
            </a:r>
          </a:p>
          <a:p>
            <a:pPr lvl="1"/>
            <a:r>
              <a:rPr lang="en-US" altLang="id-ID"/>
              <a:t>Second level</a:t>
            </a:r>
          </a:p>
          <a:p>
            <a:pPr lvl="2"/>
            <a:r>
              <a:rPr lang="en-US" altLang="id-ID"/>
              <a:t>Third level</a:t>
            </a:r>
          </a:p>
          <a:p>
            <a:pPr lvl="3"/>
            <a:r>
              <a:rPr lang="en-US" altLang="id-ID"/>
              <a:t>Fourth level</a:t>
            </a:r>
          </a:p>
          <a:p>
            <a:pPr lvl="4"/>
            <a:r>
              <a:rPr lang="en-US" altLang="id-ID"/>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611F90-EFA5-425A-83D0-AD67BBCB8FFB}" type="datetime1">
              <a:rPr lang="en-US"/>
              <a:pPr>
                <a:defRPr/>
              </a:pPr>
              <a:t>7/21/20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400">
                <a:latin typeface="Calibri" panose="020F0502020204030204" pitchFamily="34" charset="0"/>
              </a:defRPr>
            </a:lvl1pPr>
          </a:lstStyle>
          <a:p>
            <a:fld id="{BBC9BDE8-EFE1-4D93-AB31-5E7BCFE0330D}" type="slidenum">
              <a:rPr lang="en-US" altLang="id-ID"/>
              <a:pPr/>
              <a:t>‹#›</a:t>
            </a:fld>
            <a:endParaRPr lang="en-US" altLang="id-ID"/>
          </a:p>
        </p:txBody>
      </p:sp>
      <p:pic>
        <p:nvPicPr>
          <p:cNvPr id="7" name="Picture 2" descr="C:\Users\arsil\Desktop\Smartcreative2.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725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1447800"/>
            <a:ext cx="6274059" cy="2076451"/>
          </a:xfrm>
        </p:spPr>
        <p:txBody>
          <a:bodyPr/>
          <a:lstStyle/>
          <a:p>
            <a:r>
              <a:rPr lang="id-ID" dirty="0"/>
              <a:t>DASAR SISTEM </a:t>
            </a:r>
            <a:r>
              <a:rPr lang="id-ID" dirty="0" err="1"/>
              <a:t>INFORMASIang</a:t>
            </a:r>
            <a:endParaRPr lang="id-ID" dirty="0"/>
          </a:p>
        </p:txBody>
      </p:sp>
      <p:sp>
        <p:nvSpPr>
          <p:cNvPr id="3" name="Subtitle 2"/>
          <p:cNvSpPr>
            <a:spLocks noGrp="1"/>
          </p:cNvSpPr>
          <p:nvPr>
            <p:ph type="subTitle" idx="1"/>
          </p:nvPr>
        </p:nvSpPr>
        <p:spPr>
          <a:xfrm>
            <a:off x="2946140" y="3657600"/>
            <a:ext cx="6274060" cy="1524000"/>
          </a:xfrm>
        </p:spPr>
        <p:txBody>
          <a:bodyPr/>
          <a:lstStyle/>
          <a:p>
            <a:r>
              <a:rPr lang="en-US" sz="2800" dirty="0" err="1"/>
              <a:t>Dosen</a:t>
            </a:r>
            <a:r>
              <a:rPr lang="en-US" sz="2800" dirty="0"/>
              <a:t> </a:t>
            </a:r>
            <a:r>
              <a:rPr lang="en-US" sz="2800" dirty="0" err="1"/>
              <a:t>Pengampu</a:t>
            </a:r>
            <a:r>
              <a:rPr lang="id-ID" sz="2800" dirty="0"/>
              <a:t> </a:t>
            </a:r>
            <a:r>
              <a:rPr lang="en-US" sz="2800" dirty="0"/>
              <a:t>:Kundang K </a:t>
            </a:r>
            <a:r>
              <a:rPr lang="en-US" sz="2800" dirty="0" err="1"/>
              <a:t>Juman</a:t>
            </a:r>
            <a:endParaRPr lang="en-US" sz="2800" dirty="0"/>
          </a:p>
          <a:p>
            <a:r>
              <a:rPr lang="en-US" sz="2800" dirty="0"/>
              <a:t>Pertemuan-10</a:t>
            </a:r>
          </a:p>
          <a:p>
            <a:r>
              <a:rPr lang="en-US" sz="2800" dirty="0" err="1"/>
              <a:t>Fakultas</a:t>
            </a:r>
            <a:r>
              <a:rPr lang="en-US" sz="2800" dirty="0"/>
              <a:t> </a:t>
            </a:r>
            <a:r>
              <a:rPr lang="en-US" sz="2800" dirty="0" err="1"/>
              <a:t>Ilmu</a:t>
            </a:r>
            <a:r>
              <a:rPr lang="en-US" sz="2800" dirty="0"/>
              <a:t> </a:t>
            </a:r>
            <a:r>
              <a:rPr lang="en-US" sz="2800" dirty="0" err="1"/>
              <a:t>Komputer</a:t>
            </a:r>
            <a:endParaRPr lang="en-US" sz="2800" dirty="0"/>
          </a:p>
        </p:txBody>
      </p:sp>
    </p:spTree>
    <p:extLst>
      <p:ext uri="{BB962C8B-B14F-4D97-AF65-F5344CB8AC3E}">
        <p14:creationId xmlns:p14="http://schemas.microsoft.com/office/powerpoint/2010/main" val="258255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rgbClr val="0033CC"/>
          </a:solidFill>
        </p:spPr>
        <p:txBody>
          <a:bodyPr rtlCol="0">
            <a:normAutofit/>
          </a:bodyPr>
          <a:lstStyle/>
          <a:p>
            <a:pPr eaLnBrk="1" fontAlgn="auto" hangingPunct="1">
              <a:spcAft>
                <a:spcPts val="0"/>
              </a:spcAft>
              <a:defRPr/>
            </a:pPr>
            <a:r>
              <a:rPr lang="en-US" dirty="0">
                <a:solidFill>
                  <a:schemeClr val="accent1">
                    <a:lumMod val="40000"/>
                    <a:lumOff val="60000"/>
                  </a:schemeClr>
                </a:solidFill>
              </a:rPr>
              <a:t>SUPPLY CHAIN</a:t>
            </a:r>
          </a:p>
        </p:txBody>
      </p:sp>
      <p:sp>
        <p:nvSpPr>
          <p:cNvPr id="3" name="Content Placeholder 2"/>
          <p:cNvSpPr>
            <a:spLocks noGrp="1"/>
          </p:cNvSpPr>
          <p:nvPr>
            <p:ph idx="1"/>
          </p:nvPr>
        </p:nvSpPr>
        <p:spPr>
          <a:ln>
            <a:solidFill>
              <a:srgbClr val="FF0000"/>
            </a:solidFill>
          </a:ln>
        </p:spPr>
        <p:txBody>
          <a:bodyPr rtlCol="0">
            <a:normAutofit fontScale="92500" lnSpcReduction="10000"/>
          </a:bodyPr>
          <a:lstStyle/>
          <a:p>
            <a:pPr eaLnBrk="1" fontAlgn="auto" hangingPunct="1">
              <a:spcAft>
                <a:spcPts val="0"/>
              </a:spcAft>
              <a:buFont typeface="Arial" pitchFamily="34" charset="0"/>
              <a:buNone/>
              <a:defRPr/>
            </a:pPr>
            <a:r>
              <a:rPr lang="en-US" sz="2400" dirty="0">
                <a:latin typeface="Arial" charset="0"/>
              </a:rPr>
              <a:t>S</a:t>
            </a:r>
            <a:r>
              <a:rPr lang="id-ID" sz="2400" dirty="0">
                <a:latin typeface="Arial" charset="0"/>
              </a:rPr>
              <a:t>upply chain pada hakikatnya adalah jaringan organisasi </a:t>
            </a:r>
          </a:p>
          <a:p>
            <a:pPr eaLnBrk="1" fontAlgn="auto" hangingPunct="1">
              <a:spcAft>
                <a:spcPts val="0"/>
              </a:spcAft>
              <a:buFont typeface="Arial" pitchFamily="34" charset="0"/>
              <a:buNone/>
              <a:defRPr/>
            </a:pPr>
            <a:r>
              <a:rPr lang="id-ID" sz="2400" dirty="0">
                <a:latin typeface="Arial" charset="0"/>
              </a:rPr>
              <a:t>yang menyangkut hubungan ke hulu</a:t>
            </a:r>
            <a:r>
              <a:rPr lang="en-US" sz="2400" dirty="0">
                <a:latin typeface="Arial" charset="0"/>
              </a:rPr>
              <a:t> </a:t>
            </a:r>
            <a:r>
              <a:rPr lang="en-US" sz="2400" dirty="0">
                <a:solidFill>
                  <a:srgbClr val="92D050"/>
                </a:solidFill>
                <a:latin typeface="Arial" charset="0"/>
              </a:rPr>
              <a:t>(</a:t>
            </a:r>
            <a:r>
              <a:rPr lang="en-US" sz="2400" i="1" dirty="0">
                <a:solidFill>
                  <a:srgbClr val="92D050"/>
                </a:solidFill>
                <a:latin typeface="Arial" charset="0"/>
              </a:rPr>
              <a:t>UPSTREAMS</a:t>
            </a:r>
            <a:r>
              <a:rPr lang="en-US" sz="2400" dirty="0">
                <a:solidFill>
                  <a:srgbClr val="92D050"/>
                </a:solidFill>
                <a:latin typeface="Arial" charset="0"/>
              </a:rPr>
              <a:t>) </a:t>
            </a:r>
            <a:r>
              <a:rPr lang="id-ID" sz="2400" dirty="0">
                <a:latin typeface="Arial" charset="0"/>
              </a:rPr>
              <a:t>dan</a:t>
            </a:r>
          </a:p>
          <a:p>
            <a:pPr eaLnBrk="1" fontAlgn="auto" hangingPunct="1">
              <a:spcAft>
                <a:spcPts val="0"/>
              </a:spcAft>
              <a:buFont typeface="Arial" pitchFamily="34" charset="0"/>
              <a:buNone/>
              <a:defRPr/>
            </a:pPr>
            <a:r>
              <a:rPr lang="id-ID" sz="2400" dirty="0">
                <a:latin typeface="Arial" charset="0"/>
              </a:rPr>
              <a:t>ke hilir</a:t>
            </a:r>
            <a:r>
              <a:rPr lang="en-US" sz="2400" dirty="0">
                <a:latin typeface="Arial" charset="0"/>
              </a:rPr>
              <a:t> </a:t>
            </a:r>
            <a:r>
              <a:rPr lang="en-US" sz="2400" dirty="0">
                <a:solidFill>
                  <a:srgbClr val="92D050"/>
                </a:solidFill>
                <a:latin typeface="Arial" charset="0"/>
              </a:rPr>
              <a:t>(</a:t>
            </a:r>
            <a:r>
              <a:rPr lang="en-US" sz="2400" i="1" dirty="0">
                <a:solidFill>
                  <a:srgbClr val="92D050"/>
                </a:solidFill>
                <a:latin typeface="Arial" charset="0"/>
              </a:rPr>
              <a:t>DOWNSTREAMS</a:t>
            </a:r>
            <a:r>
              <a:rPr lang="en-US" sz="2400" dirty="0">
                <a:solidFill>
                  <a:srgbClr val="92D050"/>
                </a:solidFill>
                <a:latin typeface="Arial" charset="0"/>
              </a:rPr>
              <a:t>) </a:t>
            </a:r>
            <a:r>
              <a:rPr lang="id-ID" sz="2400" dirty="0">
                <a:latin typeface="Arial" charset="0"/>
              </a:rPr>
              <a:t>dan dalam  proses kegiatan</a:t>
            </a:r>
          </a:p>
          <a:p>
            <a:pPr eaLnBrk="1" fontAlgn="auto" hangingPunct="1">
              <a:spcAft>
                <a:spcPts val="0"/>
              </a:spcAft>
              <a:buFont typeface="Arial" pitchFamily="34" charset="0"/>
              <a:buNone/>
              <a:defRPr/>
            </a:pPr>
            <a:r>
              <a:rPr lang="id-ID" sz="2400" dirty="0">
                <a:latin typeface="Arial" charset="0"/>
              </a:rPr>
              <a:t>berbeda yang menghasilkan nilai yang terwujud dalam</a:t>
            </a:r>
          </a:p>
          <a:p>
            <a:pPr eaLnBrk="1" fontAlgn="auto" hangingPunct="1">
              <a:spcAft>
                <a:spcPts val="0"/>
              </a:spcAft>
              <a:buFont typeface="Arial" pitchFamily="34" charset="0"/>
              <a:buNone/>
              <a:defRPr/>
            </a:pPr>
            <a:r>
              <a:rPr lang="id-ID" sz="2400" dirty="0">
                <a:latin typeface="Arial" charset="0"/>
              </a:rPr>
              <a:t>barang dan</a:t>
            </a:r>
            <a:r>
              <a:rPr lang="en-US" sz="2400" dirty="0">
                <a:latin typeface="Arial" charset="0"/>
              </a:rPr>
              <a:t> </a:t>
            </a:r>
            <a:r>
              <a:rPr lang="id-ID" sz="2400" dirty="0">
                <a:latin typeface="Arial" charset="0"/>
              </a:rPr>
              <a:t>jasa di tangan pelanggan terakhir</a:t>
            </a:r>
            <a:r>
              <a:rPr lang="en-US" sz="2400" dirty="0">
                <a:latin typeface="Arial" charset="0"/>
              </a:rPr>
              <a:t> </a:t>
            </a:r>
            <a:r>
              <a:rPr lang="en-US" sz="2400" dirty="0">
                <a:solidFill>
                  <a:srgbClr val="FF0000"/>
                </a:solidFill>
                <a:latin typeface="Arial" charset="0"/>
              </a:rPr>
              <a:t>(</a:t>
            </a:r>
            <a:r>
              <a:rPr lang="en-US" sz="2400" i="1" dirty="0">
                <a:solidFill>
                  <a:srgbClr val="FF0000"/>
                </a:solidFill>
                <a:latin typeface="Arial" charset="0"/>
              </a:rPr>
              <a:t>ULTIMATE</a:t>
            </a:r>
            <a:endParaRPr lang="id-ID" sz="2400" i="1" dirty="0">
              <a:solidFill>
                <a:srgbClr val="FF0000"/>
              </a:solidFill>
              <a:latin typeface="Arial" charset="0"/>
            </a:endParaRPr>
          </a:p>
          <a:p>
            <a:pPr eaLnBrk="1" fontAlgn="auto" hangingPunct="1">
              <a:spcAft>
                <a:spcPts val="0"/>
              </a:spcAft>
              <a:buFont typeface="Arial" pitchFamily="34" charset="0"/>
              <a:buNone/>
              <a:defRPr/>
            </a:pPr>
            <a:r>
              <a:rPr lang="en-US" sz="2400" i="1" dirty="0">
                <a:solidFill>
                  <a:srgbClr val="FF0000"/>
                </a:solidFill>
                <a:latin typeface="Arial" charset="0"/>
              </a:rPr>
              <a:t>CUSTOMER</a:t>
            </a:r>
            <a:r>
              <a:rPr lang="en-US" sz="2400" dirty="0">
                <a:solidFill>
                  <a:srgbClr val="FF0000"/>
                </a:solidFill>
                <a:latin typeface="Arial" charset="0"/>
              </a:rPr>
              <a:t>)</a:t>
            </a:r>
            <a:endParaRPr lang="id-ID" sz="2400" dirty="0">
              <a:solidFill>
                <a:srgbClr val="FF0000"/>
              </a:solidFill>
              <a:latin typeface="Arial" charset="0"/>
            </a:endParaRPr>
          </a:p>
          <a:p>
            <a:pPr eaLnBrk="1" fontAlgn="auto" hangingPunct="1">
              <a:spcAft>
                <a:spcPts val="0"/>
              </a:spcAft>
              <a:buFont typeface="Arial" pitchFamily="34" charset="0"/>
              <a:buNone/>
              <a:defRPr/>
            </a:pPr>
            <a:endParaRPr lang="id-ID" sz="2400" dirty="0">
              <a:solidFill>
                <a:srgbClr val="FF0000"/>
              </a:solidFill>
              <a:latin typeface="Arial" charset="0"/>
            </a:endParaRPr>
          </a:p>
          <a:p>
            <a:pPr eaLnBrk="1" fontAlgn="auto" hangingPunct="1">
              <a:spcAft>
                <a:spcPts val="0"/>
              </a:spcAft>
              <a:buFont typeface="Arial" pitchFamily="34" charset="0"/>
              <a:buNone/>
              <a:defRPr/>
            </a:pPr>
            <a:r>
              <a:rPr lang="en-US" sz="2400" dirty="0" err="1">
                <a:latin typeface="Arial" pitchFamily="34" charset="0"/>
                <a:cs typeface="Arial" pitchFamily="34" charset="0"/>
              </a:rPr>
              <a:t>Adalah</a:t>
            </a:r>
            <a:r>
              <a:rPr lang="en-US" sz="2400" dirty="0">
                <a:latin typeface="Arial" pitchFamily="34" charset="0"/>
                <a:cs typeface="Arial" pitchFamily="34" charset="0"/>
              </a:rPr>
              <a:t> </a:t>
            </a:r>
            <a:r>
              <a:rPr lang="en-US" sz="2400" dirty="0" err="1">
                <a:latin typeface="Arial" pitchFamily="34" charset="0"/>
                <a:cs typeface="Arial" pitchFamily="34" charset="0"/>
              </a:rPr>
              <a:t>jaringan</a:t>
            </a:r>
            <a:r>
              <a:rPr lang="en-US" sz="2400" dirty="0">
                <a:latin typeface="Arial" pitchFamily="34" charset="0"/>
                <a:cs typeface="Arial" pitchFamily="34" charset="0"/>
              </a:rPr>
              <a:t> </a:t>
            </a:r>
            <a:r>
              <a:rPr lang="en-US" sz="2400" dirty="0" err="1">
                <a:latin typeface="Arial" pitchFamily="34" charset="0"/>
                <a:cs typeface="Arial" pitchFamily="34" charset="0"/>
              </a:rPr>
              <a:t>fasilitas</a:t>
            </a:r>
            <a:r>
              <a:rPr lang="en-US" sz="2400" dirty="0">
                <a:latin typeface="Arial" pitchFamily="34" charset="0"/>
                <a:cs typeface="Arial" pitchFamily="34" charset="0"/>
              </a:rPr>
              <a:t> (</a:t>
            </a:r>
            <a:r>
              <a:rPr lang="en-US" sz="2400" dirty="0" err="1">
                <a:latin typeface="Arial" pitchFamily="34" charset="0"/>
                <a:cs typeface="Arial" pitchFamily="34" charset="0"/>
              </a:rPr>
              <a:t>gudang</a:t>
            </a:r>
            <a:r>
              <a:rPr lang="en-US" sz="2400" dirty="0">
                <a:latin typeface="Arial" pitchFamily="34" charset="0"/>
                <a:cs typeface="Arial" pitchFamily="34" charset="0"/>
              </a:rPr>
              <a:t>, </a:t>
            </a:r>
            <a:r>
              <a:rPr lang="en-US" sz="2400" dirty="0" err="1">
                <a:latin typeface="Arial" pitchFamily="34" charset="0"/>
                <a:cs typeface="Arial" pitchFamily="34" charset="0"/>
              </a:rPr>
              <a:t>pabrik</a:t>
            </a:r>
            <a:r>
              <a:rPr lang="en-US" sz="2400" dirty="0">
                <a:latin typeface="Arial" pitchFamily="34" charset="0"/>
                <a:cs typeface="Arial" pitchFamily="34" charset="0"/>
              </a:rPr>
              <a:t>,</a:t>
            </a:r>
            <a:r>
              <a:rPr lang="id-ID" sz="2400" dirty="0">
                <a:latin typeface="Arial" pitchFamily="34" charset="0"/>
                <a:cs typeface="Arial" pitchFamily="34" charset="0"/>
              </a:rPr>
              <a:t> </a:t>
            </a:r>
            <a:r>
              <a:rPr lang="en-US" sz="2400" dirty="0">
                <a:latin typeface="Arial" pitchFamily="34" charset="0"/>
                <a:cs typeface="Arial" pitchFamily="34" charset="0"/>
              </a:rPr>
              <a:t>terminal </a:t>
            </a:r>
            <a:r>
              <a:rPr lang="en-US" sz="2400" dirty="0" err="1">
                <a:latin typeface="Arial" pitchFamily="34" charset="0"/>
                <a:cs typeface="Arial" pitchFamily="34" charset="0"/>
              </a:rPr>
              <a:t>dll</a:t>
            </a:r>
            <a:r>
              <a:rPr lang="en-US" sz="2400" dirty="0">
                <a:latin typeface="Arial" pitchFamily="34" charset="0"/>
                <a:cs typeface="Arial" pitchFamily="34" charset="0"/>
              </a:rPr>
              <a:t>), </a:t>
            </a:r>
            <a:r>
              <a:rPr lang="en-US" sz="2400" dirty="0" err="1">
                <a:latin typeface="Arial" pitchFamily="34" charset="0"/>
                <a:cs typeface="Arial" pitchFamily="34" charset="0"/>
              </a:rPr>
              <a:t>alat</a:t>
            </a:r>
            <a:r>
              <a:rPr lang="en-US" sz="2400" dirty="0">
                <a:latin typeface="Arial" pitchFamily="34" charset="0"/>
                <a:cs typeface="Arial" pitchFamily="34" charset="0"/>
              </a:rPr>
              <a:t> </a:t>
            </a:r>
            <a:endParaRPr lang="id-ID" sz="2400" dirty="0">
              <a:latin typeface="Arial" pitchFamily="34" charset="0"/>
              <a:cs typeface="Arial" pitchFamily="34" charset="0"/>
            </a:endParaRPr>
          </a:p>
          <a:p>
            <a:pPr eaLnBrk="1" fontAlgn="auto" hangingPunct="1">
              <a:spcAft>
                <a:spcPts val="0"/>
              </a:spcAft>
              <a:buFont typeface="Arial" pitchFamily="34" charset="0"/>
              <a:buNone/>
              <a:defRPr/>
            </a:pPr>
            <a:r>
              <a:rPr lang="en-US" sz="2400" dirty="0" err="1">
                <a:latin typeface="Arial" pitchFamily="34" charset="0"/>
                <a:cs typeface="Arial" pitchFamily="34" charset="0"/>
              </a:rPr>
              <a:t>angkut</a:t>
            </a:r>
            <a:r>
              <a:rPr lang="en-US" sz="2400" dirty="0">
                <a:latin typeface="Arial" pitchFamily="34" charset="0"/>
                <a:cs typeface="Arial" pitchFamily="34" charset="0"/>
              </a:rPr>
              <a:t> </a:t>
            </a:r>
            <a:r>
              <a:rPr lang="en-US" sz="2400" dirty="0" err="1">
                <a:latin typeface="Arial" pitchFamily="34" charset="0"/>
                <a:cs typeface="Arial" pitchFamily="34" charset="0"/>
              </a:rPr>
              <a:t>dan</a:t>
            </a:r>
            <a:r>
              <a:rPr lang="en-US" sz="2400" dirty="0">
                <a:latin typeface="Arial" pitchFamily="34" charset="0"/>
                <a:cs typeface="Arial" pitchFamily="34" charset="0"/>
              </a:rPr>
              <a:t> Logistics Information System (LIS) yang</a:t>
            </a:r>
            <a:endParaRPr lang="id-ID" sz="2400" dirty="0">
              <a:latin typeface="Arial" pitchFamily="34" charset="0"/>
              <a:cs typeface="Arial" pitchFamily="34" charset="0"/>
            </a:endParaRPr>
          </a:p>
          <a:p>
            <a:pPr eaLnBrk="1" fontAlgn="auto" hangingPunct="1">
              <a:spcAft>
                <a:spcPts val="0"/>
              </a:spcAft>
              <a:buFont typeface="Arial" pitchFamily="34" charset="0"/>
              <a:buNone/>
              <a:defRPr/>
            </a:pPr>
            <a:r>
              <a:rPr lang="en-US" sz="2400" dirty="0" err="1">
                <a:latin typeface="Arial" pitchFamily="34" charset="0"/>
                <a:cs typeface="Arial" pitchFamily="34" charset="0"/>
              </a:rPr>
              <a:t>dihubungkan</a:t>
            </a:r>
            <a:r>
              <a:rPr lang="en-US" sz="2400" dirty="0">
                <a:latin typeface="Arial" pitchFamily="34" charset="0"/>
                <a:cs typeface="Arial" pitchFamily="34" charset="0"/>
              </a:rPr>
              <a:t> </a:t>
            </a:r>
            <a:r>
              <a:rPr lang="en-US" sz="2400" dirty="0" err="1">
                <a:latin typeface="Arial" pitchFamily="34" charset="0"/>
                <a:cs typeface="Arial" pitchFamily="34" charset="0"/>
              </a:rPr>
              <a:t>di</a:t>
            </a:r>
            <a:r>
              <a:rPr lang="en-US" sz="2400" dirty="0">
                <a:latin typeface="Arial" pitchFamily="34" charset="0"/>
                <a:cs typeface="Arial" pitchFamily="34" charset="0"/>
              </a:rPr>
              <a:t> </a:t>
            </a:r>
            <a:r>
              <a:rPr lang="en-US" sz="2400" dirty="0" err="1">
                <a:latin typeface="Arial" pitchFamily="34" charset="0"/>
                <a:cs typeface="Arial" pitchFamily="34" charset="0"/>
              </a:rPr>
              <a:t>antara</a:t>
            </a:r>
            <a:r>
              <a:rPr lang="en-US" sz="2400" dirty="0">
                <a:latin typeface="Arial" pitchFamily="34" charset="0"/>
                <a:cs typeface="Arial" pitchFamily="34" charset="0"/>
              </a:rPr>
              <a:t> suppliers of suppliers </a:t>
            </a:r>
            <a:r>
              <a:rPr lang="en-US" sz="2400" dirty="0" err="1">
                <a:latin typeface="Arial" pitchFamily="34" charset="0"/>
                <a:cs typeface="Arial" pitchFamily="34" charset="0"/>
              </a:rPr>
              <a:t>sampai</a:t>
            </a:r>
            <a:r>
              <a:rPr lang="en-US" sz="2400" dirty="0">
                <a:latin typeface="Arial" pitchFamily="34" charset="0"/>
                <a:cs typeface="Arial" pitchFamily="34" charset="0"/>
              </a:rPr>
              <a:t> </a:t>
            </a:r>
            <a:r>
              <a:rPr lang="en-US" sz="2400" dirty="0" err="1">
                <a:latin typeface="Arial" pitchFamily="34" charset="0"/>
                <a:cs typeface="Arial" pitchFamily="34" charset="0"/>
              </a:rPr>
              <a:t>ke</a:t>
            </a:r>
            <a:endParaRPr lang="id-ID" sz="2400" dirty="0">
              <a:latin typeface="Arial" pitchFamily="34" charset="0"/>
              <a:cs typeface="Arial" pitchFamily="34" charset="0"/>
            </a:endParaRPr>
          </a:p>
          <a:p>
            <a:pPr eaLnBrk="1" fontAlgn="auto" hangingPunct="1">
              <a:spcAft>
                <a:spcPts val="0"/>
              </a:spcAft>
              <a:buFont typeface="Arial" pitchFamily="34" charset="0"/>
              <a:buNone/>
              <a:defRPr/>
            </a:pPr>
            <a:r>
              <a:rPr lang="en-US" sz="2400" dirty="0">
                <a:latin typeface="Arial" pitchFamily="34" charset="0"/>
                <a:cs typeface="Arial" pitchFamily="34" charset="0"/>
              </a:rPr>
              <a:t>customers of</a:t>
            </a:r>
            <a:r>
              <a:rPr lang="id-ID" sz="2400" dirty="0">
                <a:latin typeface="Arial" pitchFamily="34" charset="0"/>
                <a:cs typeface="Arial" pitchFamily="34" charset="0"/>
              </a:rPr>
              <a:t> </a:t>
            </a:r>
            <a:r>
              <a:rPr lang="en-US" sz="2400" dirty="0">
                <a:latin typeface="Arial" pitchFamily="34" charset="0"/>
                <a:cs typeface="Arial" pitchFamily="34" charset="0"/>
              </a:rPr>
              <a:t>customers. </a:t>
            </a:r>
            <a:r>
              <a:rPr lang="en-US" sz="2400" dirty="0" err="1">
                <a:solidFill>
                  <a:srgbClr val="FF0000"/>
                </a:solidFill>
                <a:latin typeface="Arial" pitchFamily="34" charset="0"/>
                <a:cs typeface="Arial" pitchFamily="34" charset="0"/>
              </a:rPr>
              <a:t>Logistik</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sendiri</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adalah</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apa</a:t>
            </a:r>
            <a:r>
              <a:rPr lang="en-US" sz="2400" dirty="0">
                <a:solidFill>
                  <a:srgbClr val="FF0000"/>
                </a:solidFill>
                <a:latin typeface="Arial" pitchFamily="34" charset="0"/>
                <a:cs typeface="Arial" pitchFamily="34" charset="0"/>
              </a:rPr>
              <a:t> yang</a:t>
            </a:r>
            <a:endParaRPr lang="id-ID" sz="2400" dirty="0">
              <a:solidFill>
                <a:srgbClr val="FF0000"/>
              </a:solidFill>
              <a:latin typeface="Arial" pitchFamily="34" charset="0"/>
              <a:cs typeface="Arial" pitchFamily="34" charset="0"/>
            </a:endParaRPr>
          </a:p>
          <a:p>
            <a:pPr eaLnBrk="1" fontAlgn="auto" hangingPunct="1">
              <a:spcAft>
                <a:spcPts val="0"/>
              </a:spcAft>
              <a:buFont typeface="Arial" pitchFamily="34" charset="0"/>
              <a:buNone/>
              <a:defRPr/>
            </a:pPr>
            <a:r>
              <a:rPr lang="en-US" sz="2400" dirty="0" err="1">
                <a:solidFill>
                  <a:srgbClr val="FF0000"/>
                </a:solidFill>
                <a:latin typeface="Arial" pitchFamily="34" charset="0"/>
                <a:cs typeface="Arial" pitchFamily="34" charset="0"/>
              </a:rPr>
              <a:t>terjadi</a:t>
            </a:r>
            <a:r>
              <a:rPr lang="en-US" sz="2400" dirty="0">
                <a:solidFill>
                  <a:srgbClr val="FF0000"/>
                </a:solidFill>
                <a:latin typeface="Arial" pitchFamily="34" charset="0"/>
                <a:cs typeface="Arial" pitchFamily="34" charset="0"/>
              </a:rPr>
              <a:t> </a:t>
            </a:r>
            <a:r>
              <a:rPr lang="en-US" sz="2400" dirty="0" err="1">
                <a:solidFill>
                  <a:srgbClr val="FF0000"/>
                </a:solidFill>
                <a:latin typeface="Arial" pitchFamily="34" charset="0"/>
                <a:cs typeface="Arial" pitchFamily="34" charset="0"/>
              </a:rPr>
              <a:t>di</a:t>
            </a:r>
            <a:r>
              <a:rPr lang="en-US" sz="2400" dirty="0">
                <a:solidFill>
                  <a:srgbClr val="FF0000"/>
                </a:solidFill>
                <a:latin typeface="Arial" pitchFamily="34" charset="0"/>
                <a:cs typeface="Arial" pitchFamily="34" charset="0"/>
              </a:rPr>
              <a:t> supply</a:t>
            </a:r>
            <a:r>
              <a:rPr lang="id-ID" sz="2400" dirty="0">
                <a:solidFill>
                  <a:srgbClr val="FF0000"/>
                </a:solidFill>
                <a:latin typeface="Arial" pitchFamily="34" charset="0"/>
                <a:cs typeface="Arial" pitchFamily="34" charset="0"/>
              </a:rPr>
              <a:t> </a:t>
            </a:r>
            <a:r>
              <a:rPr lang="en-US" sz="2400" dirty="0">
                <a:solidFill>
                  <a:srgbClr val="FF0000"/>
                </a:solidFill>
                <a:latin typeface="Arial" pitchFamily="34" charset="0"/>
                <a:cs typeface="Arial" pitchFamily="34" charset="0"/>
              </a:rPr>
              <a:t>chain.</a:t>
            </a:r>
          </a:p>
          <a:p>
            <a:pPr eaLnBrk="1" fontAlgn="auto" hangingPunct="1">
              <a:spcAft>
                <a:spcPts val="0"/>
              </a:spcAft>
              <a:buFont typeface="Arial" pitchFamily="34" charset="0"/>
              <a:buNone/>
              <a:defRPr/>
            </a:pPr>
            <a:endParaRPr lang="en-US" sz="2400" dirty="0"/>
          </a:p>
        </p:txBody>
      </p:sp>
    </p:spTree>
    <p:extLst>
      <p:ext uri="{BB962C8B-B14F-4D97-AF65-F5344CB8AC3E}">
        <p14:creationId xmlns:p14="http://schemas.microsoft.com/office/powerpoint/2010/main" val="97456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773527" y="2140640"/>
            <a:ext cx="807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pPr>
            <a:r>
              <a:rPr lang="en-US" sz="2800">
                <a:latin typeface="Arial" charset="0"/>
              </a:rPr>
              <a:t>JARINGAN BERMULA DARI SINI, YANG MERUPAKAN SUMBER YANG MENYEDIAKAN BAHAN PERTAMA, DIMANA RANTAI PENYALURAN BARU AKAN MULAI. BAHAN PERTAMA INI BISA DALAM BENTUK BAHAN BAKU, BAHAN MENTAH, BAHAN PENOLONG, BARANG DAGANGAN, SUKU CADANG DAN LAIN-LAIN</a:t>
            </a:r>
            <a:endParaRPr lang="en-US" sz="2800" dirty="0">
              <a:latin typeface="Arial" charset="0"/>
            </a:endParaRPr>
          </a:p>
        </p:txBody>
      </p:sp>
      <p:sp>
        <p:nvSpPr>
          <p:cNvPr id="5" name="Rectangle 6"/>
          <p:cNvSpPr>
            <a:spLocks noChangeArrowheads="1"/>
          </p:cNvSpPr>
          <p:nvPr/>
        </p:nvSpPr>
        <p:spPr bwMode="auto">
          <a:xfrm>
            <a:off x="775115" y="1381815"/>
            <a:ext cx="3789362" cy="523875"/>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defRPr/>
            </a:pPr>
            <a:r>
              <a:rPr lang="en-US" sz="2800" b="1" i="1" dirty="0">
                <a:effectLst>
                  <a:outerShdw blurRad="38100" dist="38100" dir="2700000" algn="tl">
                    <a:srgbClr val="000000"/>
                  </a:outerShdw>
                </a:effectLst>
                <a:latin typeface="Tahoma" pitchFamily="34" charset="0"/>
              </a:rPr>
              <a:t>CHAIN</a:t>
            </a:r>
            <a:r>
              <a:rPr lang="en-US" sz="2800" b="1" dirty="0">
                <a:effectLst>
                  <a:outerShdw blurRad="38100" dist="38100" dir="2700000" algn="tl">
                    <a:srgbClr val="000000"/>
                  </a:outerShdw>
                </a:effectLst>
                <a:latin typeface="Tahoma" pitchFamily="34" charset="0"/>
              </a:rPr>
              <a:t> </a:t>
            </a:r>
            <a:r>
              <a:rPr lang="en-US" sz="2800" b="1" i="1" dirty="0">
                <a:effectLst>
                  <a:outerShdw blurRad="38100" dist="38100" dir="2700000" algn="tl">
                    <a:srgbClr val="000000"/>
                  </a:outerShdw>
                </a:effectLst>
                <a:latin typeface="Tahoma" pitchFamily="34" charset="0"/>
              </a:rPr>
              <a:t>1</a:t>
            </a:r>
            <a:r>
              <a:rPr lang="en-US" sz="2800" b="1" dirty="0">
                <a:effectLst>
                  <a:outerShdw blurRad="38100" dist="38100" dir="2700000" algn="tl">
                    <a:srgbClr val="000000"/>
                  </a:outerShdw>
                </a:effectLst>
                <a:latin typeface="Tahoma" pitchFamily="34" charset="0"/>
              </a:rPr>
              <a:t>:</a:t>
            </a:r>
            <a:r>
              <a:rPr lang="en-US" sz="2800" b="1" dirty="0">
                <a:solidFill>
                  <a:schemeClr val="hlink"/>
                </a:solidFill>
                <a:effectLst>
                  <a:outerShdw blurRad="38100" dist="38100" dir="2700000" algn="tl">
                    <a:srgbClr val="000000"/>
                  </a:outerShdw>
                </a:effectLst>
                <a:latin typeface="Tahoma" pitchFamily="34" charset="0"/>
              </a:rPr>
              <a:t> </a:t>
            </a:r>
            <a:r>
              <a:rPr lang="en-US" sz="2800" b="1" i="1" dirty="0">
                <a:solidFill>
                  <a:srgbClr val="33CCCC"/>
                </a:solidFill>
                <a:effectLst>
                  <a:outerShdw blurRad="38100" dist="38100" dir="2700000" algn="tl">
                    <a:srgbClr val="000000"/>
                  </a:outerShdw>
                </a:effectLst>
                <a:latin typeface="Tahoma" pitchFamily="34" charset="0"/>
              </a:rPr>
              <a:t>SUPPLIER</a:t>
            </a:r>
          </a:p>
        </p:txBody>
      </p:sp>
    </p:spTree>
    <p:extLst>
      <p:ext uri="{BB962C8B-B14F-4D97-AF65-F5344CB8AC3E}">
        <p14:creationId xmlns:p14="http://schemas.microsoft.com/office/powerpoint/2010/main" val="261750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3051E478-B0FF-435E-A88D-6810377698B1}" type="slidenum">
              <a:rPr lang="en-US"/>
              <a:pPr>
                <a:defRPr/>
              </a:pPr>
              <a:t>12</a:t>
            </a:fld>
            <a:endParaRPr lang="en-US"/>
          </a:p>
        </p:txBody>
      </p:sp>
      <p:sp>
        <p:nvSpPr>
          <p:cNvPr id="8195" name="Rectangle 4"/>
          <p:cNvSpPr>
            <a:spLocks noChangeArrowheads="1"/>
          </p:cNvSpPr>
          <p:nvPr/>
        </p:nvSpPr>
        <p:spPr bwMode="auto">
          <a:xfrm>
            <a:off x="685800" y="2057400"/>
            <a:ext cx="8077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20000"/>
              </a:spcBef>
              <a:buClr>
                <a:schemeClr val="tx2"/>
              </a:buClr>
              <a:buSzPct val="60000"/>
              <a:buFont typeface="Wingdings" pitchFamily="2" charset="2"/>
              <a:buNone/>
            </a:pPr>
            <a:r>
              <a:rPr lang="en-US" sz="2800"/>
              <a:t>BARANG SUDAH JADI YANG DIHASILKAN OLEH </a:t>
            </a:r>
            <a:r>
              <a:rPr lang="en-US" sz="2800" i="1"/>
              <a:t>MANUFACTURES</a:t>
            </a:r>
            <a:r>
              <a:rPr lang="en-US" sz="2800"/>
              <a:t> SUDAH MULAI HARUS DISALURKAN KEPADA PELANGGAN.</a:t>
            </a:r>
          </a:p>
          <a:p>
            <a:pPr>
              <a:lnSpc>
                <a:spcPct val="90000"/>
              </a:lnSpc>
              <a:spcBef>
                <a:spcPct val="20000"/>
              </a:spcBef>
              <a:buClr>
                <a:schemeClr val="tx2"/>
              </a:buClr>
              <a:buSzPct val="60000"/>
              <a:buFont typeface="Wingdings" pitchFamily="2" charset="2"/>
              <a:buNone/>
            </a:pPr>
            <a:r>
              <a:rPr lang="en-US" sz="2800"/>
              <a:t>WALAUPUN SUDAH TERSEDIA BANYAK CARA UNTUK MENYALURKAN BARANG KE PELANGGAN, YANG UMUM ADALAH MELALUI DISTRIBUTOR DAN INI BIASANYA DITEMPUH OLEH SEBAGIAN BESAR </a:t>
            </a:r>
            <a:r>
              <a:rPr lang="en-US" sz="2800" i="1"/>
              <a:t>SUPPLY CHAIN</a:t>
            </a:r>
          </a:p>
        </p:txBody>
      </p:sp>
      <p:sp>
        <p:nvSpPr>
          <p:cNvPr id="18437" name="Rectangle 5"/>
          <p:cNvSpPr>
            <a:spLocks noChangeArrowheads="1"/>
          </p:cNvSpPr>
          <p:nvPr/>
        </p:nvSpPr>
        <p:spPr bwMode="auto">
          <a:xfrm>
            <a:off x="679450" y="887413"/>
            <a:ext cx="7972425" cy="954087"/>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defRPr/>
            </a:pPr>
            <a:r>
              <a:rPr lang="en-US" sz="2800" b="1" i="1" dirty="0">
                <a:effectLst>
                  <a:outerShdw blurRad="38100" dist="38100" dir="2700000" algn="tl">
                    <a:srgbClr val="000000"/>
                  </a:outerShdw>
                </a:effectLst>
                <a:latin typeface="Tahoma" pitchFamily="34" charset="0"/>
              </a:rPr>
              <a:t>CHAIN  1-2-3:</a:t>
            </a:r>
            <a:r>
              <a:rPr lang="en-US" sz="2800" b="1" i="1" dirty="0">
                <a:solidFill>
                  <a:schemeClr val="hlink"/>
                </a:solidFill>
                <a:effectLst>
                  <a:outerShdw blurRad="38100" dist="38100" dir="2700000" algn="tl">
                    <a:srgbClr val="000000"/>
                  </a:outerShdw>
                </a:effectLst>
                <a:latin typeface="Tahoma" pitchFamily="34" charset="0"/>
              </a:rPr>
              <a:t> </a:t>
            </a:r>
            <a:r>
              <a:rPr lang="en-US" sz="2800" b="1" i="1" dirty="0">
                <a:solidFill>
                  <a:srgbClr val="33CCCC"/>
                </a:solidFill>
                <a:effectLst>
                  <a:outerShdw blurRad="38100" dist="38100" dir="2700000" algn="tl">
                    <a:srgbClr val="000000"/>
                  </a:outerShdw>
                </a:effectLst>
                <a:latin typeface="Tahoma" pitchFamily="34" charset="0"/>
              </a:rPr>
              <a:t>SUPPLIER-MANUFACTURES-</a:t>
            </a:r>
          </a:p>
          <a:p>
            <a:pPr eaLnBrk="0" fontAlgn="auto" hangingPunct="0">
              <a:spcBef>
                <a:spcPts val="0"/>
              </a:spcBef>
              <a:spcAft>
                <a:spcPts val="0"/>
              </a:spcAft>
              <a:defRPr/>
            </a:pPr>
            <a:r>
              <a:rPr lang="en-US" sz="2800" b="1" i="1" dirty="0">
                <a:solidFill>
                  <a:srgbClr val="33CCCC"/>
                </a:solidFill>
                <a:effectLst>
                  <a:outerShdw blurRad="38100" dist="38100" dir="2700000" algn="tl">
                    <a:srgbClr val="000000"/>
                  </a:outerShdw>
                </a:effectLst>
                <a:latin typeface="Tahoma" pitchFamily="34" charset="0"/>
              </a:rPr>
              <a:t>DISTRIBUTION</a:t>
            </a:r>
          </a:p>
        </p:txBody>
      </p:sp>
    </p:spTree>
    <p:extLst>
      <p:ext uri="{BB962C8B-B14F-4D97-AF65-F5344CB8AC3E}">
        <p14:creationId xmlns:p14="http://schemas.microsoft.com/office/powerpoint/2010/main" val="23767091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51338F46-A46F-4367-86C3-82C23D854965}" type="slidenum">
              <a:rPr lang="en-US"/>
              <a:pPr>
                <a:defRPr/>
              </a:pPr>
              <a:t>13</a:t>
            </a:fld>
            <a:endParaRPr lang="en-US"/>
          </a:p>
        </p:txBody>
      </p:sp>
      <p:sp>
        <p:nvSpPr>
          <p:cNvPr id="9219" name="Rectangle 4"/>
          <p:cNvSpPr>
            <a:spLocks noChangeArrowheads="1"/>
          </p:cNvSpPr>
          <p:nvPr/>
        </p:nvSpPr>
        <p:spPr bwMode="auto">
          <a:xfrm>
            <a:off x="685800" y="1447800"/>
            <a:ext cx="8077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20000"/>
              </a:spcBef>
              <a:buClr>
                <a:schemeClr val="tx2"/>
              </a:buClr>
              <a:buSzPct val="60000"/>
              <a:buFont typeface="Wingdings" pitchFamily="2" charset="2"/>
              <a:buNone/>
            </a:pPr>
            <a:r>
              <a:rPr lang="en-US" sz="2800"/>
              <a:t>PEDAGANG BESAR BIASANYA MEMPUNYAI FASILITAS GUDANG SENDIRI ATAU DAPAT JUGA MENYEWA DARI PIHAK LAIN. GUDANG INI DIGUNAKAN UNTUK MENYIMPAN BARANG SEBELUM DISALURKAN LAGI KE PIHAK PENGECER. DI SINI ADA KESEMPATAN UNTUK MEMPEROLEH PENGHEMATAN DALAM BENTUK JUMLAH </a:t>
            </a:r>
            <a:r>
              <a:rPr lang="en-US" sz="2800" i="1"/>
              <a:t>INVENTORIES</a:t>
            </a:r>
            <a:r>
              <a:rPr lang="en-US" sz="2800"/>
              <a:t> DAN BIAYA GUDANG DENGAN CARA MELAKUKAN DESAIN KEMBALI POLA PENGIRIMAN BARANG BAIK DARI GUDANG MANUFACTURER MAUPUN KE TOKO PENGECER  </a:t>
            </a:r>
          </a:p>
        </p:txBody>
      </p:sp>
      <p:sp>
        <p:nvSpPr>
          <p:cNvPr id="19461" name="Rectangle 5"/>
          <p:cNvSpPr>
            <a:spLocks noChangeArrowheads="1"/>
          </p:cNvSpPr>
          <p:nvPr/>
        </p:nvSpPr>
        <p:spPr bwMode="auto">
          <a:xfrm>
            <a:off x="679450" y="354013"/>
            <a:ext cx="8356600" cy="954087"/>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defRPr/>
            </a:pPr>
            <a:r>
              <a:rPr lang="en-US" sz="2800" b="1" i="1" dirty="0">
                <a:effectLst>
                  <a:outerShdw blurRad="38100" dist="38100" dir="2700000" algn="tl">
                    <a:srgbClr val="000000"/>
                  </a:outerShdw>
                </a:effectLst>
                <a:latin typeface="Tahoma" pitchFamily="34" charset="0"/>
              </a:rPr>
              <a:t>CHAIN  1-2-3-4: </a:t>
            </a:r>
            <a:r>
              <a:rPr lang="en-US" sz="2800" b="1" i="1" dirty="0">
                <a:solidFill>
                  <a:srgbClr val="33CCCC"/>
                </a:solidFill>
                <a:effectLst>
                  <a:outerShdw blurRad="38100" dist="38100" dir="2700000" algn="tl">
                    <a:srgbClr val="000000"/>
                  </a:outerShdw>
                </a:effectLst>
                <a:latin typeface="Tahoma" pitchFamily="34" charset="0"/>
              </a:rPr>
              <a:t>SUPPLIER-MANUFACTURES-</a:t>
            </a:r>
          </a:p>
          <a:p>
            <a:pPr eaLnBrk="0" fontAlgn="auto" hangingPunct="0">
              <a:spcBef>
                <a:spcPts val="0"/>
              </a:spcBef>
              <a:spcAft>
                <a:spcPts val="0"/>
              </a:spcAft>
              <a:defRPr/>
            </a:pPr>
            <a:r>
              <a:rPr lang="en-US" sz="2800" b="1" i="1" dirty="0">
                <a:solidFill>
                  <a:srgbClr val="33CCCC"/>
                </a:solidFill>
                <a:effectLst>
                  <a:outerShdw blurRad="38100" dist="38100" dir="2700000" algn="tl">
                    <a:srgbClr val="000000"/>
                  </a:outerShdw>
                </a:effectLst>
                <a:latin typeface="Tahoma" pitchFamily="34" charset="0"/>
              </a:rPr>
              <a:t>DISTRIBUTION-RETAIL OUTLET</a:t>
            </a:r>
          </a:p>
        </p:txBody>
      </p:sp>
    </p:spTree>
    <p:extLst>
      <p:ext uri="{BB962C8B-B14F-4D97-AF65-F5344CB8AC3E}">
        <p14:creationId xmlns:p14="http://schemas.microsoft.com/office/powerpoint/2010/main" val="245032871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508E5327-6B81-47A4-8925-9206E7097870}" type="slidenum">
              <a:rPr lang="en-US"/>
              <a:pPr>
                <a:defRPr/>
              </a:pPr>
              <a:t>14</a:t>
            </a:fld>
            <a:endParaRPr lang="en-US"/>
          </a:p>
        </p:txBody>
      </p:sp>
      <p:sp>
        <p:nvSpPr>
          <p:cNvPr id="10243" name="Rectangle 4"/>
          <p:cNvSpPr>
            <a:spLocks noChangeArrowheads="1"/>
          </p:cNvSpPr>
          <p:nvPr/>
        </p:nvSpPr>
        <p:spPr bwMode="auto">
          <a:xfrm>
            <a:off x="533400" y="1905000"/>
            <a:ext cx="8077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Bef>
                <a:spcPct val="20000"/>
              </a:spcBef>
              <a:buClr>
                <a:schemeClr val="tx2"/>
              </a:buClr>
              <a:buSzPct val="60000"/>
              <a:buFont typeface="Wingdings" pitchFamily="2" charset="2"/>
              <a:buNone/>
            </a:pPr>
            <a:r>
              <a:rPr lang="en-US" sz="2800"/>
              <a:t>PARA PENGECER ATAU RETAILER MENAWARKAN BARANG LANGSUNG KEPADA PARA PELANGGAN ATAU PEMBELI ATAU PENGGUNA BARANG LANGSUNG. YANG TERMASUK RETAIL OUTLET ADALAH TOKO BAHAN BANGUNAN, SUPERMARKET BAHAN BANGUNAN, DAN LAIN-LAIN</a:t>
            </a:r>
          </a:p>
        </p:txBody>
      </p:sp>
      <p:sp>
        <p:nvSpPr>
          <p:cNvPr id="20485" name="Rectangle 5"/>
          <p:cNvSpPr>
            <a:spLocks noChangeArrowheads="1"/>
          </p:cNvSpPr>
          <p:nvPr/>
        </p:nvSpPr>
        <p:spPr bwMode="auto">
          <a:xfrm>
            <a:off x="304800" y="685800"/>
            <a:ext cx="8659813" cy="954088"/>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defRPr/>
            </a:pPr>
            <a:r>
              <a:rPr lang="en-US" sz="2800" b="1" i="1" dirty="0">
                <a:effectLst>
                  <a:outerShdw blurRad="38100" dist="38100" dir="2700000" algn="tl">
                    <a:srgbClr val="000000"/>
                  </a:outerShdw>
                </a:effectLst>
                <a:latin typeface="Tahoma" pitchFamily="34" charset="0"/>
              </a:rPr>
              <a:t>CHAIN  1-2-3-4-5:</a:t>
            </a:r>
            <a:r>
              <a:rPr lang="en-US" sz="2800" b="1" i="1" dirty="0">
                <a:solidFill>
                  <a:schemeClr val="hlink"/>
                </a:solidFill>
                <a:effectLst>
                  <a:outerShdw blurRad="38100" dist="38100" dir="2700000" algn="tl">
                    <a:srgbClr val="000000"/>
                  </a:outerShdw>
                </a:effectLst>
                <a:latin typeface="Tahoma" pitchFamily="34" charset="0"/>
              </a:rPr>
              <a:t> </a:t>
            </a:r>
            <a:r>
              <a:rPr lang="en-US" sz="2800" b="1" i="1" dirty="0">
                <a:solidFill>
                  <a:srgbClr val="33CCCC"/>
                </a:solidFill>
                <a:effectLst>
                  <a:outerShdw blurRad="38100" dist="38100" dir="2700000" algn="tl">
                    <a:srgbClr val="000000"/>
                  </a:outerShdw>
                </a:effectLst>
              </a:rPr>
              <a:t>SUPPLIER-MANUFACTURES-</a:t>
            </a:r>
          </a:p>
          <a:p>
            <a:pPr eaLnBrk="0" fontAlgn="auto" hangingPunct="0">
              <a:spcBef>
                <a:spcPts val="0"/>
              </a:spcBef>
              <a:spcAft>
                <a:spcPts val="0"/>
              </a:spcAft>
              <a:defRPr/>
            </a:pPr>
            <a:r>
              <a:rPr lang="en-US" sz="2800" b="1" i="1" dirty="0">
                <a:solidFill>
                  <a:srgbClr val="33CCCC"/>
                </a:solidFill>
                <a:effectLst>
                  <a:outerShdw blurRad="38100" dist="38100" dir="2700000" algn="tl">
                    <a:srgbClr val="000000"/>
                  </a:outerShdw>
                </a:effectLst>
              </a:rPr>
              <a:t>DISTRIBUTION-RETAIL OUTLET-CUSTOMER</a:t>
            </a:r>
          </a:p>
        </p:txBody>
      </p:sp>
    </p:spTree>
    <p:extLst>
      <p:ext uri="{BB962C8B-B14F-4D97-AF65-F5344CB8AC3E}">
        <p14:creationId xmlns:p14="http://schemas.microsoft.com/office/powerpoint/2010/main" val="330724429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20675"/>
            <a:ext cx="7239000" cy="1143000"/>
          </a:xfrm>
        </p:spPr>
        <p:txBody>
          <a:bodyPr/>
          <a:lstStyle/>
          <a:p>
            <a:pPr eaLnBrk="1" hangingPunct="1"/>
            <a:r>
              <a:rPr lang="en-US" sz="3200" b="1" dirty="0">
                <a:solidFill>
                  <a:srgbClr val="FF0000"/>
                </a:solidFill>
              </a:rPr>
              <a:t>MODEL SUPPLY CHAIN</a:t>
            </a:r>
          </a:p>
        </p:txBody>
      </p:sp>
      <p:sp>
        <p:nvSpPr>
          <p:cNvPr id="11267" name="Rectangle 3"/>
          <p:cNvSpPr>
            <a:spLocks noGrp="1" noChangeArrowheads="1"/>
          </p:cNvSpPr>
          <p:nvPr>
            <p:ph idx="1"/>
          </p:nvPr>
        </p:nvSpPr>
        <p:spPr>
          <a:xfrm>
            <a:off x="457200" y="1600200"/>
            <a:ext cx="8458200" cy="4530725"/>
          </a:xfrm>
          <a:ln>
            <a:solidFill>
              <a:srgbClr val="FF0000"/>
            </a:solidFill>
            <a:miter lim="800000"/>
            <a:headEnd/>
            <a:tailEnd/>
          </a:ln>
        </p:spPr>
        <p:txBody>
          <a:bodyPr/>
          <a:lstStyle/>
          <a:p>
            <a:pPr eaLnBrk="1" hangingPunct="1">
              <a:buFont typeface="Wingdings" pitchFamily="2" charset="2"/>
              <a:buNone/>
            </a:pPr>
            <a:endParaRPr lang="en-US" sz="1800"/>
          </a:p>
          <a:p>
            <a:pPr eaLnBrk="1" hangingPunct="1">
              <a:buFont typeface="Wingdings" pitchFamily="2" charset="2"/>
              <a:buNone/>
            </a:pPr>
            <a:endParaRPr lang="en-US" sz="1800"/>
          </a:p>
        </p:txBody>
      </p:sp>
      <p:sp>
        <p:nvSpPr>
          <p:cNvPr id="20484" name="Slide Number Placeholder 5"/>
          <p:cNvSpPr>
            <a:spLocks noGrp="1"/>
          </p:cNvSpPr>
          <p:nvPr>
            <p:ph type="sldNum" sz="quarter" idx="12"/>
          </p:nvPr>
        </p:nvSpPr>
        <p:spPr bwMode="auto">
          <a:ln>
            <a:miter lim="800000"/>
            <a:headEnd/>
            <a:tailEnd/>
          </a:ln>
        </p:spPr>
        <p:txBody>
          <a:bodyPr wrap="square" numCol="1" compatLnSpc="1">
            <a:prstTxWarp prst="textNoShape">
              <a:avLst/>
            </a:prstTxWarp>
            <a:normAutofit/>
          </a:bodyPr>
          <a:lstStyle/>
          <a:p>
            <a:pPr>
              <a:defRPr/>
            </a:pPr>
            <a:fld id="{AC5846D7-D279-4A24-874B-740867CBED1F}" type="slidenum">
              <a:rPr lang="en-US"/>
              <a:pPr>
                <a:defRPr/>
              </a:pPr>
              <a:t>15</a:t>
            </a:fld>
            <a:endParaRPr lang="en-US"/>
          </a:p>
        </p:txBody>
      </p:sp>
      <p:sp>
        <p:nvSpPr>
          <p:cNvPr id="11269" name="Rectangle 4"/>
          <p:cNvSpPr>
            <a:spLocks noChangeArrowheads="1"/>
          </p:cNvSpPr>
          <p:nvPr/>
        </p:nvSpPr>
        <p:spPr bwMode="auto">
          <a:xfrm>
            <a:off x="533400" y="3429000"/>
            <a:ext cx="1295400" cy="609600"/>
          </a:xfrm>
          <a:prstGeom prst="rect">
            <a:avLst/>
          </a:prstGeom>
          <a:solidFill>
            <a:srgbClr val="33CCCC"/>
          </a:solidFill>
          <a:ln w="9525">
            <a:solidFill>
              <a:schemeClr val="tx1"/>
            </a:solidFill>
            <a:miter lim="800000"/>
            <a:headEnd/>
            <a:tailEnd/>
          </a:ln>
        </p:spPr>
        <p:txBody>
          <a:bodyPr wrap="none" anchor="ctr"/>
          <a:lstStyle/>
          <a:p>
            <a:pPr algn="ctr"/>
            <a:r>
              <a:rPr lang="en-US" sz="1400">
                <a:latin typeface="Calibri" pitchFamily="34" charset="0"/>
              </a:rPr>
              <a:t>SUPPLIER</a:t>
            </a:r>
          </a:p>
        </p:txBody>
      </p:sp>
      <p:sp>
        <p:nvSpPr>
          <p:cNvPr id="11270" name="Rectangle 5"/>
          <p:cNvSpPr>
            <a:spLocks noChangeArrowheads="1"/>
          </p:cNvSpPr>
          <p:nvPr/>
        </p:nvSpPr>
        <p:spPr bwMode="auto">
          <a:xfrm>
            <a:off x="2209800" y="3429000"/>
            <a:ext cx="1524000" cy="609600"/>
          </a:xfrm>
          <a:prstGeom prst="rect">
            <a:avLst/>
          </a:prstGeom>
          <a:solidFill>
            <a:srgbClr val="FF3300"/>
          </a:solidFill>
          <a:ln w="9525">
            <a:solidFill>
              <a:schemeClr val="tx1"/>
            </a:solidFill>
            <a:miter lim="800000"/>
            <a:headEnd/>
            <a:tailEnd/>
          </a:ln>
        </p:spPr>
        <p:txBody>
          <a:bodyPr wrap="none" anchor="ctr"/>
          <a:lstStyle/>
          <a:p>
            <a:pPr algn="ctr"/>
            <a:r>
              <a:rPr lang="en-US" sz="1400">
                <a:latin typeface="Calibri" pitchFamily="34" charset="0"/>
              </a:rPr>
              <a:t>MANUFACTURER</a:t>
            </a:r>
          </a:p>
        </p:txBody>
      </p:sp>
      <p:sp>
        <p:nvSpPr>
          <p:cNvPr id="11271" name="Rectangle 6"/>
          <p:cNvSpPr>
            <a:spLocks noChangeArrowheads="1"/>
          </p:cNvSpPr>
          <p:nvPr/>
        </p:nvSpPr>
        <p:spPr bwMode="auto">
          <a:xfrm>
            <a:off x="4191000" y="3429000"/>
            <a:ext cx="1524000" cy="609600"/>
          </a:xfrm>
          <a:prstGeom prst="rect">
            <a:avLst/>
          </a:prstGeom>
          <a:solidFill>
            <a:srgbClr val="009900"/>
          </a:solidFill>
          <a:ln w="9525">
            <a:solidFill>
              <a:schemeClr val="tx1"/>
            </a:solidFill>
            <a:miter lim="800000"/>
            <a:headEnd/>
            <a:tailEnd/>
          </a:ln>
        </p:spPr>
        <p:txBody>
          <a:bodyPr wrap="none" anchor="ctr"/>
          <a:lstStyle/>
          <a:p>
            <a:pPr algn="ctr"/>
            <a:r>
              <a:rPr lang="en-US" sz="1400">
                <a:latin typeface="Calibri" pitchFamily="34" charset="0"/>
              </a:rPr>
              <a:t>DISTRIBUTOR</a:t>
            </a:r>
          </a:p>
        </p:txBody>
      </p:sp>
      <p:sp>
        <p:nvSpPr>
          <p:cNvPr id="11272" name="Rectangle 7"/>
          <p:cNvSpPr>
            <a:spLocks noChangeArrowheads="1"/>
          </p:cNvSpPr>
          <p:nvPr/>
        </p:nvSpPr>
        <p:spPr bwMode="auto">
          <a:xfrm>
            <a:off x="6096000" y="3429000"/>
            <a:ext cx="1524000" cy="609600"/>
          </a:xfrm>
          <a:prstGeom prst="rect">
            <a:avLst/>
          </a:prstGeom>
          <a:solidFill>
            <a:srgbClr val="CC0099"/>
          </a:solidFill>
          <a:ln w="9525">
            <a:solidFill>
              <a:schemeClr val="tx1"/>
            </a:solidFill>
            <a:miter lim="800000"/>
            <a:headEnd/>
            <a:tailEnd/>
          </a:ln>
        </p:spPr>
        <p:txBody>
          <a:bodyPr wrap="none" anchor="ctr"/>
          <a:lstStyle/>
          <a:p>
            <a:pPr algn="ctr"/>
            <a:r>
              <a:rPr lang="en-US" sz="1400">
                <a:latin typeface="Calibri" pitchFamily="34" charset="0"/>
              </a:rPr>
              <a:t>RETAILER</a:t>
            </a:r>
          </a:p>
        </p:txBody>
      </p:sp>
      <p:sp>
        <p:nvSpPr>
          <p:cNvPr id="11273" name="Oval 8"/>
          <p:cNvSpPr>
            <a:spLocks noChangeArrowheads="1"/>
          </p:cNvSpPr>
          <p:nvPr/>
        </p:nvSpPr>
        <p:spPr bwMode="auto">
          <a:xfrm>
            <a:off x="7924800" y="3352800"/>
            <a:ext cx="914400" cy="685800"/>
          </a:xfrm>
          <a:prstGeom prst="ellipse">
            <a:avLst/>
          </a:prstGeom>
          <a:solidFill>
            <a:srgbClr val="990099"/>
          </a:solidFill>
          <a:ln w="9525">
            <a:solidFill>
              <a:schemeClr val="tx1"/>
            </a:solidFill>
            <a:round/>
            <a:headEnd/>
            <a:tailEnd/>
          </a:ln>
        </p:spPr>
        <p:txBody>
          <a:bodyPr wrap="none" anchor="ctr"/>
          <a:lstStyle/>
          <a:p>
            <a:pPr algn="ctr"/>
            <a:r>
              <a:rPr lang="en-US">
                <a:solidFill>
                  <a:srgbClr val="FF9933"/>
                </a:solidFill>
                <a:latin typeface="Calibri" pitchFamily="34" charset="0"/>
              </a:rPr>
              <a:t>END</a:t>
            </a:r>
          </a:p>
          <a:p>
            <a:pPr algn="ctr"/>
            <a:r>
              <a:rPr lang="en-US">
                <a:solidFill>
                  <a:srgbClr val="FF9933"/>
                </a:solidFill>
                <a:latin typeface="Calibri" pitchFamily="34" charset="0"/>
              </a:rPr>
              <a:t>USER</a:t>
            </a:r>
          </a:p>
        </p:txBody>
      </p:sp>
      <p:sp>
        <p:nvSpPr>
          <p:cNvPr id="11274" name="Line 14"/>
          <p:cNvSpPr>
            <a:spLocks noChangeShapeType="1"/>
          </p:cNvSpPr>
          <p:nvPr/>
        </p:nvSpPr>
        <p:spPr bwMode="auto">
          <a:xfrm>
            <a:off x="1905000" y="3733800"/>
            <a:ext cx="228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1275" name="Line 15"/>
          <p:cNvSpPr>
            <a:spLocks noChangeShapeType="1"/>
          </p:cNvSpPr>
          <p:nvPr/>
        </p:nvSpPr>
        <p:spPr bwMode="auto">
          <a:xfrm>
            <a:off x="3886200" y="3733800"/>
            <a:ext cx="228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1276" name="Line 16"/>
          <p:cNvSpPr>
            <a:spLocks noChangeShapeType="1"/>
          </p:cNvSpPr>
          <p:nvPr/>
        </p:nvSpPr>
        <p:spPr bwMode="auto">
          <a:xfrm>
            <a:off x="5791200" y="3733800"/>
            <a:ext cx="228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1277" name="Line 17"/>
          <p:cNvSpPr>
            <a:spLocks noChangeShapeType="1"/>
          </p:cNvSpPr>
          <p:nvPr/>
        </p:nvSpPr>
        <p:spPr bwMode="auto">
          <a:xfrm>
            <a:off x="7620000" y="37338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1278" name="Line 18"/>
          <p:cNvSpPr>
            <a:spLocks noChangeShapeType="1"/>
          </p:cNvSpPr>
          <p:nvPr/>
        </p:nvSpPr>
        <p:spPr bwMode="auto">
          <a:xfrm>
            <a:off x="838200" y="20574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1279" name="Text Box 19"/>
          <p:cNvSpPr txBox="1">
            <a:spLocks noChangeArrowheads="1"/>
          </p:cNvSpPr>
          <p:nvPr/>
        </p:nvSpPr>
        <p:spPr bwMode="auto">
          <a:xfrm>
            <a:off x="2498725" y="1860550"/>
            <a:ext cx="4452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Calibri" pitchFamily="34" charset="0"/>
              </a:rPr>
              <a:t>Finansial</a:t>
            </a:r>
            <a:r>
              <a:rPr lang="id-ID">
                <a:latin typeface="Calibri" pitchFamily="34" charset="0"/>
              </a:rPr>
              <a:t>:Invoice, term pembayaran</a:t>
            </a:r>
            <a:r>
              <a:rPr lang="en-US">
                <a:latin typeface="Calibri" pitchFamily="34" charset="0"/>
              </a:rPr>
              <a:t> </a:t>
            </a:r>
          </a:p>
        </p:txBody>
      </p:sp>
      <p:sp>
        <p:nvSpPr>
          <p:cNvPr id="11280" name="Line 20"/>
          <p:cNvSpPr>
            <a:spLocks noChangeShapeType="1"/>
          </p:cNvSpPr>
          <p:nvPr/>
        </p:nvSpPr>
        <p:spPr bwMode="auto">
          <a:xfrm>
            <a:off x="838200" y="25146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1281" name="Text Box 21"/>
          <p:cNvSpPr txBox="1">
            <a:spLocks noChangeArrowheads="1"/>
          </p:cNvSpPr>
          <p:nvPr/>
        </p:nvSpPr>
        <p:spPr bwMode="auto">
          <a:xfrm>
            <a:off x="2498725" y="2317750"/>
            <a:ext cx="4400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Calibri" pitchFamily="34" charset="0"/>
              </a:rPr>
              <a:t>Material</a:t>
            </a:r>
            <a:r>
              <a:rPr lang="id-ID">
                <a:latin typeface="Calibri" pitchFamily="34" charset="0"/>
              </a:rPr>
              <a:t>: Bahan baku, komponen,dll</a:t>
            </a:r>
            <a:endParaRPr lang="en-US">
              <a:latin typeface="Calibri" pitchFamily="34" charset="0"/>
            </a:endParaRPr>
          </a:p>
        </p:txBody>
      </p:sp>
      <p:sp>
        <p:nvSpPr>
          <p:cNvPr id="11282" name="Line 22"/>
          <p:cNvSpPr>
            <a:spLocks noChangeShapeType="1"/>
          </p:cNvSpPr>
          <p:nvPr/>
        </p:nvSpPr>
        <p:spPr bwMode="auto">
          <a:xfrm>
            <a:off x="838200" y="2971800"/>
            <a:ext cx="1447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11283" name="Text Box 23"/>
          <p:cNvSpPr txBox="1">
            <a:spLocks noChangeArrowheads="1"/>
          </p:cNvSpPr>
          <p:nvPr/>
        </p:nvSpPr>
        <p:spPr bwMode="auto">
          <a:xfrm>
            <a:off x="2514600" y="2743200"/>
            <a:ext cx="449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Calibri" pitchFamily="34" charset="0"/>
              </a:rPr>
              <a:t>Informasi</a:t>
            </a:r>
            <a:r>
              <a:rPr lang="id-ID">
                <a:latin typeface="Calibri" pitchFamily="34" charset="0"/>
              </a:rPr>
              <a:t>: Kapasitas, pengiriman, dll</a:t>
            </a:r>
            <a:endParaRPr lang="en-US">
              <a:latin typeface="Calibri" pitchFamily="34" charset="0"/>
            </a:endParaRPr>
          </a:p>
        </p:txBody>
      </p:sp>
      <p:sp>
        <p:nvSpPr>
          <p:cNvPr id="11284" name="Text Box 24"/>
          <p:cNvSpPr txBox="1">
            <a:spLocks noChangeArrowheads="1"/>
          </p:cNvSpPr>
          <p:nvPr/>
        </p:nvSpPr>
        <p:spPr bwMode="auto">
          <a:xfrm>
            <a:off x="2498725" y="4298950"/>
            <a:ext cx="281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Calibri" pitchFamily="34" charset="0"/>
              </a:rPr>
              <a:t>Finansial</a:t>
            </a:r>
            <a:r>
              <a:rPr lang="id-ID">
                <a:latin typeface="Calibri" pitchFamily="34" charset="0"/>
              </a:rPr>
              <a:t>: pembayaran</a:t>
            </a:r>
            <a:endParaRPr lang="en-US">
              <a:latin typeface="Calibri" pitchFamily="34" charset="0"/>
            </a:endParaRPr>
          </a:p>
        </p:txBody>
      </p:sp>
      <p:sp>
        <p:nvSpPr>
          <p:cNvPr id="11285" name="Line 25"/>
          <p:cNvSpPr>
            <a:spLocks noChangeShapeType="1"/>
          </p:cNvSpPr>
          <p:nvPr/>
        </p:nvSpPr>
        <p:spPr bwMode="auto">
          <a:xfrm>
            <a:off x="5943600" y="4495800"/>
            <a:ext cx="17526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id-ID"/>
          </a:p>
        </p:txBody>
      </p:sp>
      <p:sp>
        <p:nvSpPr>
          <p:cNvPr id="11286" name="Text Box 26"/>
          <p:cNvSpPr txBox="1">
            <a:spLocks noChangeArrowheads="1"/>
          </p:cNvSpPr>
          <p:nvPr/>
        </p:nvSpPr>
        <p:spPr bwMode="auto">
          <a:xfrm>
            <a:off x="2514600" y="47244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Calibri" pitchFamily="34" charset="0"/>
              </a:rPr>
              <a:t>Material</a:t>
            </a:r>
            <a:r>
              <a:rPr lang="id-ID">
                <a:latin typeface="Calibri" pitchFamily="34" charset="0"/>
              </a:rPr>
              <a:t>: retur, dll</a:t>
            </a:r>
            <a:endParaRPr lang="en-US">
              <a:latin typeface="Calibri" pitchFamily="34" charset="0"/>
            </a:endParaRPr>
          </a:p>
        </p:txBody>
      </p:sp>
      <p:sp>
        <p:nvSpPr>
          <p:cNvPr id="11287" name="Line 27"/>
          <p:cNvSpPr>
            <a:spLocks noChangeShapeType="1"/>
          </p:cNvSpPr>
          <p:nvPr/>
        </p:nvSpPr>
        <p:spPr bwMode="auto">
          <a:xfrm>
            <a:off x="5943600" y="4953000"/>
            <a:ext cx="17526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id-ID"/>
          </a:p>
        </p:txBody>
      </p:sp>
      <p:sp>
        <p:nvSpPr>
          <p:cNvPr id="11288" name="Line 28"/>
          <p:cNvSpPr>
            <a:spLocks noChangeShapeType="1"/>
          </p:cNvSpPr>
          <p:nvPr/>
        </p:nvSpPr>
        <p:spPr bwMode="auto">
          <a:xfrm>
            <a:off x="5943600" y="5410200"/>
            <a:ext cx="17526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id-ID"/>
          </a:p>
        </p:txBody>
      </p:sp>
      <p:sp>
        <p:nvSpPr>
          <p:cNvPr id="11289" name="Text Box 29"/>
          <p:cNvSpPr txBox="1">
            <a:spLocks noChangeArrowheads="1"/>
          </p:cNvSpPr>
          <p:nvPr/>
        </p:nvSpPr>
        <p:spPr bwMode="auto">
          <a:xfrm>
            <a:off x="2514600" y="5257800"/>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Calibri" pitchFamily="34" charset="0"/>
              </a:rPr>
              <a:t>Informasi</a:t>
            </a:r>
            <a:r>
              <a:rPr lang="id-ID">
                <a:latin typeface="Calibri" pitchFamily="34" charset="0"/>
              </a:rPr>
              <a:t>: Order, ramalan, dll</a:t>
            </a:r>
            <a:endParaRPr lang="en-US">
              <a:latin typeface="Calibri" pitchFamily="34" charset="0"/>
            </a:endParaRPr>
          </a:p>
        </p:txBody>
      </p:sp>
    </p:spTree>
    <p:extLst>
      <p:ext uri="{BB962C8B-B14F-4D97-AF65-F5344CB8AC3E}">
        <p14:creationId xmlns:p14="http://schemas.microsoft.com/office/powerpoint/2010/main" val="399944507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3200">
                <a:solidFill>
                  <a:srgbClr val="FF0000"/>
                </a:solidFill>
                <a:latin typeface="Adobe Garamond Pro Bold" pitchFamily="18" charset="0"/>
              </a:rPr>
              <a:t>AREA CAKUPAN SCM</a:t>
            </a:r>
          </a:p>
        </p:txBody>
      </p:sp>
      <p:sp>
        <p:nvSpPr>
          <p:cNvPr id="14339" name="Content Placeholder 2"/>
          <p:cNvSpPr>
            <a:spLocks noGrp="1"/>
          </p:cNvSpPr>
          <p:nvPr>
            <p:ph idx="1"/>
          </p:nvPr>
        </p:nvSpPr>
        <p:spPr/>
        <p:txBody>
          <a:bodyPr/>
          <a:lstStyle/>
          <a:p>
            <a:pPr eaLnBrk="1" hangingPunct="1">
              <a:buFont typeface="Arial" charset="0"/>
              <a:buNone/>
            </a:pPr>
            <a:endParaRPr lang="en-US"/>
          </a:p>
          <a:p>
            <a:pPr eaLnBrk="1" hangingPunct="1">
              <a:buFont typeface="Arial" charset="0"/>
              <a:buNone/>
            </a:pPr>
            <a:endParaRPr lang="en-US"/>
          </a:p>
          <a:p>
            <a:pPr eaLnBrk="1" hangingPunct="1">
              <a:buFont typeface="Arial" charset="0"/>
              <a:buNone/>
            </a:pPr>
            <a:endParaRPr lang="en-US"/>
          </a:p>
          <a:p>
            <a:pPr eaLnBrk="1" hangingPunct="1">
              <a:buFont typeface="Arial" charset="0"/>
              <a:buNone/>
            </a:pPr>
            <a:endParaRPr lang="en-US"/>
          </a:p>
        </p:txBody>
      </p:sp>
      <p:graphicFrame>
        <p:nvGraphicFramePr>
          <p:cNvPr id="4" name="Table 3"/>
          <p:cNvGraphicFramePr>
            <a:graphicFrameLocks noGrp="1"/>
          </p:cNvGraphicFramePr>
          <p:nvPr/>
        </p:nvGraphicFramePr>
        <p:xfrm>
          <a:off x="304800" y="1397000"/>
          <a:ext cx="8458200" cy="4775200"/>
        </p:xfrm>
        <a:graphic>
          <a:graphicData uri="http://schemas.openxmlformats.org/drawingml/2006/table">
            <a:tbl>
              <a:tblPr firstRow="1" bandRow="1">
                <a:tableStyleId>{5C22544A-7EE6-4342-B048-85BDC9FD1C3A}</a:tableStyleId>
              </a:tblPr>
              <a:tblGrid>
                <a:gridCol w="2577738">
                  <a:extLst>
                    <a:ext uri="{9D8B030D-6E8A-4147-A177-3AD203B41FA5}">
                      <a16:colId xmlns:a16="http://schemas.microsoft.com/office/drawing/2014/main" val="20000"/>
                    </a:ext>
                  </a:extLst>
                </a:gridCol>
                <a:gridCol w="5880462">
                  <a:extLst>
                    <a:ext uri="{9D8B030D-6E8A-4147-A177-3AD203B41FA5}">
                      <a16:colId xmlns:a16="http://schemas.microsoft.com/office/drawing/2014/main" val="20001"/>
                    </a:ext>
                  </a:extLst>
                </a:gridCol>
              </a:tblGrid>
              <a:tr h="429298">
                <a:tc>
                  <a:txBody>
                    <a:bodyPr/>
                    <a:lstStyle/>
                    <a:p>
                      <a:r>
                        <a:rPr lang="en-US" dirty="0"/>
                        <a:t>BAGIAN</a:t>
                      </a:r>
                    </a:p>
                  </a:txBody>
                  <a:tcPr/>
                </a:tc>
                <a:tc>
                  <a:txBody>
                    <a:bodyPr/>
                    <a:lstStyle/>
                    <a:p>
                      <a:r>
                        <a:rPr lang="en-US" dirty="0"/>
                        <a:t>CAKUPAN KEGIATAN,</a:t>
                      </a:r>
                      <a:r>
                        <a:rPr lang="en-US" baseline="0" dirty="0"/>
                        <a:t> AL:</a:t>
                      </a:r>
                      <a:endParaRPr lang="en-US" dirty="0"/>
                    </a:p>
                  </a:txBody>
                  <a:tcPr/>
                </a:tc>
                <a:extLst>
                  <a:ext uri="{0D108BD9-81ED-4DB2-BD59-A6C34878D82A}">
                    <a16:rowId xmlns:a16="http://schemas.microsoft.com/office/drawing/2014/main" val="10000"/>
                  </a:ext>
                </a:extLst>
              </a:tr>
              <a:tr h="740979">
                <a:tc>
                  <a:txBody>
                    <a:bodyPr/>
                    <a:lstStyle/>
                    <a:p>
                      <a:r>
                        <a:rPr lang="en-US" dirty="0" err="1"/>
                        <a:t>Pengembangan</a:t>
                      </a:r>
                      <a:r>
                        <a:rPr lang="en-US" baseline="0" dirty="0"/>
                        <a:t> </a:t>
                      </a:r>
                      <a:r>
                        <a:rPr lang="en-US" baseline="0" dirty="0" err="1"/>
                        <a:t>Produk</a:t>
                      </a:r>
                      <a:endParaRPr lang="en-US" dirty="0"/>
                    </a:p>
                  </a:txBody>
                  <a:tcPr/>
                </a:tc>
                <a:tc>
                  <a:txBody>
                    <a:bodyPr/>
                    <a:lstStyle/>
                    <a:p>
                      <a:r>
                        <a:rPr lang="en-US" dirty="0" err="1"/>
                        <a:t>Riset</a:t>
                      </a:r>
                      <a:r>
                        <a:rPr lang="en-US" dirty="0"/>
                        <a:t> </a:t>
                      </a:r>
                      <a:r>
                        <a:rPr lang="en-US" dirty="0" err="1"/>
                        <a:t>Pasar</a:t>
                      </a:r>
                      <a:r>
                        <a:rPr lang="en-US" dirty="0"/>
                        <a:t>, </a:t>
                      </a:r>
                      <a:r>
                        <a:rPr lang="en-US" dirty="0" err="1"/>
                        <a:t>merancang</a:t>
                      </a:r>
                      <a:r>
                        <a:rPr lang="en-US" dirty="0"/>
                        <a:t> </a:t>
                      </a:r>
                      <a:r>
                        <a:rPr lang="en-US" dirty="0" err="1"/>
                        <a:t>produk</a:t>
                      </a:r>
                      <a:r>
                        <a:rPr lang="en-US" dirty="0"/>
                        <a:t> </a:t>
                      </a:r>
                      <a:r>
                        <a:rPr lang="en-US" dirty="0" err="1"/>
                        <a:t>baru</a:t>
                      </a:r>
                      <a:r>
                        <a:rPr lang="en-US" dirty="0"/>
                        <a:t>, </a:t>
                      </a:r>
                      <a:r>
                        <a:rPr lang="en-US" dirty="0" err="1"/>
                        <a:t>melibatkan</a:t>
                      </a:r>
                      <a:r>
                        <a:rPr lang="en-US" baseline="0" dirty="0"/>
                        <a:t> supplier </a:t>
                      </a:r>
                      <a:r>
                        <a:rPr lang="en-US" baseline="0" dirty="0" err="1"/>
                        <a:t>dalma</a:t>
                      </a:r>
                      <a:r>
                        <a:rPr lang="en-US" baseline="0" dirty="0"/>
                        <a:t> </a:t>
                      </a:r>
                      <a:r>
                        <a:rPr lang="en-US" baseline="0" dirty="0" err="1"/>
                        <a:t>perancangan</a:t>
                      </a:r>
                      <a:r>
                        <a:rPr lang="en-US" baseline="0" dirty="0"/>
                        <a:t> </a:t>
                      </a:r>
                      <a:r>
                        <a:rPr lang="en-US" baseline="0" dirty="0" err="1"/>
                        <a:t>produk</a:t>
                      </a:r>
                      <a:r>
                        <a:rPr lang="en-US" baseline="0" dirty="0"/>
                        <a:t> </a:t>
                      </a:r>
                      <a:r>
                        <a:rPr lang="en-US" baseline="0" dirty="0" err="1"/>
                        <a:t>baru</a:t>
                      </a:r>
                      <a:endParaRPr lang="en-US" dirty="0"/>
                    </a:p>
                  </a:txBody>
                  <a:tcPr/>
                </a:tc>
                <a:extLst>
                  <a:ext uri="{0D108BD9-81ED-4DB2-BD59-A6C34878D82A}">
                    <a16:rowId xmlns:a16="http://schemas.microsoft.com/office/drawing/2014/main" val="10001"/>
                  </a:ext>
                </a:extLst>
              </a:tr>
              <a:tr h="1058542">
                <a:tc>
                  <a:txBody>
                    <a:bodyPr/>
                    <a:lstStyle/>
                    <a:p>
                      <a:r>
                        <a:rPr lang="en-US" dirty="0" err="1"/>
                        <a:t>Pengadaan</a:t>
                      </a:r>
                      <a:r>
                        <a:rPr lang="en-US" baseline="0" dirty="0"/>
                        <a:t> </a:t>
                      </a:r>
                      <a:endParaRPr lang="en-US" dirty="0"/>
                    </a:p>
                  </a:txBody>
                  <a:tcPr/>
                </a:tc>
                <a:tc>
                  <a:txBody>
                    <a:bodyPr/>
                    <a:lstStyle/>
                    <a:p>
                      <a:r>
                        <a:rPr lang="en-US" dirty="0" err="1"/>
                        <a:t>Memilih</a:t>
                      </a:r>
                      <a:r>
                        <a:rPr lang="en-US" dirty="0"/>
                        <a:t> supplier, </a:t>
                      </a:r>
                      <a:r>
                        <a:rPr lang="en-US" dirty="0" err="1"/>
                        <a:t>mengevaluasi</a:t>
                      </a:r>
                      <a:r>
                        <a:rPr lang="en-US" dirty="0"/>
                        <a:t> </a:t>
                      </a:r>
                      <a:r>
                        <a:rPr lang="en-US" dirty="0" err="1"/>
                        <a:t>kinerja</a:t>
                      </a:r>
                      <a:r>
                        <a:rPr lang="en-US" dirty="0"/>
                        <a:t> supplier, </a:t>
                      </a:r>
                      <a:r>
                        <a:rPr lang="en-US" dirty="0" err="1"/>
                        <a:t>melakukan</a:t>
                      </a:r>
                      <a:r>
                        <a:rPr lang="en-US" dirty="0"/>
                        <a:t> </a:t>
                      </a:r>
                      <a:r>
                        <a:rPr lang="en-US" dirty="0" err="1"/>
                        <a:t>pembelian</a:t>
                      </a:r>
                      <a:r>
                        <a:rPr lang="en-US" dirty="0"/>
                        <a:t> </a:t>
                      </a:r>
                      <a:r>
                        <a:rPr lang="en-US" dirty="0" err="1"/>
                        <a:t>bahan</a:t>
                      </a:r>
                      <a:r>
                        <a:rPr lang="en-US" dirty="0"/>
                        <a:t> </a:t>
                      </a:r>
                      <a:r>
                        <a:rPr lang="en-US" dirty="0" err="1"/>
                        <a:t>baku</a:t>
                      </a:r>
                      <a:r>
                        <a:rPr lang="en-US" dirty="0"/>
                        <a:t> </a:t>
                      </a:r>
                      <a:r>
                        <a:rPr lang="en-US" dirty="0" err="1"/>
                        <a:t>dan</a:t>
                      </a:r>
                      <a:r>
                        <a:rPr lang="en-US" dirty="0"/>
                        <a:t> </a:t>
                      </a:r>
                      <a:r>
                        <a:rPr lang="en-US" dirty="0" err="1"/>
                        <a:t>komponen</a:t>
                      </a:r>
                      <a:r>
                        <a:rPr lang="en-US" dirty="0"/>
                        <a:t>, </a:t>
                      </a:r>
                      <a:r>
                        <a:rPr lang="en-US" dirty="0" err="1"/>
                        <a:t>membina</a:t>
                      </a:r>
                      <a:r>
                        <a:rPr lang="en-US" dirty="0"/>
                        <a:t> </a:t>
                      </a:r>
                      <a:r>
                        <a:rPr lang="en-US" dirty="0" err="1"/>
                        <a:t>hubungan</a:t>
                      </a:r>
                      <a:r>
                        <a:rPr lang="en-US" dirty="0"/>
                        <a:t> </a:t>
                      </a:r>
                      <a:r>
                        <a:rPr lang="en-US" dirty="0" err="1"/>
                        <a:t>dengansupplier</a:t>
                      </a:r>
                      <a:endParaRPr lang="en-US" dirty="0"/>
                    </a:p>
                  </a:txBody>
                  <a:tcPr/>
                </a:tc>
                <a:extLst>
                  <a:ext uri="{0D108BD9-81ED-4DB2-BD59-A6C34878D82A}">
                    <a16:rowId xmlns:a16="http://schemas.microsoft.com/office/drawing/2014/main" val="10002"/>
                  </a:ext>
                </a:extLst>
              </a:tr>
              <a:tr h="740979">
                <a:tc>
                  <a:txBody>
                    <a:bodyPr/>
                    <a:lstStyle/>
                    <a:p>
                      <a:r>
                        <a:rPr lang="en-US" dirty="0" err="1"/>
                        <a:t>Perencanaan</a:t>
                      </a:r>
                      <a:r>
                        <a:rPr lang="en-US" dirty="0"/>
                        <a:t> </a:t>
                      </a:r>
                      <a:r>
                        <a:rPr lang="en-US" dirty="0" err="1"/>
                        <a:t>dan</a:t>
                      </a:r>
                      <a:r>
                        <a:rPr lang="en-US" dirty="0"/>
                        <a:t> </a:t>
                      </a:r>
                      <a:r>
                        <a:rPr lang="en-US" dirty="0" err="1"/>
                        <a:t>pengendalian</a:t>
                      </a:r>
                      <a:endParaRPr lang="en-US" dirty="0"/>
                    </a:p>
                  </a:txBody>
                  <a:tcPr/>
                </a:tc>
                <a:tc>
                  <a:txBody>
                    <a:bodyPr/>
                    <a:lstStyle/>
                    <a:p>
                      <a:r>
                        <a:rPr lang="en-US" dirty="0"/>
                        <a:t>Demand planning, </a:t>
                      </a:r>
                      <a:r>
                        <a:rPr lang="en-US" dirty="0" err="1"/>
                        <a:t>peramalan</a:t>
                      </a:r>
                      <a:r>
                        <a:rPr lang="en-US" dirty="0"/>
                        <a:t> </a:t>
                      </a:r>
                      <a:r>
                        <a:rPr lang="en-US" dirty="0" err="1"/>
                        <a:t>permintaan</a:t>
                      </a:r>
                      <a:r>
                        <a:rPr lang="en-US" dirty="0"/>
                        <a:t>, </a:t>
                      </a:r>
                      <a:r>
                        <a:rPr lang="en-US" dirty="0" err="1"/>
                        <a:t>perencanaan</a:t>
                      </a:r>
                      <a:r>
                        <a:rPr lang="en-US" dirty="0"/>
                        <a:t> </a:t>
                      </a:r>
                      <a:r>
                        <a:rPr lang="en-US" dirty="0" err="1"/>
                        <a:t>kapasitas</a:t>
                      </a:r>
                      <a:r>
                        <a:rPr lang="en-US" dirty="0"/>
                        <a:t>, </a:t>
                      </a:r>
                      <a:r>
                        <a:rPr lang="en-US" dirty="0" err="1"/>
                        <a:t>perencanaan</a:t>
                      </a:r>
                      <a:r>
                        <a:rPr lang="en-US" dirty="0"/>
                        <a:t> </a:t>
                      </a:r>
                      <a:r>
                        <a:rPr lang="en-US" dirty="0" err="1"/>
                        <a:t>produksi</a:t>
                      </a:r>
                      <a:r>
                        <a:rPr lang="en-US" dirty="0"/>
                        <a:t> </a:t>
                      </a:r>
                      <a:r>
                        <a:rPr lang="en-US" dirty="0" err="1"/>
                        <a:t>dan</a:t>
                      </a:r>
                      <a:r>
                        <a:rPr lang="en-US" dirty="0"/>
                        <a:t> </a:t>
                      </a:r>
                      <a:r>
                        <a:rPr lang="en-US" dirty="0" err="1"/>
                        <a:t>persediaan</a:t>
                      </a:r>
                      <a:endParaRPr lang="en-US" dirty="0"/>
                    </a:p>
                  </a:txBody>
                  <a:tcPr/>
                </a:tc>
                <a:extLst>
                  <a:ext uri="{0D108BD9-81ED-4DB2-BD59-A6C34878D82A}">
                    <a16:rowId xmlns:a16="http://schemas.microsoft.com/office/drawing/2014/main" val="10003"/>
                  </a:ext>
                </a:extLst>
              </a:tr>
              <a:tr h="429298">
                <a:tc>
                  <a:txBody>
                    <a:bodyPr/>
                    <a:lstStyle/>
                    <a:p>
                      <a:r>
                        <a:rPr lang="en-US" dirty="0" err="1"/>
                        <a:t>Operasi</a:t>
                      </a:r>
                      <a:r>
                        <a:rPr lang="en-US" dirty="0"/>
                        <a:t>/</a:t>
                      </a:r>
                      <a:r>
                        <a:rPr lang="en-US" dirty="0" err="1"/>
                        <a:t>produksi</a:t>
                      </a:r>
                      <a:endParaRPr lang="en-US" dirty="0"/>
                    </a:p>
                  </a:txBody>
                  <a:tcPr/>
                </a:tc>
                <a:tc>
                  <a:txBody>
                    <a:bodyPr/>
                    <a:lstStyle/>
                    <a:p>
                      <a:r>
                        <a:rPr lang="en-US" dirty="0" err="1"/>
                        <a:t>Eksekusi</a:t>
                      </a:r>
                      <a:r>
                        <a:rPr lang="en-US" dirty="0"/>
                        <a:t>  </a:t>
                      </a:r>
                      <a:r>
                        <a:rPr lang="en-US" dirty="0" err="1"/>
                        <a:t>produksi</a:t>
                      </a:r>
                      <a:r>
                        <a:rPr lang="en-US" dirty="0"/>
                        <a:t>, </a:t>
                      </a:r>
                      <a:r>
                        <a:rPr lang="en-US" dirty="0" err="1"/>
                        <a:t>pengendalian</a:t>
                      </a:r>
                      <a:r>
                        <a:rPr lang="en-US" dirty="0"/>
                        <a:t> </a:t>
                      </a:r>
                      <a:r>
                        <a:rPr lang="en-US" dirty="0" err="1"/>
                        <a:t>persediaan</a:t>
                      </a:r>
                      <a:r>
                        <a:rPr lang="en-US" dirty="0"/>
                        <a:t> </a:t>
                      </a:r>
                      <a:r>
                        <a:rPr lang="en-US" dirty="0" err="1"/>
                        <a:t>dan</a:t>
                      </a:r>
                      <a:r>
                        <a:rPr lang="en-US" dirty="0"/>
                        <a:t> </a:t>
                      </a:r>
                      <a:r>
                        <a:rPr lang="en-US" dirty="0" err="1"/>
                        <a:t>mutu</a:t>
                      </a:r>
                      <a:endParaRPr lang="en-US" dirty="0"/>
                    </a:p>
                  </a:txBody>
                  <a:tcPr/>
                </a:tc>
                <a:extLst>
                  <a:ext uri="{0D108BD9-81ED-4DB2-BD59-A6C34878D82A}">
                    <a16:rowId xmlns:a16="http://schemas.microsoft.com/office/drawing/2014/main" val="10004"/>
                  </a:ext>
                </a:extLst>
              </a:tr>
              <a:tr h="1376104">
                <a:tc>
                  <a:txBody>
                    <a:bodyPr/>
                    <a:lstStyle/>
                    <a:p>
                      <a:r>
                        <a:rPr lang="en-US" dirty="0" err="1"/>
                        <a:t>Pengiriman</a:t>
                      </a:r>
                      <a:r>
                        <a:rPr lang="en-US" dirty="0"/>
                        <a:t>/</a:t>
                      </a:r>
                      <a:r>
                        <a:rPr lang="en-US" dirty="0" err="1"/>
                        <a:t>distribusi</a:t>
                      </a:r>
                      <a:endParaRPr lang="en-US" dirty="0"/>
                    </a:p>
                  </a:txBody>
                  <a:tcPr/>
                </a:tc>
                <a:tc>
                  <a:txBody>
                    <a:bodyPr/>
                    <a:lstStyle/>
                    <a:p>
                      <a:r>
                        <a:rPr lang="en-US" dirty="0" err="1"/>
                        <a:t>Perencanaan</a:t>
                      </a:r>
                      <a:r>
                        <a:rPr lang="en-US" dirty="0"/>
                        <a:t> </a:t>
                      </a:r>
                      <a:r>
                        <a:rPr lang="en-US" dirty="0" err="1"/>
                        <a:t>jaringan</a:t>
                      </a:r>
                      <a:r>
                        <a:rPr lang="en-US" dirty="0"/>
                        <a:t> </a:t>
                      </a:r>
                      <a:r>
                        <a:rPr lang="en-US" dirty="0" err="1"/>
                        <a:t>distribusi</a:t>
                      </a:r>
                      <a:r>
                        <a:rPr lang="en-US" dirty="0"/>
                        <a:t>, </a:t>
                      </a:r>
                      <a:r>
                        <a:rPr lang="en-US" dirty="0" err="1"/>
                        <a:t>penjadualan</a:t>
                      </a:r>
                      <a:r>
                        <a:rPr lang="en-US" dirty="0"/>
                        <a:t> </a:t>
                      </a:r>
                      <a:r>
                        <a:rPr lang="en-US" dirty="0" err="1"/>
                        <a:t>pengiriman</a:t>
                      </a:r>
                      <a:r>
                        <a:rPr lang="en-US" dirty="0"/>
                        <a:t>, </a:t>
                      </a:r>
                      <a:r>
                        <a:rPr lang="en-US" dirty="0" err="1"/>
                        <a:t>memelihara</a:t>
                      </a:r>
                      <a:r>
                        <a:rPr lang="en-US" dirty="0"/>
                        <a:t> </a:t>
                      </a:r>
                      <a:r>
                        <a:rPr lang="en-US" dirty="0" err="1"/>
                        <a:t>hubungan</a:t>
                      </a:r>
                      <a:r>
                        <a:rPr lang="en-US" dirty="0"/>
                        <a:t> </a:t>
                      </a:r>
                      <a:r>
                        <a:rPr lang="en-US" dirty="0" err="1"/>
                        <a:t>dengan</a:t>
                      </a:r>
                      <a:r>
                        <a:rPr lang="en-US" dirty="0"/>
                        <a:t> </a:t>
                      </a:r>
                      <a:r>
                        <a:rPr lang="en-US" dirty="0" err="1"/>
                        <a:t>perusahaan</a:t>
                      </a:r>
                      <a:r>
                        <a:rPr lang="en-US" dirty="0"/>
                        <a:t> </a:t>
                      </a:r>
                      <a:r>
                        <a:rPr lang="en-US" dirty="0" err="1"/>
                        <a:t>jasa</a:t>
                      </a:r>
                      <a:r>
                        <a:rPr lang="en-US" dirty="0"/>
                        <a:t> </a:t>
                      </a:r>
                      <a:r>
                        <a:rPr lang="en-US" dirty="0" err="1"/>
                        <a:t>pengiriman</a:t>
                      </a:r>
                      <a:r>
                        <a:rPr lang="en-US" dirty="0"/>
                        <a:t>, </a:t>
                      </a:r>
                      <a:r>
                        <a:rPr lang="en-US" dirty="0" err="1"/>
                        <a:t>memonitor</a:t>
                      </a:r>
                      <a:r>
                        <a:rPr lang="en-US" baseline="0" dirty="0"/>
                        <a:t> service level </a:t>
                      </a:r>
                      <a:r>
                        <a:rPr lang="en-US" baseline="0" dirty="0" err="1"/>
                        <a:t>ditiap</a:t>
                      </a:r>
                      <a:r>
                        <a:rPr lang="en-US" baseline="0" dirty="0"/>
                        <a:t> </a:t>
                      </a:r>
                      <a:r>
                        <a:rPr lang="en-US" baseline="0" dirty="0" err="1"/>
                        <a:t>pusat</a:t>
                      </a:r>
                      <a:r>
                        <a:rPr lang="en-US" baseline="0" dirty="0"/>
                        <a:t> </a:t>
                      </a:r>
                      <a:r>
                        <a:rPr lang="en-US" baseline="0" dirty="0" err="1"/>
                        <a:t>distribusi</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95861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7813"/>
            <a:ext cx="8229600" cy="1139825"/>
          </a:xfrm>
        </p:spPr>
        <p:txBody>
          <a:bodyPr/>
          <a:lstStyle/>
          <a:p>
            <a:pPr eaLnBrk="1" hangingPunct="1"/>
            <a:r>
              <a:rPr lang="en-US" sz="3200" b="1">
                <a:solidFill>
                  <a:srgbClr val="FF0000"/>
                </a:solidFill>
              </a:rPr>
              <a:t>AKTIVITAS SUPPLY CHAIN</a:t>
            </a:r>
          </a:p>
        </p:txBody>
      </p:sp>
      <p:graphicFrame>
        <p:nvGraphicFramePr>
          <p:cNvPr id="77838" name="Group 14"/>
          <p:cNvGraphicFramePr>
            <a:graphicFrameLocks noGrp="1"/>
          </p:cNvGraphicFramePr>
          <p:nvPr>
            <p:ph type="tbl" idx="1"/>
          </p:nvPr>
        </p:nvGraphicFramePr>
        <p:xfrm>
          <a:off x="457200" y="1600200"/>
          <a:ext cx="8229600" cy="35052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683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000" b="0" i="0" u="none" strike="noStrike" cap="none" normalizeH="0" baseline="0">
                          <a:ln>
                            <a:noFill/>
                          </a:ln>
                          <a:solidFill>
                            <a:srgbClr val="000000"/>
                          </a:solidFill>
                          <a:effectLst>
                            <a:outerShdw blurRad="38100" dist="38100" dir="2700000" algn="tl">
                              <a:srgbClr val="FFFFFF"/>
                            </a:outerShdw>
                          </a:effectLst>
                          <a:latin typeface="Verdana" pitchFamily="34" charset="0"/>
                          <a:cs typeface="Arial" charset="0"/>
                        </a:rPr>
                        <a:t>AKTIVITAS FISIK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2000" b="0" i="0" u="none" strike="noStrike" cap="none" normalizeH="0" baseline="0">
                          <a:ln>
                            <a:noFill/>
                          </a:ln>
                          <a:solidFill>
                            <a:srgbClr val="000000"/>
                          </a:solidFill>
                          <a:effectLst>
                            <a:outerShdw blurRad="38100" dist="38100" dir="2700000" algn="tl">
                              <a:srgbClr val="FFFFFF"/>
                            </a:outerShdw>
                          </a:effectLst>
                          <a:latin typeface="Verdana" pitchFamily="34" charset="0"/>
                          <a:cs typeface="Arial" charset="0"/>
                        </a:rPr>
                        <a:t>AKTIVITAS MEDIASI PASAR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2836862">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Char char="u"/>
                        <a:tabLst/>
                      </a:pPr>
                      <a:r>
                        <a:rPr kumimoji="0" lang="en-US" sz="1800" b="0" i="0" u="none" strike="noStrike" cap="none" normalizeH="0" baseline="0">
                          <a:ln>
                            <a:noFill/>
                          </a:ln>
                          <a:solidFill>
                            <a:srgbClr val="000000"/>
                          </a:solidFill>
                          <a:effectLst>
                            <a:outerShdw blurRad="38100" dist="38100" dir="2700000" algn="tl">
                              <a:srgbClr val="FFFFFF"/>
                            </a:outerShdw>
                          </a:effectLst>
                          <a:latin typeface="Tahoma" pitchFamily="34" charset="0"/>
                          <a:cs typeface="Arial" charset="0"/>
                        </a:rPr>
                        <a:t> Sourcing</a:t>
                      </a:r>
                    </a:p>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Char char="u"/>
                        <a:tabLst/>
                      </a:pPr>
                      <a:r>
                        <a:rPr kumimoji="0" lang="en-US" sz="1800" b="0" i="0" u="none" strike="noStrike" cap="none" normalizeH="0" baseline="0">
                          <a:ln>
                            <a:noFill/>
                          </a:ln>
                          <a:solidFill>
                            <a:srgbClr val="000000"/>
                          </a:solidFill>
                          <a:effectLst>
                            <a:outerShdw blurRad="38100" dist="38100" dir="2700000" algn="tl">
                              <a:srgbClr val="FFFFFF"/>
                            </a:outerShdw>
                          </a:effectLst>
                          <a:latin typeface="Tahoma" pitchFamily="34" charset="0"/>
                          <a:cs typeface="Arial" charset="0"/>
                        </a:rPr>
                        <a:t> Produksi</a:t>
                      </a:r>
                    </a:p>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Char char="u"/>
                        <a:tabLst/>
                      </a:pPr>
                      <a:r>
                        <a:rPr kumimoji="0" lang="en-US" sz="1800" b="0" i="0" u="none" strike="noStrike" cap="none" normalizeH="0" baseline="0">
                          <a:ln>
                            <a:noFill/>
                          </a:ln>
                          <a:solidFill>
                            <a:srgbClr val="000000"/>
                          </a:solidFill>
                          <a:effectLst>
                            <a:outerShdw blurRad="38100" dist="38100" dir="2700000" algn="tl">
                              <a:srgbClr val="FFFFFF"/>
                            </a:outerShdw>
                          </a:effectLst>
                          <a:latin typeface="Tahoma" pitchFamily="34" charset="0"/>
                          <a:cs typeface="Arial" charset="0"/>
                        </a:rPr>
                        <a:t> Penyimpanan material (produk)</a:t>
                      </a:r>
                    </a:p>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Char char="u"/>
                        <a:tabLst/>
                      </a:pPr>
                      <a:r>
                        <a:rPr kumimoji="0" lang="en-US" sz="1800" b="0" i="0" u="none" strike="noStrike" cap="none" normalizeH="0" baseline="0">
                          <a:ln>
                            <a:noFill/>
                          </a:ln>
                          <a:solidFill>
                            <a:srgbClr val="000000"/>
                          </a:solidFill>
                          <a:effectLst>
                            <a:outerShdw blurRad="38100" dist="38100" dir="2700000" algn="tl">
                              <a:srgbClr val="FFFFFF"/>
                            </a:outerShdw>
                          </a:effectLst>
                          <a:latin typeface="Tahoma" pitchFamily="34" charset="0"/>
                          <a:cs typeface="Arial" charset="0"/>
                        </a:rPr>
                        <a:t> Distribusi/Transportasi</a:t>
                      </a:r>
                    </a:p>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Char char="u"/>
                        <a:tabLst/>
                      </a:pPr>
                      <a:r>
                        <a:rPr kumimoji="0" lang="en-US" sz="1800" b="0" i="0" u="none" strike="noStrike" cap="none" normalizeH="0" baseline="0">
                          <a:ln>
                            <a:noFill/>
                          </a:ln>
                          <a:solidFill>
                            <a:srgbClr val="000000"/>
                          </a:solidFill>
                          <a:effectLst>
                            <a:outerShdw blurRad="38100" dist="38100" dir="2700000" algn="tl">
                              <a:srgbClr val="FFFFFF"/>
                            </a:outerShdw>
                          </a:effectLst>
                          <a:latin typeface="Tahoma" pitchFamily="34" charset="0"/>
                          <a:cs typeface="Arial" charset="0"/>
                        </a:rPr>
                        <a:t> Pengembalian produk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Char char="u"/>
                        <a:tabLst/>
                      </a:pPr>
                      <a:r>
                        <a:rPr kumimoji="0" lang="en-US" sz="1800" b="0" i="0" u="none" strike="noStrike" cap="none" normalizeH="0" baseline="0">
                          <a:ln>
                            <a:noFill/>
                          </a:ln>
                          <a:solidFill>
                            <a:srgbClr val="000000"/>
                          </a:solidFill>
                          <a:effectLst>
                            <a:outerShdw blurRad="38100" dist="38100" dir="2700000" algn="tl">
                              <a:srgbClr val="FFFFFF"/>
                            </a:outerShdw>
                          </a:effectLst>
                          <a:latin typeface="Tahoma" pitchFamily="34" charset="0"/>
                          <a:cs typeface="Arial" charset="0"/>
                        </a:rPr>
                        <a:t> Riset pasar</a:t>
                      </a:r>
                    </a:p>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Char char="u"/>
                        <a:tabLst/>
                      </a:pPr>
                      <a:r>
                        <a:rPr kumimoji="0" lang="en-US" sz="1800" b="0" i="0" u="none" strike="noStrike" cap="none" normalizeH="0" baseline="0">
                          <a:ln>
                            <a:noFill/>
                          </a:ln>
                          <a:solidFill>
                            <a:srgbClr val="000000"/>
                          </a:solidFill>
                          <a:effectLst>
                            <a:outerShdw blurRad="38100" dist="38100" dir="2700000" algn="tl">
                              <a:srgbClr val="FFFFFF"/>
                            </a:outerShdw>
                          </a:effectLst>
                          <a:latin typeface="Tahoma" pitchFamily="34" charset="0"/>
                          <a:cs typeface="Arial" charset="0"/>
                        </a:rPr>
                        <a:t> Pengembangan produk</a:t>
                      </a:r>
                    </a:p>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Char char="u"/>
                        <a:tabLst/>
                      </a:pPr>
                      <a:r>
                        <a:rPr kumimoji="0" lang="en-US" sz="1800" b="0" i="0" u="none" strike="noStrike" cap="none" normalizeH="0" baseline="0">
                          <a:ln>
                            <a:noFill/>
                          </a:ln>
                          <a:solidFill>
                            <a:srgbClr val="000000"/>
                          </a:solidFill>
                          <a:effectLst>
                            <a:outerShdw blurRad="38100" dist="38100" dir="2700000" algn="tl">
                              <a:srgbClr val="FFFFFF"/>
                            </a:outerShdw>
                          </a:effectLst>
                          <a:latin typeface="Tahoma" pitchFamily="34" charset="0"/>
                          <a:cs typeface="Arial" charset="0"/>
                        </a:rPr>
                        <a:t> Penetapan harga diskon</a:t>
                      </a:r>
                    </a:p>
                    <a:p>
                      <a:pPr marL="0" marR="0" lvl="0" indent="0" algn="l" defTabSz="914400" rtl="0" eaLnBrk="1" fontAlgn="base" latinLnBrk="0" hangingPunct="1">
                        <a:lnSpc>
                          <a:spcPct val="100000"/>
                        </a:lnSpc>
                        <a:spcBef>
                          <a:spcPct val="20000"/>
                        </a:spcBef>
                        <a:spcAft>
                          <a:spcPct val="0"/>
                        </a:spcAft>
                        <a:buClr>
                          <a:schemeClr val="tx2"/>
                        </a:buClr>
                        <a:buSzPct val="60000"/>
                        <a:buFont typeface="Wingdings" pitchFamily="2" charset="2"/>
                        <a:buChar char="u"/>
                        <a:tabLst/>
                      </a:pPr>
                      <a:r>
                        <a:rPr kumimoji="0" lang="en-US" sz="1800" b="0" i="0" u="none" strike="noStrike" cap="none" normalizeH="0" baseline="0">
                          <a:ln>
                            <a:noFill/>
                          </a:ln>
                          <a:solidFill>
                            <a:srgbClr val="000000"/>
                          </a:solidFill>
                          <a:effectLst>
                            <a:outerShdw blurRad="38100" dist="38100" dir="2700000" algn="tl">
                              <a:srgbClr val="FFFFFF"/>
                            </a:outerShdw>
                          </a:effectLst>
                          <a:latin typeface="Tahoma" pitchFamily="34" charset="0"/>
                          <a:cs typeface="Arial" charset="0"/>
                        </a:rPr>
                        <a:t> Pelayanan purna jual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28686"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A27FA51B-57A8-44C3-8BC9-A9D6352A7962}" type="slidenum">
              <a:rPr lang="en-US" smtClean="0"/>
              <a:pPr>
                <a:defRPr/>
              </a:pPr>
              <a:t>17</a:t>
            </a:fld>
            <a:endParaRPr lang="en-US"/>
          </a:p>
        </p:txBody>
      </p:sp>
    </p:spTree>
    <p:extLst>
      <p:ext uri="{BB962C8B-B14F-4D97-AF65-F5344CB8AC3E}">
        <p14:creationId xmlns:p14="http://schemas.microsoft.com/office/powerpoint/2010/main" val="1465592987"/>
      </p:ext>
    </p:extLst>
  </p:cSld>
  <p:clrMapOvr>
    <a:masterClrMapping/>
  </p:clrMapOvr>
  <p:transition>
    <p:split orient="vert"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457200" y="2057400"/>
            <a:ext cx="8458200" cy="4267200"/>
          </a:xfrm>
        </p:spPr>
        <p:txBody>
          <a:bodyPr/>
          <a:lstStyle/>
          <a:p>
            <a:pPr marL="0" indent="0" eaLnBrk="1" hangingPunct="1">
              <a:lnSpc>
                <a:spcPct val="90000"/>
              </a:lnSpc>
              <a:buFont typeface="Wingdings" pitchFamily="2" charset="2"/>
              <a:buNone/>
            </a:pPr>
            <a:r>
              <a:rPr lang="en-US" sz="2400">
                <a:latin typeface="Arial" charset="0"/>
              </a:rPr>
              <a:t>SELAMA DUA DASAWARSA TERAKHIR ADA DUA KONSEP YANG BANYAK DIGUNAKAN DAN DIKEMBANGKAN UNTUK  MENINGKATKAN EFISIENSI DAN EFEKTIVITAS PERGERAKAN BARANG TERSEBUT;</a:t>
            </a:r>
          </a:p>
          <a:p>
            <a:pPr marL="0" indent="0" eaLnBrk="1" hangingPunct="1">
              <a:lnSpc>
                <a:spcPct val="90000"/>
              </a:lnSpc>
              <a:buFont typeface="Wingdings" pitchFamily="2" charset="2"/>
              <a:buNone/>
            </a:pPr>
            <a:r>
              <a:rPr lang="en-US" sz="2400">
                <a:latin typeface="Arial" charset="0"/>
              </a:rPr>
              <a:t>1) MENGURANGI JUMLAH SUPPLIER</a:t>
            </a:r>
          </a:p>
          <a:p>
            <a:pPr marL="0" indent="0" eaLnBrk="1" hangingPunct="1">
              <a:lnSpc>
                <a:spcPct val="90000"/>
              </a:lnSpc>
              <a:buFont typeface="Wingdings" pitchFamily="2" charset="2"/>
              <a:buNone/>
            </a:pPr>
            <a:r>
              <a:rPr lang="en-US" sz="2400">
                <a:latin typeface="Arial" charset="0"/>
              </a:rPr>
              <a:t>2) MENGEMBANGKAN </a:t>
            </a:r>
            <a:r>
              <a:rPr lang="en-US" sz="2400" i="1">
                <a:latin typeface="Arial" charset="0"/>
              </a:rPr>
              <a:t>SUPPLIER 		       </a:t>
            </a:r>
          </a:p>
          <a:p>
            <a:pPr marL="0" indent="0" eaLnBrk="1" hangingPunct="1">
              <a:lnSpc>
                <a:spcPct val="90000"/>
              </a:lnSpc>
              <a:buFont typeface="Wingdings" pitchFamily="2" charset="2"/>
              <a:buNone/>
            </a:pPr>
            <a:r>
              <a:rPr lang="en-US" sz="2400" i="1">
                <a:latin typeface="Arial" charset="0"/>
              </a:rPr>
              <a:t>    PARTNERSHIP</a:t>
            </a:r>
            <a:r>
              <a:rPr lang="en-US" sz="2400">
                <a:latin typeface="Arial" charset="0"/>
              </a:rPr>
              <a:t> ATAU </a:t>
            </a:r>
            <a:r>
              <a:rPr lang="en-US" sz="2400" i="1">
                <a:latin typeface="Arial" charset="0"/>
              </a:rPr>
              <a:t>STRATEGIC ALLIANCE</a:t>
            </a:r>
          </a:p>
        </p:txBody>
      </p:sp>
      <p:sp>
        <p:nvSpPr>
          <p:cNvPr id="29699"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207CE13E-32C8-476E-86CD-3A82FBFF6054}" type="slidenum">
              <a:rPr lang="en-US"/>
              <a:pPr>
                <a:defRPr/>
              </a:pPr>
              <a:t>18</a:t>
            </a:fld>
            <a:endParaRPr lang="en-US"/>
          </a:p>
        </p:txBody>
      </p:sp>
      <p:sp>
        <p:nvSpPr>
          <p:cNvPr id="16388" name="Text Box 4"/>
          <p:cNvSpPr txBox="1">
            <a:spLocks noChangeArrowheads="1"/>
          </p:cNvSpPr>
          <p:nvPr/>
        </p:nvSpPr>
        <p:spPr bwMode="auto">
          <a:xfrm>
            <a:off x="685800" y="990600"/>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b="1">
                <a:solidFill>
                  <a:srgbClr val="0070C0"/>
                </a:solidFill>
                <a:latin typeface="Calibri" pitchFamily="34" charset="0"/>
              </a:rPr>
              <a:t>  KONSEP SUPPLY CHAIN YG BERKEMBANG</a:t>
            </a:r>
          </a:p>
        </p:txBody>
      </p:sp>
    </p:spTree>
    <p:extLst>
      <p:ext uri="{BB962C8B-B14F-4D97-AF65-F5344CB8AC3E}">
        <p14:creationId xmlns:p14="http://schemas.microsoft.com/office/powerpoint/2010/main" val="7687300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533400"/>
            <a:ext cx="7239000" cy="1143000"/>
          </a:xfrm>
        </p:spPr>
        <p:txBody>
          <a:bodyPr/>
          <a:lstStyle/>
          <a:p>
            <a:pPr eaLnBrk="1" hangingPunct="1"/>
            <a:r>
              <a:rPr lang="id-ID" b="1" dirty="0">
                <a:solidFill>
                  <a:srgbClr val="FF0000"/>
                </a:solidFill>
              </a:rPr>
              <a:t>Supply chain management</a:t>
            </a:r>
            <a:endParaRPr lang="en-US" b="1" dirty="0">
              <a:solidFill>
                <a:srgbClr val="FF0000"/>
              </a:solidFill>
            </a:endParaRPr>
          </a:p>
        </p:txBody>
      </p:sp>
      <p:sp>
        <p:nvSpPr>
          <p:cNvPr id="17411" name="Content Placeholder 2"/>
          <p:cNvSpPr>
            <a:spLocks noGrp="1"/>
          </p:cNvSpPr>
          <p:nvPr>
            <p:ph idx="1"/>
          </p:nvPr>
        </p:nvSpPr>
        <p:spPr/>
        <p:txBody>
          <a:bodyPr/>
          <a:lstStyle/>
          <a:p>
            <a:pPr eaLnBrk="1" hangingPunct="1">
              <a:buFont typeface="Wingdings 2" pitchFamily="18" charset="2"/>
              <a:buNone/>
            </a:pPr>
            <a:r>
              <a:rPr lang="id-ID"/>
              <a:t>Metode atau pendekatan integratif untuk</a:t>
            </a:r>
          </a:p>
          <a:p>
            <a:pPr eaLnBrk="1" hangingPunct="1">
              <a:buFont typeface="Wingdings 2" pitchFamily="18" charset="2"/>
              <a:buNone/>
            </a:pPr>
            <a:r>
              <a:rPr lang="id-ID"/>
              <a:t>mengelola aliran produk, informasi, dan uang </a:t>
            </a:r>
          </a:p>
          <a:p>
            <a:pPr eaLnBrk="1" hangingPunct="1">
              <a:buFont typeface="Wingdings 2" pitchFamily="18" charset="2"/>
              <a:buNone/>
            </a:pPr>
            <a:r>
              <a:rPr lang="id-ID"/>
              <a:t>secara terintegrasi yang melibatkan pihak-</a:t>
            </a:r>
          </a:p>
          <a:p>
            <a:pPr eaLnBrk="1" hangingPunct="1">
              <a:buFont typeface="Wingdings 2" pitchFamily="18" charset="2"/>
              <a:buNone/>
            </a:pPr>
            <a:r>
              <a:rPr lang="id-ID"/>
              <a:t>pihak mulai dari hulu ke hilir yang terdiri dari </a:t>
            </a:r>
          </a:p>
          <a:p>
            <a:pPr eaLnBrk="1" hangingPunct="1">
              <a:buFont typeface="Wingdings 2" pitchFamily="18" charset="2"/>
              <a:buNone/>
            </a:pPr>
            <a:r>
              <a:rPr lang="id-ID"/>
              <a:t>supplier, pabrik, jaringan distribusi maupun</a:t>
            </a:r>
          </a:p>
          <a:p>
            <a:pPr eaLnBrk="1" hangingPunct="1">
              <a:buFont typeface="Wingdings 2" pitchFamily="18" charset="2"/>
              <a:buNone/>
            </a:pPr>
            <a:r>
              <a:rPr lang="id-ID"/>
              <a:t>jasa-jasa logistik</a:t>
            </a:r>
            <a:endParaRPr lang="en-US"/>
          </a:p>
        </p:txBody>
      </p:sp>
      <p:sp>
        <p:nvSpPr>
          <p:cNvPr id="30724" name="Slide Number Placeholder 3"/>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F74FED66-C52C-4AC7-9460-20ED48AE39D9}" type="slidenum">
              <a:rPr lang="en-US"/>
              <a:pPr>
                <a:defRPr/>
              </a:pPr>
              <a:t>19</a:t>
            </a:fld>
            <a:endParaRPr lang="en-US"/>
          </a:p>
        </p:txBody>
      </p:sp>
    </p:spTree>
    <p:extLst>
      <p:ext uri="{BB962C8B-B14F-4D97-AF65-F5344CB8AC3E}">
        <p14:creationId xmlns:p14="http://schemas.microsoft.com/office/powerpoint/2010/main" val="37145416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991600" cy="4896679"/>
          </a:xfrm>
        </p:spPr>
        <p:txBody>
          <a:bodyPr/>
          <a:lstStyle/>
          <a:p>
            <a:r>
              <a:rPr lang="id-ID" sz="2400" b="1" dirty="0"/>
              <a:t>Perencanaan Supply chain</a:t>
            </a:r>
            <a:r>
              <a:rPr lang="id-ID" sz="2400" dirty="0"/>
              <a:t>, tujuan nya adalah memaksimalkan surplus dari supply chain dengan jangka waktu yang telah ditentukan (3bulan, 4bulan, atau 6bulan) pada saat tahap strategi/desain supply chain.</a:t>
            </a:r>
          </a:p>
          <a:p>
            <a:r>
              <a:rPr lang="id-ID" sz="2400" dirty="0"/>
              <a:t>Keputusan perencanaan mecakup :</a:t>
            </a:r>
          </a:p>
          <a:p>
            <a:pPr marL="714375"/>
            <a:r>
              <a:rPr lang="id-ID" sz="2400" dirty="0"/>
              <a:t>Pasar mana yang akan disuplai &amp; dari lokasi mana</a:t>
            </a:r>
          </a:p>
          <a:p>
            <a:pPr marL="714375"/>
            <a:r>
              <a:rPr lang="id-ID" sz="2400" dirty="0"/>
              <a:t>Rencana penambahan inventori</a:t>
            </a:r>
          </a:p>
          <a:p>
            <a:pPr marL="714375"/>
            <a:r>
              <a:rPr lang="id-ID" sz="2400" dirty="0"/>
              <a:t>Subkontrak, lokasi cadangan</a:t>
            </a:r>
          </a:p>
          <a:p>
            <a:pPr marL="714375"/>
            <a:r>
              <a:rPr lang="id-ID" sz="2400" dirty="0"/>
              <a:t>Kebijakan inventori</a:t>
            </a:r>
          </a:p>
          <a:p>
            <a:pPr marL="714375"/>
            <a:r>
              <a:rPr lang="id-ID" sz="2400" dirty="0"/>
              <a:t>Promosi</a:t>
            </a:r>
          </a:p>
          <a:p>
            <a:pPr marL="714375"/>
            <a:r>
              <a:rPr lang="id-ID" sz="2400" dirty="0"/>
              <a:t>Harus mempertimbangkan ketidakpastian permintaan, nilai tukar,  persaingan selama horizon waktu perencanaan</a:t>
            </a:r>
          </a:p>
        </p:txBody>
      </p:sp>
      <p:sp>
        <p:nvSpPr>
          <p:cNvPr id="4" name="Rectangle 3"/>
          <p:cNvSpPr/>
          <p:nvPr/>
        </p:nvSpPr>
        <p:spPr>
          <a:xfrm>
            <a:off x="9939" y="638265"/>
            <a:ext cx="9296400" cy="461665"/>
          </a:xfrm>
          <a:prstGeom prst="rect">
            <a:avLst/>
          </a:prstGeom>
        </p:spPr>
        <p:txBody>
          <a:bodyPr wrap="square">
            <a:spAutoFit/>
          </a:bodyPr>
          <a:lstStyle/>
          <a:p>
            <a:pPr marL="0" indent="0">
              <a:buNone/>
            </a:pPr>
            <a:r>
              <a:rPr lang="id-ID" sz="2400" b="1" dirty="0"/>
              <a:t>Planning for Acquiring, and Maintaining information systems</a:t>
            </a:r>
          </a:p>
        </p:txBody>
      </p:sp>
    </p:spTree>
    <p:extLst>
      <p:ext uri="{BB962C8B-B14F-4D97-AF65-F5344CB8AC3E}">
        <p14:creationId xmlns:p14="http://schemas.microsoft.com/office/powerpoint/2010/main" val="2318370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533400" y="914400"/>
            <a:ext cx="7239000" cy="593725"/>
          </a:xfrm>
        </p:spPr>
        <p:txBody>
          <a:bodyPr rtlCol="0">
            <a:normAutofit fontScale="90000"/>
          </a:bodyPr>
          <a:lstStyle/>
          <a:p>
            <a:pPr eaLnBrk="1" fontAlgn="auto" hangingPunct="1">
              <a:spcAft>
                <a:spcPts val="0"/>
              </a:spcAft>
              <a:defRPr/>
            </a:pPr>
            <a:r>
              <a:rPr lang="id-ID" b="1" dirty="0">
                <a:solidFill>
                  <a:srgbClr val="FF0000"/>
                </a:solidFill>
              </a:rPr>
              <a:t>Supply chain management</a:t>
            </a:r>
            <a:endParaRPr lang="en-US" b="1" dirty="0">
              <a:solidFill>
                <a:srgbClr val="FF0000"/>
              </a:solidFill>
            </a:endParaRPr>
          </a:p>
        </p:txBody>
      </p:sp>
      <p:sp>
        <p:nvSpPr>
          <p:cNvPr id="18435" name="Content Placeholder 2"/>
          <p:cNvSpPr>
            <a:spLocks noGrp="1"/>
          </p:cNvSpPr>
          <p:nvPr>
            <p:ph idx="1"/>
          </p:nvPr>
        </p:nvSpPr>
        <p:spPr>
          <a:xfrm>
            <a:off x="304800" y="1905000"/>
            <a:ext cx="8610600" cy="4191000"/>
          </a:xfrm>
          <a:ln>
            <a:solidFill>
              <a:srgbClr val="FF0000"/>
            </a:solidFill>
            <a:miter lim="800000"/>
            <a:headEnd/>
            <a:tailEnd/>
          </a:ln>
        </p:spPr>
        <p:txBody>
          <a:bodyPr/>
          <a:lstStyle/>
          <a:p>
            <a:pPr eaLnBrk="1" hangingPunct="1">
              <a:buFont typeface="Arial" charset="0"/>
              <a:buNone/>
            </a:pPr>
            <a:r>
              <a:rPr lang="en-US" sz="2400"/>
              <a:t>M</a:t>
            </a:r>
            <a:r>
              <a:rPr lang="id-ID" sz="2400"/>
              <a:t>anagement of activities that procure raw materials</a:t>
            </a:r>
            <a:r>
              <a:rPr lang="en-US" sz="2400"/>
              <a:t>,</a:t>
            </a:r>
            <a:endParaRPr lang="id-ID" sz="2400"/>
          </a:p>
          <a:p>
            <a:pPr eaLnBrk="1" hangingPunct="1">
              <a:buFont typeface="Arial" charset="0"/>
              <a:buNone/>
            </a:pPr>
            <a:r>
              <a:rPr lang="id-ID" sz="2400"/>
              <a:t>Transform those materials into intermediate goods and final </a:t>
            </a:r>
          </a:p>
          <a:p>
            <a:pPr eaLnBrk="1" hangingPunct="1">
              <a:buFont typeface="Arial" charset="0"/>
              <a:buNone/>
            </a:pPr>
            <a:r>
              <a:rPr lang="id-ID" sz="2400"/>
              <a:t>products</a:t>
            </a:r>
            <a:r>
              <a:rPr lang="en-US" sz="2400"/>
              <a:t>,</a:t>
            </a:r>
            <a:r>
              <a:rPr lang="id-ID" sz="2400"/>
              <a:t> and deliver the products through a distribution  system</a:t>
            </a:r>
            <a:endParaRPr lang="en-US" sz="2400"/>
          </a:p>
          <a:p>
            <a:pPr eaLnBrk="1" hangingPunct="1">
              <a:buFont typeface="Wingdings 2" pitchFamily="18" charset="2"/>
              <a:buNone/>
            </a:pPr>
            <a:endParaRPr lang="id-ID" sz="2400"/>
          </a:p>
          <a:p>
            <a:pPr eaLnBrk="1" hangingPunct="1">
              <a:buFont typeface="Wingdings 2" pitchFamily="18" charset="2"/>
              <a:buNone/>
            </a:pPr>
            <a:r>
              <a:rPr lang="id-ID" sz="2400"/>
              <a:t>Metode atau pendekatan integratif untuk mengelola aliran produk, </a:t>
            </a:r>
          </a:p>
          <a:p>
            <a:pPr eaLnBrk="1" hangingPunct="1">
              <a:buFont typeface="Wingdings 2" pitchFamily="18" charset="2"/>
              <a:buNone/>
            </a:pPr>
            <a:r>
              <a:rPr lang="id-ID" sz="2400"/>
              <a:t>informasi, dan uang secara terintegrasi yang melibatkan pihak-</a:t>
            </a:r>
          </a:p>
          <a:p>
            <a:pPr eaLnBrk="1" hangingPunct="1">
              <a:buFont typeface="Wingdings 2" pitchFamily="18" charset="2"/>
              <a:buNone/>
            </a:pPr>
            <a:r>
              <a:rPr lang="id-ID" sz="2400"/>
              <a:t>pihak mulai dari hulu ke hilir yang terdiri dari supplier, pabrik, </a:t>
            </a:r>
          </a:p>
          <a:p>
            <a:pPr eaLnBrk="1" hangingPunct="1">
              <a:buFont typeface="Wingdings 2" pitchFamily="18" charset="2"/>
              <a:buNone/>
            </a:pPr>
            <a:r>
              <a:rPr lang="id-ID" sz="2400"/>
              <a:t>jaringan distribusi maupun jasa-jasa logistik</a:t>
            </a:r>
          </a:p>
          <a:p>
            <a:pPr eaLnBrk="1" hangingPunct="1">
              <a:buFont typeface="Wingdings 2" pitchFamily="18" charset="2"/>
              <a:buNone/>
            </a:pPr>
            <a:endParaRPr lang="id-ID" sz="2400"/>
          </a:p>
          <a:p>
            <a:pPr eaLnBrk="1" hangingPunct="1">
              <a:buFont typeface="Wingdings 2" pitchFamily="18" charset="2"/>
              <a:buNone/>
            </a:pPr>
            <a:endParaRPr lang="en-US" sz="2400"/>
          </a:p>
        </p:txBody>
      </p:sp>
      <p:sp>
        <p:nvSpPr>
          <p:cNvPr id="30724" name="Slide Number Placeholder 3"/>
          <p:cNvSpPr>
            <a:spLocks noGrp="1"/>
          </p:cNvSpPr>
          <p:nvPr>
            <p:ph type="sldNum" sz="quarter" idx="12"/>
          </p:nvPr>
        </p:nvSpPr>
        <p:spPr bwMode="auto">
          <a:ln>
            <a:miter lim="800000"/>
            <a:headEnd/>
            <a:tailEnd/>
          </a:ln>
        </p:spPr>
        <p:txBody>
          <a:bodyPr wrap="square" numCol="1" compatLnSpc="1">
            <a:prstTxWarp prst="textNoShape">
              <a:avLst/>
            </a:prstTxWarp>
            <a:normAutofit/>
          </a:bodyPr>
          <a:lstStyle/>
          <a:p>
            <a:pPr>
              <a:defRPr/>
            </a:pPr>
            <a:fld id="{3E0BCD99-FBE6-4755-935C-B644A3EA4A87}" type="slidenum">
              <a:rPr lang="en-US"/>
              <a:pPr>
                <a:defRPr/>
              </a:pPr>
              <a:t>20</a:t>
            </a:fld>
            <a:endParaRPr lang="en-US"/>
          </a:p>
        </p:txBody>
      </p:sp>
    </p:spTree>
    <p:extLst>
      <p:ext uri="{BB962C8B-B14F-4D97-AF65-F5344CB8AC3E}">
        <p14:creationId xmlns:p14="http://schemas.microsoft.com/office/powerpoint/2010/main" val="18542133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685800"/>
            <a:ext cx="8229600" cy="1143000"/>
          </a:xfrm>
        </p:spPr>
        <p:txBody>
          <a:bodyPr/>
          <a:lstStyle/>
          <a:p>
            <a:pPr eaLnBrk="1" hangingPunct="1"/>
            <a:r>
              <a:rPr lang="en-US" sz="4000" dirty="0"/>
              <a:t>TANTANGAN DALAM MENGELOLA SC</a:t>
            </a:r>
          </a:p>
        </p:txBody>
      </p:sp>
      <p:sp>
        <p:nvSpPr>
          <p:cNvPr id="19459" name="Content Placeholder 2"/>
          <p:cNvSpPr>
            <a:spLocks noGrp="1"/>
          </p:cNvSpPr>
          <p:nvPr>
            <p:ph idx="1"/>
          </p:nvPr>
        </p:nvSpPr>
        <p:spPr>
          <a:xfrm>
            <a:off x="457200" y="1828800"/>
            <a:ext cx="8229600" cy="4297363"/>
          </a:xfrm>
        </p:spPr>
        <p:txBody>
          <a:bodyPr/>
          <a:lstStyle/>
          <a:p>
            <a:pPr eaLnBrk="1" hangingPunct="1"/>
            <a:r>
              <a:rPr lang="en-US" dirty="0" err="1"/>
              <a:t>Kompleksitas</a:t>
            </a:r>
            <a:r>
              <a:rPr lang="en-US" dirty="0"/>
              <a:t> </a:t>
            </a:r>
            <a:r>
              <a:rPr lang="en-US" dirty="0" err="1"/>
              <a:t>struktur</a:t>
            </a:r>
            <a:r>
              <a:rPr lang="en-US" dirty="0"/>
              <a:t> SC</a:t>
            </a:r>
          </a:p>
          <a:p>
            <a:pPr eaLnBrk="1" hangingPunct="1"/>
            <a:r>
              <a:rPr lang="en-US" dirty="0" err="1"/>
              <a:t>Ketidakpastian</a:t>
            </a:r>
            <a:endParaRPr lang="id-ID" dirty="0"/>
          </a:p>
          <a:p>
            <a:pPr marL="0" indent="0" eaLnBrk="1" hangingPunct="1">
              <a:buNone/>
            </a:pPr>
            <a:endParaRPr lang="id-ID" dirty="0"/>
          </a:p>
          <a:p>
            <a:pPr marL="0" indent="0" eaLnBrk="1" hangingPunct="1">
              <a:buNone/>
            </a:pPr>
            <a:r>
              <a:rPr lang="id-ID" dirty="0"/>
              <a:t>Definisi:</a:t>
            </a:r>
          </a:p>
          <a:p>
            <a:pPr eaLnBrk="1" hangingPunct="1"/>
            <a:endParaRPr lang="en-US" dirty="0"/>
          </a:p>
        </p:txBody>
      </p:sp>
      <p:sp>
        <p:nvSpPr>
          <p:cNvPr id="4" name="Content Placeholder 4"/>
          <p:cNvSpPr txBox="1">
            <a:spLocks/>
          </p:cNvSpPr>
          <p:nvPr/>
        </p:nvSpPr>
        <p:spPr bwMode="auto">
          <a:xfrm>
            <a:off x="533400" y="4038600"/>
            <a:ext cx="8610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2" pitchFamily="18" charset="2"/>
              <a:buNone/>
            </a:pPr>
            <a:r>
              <a:rPr lang="id-ID" sz="2800" dirty="0"/>
              <a:t>Kumpulan kegiatan dan aksi strategis di sepanjang supply chain yang menciptakan rekonsiliasi antara apa yang dibutuhkanpelanggan akhir dengan sumber daya yang ada pada supply chain tersebut.</a:t>
            </a:r>
            <a:endParaRPr lang="en-US" sz="2800" dirty="0"/>
          </a:p>
        </p:txBody>
      </p:sp>
    </p:spTree>
    <p:extLst>
      <p:ext uri="{BB962C8B-B14F-4D97-AF65-F5344CB8AC3E}">
        <p14:creationId xmlns:p14="http://schemas.microsoft.com/office/powerpoint/2010/main" val="784127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915400" cy="1162050"/>
          </a:xfrm>
        </p:spPr>
        <p:txBody>
          <a:bodyPr/>
          <a:lstStyle/>
          <a:p>
            <a:pPr algn="ctr" eaLnBrk="1" fontAlgn="auto" hangingPunct="1">
              <a:spcAft>
                <a:spcPts val="0"/>
              </a:spcAft>
              <a:defRPr/>
            </a:pPr>
            <a:r>
              <a:rPr lang="id-ID" sz="3600" dirty="0">
                <a:solidFill>
                  <a:schemeClr val="accent4">
                    <a:lumMod val="75000"/>
                  </a:schemeClr>
                </a:solidFill>
              </a:rPr>
              <a:t>Tujuan dan kemampuan strategis supply chain</a:t>
            </a:r>
            <a:endParaRPr sz="3600" dirty="0">
              <a:solidFill>
                <a:schemeClr val="accent4">
                  <a:lumMod val="75000"/>
                </a:schemeClr>
              </a:solidFill>
            </a:endParaRPr>
          </a:p>
        </p:txBody>
      </p:sp>
      <p:sp>
        <p:nvSpPr>
          <p:cNvPr id="45059" name="Slide Number Placeholder 4"/>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D24B07D9-84A8-4974-9008-204EED7C4555}" type="slidenum">
              <a:rPr lang="en-US" smtClean="0"/>
              <a:pPr>
                <a:defRPr/>
              </a:pPr>
              <a:t>22</a:t>
            </a:fld>
            <a:endParaRPr lang="en-US"/>
          </a:p>
        </p:txBody>
      </p:sp>
      <p:sp>
        <p:nvSpPr>
          <p:cNvPr id="6" name="Rectangle 5"/>
          <p:cNvSpPr/>
          <p:nvPr/>
        </p:nvSpPr>
        <p:spPr>
          <a:xfrm>
            <a:off x="457200" y="2514600"/>
            <a:ext cx="2438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Kemampuan SC</a:t>
            </a:r>
            <a:endParaRPr lang="en-US" dirty="0"/>
          </a:p>
        </p:txBody>
      </p:sp>
      <p:sp>
        <p:nvSpPr>
          <p:cNvPr id="7" name="Rectangle 6"/>
          <p:cNvSpPr/>
          <p:nvPr/>
        </p:nvSpPr>
        <p:spPr>
          <a:xfrm>
            <a:off x="5410200" y="25146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dirty="0"/>
              <a:t>Aspirasi Pelanggan</a:t>
            </a:r>
            <a:endParaRPr lang="en-US" dirty="0"/>
          </a:p>
        </p:txBody>
      </p:sp>
      <p:sp>
        <p:nvSpPr>
          <p:cNvPr id="8" name="Rectangle 7"/>
          <p:cNvSpPr/>
          <p:nvPr/>
        </p:nvSpPr>
        <p:spPr>
          <a:xfrm>
            <a:off x="457200" y="3352800"/>
            <a:ext cx="24384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a:buFont typeface="+mj-lt"/>
              <a:buAutoNum type="arabicPeriod"/>
              <a:defRPr/>
            </a:pPr>
            <a:r>
              <a:rPr lang="id-ID" dirty="0"/>
              <a:t>Beroperasi secara efisien</a:t>
            </a:r>
          </a:p>
          <a:p>
            <a:pPr marL="342900" indent="-342900" algn="ctr">
              <a:buFont typeface="+mj-lt"/>
              <a:buAutoNum type="arabicPeriod"/>
              <a:defRPr/>
            </a:pPr>
            <a:r>
              <a:rPr lang="id-ID" dirty="0"/>
              <a:t>Menciptakan kualitas</a:t>
            </a:r>
          </a:p>
          <a:p>
            <a:pPr marL="342900" indent="-342900" algn="ctr">
              <a:buFont typeface="+mj-lt"/>
              <a:buAutoNum type="arabicPeriod"/>
              <a:defRPr/>
            </a:pPr>
            <a:r>
              <a:rPr lang="id-ID" dirty="0"/>
              <a:t>Cepat</a:t>
            </a:r>
          </a:p>
          <a:p>
            <a:pPr marL="342900" indent="-342900" algn="ctr">
              <a:buFont typeface="+mj-lt"/>
              <a:buAutoNum type="arabicPeriod"/>
              <a:defRPr/>
            </a:pPr>
            <a:r>
              <a:rPr lang="id-ID" dirty="0"/>
              <a:t>Fleksibel</a:t>
            </a:r>
          </a:p>
          <a:p>
            <a:pPr marL="342900" indent="-342900" algn="ctr">
              <a:buFont typeface="+mj-lt"/>
              <a:buAutoNum type="arabicPeriod"/>
              <a:defRPr/>
            </a:pPr>
            <a:r>
              <a:rPr lang="id-ID" dirty="0"/>
              <a:t>Inovatif</a:t>
            </a:r>
            <a:endParaRPr lang="en-US" dirty="0"/>
          </a:p>
        </p:txBody>
      </p:sp>
      <p:sp>
        <p:nvSpPr>
          <p:cNvPr id="9" name="Rectangle 8"/>
          <p:cNvSpPr/>
          <p:nvPr/>
        </p:nvSpPr>
        <p:spPr>
          <a:xfrm>
            <a:off x="5410200" y="3352800"/>
            <a:ext cx="2286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a:lnSpc>
                <a:spcPct val="200000"/>
              </a:lnSpc>
              <a:buFont typeface="+mj-lt"/>
              <a:buAutoNum type="arabicPeriod"/>
              <a:defRPr/>
            </a:pPr>
            <a:r>
              <a:rPr lang="id-ID" dirty="0"/>
              <a:t>Murah</a:t>
            </a:r>
          </a:p>
          <a:p>
            <a:pPr marL="342900" indent="-342900" algn="ctr">
              <a:lnSpc>
                <a:spcPct val="200000"/>
              </a:lnSpc>
              <a:buFont typeface="+mj-lt"/>
              <a:buAutoNum type="arabicPeriod"/>
              <a:defRPr/>
            </a:pPr>
            <a:r>
              <a:rPr lang="id-ID" dirty="0"/>
              <a:t>Berkualitas</a:t>
            </a:r>
          </a:p>
          <a:p>
            <a:pPr marL="342900" indent="-342900" algn="ctr">
              <a:lnSpc>
                <a:spcPct val="200000"/>
              </a:lnSpc>
              <a:buFont typeface="+mj-lt"/>
              <a:buAutoNum type="arabicPeriod"/>
              <a:defRPr/>
            </a:pPr>
            <a:r>
              <a:rPr lang="id-ID" dirty="0"/>
              <a:t>Tepat waktu</a:t>
            </a:r>
          </a:p>
          <a:p>
            <a:pPr marL="342900" indent="-342900" algn="ctr">
              <a:lnSpc>
                <a:spcPct val="200000"/>
              </a:lnSpc>
              <a:buFont typeface="+mj-lt"/>
              <a:buAutoNum type="arabicPeriod"/>
              <a:defRPr/>
            </a:pPr>
            <a:r>
              <a:rPr lang="id-ID" dirty="0"/>
              <a:t>Bervariasi</a:t>
            </a:r>
            <a:endParaRPr lang="en-US" dirty="0"/>
          </a:p>
        </p:txBody>
      </p:sp>
      <p:cxnSp>
        <p:nvCxnSpPr>
          <p:cNvPr id="11" name="Straight Arrow Connector 10"/>
          <p:cNvCxnSpPr/>
          <p:nvPr/>
        </p:nvCxnSpPr>
        <p:spPr>
          <a:xfrm>
            <a:off x="2971800" y="4114800"/>
            <a:ext cx="2362200" cy="76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71800" y="4572000"/>
            <a:ext cx="2286000" cy="76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71800" y="5181600"/>
            <a:ext cx="2286000" cy="76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971800" y="5334000"/>
            <a:ext cx="2286000" cy="152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95600" y="5715000"/>
            <a:ext cx="2438400" cy="76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41742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Oval 3"/>
          <p:cNvSpPr>
            <a:spLocks noChangeArrowheads="1"/>
          </p:cNvSpPr>
          <p:nvPr/>
        </p:nvSpPr>
        <p:spPr bwMode="auto">
          <a:xfrm>
            <a:off x="609600" y="1981200"/>
            <a:ext cx="2971800" cy="1752600"/>
          </a:xfrm>
          <a:prstGeom prst="ellipse">
            <a:avLst/>
          </a:prstGeom>
          <a:solidFill>
            <a:srgbClr val="FF99CC"/>
          </a:solidFill>
          <a:ln w="9525">
            <a:solidFill>
              <a:schemeClr val="tx1"/>
            </a:solidFill>
            <a:round/>
            <a:headEnd/>
            <a:tailEnd/>
          </a:ln>
        </p:spPr>
        <p:txBody>
          <a:bodyPr wrap="none" anchor="ctr"/>
          <a:lstStyle/>
          <a:p>
            <a:pPr algn="ctr"/>
            <a:r>
              <a:rPr lang="en-US" b="1"/>
              <a:t>A</a:t>
            </a:r>
          </a:p>
          <a:p>
            <a:pPr algn="ctr"/>
            <a:r>
              <a:rPr lang="en-US" b="1"/>
              <a:t>Keluaran </a:t>
            </a:r>
          </a:p>
          <a:p>
            <a:pPr algn="ctr"/>
            <a:r>
              <a:rPr lang="en-US" b="1"/>
              <a:t>Anda</a:t>
            </a:r>
          </a:p>
          <a:p>
            <a:pPr algn="ctr"/>
            <a:r>
              <a:rPr lang="en-US" b="1"/>
              <a:t>(produk &amp; service)</a:t>
            </a:r>
          </a:p>
        </p:txBody>
      </p:sp>
      <p:sp>
        <p:nvSpPr>
          <p:cNvPr id="22531" name="Oval 4"/>
          <p:cNvSpPr>
            <a:spLocks noChangeArrowheads="1"/>
          </p:cNvSpPr>
          <p:nvPr/>
        </p:nvSpPr>
        <p:spPr bwMode="auto">
          <a:xfrm>
            <a:off x="5410200" y="2133600"/>
            <a:ext cx="3124200" cy="1524000"/>
          </a:xfrm>
          <a:prstGeom prst="ellipse">
            <a:avLst/>
          </a:prstGeom>
          <a:solidFill>
            <a:srgbClr val="9999FF"/>
          </a:solidFill>
          <a:ln w="9525">
            <a:solidFill>
              <a:schemeClr val="tx1"/>
            </a:solidFill>
            <a:round/>
            <a:headEnd/>
            <a:tailEnd/>
          </a:ln>
        </p:spPr>
        <p:txBody>
          <a:bodyPr wrap="none" anchor="ctr"/>
          <a:lstStyle/>
          <a:p>
            <a:pPr algn="ctr"/>
            <a:r>
              <a:rPr lang="en-US" b="1"/>
              <a:t>B</a:t>
            </a:r>
          </a:p>
          <a:p>
            <a:pPr algn="ctr"/>
            <a:r>
              <a:rPr lang="en-US" b="1"/>
              <a:t>Permintaan Pelanggan</a:t>
            </a:r>
          </a:p>
          <a:p>
            <a:pPr algn="ctr"/>
            <a:r>
              <a:rPr lang="en-US" b="1"/>
              <a:t>(Apa yg dibutuhkan &amp; </a:t>
            </a:r>
          </a:p>
          <a:p>
            <a:pPr algn="ctr"/>
            <a:r>
              <a:rPr lang="en-US" b="1"/>
              <a:t>Atau harapkan)</a:t>
            </a:r>
          </a:p>
        </p:txBody>
      </p:sp>
      <p:sp>
        <p:nvSpPr>
          <p:cNvPr id="22532" name="AutoShape 5"/>
          <p:cNvSpPr>
            <a:spLocks noChangeArrowheads="1"/>
          </p:cNvSpPr>
          <p:nvPr/>
        </p:nvSpPr>
        <p:spPr bwMode="auto">
          <a:xfrm>
            <a:off x="3657600" y="2590800"/>
            <a:ext cx="1676400" cy="457200"/>
          </a:xfrm>
          <a:prstGeom prst="leftRightArrow">
            <a:avLst>
              <a:gd name="adj1" fmla="val 50000"/>
              <a:gd name="adj2" fmla="val 73333"/>
            </a:avLst>
          </a:prstGeom>
          <a:solidFill>
            <a:schemeClr val="accent1"/>
          </a:solidFill>
          <a:ln w="9525">
            <a:solidFill>
              <a:schemeClr val="tx1"/>
            </a:solidFill>
            <a:miter lim="800000"/>
            <a:headEnd/>
            <a:tailEnd/>
          </a:ln>
        </p:spPr>
        <p:txBody>
          <a:bodyPr wrap="none" anchor="ctr"/>
          <a:lstStyle/>
          <a:p>
            <a:endParaRPr lang="id-ID"/>
          </a:p>
        </p:txBody>
      </p:sp>
      <p:sp>
        <p:nvSpPr>
          <p:cNvPr id="22533" name="Text Box 6"/>
          <p:cNvSpPr txBox="1">
            <a:spLocks noChangeArrowheads="1"/>
          </p:cNvSpPr>
          <p:nvPr/>
        </p:nvSpPr>
        <p:spPr bwMode="auto">
          <a:xfrm>
            <a:off x="4038600" y="2057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a:solidFill>
                  <a:srgbClr val="000000"/>
                </a:solidFill>
                <a:latin typeface="Tahoma" pitchFamily="34" charset="0"/>
              </a:rPr>
              <a:t>Versus</a:t>
            </a:r>
          </a:p>
        </p:txBody>
      </p:sp>
      <p:sp>
        <p:nvSpPr>
          <p:cNvPr id="22534" name="Oval 7"/>
          <p:cNvSpPr>
            <a:spLocks noChangeArrowheads="1"/>
          </p:cNvSpPr>
          <p:nvPr/>
        </p:nvSpPr>
        <p:spPr bwMode="auto">
          <a:xfrm>
            <a:off x="3048000" y="4267200"/>
            <a:ext cx="2667000" cy="1447800"/>
          </a:xfrm>
          <a:prstGeom prst="ellipse">
            <a:avLst/>
          </a:prstGeom>
          <a:solidFill>
            <a:srgbClr val="FF00FF">
              <a:alpha val="39999"/>
            </a:srgbClr>
          </a:solidFill>
          <a:ln w="9525">
            <a:solidFill>
              <a:schemeClr val="tx1"/>
            </a:solidFill>
            <a:round/>
            <a:headEnd/>
            <a:tailEnd/>
          </a:ln>
        </p:spPr>
        <p:txBody>
          <a:bodyPr wrap="none" anchor="ctr"/>
          <a:lstStyle/>
          <a:p>
            <a:endParaRPr lang="id-ID"/>
          </a:p>
        </p:txBody>
      </p:sp>
      <p:sp>
        <p:nvSpPr>
          <p:cNvPr id="22535" name="Oval 8"/>
          <p:cNvSpPr>
            <a:spLocks noChangeArrowheads="1"/>
          </p:cNvSpPr>
          <p:nvPr/>
        </p:nvSpPr>
        <p:spPr bwMode="auto">
          <a:xfrm>
            <a:off x="3505200" y="4267200"/>
            <a:ext cx="2667000" cy="1447800"/>
          </a:xfrm>
          <a:prstGeom prst="ellipse">
            <a:avLst/>
          </a:prstGeom>
          <a:solidFill>
            <a:schemeClr val="accent2">
              <a:alpha val="39999"/>
            </a:schemeClr>
          </a:solidFill>
          <a:ln w="9525">
            <a:solidFill>
              <a:schemeClr val="tx1"/>
            </a:solidFill>
            <a:round/>
            <a:headEnd/>
            <a:tailEnd/>
          </a:ln>
        </p:spPr>
        <p:txBody>
          <a:bodyPr wrap="none" anchor="ctr"/>
          <a:lstStyle/>
          <a:p>
            <a:pPr algn="ctr"/>
            <a:r>
              <a:rPr lang="en-US" b="1">
                <a:latin typeface="Tahoma" pitchFamily="34" charset="0"/>
              </a:rPr>
              <a:t>A = B</a:t>
            </a:r>
          </a:p>
        </p:txBody>
      </p:sp>
      <p:sp>
        <p:nvSpPr>
          <p:cNvPr id="22536" name="Text Box 9"/>
          <p:cNvSpPr txBox="1">
            <a:spLocks noChangeArrowheads="1"/>
          </p:cNvSpPr>
          <p:nvPr/>
        </p:nvSpPr>
        <p:spPr bwMode="auto">
          <a:xfrm>
            <a:off x="4240213" y="5870575"/>
            <a:ext cx="1017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chemeClr val="tx2"/>
                </a:solidFill>
              </a:rPr>
              <a:t>Puas</a:t>
            </a:r>
          </a:p>
        </p:txBody>
      </p:sp>
      <p:sp>
        <p:nvSpPr>
          <p:cNvPr id="22537" name="Line 10"/>
          <p:cNvSpPr>
            <a:spLocks noChangeShapeType="1"/>
          </p:cNvSpPr>
          <p:nvPr/>
        </p:nvSpPr>
        <p:spPr bwMode="auto">
          <a:xfrm>
            <a:off x="4572000" y="5257800"/>
            <a:ext cx="0" cy="7620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id-ID"/>
          </a:p>
        </p:txBody>
      </p:sp>
      <p:sp>
        <p:nvSpPr>
          <p:cNvPr id="22538" name="Text Box 11"/>
          <p:cNvSpPr txBox="1">
            <a:spLocks noChangeArrowheads="1"/>
          </p:cNvSpPr>
          <p:nvPr/>
        </p:nvSpPr>
        <p:spPr bwMode="auto">
          <a:xfrm>
            <a:off x="0" y="616226"/>
            <a:ext cx="9372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800" dirty="0"/>
              <a:t>KEPUASAN DIPEROLEH MANAKALA PRODUK</a:t>
            </a:r>
          </a:p>
          <a:p>
            <a:pPr algn="ctr" eaLnBrk="1" hangingPunct="1"/>
            <a:r>
              <a:rPr lang="en-US" sz="2800" dirty="0"/>
              <a:t>DAN LAYANAN SESUAI DENGAN HARAPAN</a:t>
            </a:r>
          </a:p>
          <a:p>
            <a:pPr algn="ctr" eaLnBrk="1" hangingPunct="1"/>
            <a:r>
              <a:rPr lang="en-US" sz="2800" dirty="0"/>
              <a:t>PELANGGAN</a:t>
            </a:r>
          </a:p>
        </p:txBody>
      </p:sp>
    </p:spTree>
    <p:extLst>
      <p:ext uri="{BB962C8B-B14F-4D97-AF65-F5344CB8AC3E}">
        <p14:creationId xmlns:p14="http://schemas.microsoft.com/office/powerpoint/2010/main" val="13323527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609600"/>
            <a:ext cx="7924800" cy="1143000"/>
          </a:xfrm>
        </p:spPr>
        <p:txBody>
          <a:bodyPr/>
          <a:lstStyle/>
          <a:p>
            <a:pPr eaLnBrk="1" hangingPunct="1"/>
            <a:r>
              <a:rPr lang="en-US" sz="3200" b="1" dirty="0">
                <a:solidFill>
                  <a:srgbClr val="FF0000"/>
                </a:solidFill>
                <a:latin typeface="Tahoma" pitchFamily="34" charset="0"/>
              </a:rPr>
              <a:t>STRATEGY SUPPLY CHAIN YANG DAPAT DIKEMBANGKAN</a:t>
            </a:r>
          </a:p>
        </p:txBody>
      </p:sp>
      <p:sp>
        <p:nvSpPr>
          <p:cNvPr id="25603" name="Rectangle 3"/>
          <p:cNvSpPr>
            <a:spLocks noGrp="1" noChangeArrowheads="1"/>
          </p:cNvSpPr>
          <p:nvPr>
            <p:ph idx="1"/>
          </p:nvPr>
        </p:nvSpPr>
        <p:spPr>
          <a:xfrm>
            <a:off x="533400" y="1981200"/>
            <a:ext cx="8229600" cy="4572000"/>
          </a:xfrm>
        </p:spPr>
        <p:txBody>
          <a:bodyPr/>
          <a:lstStyle/>
          <a:p>
            <a:pPr marL="609600" indent="-609600" eaLnBrk="1" hangingPunct="1">
              <a:lnSpc>
                <a:spcPct val="80000"/>
              </a:lnSpc>
              <a:buFont typeface="Wingdings" pitchFamily="2" charset="2"/>
              <a:buAutoNum type="arabicPeriod"/>
            </a:pPr>
            <a:r>
              <a:rPr lang="en-US" sz="2400" dirty="0">
                <a:latin typeface="Tahoma" pitchFamily="34" charset="0"/>
              </a:rPr>
              <a:t>MENGURANGI MATA RANTAI: PENJUALAN DILAKUKAN LANGSUNG KE PELANGGAN.</a:t>
            </a:r>
          </a:p>
          <a:p>
            <a:pPr marL="609600" indent="-609600" eaLnBrk="1" hangingPunct="1">
              <a:lnSpc>
                <a:spcPct val="80000"/>
              </a:lnSpc>
              <a:buFont typeface="Wingdings" pitchFamily="2" charset="2"/>
              <a:buAutoNum type="arabicPeriod"/>
            </a:pPr>
            <a:r>
              <a:rPr lang="en-US" sz="2400" dirty="0">
                <a:latin typeface="Tahoma" pitchFamily="34" charset="0"/>
              </a:rPr>
              <a:t>MEMESAN KOMPONEN HANYA APABILA SUDAH MENERIMA PESANAN.</a:t>
            </a:r>
          </a:p>
          <a:p>
            <a:pPr marL="609600" indent="-609600" eaLnBrk="1" hangingPunct="1">
              <a:lnSpc>
                <a:spcPct val="80000"/>
              </a:lnSpc>
              <a:buFont typeface="Wingdings" pitchFamily="2" charset="2"/>
              <a:buAutoNum type="arabicPeriod"/>
            </a:pPr>
            <a:r>
              <a:rPr lang="en-US" sz="2400" dirty="0">
                <a:latin typeface="Tahoma" pitchFamily="34" charset="0"/>
              </a:rPr>
              <a:t>MENENTUKAN WAKTU STANDAR BAGI ANGGOTA SUPPLY CHAIN.</a:t>
            </a:r>
          </a:p>
          <a:p>
            <a:pPr marL="609600" indent="-609600" eaLnBrk="1" hangingPunct="1">
              <a:lnSpc>
                <a:spcPct val="80000"/>
              </a:lnSpc>
              <a:buFont typeface="Wingdings" pitchFamily="2" charset="2"/>
              <a:buAutoNum type="arabicPeriod"/>
            </a:pPr>
            <a:r>
              <a:rPr lang="en-US" sz="2400" dirty="0">
                <a:latin typeface="Tahoma" pitchFamily="34" charset="0"/>
              </a:rPr>
              <a:t>MENCIUTKAN JUMLAH PEMASOK.</a:t>
            </a:r>
          </a:p>
          <a:p>
            <a:pPr marL="609600" indent="-609600" eaLnBrk="1" hangingPunct="1">
              <a:lnSpc>
                <a:spcPct val="80000"/>
              </a:lnSpc>
              <a:buFont typeface="Wingdings" pitchFamily="2" charset="2"/>
              <a:buAutoNum type="arabicPeriod"/>
            </a:pPr>
            <a:r>
              <a:rPr lang="en-US" sz="2400" dirty="0">
                <a:latin typeface="Tahoma" pitchFamily="34" charset="0"/>
              </a:rPr>
              <a:t>MENGUTAMAKAN PEMASOK YANG DEKAT DENGAN PABRIK.</a:t>
            </a:r>
          </a:p>
          <a:p>
            <a:pPr marL="609600" indent="-609600" eaLnBrk="1" hangingPunct="1">
              <a:lnSpc>
                <a:spcPct val="80000"/>
              </a:lnSpc>
              <a:buFont typeface="Wingdings" pitchFamily="2" charset="2"/>
              <a:buAutoNum type="arabicPeriod"/>
            </a:pPr>
            <a:r>
              <a:rPr lang="en-US" sz="2400" dirty="0">
                <a:latin typeface="Tahoma" pitchFamily="34" charset="0"/>
              </a:rPr>
              <a:t>MENGEMBANGKAN JIT MANUFACTURING.</a:t>
            </a:r>
          </a:p>
          <a:p>
            <a:pPr marL="609600" indent="-609600" eaLnBrk="1" hangingPunct="1">
              <a:lnSpc>
                <a:spcPct val="80000"/>
              </a:lnSpc>
              <a:buFont typeface="Wingdings" pitchFamily="2" charset="2"/>
              <a:buAutoNum type="arabicPeriod"/>
            </a:pPr>
            <a:r>
              <a:rPr lang="en-US" sz="2400" dirty="0">
                <a:latin typeface="Tahoma" pitchFamily="34" charset="0"/>
              </a:rPr>
              <a:t>MENGEMBANGKAN E-COMMERCE.</a:t>
            </a:r>
          </a:p>
          <a:p>
            <a:pPr marL="609600" indent="-609600" eaLnBrk="1" hangingPunct="1">
              <a:lnSpc>
                <a:spcPct val="80000"/>
              </a:lnSpc>
              <a:buFont typeface="Wingdings" pitchFamily="2" charset="2"/>
              <a:buAutoNum type="arabicPeriod"/>
            </a:pPr>
            <a:r>
              <a:rPr lang="en-US" sz="2400" dirty="0">
                <a:latin typeface="Tahoma" pitchFamily="34" charset="0"/>
              </a:rPr>
              <a:t>MELAKUKAN KEMITRAAN.</a:t>
            </a:r>
          </a:p>
        </p:txBody>
      </p:sp>
      <p:sp>
        <p:nvSpPr>
          <p:cNvPr id="49156" name="Slide Number Placeholder 5"/>
          <p:cNvSpPr>
            <a:spLocks noGrp="1"/>
          </p:cNvSpPr>
          <p:nvPr>
            <p:ph type="sldNum" sz="quarter" idx="12"/>
          </p:nvPr>
        </p:nvSpPr>
        <p:spPr bwMode="auto">
          <a:ln>
            <a:miter lim="800000"/>
            <a:headEnd/>
            <a:tailEnd/>
          </a:ln>
        </p:spPr>
        <p:txBody>
          <a:bodyPr wrap="square" numCol="1" anchorCtr="0" compatLnSpc="1">
            <a:prstTxWarp prst="textNoShape">
              <a:avLst/>
            </a:prstTxWarp>
          </a:bodyPr>
          <a:lstStyle/>
          <a:p>
            <a:pPr>
              <a:defRPr/>
            </a:pPr>
            <a:fld id="{35E54BF9-A752-485E-96CD-14E35EF20E2E}" type="slidenum">
              <a:rPr lang="en-US" smtClean="0"/>
              <a:pPr>
                <a:defRPr/>
              </a:pPr>
              <a:t>24</a:t>
            </a:fld>
            <a:endParaRPr lang="en-US"/>
          </a:p>
        </p:txBody>
      </p:sp>
    </p:spTree>
    <p:extLst>
      <p:ext uri="{BB962C8B-B14F-4D97-AF65-F5344CB8AC3E}">
        <p14:creationId xmlns:p14="http://schemas.microsoft.com/office/powerpoint/2010/main" val="22999746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229600" cy="4525963"/>
          </a:xfrm>
        </p:spPr>
        <p:txBody>
          <a:bodyPr/>
          <a:lstStyle/>
          <a:p>
            <a:r>
              <a:rPr lang="id-ID" sz="2400" b="1" dirty="0"/>
              <a:t>Bentuk Planning Sistem Teknologi Informasi</a:t>
            </a:r>
            <a:r>
              <a:rPr lang="id-ID" sz="2400" dirty="0"/>
              <a:t> terbagi menjadi 2 (dua) bentuk :</a:t>
            </a:r>
          </a:p>
          <a:p>
            <a:pPr marL="622300" indent="-622300">
              <a:buNone/>
            </a:pPr>
            <a:r>
              <a:rPr lang="id-ID" sz="2400" dirty="0"/>
              <a:t>     1. Perancangan sistem teknologi informasi secara umum, Yaitu perancangan sistem teknologi informasi yang terkonsep, masuk akal, dirancang dengan daya fikir yang luas / secara makro. Analisis sistem dan desain sistem secara umum bergantung satu sama lain. Dari proses pengumpulan, analisis dan digambarkan atau didesain secara umum.</a:t>
            </a:r>
          </a:p>
          <a:p>
            <a:pPr marL="622300" indent="-622300">
              <a:buNone/>
            </a:pPr>
            <a:r>
              <a:rPr lang="id-ID" sz="2400" dirty="0"/>
              <a:t>     2. Perancangan sistem teknologi informasi secara terinci / phisik.</a:t>
            </a:r>
          </a:p>
          <a:p>
            <a:endParaRPr lang="id-ID" sz="2400" dirty="0"/>
          </a:p>
        </p:txBody>
      </p:sp>
      <p:sp>
        <p:nvSpPr>
          <p:cNvPr id="4" name="Rectangle 3"/>
          <p:cNvSpPr/>
          <p:nvPr/>
        </p:nvSpPr>
        <p:spPr>
          <a:xfrm>
            <a:off x="0" y="762000"/>
            <a:ext cx="9144000" cy="584775"/>
          </a:xfrm>
          <a:prstGeom prst="rect">
            <a:avLst/>
          </a:prstGeom>
        </p:spPr>
        <p:txBody>
          <a:bodyPr wrap="square">
            <a:spAutoFit/>
          </a:bodyPr>
          <a:lstStyle/>
          <a:p>
            <a:r>
              <a:rPr lang="id-ID" sz="3200" b="1" dirty="0"/>
              <a:t>Bentuk Planning Sistem Teknologi Informasi</a:t>
            </a:r>
            <a:r>
              <a:rPr lang="id-ID" sz="3200" dirty="0"/>
              <a:t> </a:t>
            </a:r>
          </a:p>
        </p:txBody>
      </p:sp>
    </p:spTree>
    <p:extLst>
      <p:ext uri="{BB962C8B-B14F-4D97-AF65-F5344CB8AC3E}">
        <p14:creationId xmlns:p14="http://schemas.microsoft.com/office/powerpoint/2010/main" val="2447945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884238"/>
          </a:xfrm>
        </p:spPr>
        <p:txBody>
          <a:bodyPr/>
          <a:lstStyle/>
          <a:p>
            <a:r>
              <a:rPr lang="id-ID" sz="4000" b="1" dirty="0"/>
              <a:t>Bentuk Planning Sistem Teknologi Informasi</a:t>
            </a:r>
            <a:endParaRPr lang="id-ID" dirty="0"/>
          </a:p>
        </p:txBody>
      </p:sp>
      <p:sp>
        <p:nvSpPr>
          <p:cNvPr id="3" name="Content Placeholder 2"/>
          <p:cNvSpPr>
            <a:spLocks noGrp="1"/>
          </p:cNvSpPr>
          <p:nvPr>
            <p:ph idx="1"/>
          </p:nvPr>
        </p:nvSpPr>
        <p:spPr>
          <a:xfrm>
            <a:off x="457200" y="1981200"/>
            <a:ext cx="8610600" cy="4144963"/>
          </a:xfrm>
        </p:spPr>
        <p:txBody>
          <a:bodyPr/>
          <a:lstStyle/>
          <a:p>
            <a:pPr marL="622300" indent="-622300">
              <a:buNone/>
            </a:pPr>
            <a:r>
              <a:rPr lang="id-ID" sz="2400" dirty="0"/>
              <a:t>   2. Perancangan sistem teknologi informasi secara terinci / phisik.</a:t>
            </a:r>
          </a:p>
          <a:p>
            <a:pPr marL="542925" indent="-542925">
              <a:buNone/>
            </a:pPr>
            <a:r>
              <a:rPr lang="id-ID" sz="2800" dirty="0"/>
              <a:t>       Yaitu perancangan sistem teknologi informasi yang memberikan gambaran yang jelas atau rancang bangun (desain) yang lengkap kepada programmer. Pada perancangan sistem ini programmer, user dan para ahli teknik ikut terlibat. Tujuan dari desain sistem ini adalah untuk memberikan gambaran secara umum kepada user tentang sistem yang baru.</a:t>
            </a:r>
          </a:p>
          <a:p>
            <a:endParaRPr lang="id-ID" sz="2800" dirty="0"/>
          </a:p>
        </p:txBody>
      </p:sp>
    </p:spTree>
    <p:extLst>
      <p:ext uri="{BB962C8B-B14F-4D97-AF65-F5344CB8AC3E}">
        <p14:creationId xmlns:p14="http://schemas.microsoft.com/office/powerpoint/2010/main" val="2280122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1143000"/>
          </a:xfrm>
        </p:spPr>
        <p:txBody>
          <a:bodyPr/>
          <a:lstStyle/>
          <a:p>
            <a:r>
              <a:rPr lang="id-ID" sz="4000" b="1" dirty="0"/>
              <a:t>Bentuk Planning Sistem Teknologi Informasi</a:t>
            </a:r>
            <a:endParaRPr lang="id-ID" dirty="0"/>
          </a:p>
        </p:txBody>
      </p:sp>
      <p:sp>
        <p:nvSpPr>
          <p:cNvPr id="3" name="Content Placeholder 2"/>
          <p:cNvSpPr>
            <a:spLocks noGrp="1"/>
          </p:cNvSpPr>
          <p:nvPr>
            <p:ph idx="1"/>
          </p:nvPr>
        </p:nvSpPr>
        <p:spPr>
          <a:xfrm>
            <a:off x="457200" y="1828800"/>
            <a:ext cx="8229600" cy="4297363"/>
          </a:xfrm>
        </p:spPr>
        <p:txBody>
          <a:bodyPr/>
          <a:lstStyle/>
          <a:p>
            <a:r>
              <a:rPr lang="id-ID" sz="2800" b="1" dirty="0"/>
              <a:t>Personil Yang Terlibat</a:t>
            </a:r>
            <a:endParaRPr lang="id-ID" sz="2800" dirty="0"/>
          </a:p>
          <a:p>
            <a:r>
              <a:rPr lang="id-ID" sz="2800" dirty="0"/>
              <a:t>Perencanaan  sistem teknologi informasi seharusnya melibatkan beberapa personil/ pihak lain yang terlibat dalam pengembangan nantinya seperti :</a:t>
            </a:r>
          </a:p>
          <a:p>
            <a:pPr marL="808038" indent="-808038">
              <a:buNone/>
            </a:pPr>
            <a:r>
              <a:rPr lang="id-ID" sz="2800" dirty="0"/>
              <a:t>    1. Spesialis Pengendali Sistem Teknologi Informasi</a:t>
            </a:r>
          </a:p>
          <a:p>
            <a:pPr marL="0" indent="0">
              <a:buNone/>
            </a:pPr>
            <a:r>
              <a:rPr lang="id-ID" sz="2800" dirty="0"/>
              <a:t>    2. Penjamin Kualitas sistem</a:t>
            </a:r>
          </a:p>
          <a:p>
            <a:pPr marL="0" indent="0">
              <a:buNone/>
            </a:pPr>
            <a:r>
              <a:rPr lang="id-ID" sz="2800" dirty="0"/>
              <a:t>    3. Spesialis Komunikasi Data</a:t>
            </a:r>
          </a:p>
          <a:p>
            <a:pPr marL="0" indent="0">
              <a:buNone/>
            </a:pPr>
            <a:r>
              <a:rPr lang="id-ID" sz="2800" dirty="0"/>
              <a:t>    4. Pengguna Sistem Teknologi Informasi (User)</a:t>
            </a:r>
          </a:p>
          <a:p>
            <a:endParaRPr lang="id-ID" sz="2800" dirty="0"/>
          </a:p>
        </p:txBody>
      </p:sp>
    </p:spTree>
    <p:extLst>
      <p:ext uri="{BB962C8B-B14F-4D97-AF65-F5344CB8AC3E}">
        <p14:creationId xmlns:p14="http://schemas.microsoft.com/office/powerpoint/2010/main" val="1036934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id-ID" sz="3600" b="1" dirty="0"/>
              <a:t>Bentuk Planning Sistem Teknologi Informasi</a:t>
            </a:r>
            <a:endParaRPr lang="id-ID" sz="3600" dirty="0"/>
          </a:p>
        </p:txBody>
      </p:sp>
      <p:sp>
        <p:nvSpPr>
          <p:cNvPr id="3" name="Content Placeholder 2"/>
          <p:cNvSpPr>
            <a:spLocks noGrp="1"/>
          </p:cNvSpPr>
          <p:nvPr>
            <p:ph idx="1"/>
          </p:nvPr>
        </p:nvSpPr>
        <p:spPr>
          <a:xfrm>
            <a:off x="228600" y="1295400"/>
            <a:ext cx="8839200" cy="4525963"/>
          </a:xfrm>
        </p:spPr>
        <p:txBody>
          <a:bodyPr/>
          <a:lstStyle/>
          <a:p>
            <a:r>
              <a:rPr lang="id-ID" sz="2400" b="1" dirty="0"/>
              <a:t>Tahap Perancangan Sistem Teknologi Informasi</a:t>
            </a:r>
            <a:endParaRPr lang="id-ID" sz="2400" dirty="0"/>
          </a:p>
          <a:p>
            <a:pPr marL="357188" indent="-357188">
              <a:buNone/>
            </a:pPr>
            <a:r>
              <a:rPr lang="id-ID" sz="2400" b="1" dirty="0"/>
              <a:t>      pada tahap ini/ perancangan  sistem IT :     </a:t>
            </a:r>
            <a:r>
              <a:rPr lang="id-ID" sz="2400" dirty="0"/>
              <a:t>Hal – hal atau tahap-tahap yang harus diperhatikan dalam perancangan teknologi informasi yaitu :</a:t>
            </a:r>
          </a:p>
          <a:p>
            <a:pPr marL="0" indent="0">
              <a:buNone/>
            </a:pPr>
            <a:r>
              <a:rPr lang="id-ID" sz="2400" dirty="0"/>
              <a:t>     1. Perancangan Output</a:t>
            </a:r>
          </a:p>
          <a:p>
            <a:pPr marL="622300" indent="0">
              <a:buNone/>
            </a:pPr>
            <a:r>
              <a:rPr lang="id-ID" sz="2400" dirty="0"/>
              <a:t>Perancangan output atau keluaran merupakan hal yang tidak dapat diabaikan, karena laporan atau keluaran yang dihasilkan harus memudahkan bagi setiap unsur manusia yang membutuhkannya.</a:t>
            </a:r>
          </a:p>
          <a:p>
            <a:pPr marL="0" indent="0">
              <a:buNone/>
            </a:pPr>
            <a:r>
              <a:rPr lang="id-ID" sz="2400" dirty="0"/>
              <a:t>         Tipe output dapat dibedakan : Eksternal dan  internal</a:t>
            </a:r>
          </a:p>
          <a:p>
            <a:r>
              <a:rPr lang="id-ID" sz="2400" b="1" dirty="0"/>
              <a:t>Eksternal</a:t>
            </a:r>
            <a:r>
              <a:rPr lang="id-ID" sz="2400" dirty="0"/>
              <a:t> : Tujuan output untuk informasi diluar organisasi pemakai. Contohnya : faktur, check, tanda terima pembayaran, dll.</a:t>
            </a:r>
          </a:p>
          <a:p>
            <a:r>
              <a:rPr lang="id-ID" sz="2400" dirty="0"/>
              <a:t>Internal :</a:t>
            </a:r>
          </a:p>
          <a:p>
            <a:endParaRPr lang="id-ID" sz="2400" dirty="0"/>
          </a:p>
        </p:txBody>
      </p:sp>
    </p:spTree>
    <p:extLst>
      <p:ext uri="{BB962C8B-B14F-4D97-AF65-F5344CB8AC3E}">
        <p14:creationId xmlns:p14="http://schemas.microsoft.com/office/powerpoint/2010/main" val="2988289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id-ID" sz="3600" b="1" dirty="0"/>
              <a:t>Bentuk Planning Sistem Teknologi Informasi</a:t>
            </a:r>
            <a:endParaRPr lang="id-ID" sz="3600" dirty="0"/>
          </a:p>
        </p:txBody>
      </p:sp>
      <p:sp>
        <p:nvSpPr>
          <p:cNvPr id="3" name="Content Placeholder 2"/>
          <p:cNvSpPr>
            <a:spLocks noGrp="1"/>
          </p:cNvSpPr>
          <p:nvPr>
            <p:ph idx="1"/>
          </p:nvPr>
        </p:nvSpPr>
        <p:spPr>
          <a:xfrm>
            <a:off x="457200" y="1600200"/>
            <a:ext cx="8534400" cy="4525963"/>
          </a:xfrm>
        </p:spPr>
        <p:txBody>
          <a:bodyPr/>
          <a:lstStyle/>
          <a:p>
            <a:r>
              <a:rPr lang="id-ID" sz="2800" dirty="0"/>
              <a:t>Internal : Tujuan output untuk informasi dilingkungan organisasi pemakai. Contohnya : laporan-laporan terinci, laporan-laporan ringkasan, dll.</a:t>
            </a:r>
          </a:p>
          <a:p>
            <a:pPr marL="714375"/>
            <a:r>
              <a:rPr lang="id-ID" sz="2800" dirty="0"/>
              <a:t>Yang harus diperhatikan dalam perancangan output :</a:t>
            </a:r>
          </a:p>
          <a:p>
            <a:pPr marL="714375"/>
            <a:r>
              <a:rPr lang="id-ID" sz="2800" dirty="0"/>
              <a:t>Tipe output (Eksternal, Internal)</a:t>
            </a:r>
          </a:p>
          <a:p>
            <a:pPr marL="714375"/>
            <a:r>
              <a:rPr lang="id-ID" sz="2800" dirty="0"/>
              <a:t>Isi output (keterangan atau informasi)</a:t>
            </a:r>
          </a:p>
          <a:p>
            <a:pPr marL="714375"/>
            <a:r>
              <a:rPr lang="id-ID" sz="2800" dirty="0"/>
              <a:t>Format output (berupa keterangan/narrative, tabel atau grafik)</a:t>
            </a:r>
          </a:p>
          <a:p>
            <a:pPr marL="714375"/>
            <a:r>
              <a:rPr lang="id-ID" sz="2800" dirty="0"/>
              <a:t>Frekuensi (banyaknya pencetakan dalam periode tertentu)</a:t>
            </a:r>
          </a:p>
          <a:p>
            <a:r>
              <a:rPr lang="id-ID" sz="2800" dirty="0"/>
              <a:t> </a:t>
            </a:r>
          </a:p>
          <a:p>
            <a:endParaRPr lang="id-ID" sz="2800" dirty="0"/>
          </a:p>
        </p:txBody>
      </p:sp>
    </p:spTree>
    <p:extLst>
      <p:ext uri="{BB962C8B-B14F-4D97-AF65-F5344CB8AC3E}">
        <p14:creationId xmlns:p14="http://schemas.microsoft.com/office/powerpoint/2010/main" val="381510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221163"/>
          </a:xfrm>
        </p:spPr>
        <p:txBody>
          <a:bodyPr/>
          <a:lstStyle/>
          <a:p>
            <a:r>
              <a:rPr lang="id-ID" b="1" dirty="0"/>
              <a:t>Strategi atau desain Supply chain</a:t>
            </a:r>
            <a:endParaRPr lang="id-ID" dirty="0"/>
          </a:p>
          <a:p>
            <a:r>
              <a:rPr lang="id-ID" dirty="0"/>
              <a:t>Penentuan struktur </a:t>
            </a:r>
            <a:r>
              <a:rPr lang="id-ID" i="1" dirty="0"/>
              <a:t>supply chain </a:t>
            </a:r>
            <a:r>
              <a:rPr lang="id-ID" dirty="0"/>
              <a:t>dan proses yang akan dilakukan pada tiap stage dalam waktu jangka panjang. Struktur ini menjelaskan konfigurasi supply chain untuk kedepannya dan bagaimana strategi/desain akan dialokasikan serta proses apa saja yang akan berjalan pada setiap stage</a:t>
            </a:r>
          </a:p>
          <a:p>
            <a:endParaRPr lang="id-ID" dirty="0"/>
          </a:p>
        </p:txBody>
      </p:sp>
      <p:sp>
        <p:nvSpPr>
          <p:cNvPr id="4" name="Title 3"/>
          <p:cNvSpPr>
            <a:spLocks noGrp="1"/>
          </p:cNvSpPr>
          <p:nvPr>
            <p:ph type="title"/>
          </p:nvPr>
        </p:nvSpPr>
        <p:spPr>
          <a:xfrm>
            <a:off x="304800" y="457200"/>
            <a:ext cx="8229600" cy="1200329"/>
          </a:xfrm>
          <a:prstGeom prst="rect">
            <a:avLst/>
          </a:prstGeom>
        </p:spPr>
        <p:txBody>
          <a:bodyPr wrap="square">
            <a:spAutoFit/>
          </a:bodyPr>
          <a:lstStyle/>
          <a:p>
            <a:pPr marL="0" indent="0">
              <a:buNone/>
            </a:pPr>
            <a:r>
              <a:rPr lang="id-ID" sz="3600" b="1" dirty="0"/>
              <a:t>Planning for Acquiring, and Maintaining information systems</a:t>
            </a:r>
          </a:p>
        </p:txBody>
      </p:sp>
    </p:spTree>
    <p:extLst>
      <p:ext uri="{BB962C8B-B14F-4D97-AF65-F5344CB8AC3E}">
        <p14:creationId xmlns:p14="http://schemas.microsoft.com/office/powerpoint/2010/main" val="3243263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25963"/>
          </a:xfrm>
        </p:spPr>
        <p:txBody>
          <a:bodyPr/>
          <a:lstStyle/>
          <a:p>
            <a:r>
              <a:rPr lang="id-ID" sz="2400" dirty="0"/>
              <a:t>Langkah-langkah Perancangan Output Secara Umum :</a:t>
            </a:r>
          </a:p>
          <a:p>
            <a:pPr marL="714375"/>
            <a:r>
              <a:rPr lang="id-ID" sz="2400" dirty="0"/>
              <a:t>Menentukan kebutuhan Output dari sistem yang baru</a:t>
            </a:r>
          </a:p>
          <a:p>
            <a:pPr marL="714375"/>
            <a:r>
              <a:rPr lang="id-ID" sz="2400" dirty="0"/>
              <a:t>Output yang akan dirancang dapat ditentukan dari DFD sistem baru yang telah dibuat.</a:t>
            </a:r>
          </a:p>
          <a:p>
            <a:pPr marL="714375"/>
            <a:r>
              <a:rPr lang="id-ID" sz="2400" dirty="0"/>
              <a:t>Menentukan parameter dari Output (lihat yang harus diperhatikan dalam perancangan Outpu</a:t>
            </a:r>
          </a:p>
          <a:p>
            <a:r>
              <a:rPr lang="id-ID" sz="2400" u="sng" dirty="0"/>
              <a:t>Perancangan Input </a:t>
            </a:r>
            <a:endParaRPr lang="id-ID" sz="2400" dirty="0"/>
          </a:p>
          <a:p>
            <a:pPr marL="714375"/>
            <a:r>
              <a:rPr lang="id-ID" sz="2400" dirty="0"/>
              <a:t>Tujuan dari Perancangan Input adalah :</a:t>
            </a:r>
          </a:p>
          <a:p>
            <a:pPr marL="714375"/>
            <a:r>
              <a:rPr lang="id-ID" sz="2400" dirty="0"/>
              <a:t>Untuk mengefektifkan biaya pemasukan data.</a:t>
            </a:r>
          </a:p>
          <a:p>
            <a:pPr marL="714375"/>
            <a:r>
              <a:rPr lang="id-ID" sz="2400" dirty="0"/>
              <a:t>Untuk mencapai keakuratan yang tinggi.</a:t>
            </a:r>
          </a:p>
          <a:p>
            <a:pPr marL="714375"/>
            <a:r>
              <a:rPr lang="id-ID" sz="2400" dirty="0"/>
              <a:t>Untuk menjamin pemasukan data dapat diterima &amp; dimengerti oleh pemak</a:t>
            </a:r>
          </a:p>
          <a:p>
            <a:endParaRPr lang="id-ID" sz="2400" dirty="0"/>
          </a:p>
        </p:txBody>
      </p:sp>
      <p:sp>
        <p:nvSpPr>
          <p:cNvPr id="4" name="Rectangle 3"/>
          <p:cNvSpPr/>
          <p:nvPr/>
        </p:nvSpPr>
        <p:spPr>
          <a:xfrm>
            <a:off x="152400" y="762000"/>
            <a:ext cx="8991600" cy="584775"/>
          </a:xfrm>
          <a:prstGeom prst="rect">
            <a:avLst/>
          </a:prstGeom>
        </p:spPr>
        <p:txBody>
          <a:bodyPr wrap="square">
            <a:spAutoFit/>
          </a:bodyPr>
          <a:lstStyle/>
          <a:p>
            <a:r>
              <a:rPr lang="id-ID" sz="3200" b="1" dirty="0"/>
              <a:t>Bentuk Planning Sistem Teknologi Informasi</a:t>
            </a:r>
            <a:r>
              <a:rPr lang="id-ID" sz="3200" dirty="0"/>
              <a:t> </a:t>
            </a:r>
          </a:p>
        </p:txBody>
      </p:sp>
    </p:spTree>
    <p:extLst>
      <p:ext uri="{BB962C8B-B14F-4D97-AF65-F5344CB8AC3E}">
        <p14:creationId xmlns:p14="http://schemas.microsoft.com/office/powerpoint/2010/main" val="334650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4525963"/>
          </a:xfrm>
        </p:spPr>
        <p:txBody>
          <a:bodyPr/>
          <a:lstStyle/>
          <a:p>
            <a:r>
              <a:rPr lang="id-ID" sz="2400" dirty="0"/>
              <a:t>Perencanaan Proses Input dapat melibatkan dua atau tiga tahapan utama, yaitu :</a:t>
            </a:r>
          </a:p>
          <a:p>
            <a:pPr marL="714375"/>
            <a:r>
              <a:rPr lang="id-ID" sz="2400" i="1" dirty="0"/>
              <a:t>Data capture </a:t>
            </a:r>
            <a:r>
              <a:rPr lang="id-ID" sz="2400" dirty="0"/>
              <a:t>/ Penangkapan data</a:t>
            </a:r>
          </a:p>
          <a:p>
            <a:pPr marL="714375"/>
            <a:r>
              <a:rPr lang="id-ID" sz="2400" i="1" dirty="0"/>
              <a:t>Data preparation </a:t>
            </a:r>
            <a:r>
              <a:rPr lang="id-ID" sz="2400" dirty="0"/>
              <a:t>/ Penyiapan data</a:t>
            </a:r>
          </a:p>
          <a:p>
            <a:pPr marL="714375"/>
            <a:r>
              <a:rPr lang="id-ID" sz="2400" i="1" dirty="0"/>
              <a:t>Data entry </a:t>
            </a:r>
            <a:r>
              <a:rPr lang="id-ID" sz="2400" dirty="0"/>
              <a:t>/ Pemasukan data</a:t>
            </a:r>
          </a:p>
          <a:p>
            <a:r>
              <a:rPr lang="id-ID" sz="2400" dirty="0"/>
              <a:t>Input yang menggunakan alat input tidak langsung mempunyai 3 (tiga) tahapan utama, yaitu </a:t>
            </a:r>
            <a:r>
              <a:rPr lang="id-ID" sz="2400" i="1" dirty="0"/>
              <a:t>data capture, data preparation </a:t>
            </a:r>
            <a:r>
              <a:rPr lang="id-ID" sz="2400" dirty="0"/>
              <a:t>dan </a:t>
            </a:r>
            <a:r>
              <a:rPr lang="id-ID" sz="2400" i="1" dirty="0"/>
              <a:t>data entry</a:t>
            </a:r>
            <a:r>
              <a:rPr lang="id-ID" sz="2400" dirty="0"/>
              <a:t>. </a:t>
            </a:r>
          </a:p>
          <a:p>
            <a:r>
              <a:rPr lang="id-ID" sz="2400" dirty="0"/>
              <a:t>Sedangkan input yang menggunakan alat input langsung terdiri dari 2 (dua) tahapan utama, yaitu </a:t>
            </a:r>
            <a:r>
              <a:rPr lang="id-ID" sz="2400" i="1" dirty="0"/>
              <a:t>data capture </a:t>
            </a:r>
            <a:r>
              <a:rPr lang="id-ID" sz="2400" dirty="0"/>
              <a:t>dan </a:t>
            </a:r>
            <a:r>
              <a:rPr lang="id-ID" sz="2400" i="1" dirty="0"/>
              <a:t>data entry</a:t>
            </a:r>
            <a:r>
              <a:rPr lang="id-ID" sz="2400" dirty="0"/>
              <a:t>.</a:t>
            </a:r>
          </a:p>
          <a:p>
            <a:endParaRPr lang="id-ID" sz="2400" dirty="0"/>
          </a:p>
          <a:p>
            <a:endParaRPr lang="id-ID" sz="2400" dirty="0"/>
          </a:p>
        </p:txBody>
      </p:sp>
      <p:sp>
        <p:nvSpPr>
          <p:cNvPr id="4" name="Rectangle 3"/>
          <p:cNvSpPr/>
          <p:nvPr/>
        </p:nvSpPr>
        <p:spPr>
          <a:xfrm>
            <a:off x="145774" y="685800"/>
            <a:ext cx="8991600" cy="584775"/>
          </a:xfrm>
          <a:prstGeom prst="rect">
            <a:avLst/>
          </a:prstGeom>
        </p:spPr>
        <p:txBody>
          <a:bodyPr wrap="square">
            <a:spAutoFit/>
          </a:bodyPr>
          <a:lstStyle/>
          <a:p>
            <a:r>
              <a:rPr lang="id-ID" sz="3200" b="1" dirty="0"/>
              <a:t>Bentuk Planning Sistem Teknologi Informasi</a:t>
            </a:r>
            <a:r>
              <a:rPr lang="id-ID" sz="3200" dirty="0"/>
              <a:t> </a:t>
            </a:r>
          </a:p>
        </p:txBody>
      </p:sp>
    </p:spTree>
    <p:extLst>
      <p:ext uri="{BB962C8B-B14F-4D97-AF65-F5344CB8AC3E}">
        <p14:creationId xmlns:p14="http://schemas.microsoft.com/office/powerpoint/2010/main" val="3000759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3916363"/>
          </a:xfrm>
        </p:spPr>
        <p:txBody>
          <a:bodyPr/>
          <a:lstStyle/>
          <a:p>
            <a:r>
              <a:rPr lang="id-ID" sz="2800" dirty="0"/>
              <a:t>Eksternal</a:t>
            </a:r>
          </a:p>
          <a:p>
            <a:pPr marL="714375"/>
            <a:r>
              <a:rPr lang="id-ID" sz="2800" dirty="0"/>
              <a:t>Pada tipe ini pemasukan data berasal dari luar organisasi.</a:t>
            </a:r>
          </a:p>
          <a:p>
            <a:pPr marL="714375"/>
            <a:r>
              <a:rPr lang="id-ID" sz="2800" dirty="0"/>
              <a:t>Contoh : faktur pembelian, kwitansi-kwitansi dari luar organisasi, dll</a:t>
            </a:r>
          </a:p>
          <a:p>
            <a:r>
              <a:rPr lang="id-ID" sz="2800" dirty="0"/>
              <a:t>Internal</a:t>
            </a:r>
          </a:p>
          <a:p>
            <a:pPr marL="620713"/>
            <a:r>
              <a:rPr lang="id-ID" sz="2800" dirty="0"/>
              <a:t>Pada tipe ini pemasukan data hasil komunikasi pemakai dengan sistem</a:t>
            </a:r>
          </a:p>
          <a:p>
            <a:pPr marL="620713"/>
            <a:r>
              <a:rPr lang="id-ID" sz="2800" dirty="0"/>
              <a:t>Contoh : faktur penjualan, order penjualan, dll</a:t>
            </a:r>
          </a:p>
          <a:p>
            <a:endParaRPr lang="id-ID" sz="2800" dirty="0"/>
          </a:p>
          <a:p>
            <a:endParaRPr lang="id-ID" sz="2800" dirty="0"/>
          </a:p>
        </p:txBody>
      </p:sp>
      <p:sp>
        <p:nvSpPr>
          <p:cNvPr id="4" name="Rectangle 3"/>
          <p:cNvSpPr/>
          <p:nvPr/>
        </p:nvSpPr>
        <p:spPr>
          <a:xfrm>
            <a:off x="457200" y="1195647"/>
            <a:ext cx="8458200" cy="523220"/>
          </a:xfrm>
          <a:prstGeom prst="rect">
            <a:avLst/>
          </a:prstGeom>
        </p:spPr>
        <p:txBody>
          <a:bodyPr wrap="square">
            <a:spAutoFit/>
          </a:bodyPr>
          <a:lstStyle/>
          <a:p>
            <a:r>
              <a:rPr lang="id-ID" sz="2800" dirty="0"/>
              <a:t>Tipe Input External dan Internal Eksternal</a:t>
            </a:r>
          </a:p>
        </p:txBody>
      </p:sp>
    </p:spTree>
    <p:extLst>
      <p:ext uri="{BB962C8B-B14F-4D97-AF65-F5344CB8AC3E}">
        <p14:creationId xmlns:p14="http://schemas.microsoft.com/office/powerpoint/2010/main" val="4005168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sz="2800" dirty="0"/>
              <a:t>Eksternal</a:t>
            </a:r>
          </a:p>
          <a:p>
            <a:pPr marL="714375"/>
            <a:r>
              <a:rPr lang="id-ID" sz="2800" dirty="0"/>
              <a:t>Pada tipe ini pemasukan data berasal dari luar organisasi.</a:t>
            </a:r>
          </a:p>
          <a:p>
            <a:pPr marL="714375"/>
            <a:r>
              <a:rPr lang="id-ID" sz="2800" dirty="0"/>
              <a:t>Contoh : faktur pembelian, kwitansi-kwitansi dari luar organisasi, dll</a:t>
            </a:r>
          </a:p>
          <a:p>
            <a:r>
              <a:rPr lang="id-ID" sz="2800" dirty="0"/>
              <a:t>Internal</a:t>
            </a:r>
          </a:p>
          <a:p>
            <a:pPr marL="714375"/>
            <a:r>
              <a:rPr lang="id-ID" sz="2800" dirty="0"/>
              <a:t>Pada tipe ini pemasukan data hasil komunikasi pemakai dengan sistem</a:t>
            </a:r>
          </a:p>
          <a:p>
            <a:pPr marL="714375"/>
            <a:r>
              <a:rPr lang="id-ID" sz="2800" dirty="0"/>
              <a:t>Contoh : faktur penjualan, order penjualan, dll</a:t>
            </a:r>
          </a:p>
          <a:p>
            <a:pPr marL="0" indent="0">
              <a:buNone/>
            </a:pPr>
            <a:r>
              <a:rPr lang="id-ID" sz="2800" dirty="0"/>
              <a:t> </a:t>
            </a:r>
          </a:p>
          <a:p>
            <a:endParaRPr lang="id-ID" sz="2800" dirty="0"/>
          </a:p>
        </p:txBody>
      </p:sp>
      <p:sp>
        <p:nvSpPr>
          <p:cNvPr id="4" name="Rectangle 3"/>
          <p:cNvSpPr/>
          <p:nvPr/>
        </p:nvSpPr>
        <p:spPr>
          <a:xfrm>
            <a:off x="457200" y="976745"/>
            <a:ext cx="8458200" cy="523220"/>
          </a:xfrm>
          <a:prstGeom prst="rect">
            <a:avLst/>
          </a:prstGeom>
        </p:spPr>
        <p:txBody>
          <a:bodyPr wrap="square">
            <a:spAutoFit/>
          </a:bodyPr>
          <a:lstStyle/>
          <a:p>
            <a:r>
              <a:rPr lang="id-ID" sz="2800" dirty="0"/>
              <a:t>Tipe Input External dan Internal Eksternal</a:t>
            </a:r>
          </a:p>
        </p:txBody>
      </p:sp>
    </p:spTree>
    <p:extLst>
      <p:ext uri="{BB962C8B-B14F-4D97-AF65-F5344CB8AC3E}">
        <p14:creationId xmlns:p14="http://schemas.microsoft.com/office/powerpoint/2010/main" val="423423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a:t>Keputusan strategis </a:t>
            </a:r>
            <a:r>
              <a:rPr lang="id-ID" i="1" dirty="0"/>
              <a:t>supply chain </a:t>
            </a:r>
            <a:r>
              <a:rPr lang="id-ID" dirty="0"/>
              <a:t>mencakup :</a:t>
            </a:r>
          </a:p>
          <a:p>
            <a:pPr marL="714375"/>
            <a:r>
              <a:rPr lang="id-ID" dirty="0"/>
              <a:t> Lokasi dan kapasitas fasilitas</a:t>
            </a:r>
          </a:p>
          <a:p>
            <a:pPr marL="714375"/>
            <a:r>
              <a:rPr lang="id-ID" dirty="0"/>
              <a:t>Produk yang akan dibuat atau disimpan</a:t>
            </a:r>
          </a:p>
          <a:p>
            <a:pPr marL="714375"/>
            <a:r>
              <a:rPr lang="id-ID" dirty="0"/>
              <a:t>Moda</a:t>
            </a:r>
            <a:r>
              <a:rPr lang="id-ID" i="1" dirty="0"/>
              <a:t> </a:t>
            </a:r>
            <a:r>
              <a:rPr lang="id-ID" dirty="0"/>
              <a:t>transportasi</a:t>
            </a:r>
          </a:p>
          <a:p>
            <a:pPr marL="714375"/>
            <a:r>
              <a:rPr lang="id-ID" dirty="0"/>
              <a:t>Sistem informasi</a:t>
            </a:r>
          </a:p>
          <a:p>
            <a:pPr marL="714375"/>
            <a:r>
              <a:rPr lang="id-ID" dirty="0"/>
              <a:t>Keputusan rancangan </a:t>
            </a:r>
            <a:r>
              <a:rPr lang="id-ID" i="1" dirty="0"/>
              <a:t>supply chain</a:t>
            </a:r>
            <a:r>
              <a:rPr lang="id-ID" dirty="0"/>
              <a:t> berlaku untuk jangka panjang dan perlu biaya mahal</a:t>
            </a:r>
          </a:p>
          <a:p>
            <a:endParaRPr lang="id-ID" dirty="0"/>
          </a:p>
        </p:txBody>
      </p:sp>
      <p:sp>
        <p:nvSpPr>
          <p:cNvPr id="4" name="Title 5"/>
          <p:cNvSpPr>
            <a:spLocks noGrp="1"/>
          </p:cNvSpPr>
          <p:nvPr>
            <p:ph type="title"/>
          </p:nvPr>
        </p:nvSpPr>
        <p:spPr>
          <a:xfrm>
            <a:off x="457200" y="457200"/>
            <a:ext cx="8229600" cy="1143000"/>
          </a:xfrm>
          <a:prstGeom prst="rect">
            <a:avLst/>
          </a:prstGeom>
        </p:spPr>
        <p:txBody>
          <a:bodyPr wrap="square">
            <a:spAutoFit/>
          </a:bodyPr>
          <a:lstStyle/>
          <a:p>
            <a:pPr marL="0" indent="0">
              <a:buNone/>
            </a:pPr>
            <a:r>
              <a:rPr lang="id-ID" sz="3600" b="1" dirty="0"/>
              <a:t>Planning for Acquiring, and Maintaining information systems</a:t>
            </a:r>
          </a:p>
        </p:txBody>
      </p:sp>
    </p:spTree>
    <p:extLst>
      <p:ext uri="{BB962C8B-B14F-4D97-AF65-F5344CB8AC3E}">
        <p14:creationId xmlns:p14="http://schemas.microsoft.com/office/powerpoint/2010/main" val="279789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144963"/>
          </a:xfrm>
        </p:spPr>
        <p:txBody>
          <a:bodyPr/>
          <a:lstStyle/>
          <a:p>
            <a:r>
              <a:rPr lang="id-ID" b="1" dirty="0"/>
              <a:t>Operasional Supply chain</a:t>
            </a:r>
            <a:endParaRPr lang="id-ID" dirty="0"/>
          </a:p>
          <a:p>
            <a:pPr marL="714375"/>
            <a:r>
              <a:rPr lang="id-ID" sz="2800" dirty="0"/>
              <a:t>Horizon waktu bersifat mingguan atau harian</a:t>
            </a:r>
          </a:p>
          <a:p>
            <a:pPr marL="714375"/>
            <a:r>
              <a:rPr lang="id-ID" sz="2800" dirty="0"/>
              <a:t>Keputusan diambil berdasar order tiap konsumen</a:t>
            </a:r>
          </a:p>
          <a:p>
            <a:pPr marL="714375"/>
            <a:r>
              <a:rPr lang="id-ID" sz="2800" dirty="0"/>
              <a:t>Menyusun kebijakan operasional</a:t>
            </a:r>
          </a:p>
          <a:p>
            <a:pPr marL="714375"/>
            <a:r>
              <a:rPr lang="id-ID" sz="2800" dirty="0"/>
              <a:t>Menerapkan kebijakan seefektif mungkin</a:t>
            </a:r>
          </a:p>
          <a:p>
            <a:pPr marL="714375"/>
            <a:r>
              <a:rPr lang="id-ID" sz="2800" dirty="0"/>
              <a:t>Alokasi order, menetapkan duedate, kontrol data gudang, mengatur jadwal pengiriman</a:t>
            </a:r>
          </a:p>
          <a:p>
            <a:pPr marL="714375"/>
            <a:r>
              <a:rPr lang="id-ID" sz="2800" dirty="0"/>
              <a:t>Faktor ketidakpastian makin sedikit</a:t>
            </a:r>
          </a:p>
          <a:p>
            <a:endParaRPr lang="id-ID" dirty="0"/>
          </a:p>
        </p:txBody>
      </p:sp>
      <p:sp>
        <p:nvSpPr>
          <p:cNvPr id="4" name="Title 5"/>
          <p:cNvSpPr>
            <a:spLocks noGrp="1"/>
          </p:cNvSpPr>
          <p:nvPr>
            <p:ph type="title"/>
          </p:nvPr>
        </p:nvSpPr>
        <p:spPr>
          <a:xfrm>
            <a:off x="381000" y="685800"/>
            <a:ext cx="8229600" cy="1143000"/>
          </a:xfrm>
          <a:prstGeom prst="rect">
            <a:avLst/>
          </a:prstGeom>
        </p:spPr>
        <p:txBody>
          <a:bodyPr wrap="square">
            <a:spAutoFit/>
          </a:bodyPr>
          <a:lstStyle/>
          <a:p>
            <a:pPr marL="0" indent="0">
              <a:buNone/>
            </a:pPr>
            <a:r>
              <a:rPr lang="id-ID" sz="3600" b="1" dirty="0"/>
              <a:t>Planning for Acquiring, and Maintaining information systems</a:t>
            </a:r>
          </a:p>
        </p:txBody>
      </p:sp>
    </p:spTree>
    <p:extLst>
      <p:ext uri="{BB962C8B-B14F-4D97-AF65-F5344CB8AC3E}">
        <p14:creationId xmlns:p14="http://schemas.microsoft.com/office/powerpoint/2010/main" val="123578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410200"/>
          </a:xfrm>
        </p:spPr>
        <p:txBody>
          <a:bodyPr/>
          <a:lstStyle/>
          <a:p>
            <a:pPr marL="0" indent="0">
              <a:buNone/>
            </a:pPr>
            <a:r>
              <a:rPr lang="id-ID" sz="3600" b="1" dirty="0">
                <a:solidFill>
                  <a:srgbClr val="FF0000"/>
                </a:solidFill>
              </a:rPr>
              <a:t>Tinjauan Proses Supply Chain</a:t>
            </a:r>
            <a:r>
              <a:rPr lang="id-ID" sz="2800" dirty="0"/>
              <a:t>, Ada dua yang cara untuk melihat proses yang dilakukan dalam supply chain.</a:t>
            </a:r>
          </a:p>
          <a:p>
            <a:r>
              <a:rPr lang="id-ID" sz="2800" b="1" dirty="0"/>
              <a:t>Cycle view à</a:t>
            </a:r>
            <a:r>
              <a:rPr lang="id-ID" sz="2800" dirty="0"/>
              <a:t> serangkaian siklus yang terjadi antar stage dalam </a:t>
            </a:r>
            <a:r>
              <a:rPr lang="id-ID" sz="2800" i="1" dirty="0"/>
              <a:t>supply chain</a:t>
            </a:r>
            <a:endParaRPr lang="id-ID" sz="2800" dirty="0"/>
          </a:p>
          <a:p>
            <a:r>
              <a:rPr lang="id-ID" sz="2800" b="1" dirty="0"/>
              <a:t>Push/pull view à</a:t>
            </a:r>
            <a:r>
              <a:rPr lang="id-ID" sz="2800" dirty="0"/>
              <a:t>merespon order konsumen (pull) atau mengantisipasi order (push)Semua proses dalam supply chain masuk kedalam salah satu dari dua kategori tergantung pada waktu eksekusi relatif perusahaan untuk mengakhiri permintaan pelanggan</a:t>
            </a:r>
          </a:p>
        </p:txBody>
      </p:sp>
    </p:spTree>
    <p:extLst>
      <p:ext uri="{BB962C8B-B14F-4D97-AF65-F5344CB8AC3E}">
        <p14:creationId xmlns:p14="http://schemas.microsoft.com/office/powerpoint/2010/main" val="341992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id-ID" b="1" dirty="0"/>
              <a:t>Cycle view à</a:t>
            </a:r>
            <a:r>
              <a:rPr lang="id-ID" dirty="0"/>
              <a:t> serangkaian siklus yang terjadi antar stage dalam </a:t>
            </a:r>
            <a:r>
              <a:rPr lang="id-ID" i="1" dirty="0"/>
              <a:t>supply chain</a:t>
            </a:r>
            <a:endParaRPr lang="id-ID" dirty="0"/>
          </a:p>
          <a:p>
            <a:endParaRPr lang="id-ID"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416" y="1828800"/>
            <a:ext cx="6278167"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8789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334000"/>
          </a:xfrm>
        </p:spPr>
        <p:txBody>
          <a:bodyPr/>
          <a:lstStyle/>
          <a:p>
            <a:r>
              <a:rPr lang="id-ID" sz="2800" b="1" dirty="0"/>
              <a:t>Push/pull view</a:t>
            </a:r>
          </a:p>
          <a:p>
            <a:pPr marL="357188" indent="0">
              <a:buNone/>
            </a:pPr>
            <a:r>
              <a:rPr lang="id-ID" sz="2800" dirty="0"/>
              <a:t>Dengan pull proses, eksekusi dimulai sebagai respons terhadap pesanan pelanggan. Dengan push proses, eksekusi dimulai dengan mengantisipasi pesanan pelanggan. Oleh karena itu, pada saat eksekusi pull proses, permintaan pelanggan yang diketahui dengan pasti, sedangkanpada saat pelaksanaan push proses, permintaan tidak dikenal dan harus diperkirakan. Pull proses juga dapat disebut sebagai proses reaktif karena bereaksi terhadap permintaan pelanggan.</a:t>
            </a:r>
          </a:p>
        </p:txBody>
      </p:sp>
    </p:spTree>
    <p:extLst>
      <p:ext uri="{BB962C8B-B14F-4D97-AF65-F5344CB8AC3E}">
        <p14:creationId xmlns:p14="http://schemas.microsoft.com/office/powerpoint/2010/main" val="358481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lstStyle/>
          <a:p>
            <a:r>
              <a:rPr lang="id-ID" sz="4000" b="1" dirty="0"/>
              <a:t>Push/pull view</a:t>
            </a:r>
            <a:endParaRPr lang="id-ID" dirty="0"/>
          </a:p>
        </p:txBody>
      </p:sp>
      <p:sp>
        <p:nvSpPr>
          <p:cNvPr id="3" name="Content Placeholder 2"/>
          <p:cNvSpPr>
            <a:spLocks noGrp="1"/>
          </p:cNvSpPr>
          <p:nvPr>
            <p:ph idx="1"/>
          </p:nvPr>
        </p:nvSpPr>
        <p:spPr>
          <a:xfrm>
            <a:off x="457200" y="1600200"/>
            <a:ext cx="3657600" cy="4525963"/>
          </a:xfrm>
        </p:spPr>
        <p:txBody>
          <a:bodyPr/>
          <a:lstStyle/>
          <a:p>
            <a:r>
              <a:rPr lang="id-ID" sz="2400" dirty="0"/>
              <a:t>Push proses juga dapat disebut sebagai proses spekulatif karena berspekulasi (atau diperkirakan) daripada permintaan aktual.Batas push / pull dalam memisahkan proses supply chain digambarkan sebagai berikut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752600"/>
            <a:ext cx="46863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07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1818</Words>
  <Application>Microsoft Macintosh PowerPoint</Application>
  <PresentationFormat>On-screen Show (4:3)</PresentationFormat>
  <Paragraphs>241</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Adobe Garamond Pro Bold</vt:lpstr>
      <vt:lpstr>Arial</vt:lpstr>
      <vt:lpstr>Calibri</vt:lpstr>
      <vt:lpstr>Tahoma</vt:lpstr>
      <vt:lpstr>Verdana</vt:lpstr>
      <vt:lpstr>Wingdings</vt:lpstr>
      <vt:lpstr>Wingdings 2</vt:lpstr>
      <vt:lpstr>Office Theme</vt:lpstr>
      <vt:lpstr>DASAR SISTEM INFORMASIang</vt:lpstr>
      <vt:lpstr>PowerPoint Presentation</vt:lpstr>
      <vt:lpstr>Planning for Acquiring, and Maintaining information systems</vt:lpstr>
      <vt:lpstr>Planning for Acquiring, and Maintaining information systems</vt:lpstr>
      <vt:lpstr>Planning for Acquiring, and Maintaining information systems</vt:lpstr>
      <vt:lpstr>PowerPoint Presentation</vt:lpstr>
      <vt:lpstr>PowerPoint Presentation</vt:lpstr>
      <vt:lpstr>PowerPoint Presentation</vt:lpstr>
      <vt:lpstr>Push/pull view</vt:lpstr>
      <vt:lpstr>SUPPLY CHAIN</vt:lpstr>
      <vt:lpstr>PowerPoint Presentation</vt:lpstr>
      <vt:lpstr>PowerPoint Presentation</vt:lpstr>
      <vt:lpstr>PowerPoint Presentation</vt:lpstr>
      <vt:lpstr>PowerPoint Presentation</vt:lpstr>
      <vt:lpstr>MODEL SUPPLY CHAIN</vt:lpstr>
      <vt:lpstr>AREA CAKUPAN SCM</vt:lpstr>
      <vt:lpstr>AKTIVITAS SUPPLY CHAIN</vt:lpstr>
      <vt:lpstr>PowerPoint Presentation</vt:lpstr>
      <vt:lpstr>Supply chain management</vt:lpstr>
      <vt:lpstr>Supply chain management</vt:lpstr>
      <vt:lpstr>TANTANGAN DALAM MENGELOLA SC</vt:lpstr>
      <vt:lpstr>Tujuan dan kemampuan strategis supply chain</vt:lpstr>
      <vt:lpstr>PowerPoint Presentation</vt:lpstr>
      <vt:lpstr>STRATEGY SUPPLY CHAIN YANG DAPAT DIKEMBANGKAN</vt:lpstr>
      <vt:lpstr>PowerPoint Presentation</vt:lpstr>
      <vt:lpstr>Bentuk Planning Sistem Teknologi Informasi</vt:lpstr>
      <vt:lpstr>Bentuk Planning Sistem Teknologi Informasi</vt:lpstr>
      <vt:lpstr>Bentuk Planning Sistem Teknologi Informasi</vt:lpstr>
      <vt:lpstr>Bentuk Planning Sistem Teknologi Informasi</vt:lpstr>
      <vt:lpstr>PowerPoint Presentation</vt:lpstr>
      <vt:lpstr>PowerPoint Presentation</vt:lpstr>
      <vt:lpstr>PowerPoint Presentation</vt:lpstr>
      <vt:lpstr>PowerPoint Presentation</vt:lpstr>
    </vt:vector>
  </TitlesOfParts>
  <Company>signDesign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rimba</dc:creator>
  <cp:lastModifiedBy>Microsoft Office User</cp:lastModifiedBy>
  <cp:revision>269</cp:revision>
  <dcterms:created xsi:type="dcterms:W3CDTF">2010-08-24T06:47:44Z</dcterms:created>
  <dcterms:modified xsi:type="dcterms:W3CDTF">2020-07-21T12:47:38Z</dcterms:modified>
</cp:coreProperties>
</file>