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=""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=""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412"/>
            <a:ext cx="9144000" cy="198561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 PPT - SESI 1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BAB-1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ORGANISASI DAN TEKNOLOGI INFORMASI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Menerapkan Strategi Implementasi COBIT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34 proses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generik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haruslah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menganggap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strategisnya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Kelebihan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Paradigma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turunan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keberadaannya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memfokuskan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mengkategorikan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ke-34 proses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kritikal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"nice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to have",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dirasakan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peningkatan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value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Menerapkan Strategi Implementasi COBIT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gratis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dirancang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dimanfaatkan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seluas-luasnya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Referensi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sedemikian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mudah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panduan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kebijakan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critical success factors, key goal indicators, key performance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indicators,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Perusahaan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berminat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melakukannya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perlahan-lahan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situasi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kondisinya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kematangan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maturity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8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Menerapkan Strategi Implementasi COBIT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”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dimanfaatkan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penilaian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penentuan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penggabungannya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balance scorecard, value chain,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Iain-lain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Kehandalannya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terbukti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Fortune 500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5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Merancang Struktur Organisasi Independen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Kehandalan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mewarnai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dunia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erancangan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domain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sifatnya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independen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"segregation of duty"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pemisahan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wewenang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berkualitas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592280" y="3599588"/>
            <a:ext cx="3683725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CIO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Chief Information Officer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564491" y="4222252"/>
            <a:ext cx="2002970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Monitoring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16028" y="5367431"/>
            <a:ext cx="2002970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Planning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97526" y="5367432"/>
            <a:ext cx="2477586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Implementation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49285" y="5367431"/>
            <a:ext cx="3313610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Supports and Services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7864921" y="5089845"/>
            <a:ext cx="561704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3039286" y="4810081"/>
            <a:ext cx="5098867" cy="4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5424666" y="4518344"/>
            <a:ext cx="3126378" cy="43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4851755" y="4796315"/>
            <a:ext cx="1166952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2762083" y="5094199"/>
            <a:ext cx="561704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0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Merancang Struktur Organisasi Independen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Dari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sederhana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paling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>
                <a:latin typeface="Arial" pitchFamily="34" charset="0"/>
                <a:cs typeface="Arial" pitchFamily="34" charset="0"/>
              </a:rPr>
              <a:t>Planning Function,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ertanggung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agar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bisnis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korporat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400" dirty="0">
                <a:latin typeface="Arial" pitchFamily="34" charset="0"/>
                <a:cs typeface="Arial" pitchFamily="34" charset="0"/>
              </a:rPr>
              <a:t>Implementation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Function,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penerapan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keinginan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Supports and Services Function,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bertanggung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jawab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penunjang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pertolongan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Monitoring Function,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agar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main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tercipta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diharapkan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1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Merancang Struktur Organisasi Independen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domain COBIT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fleksibel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generik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bawah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planning, implementation,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supports&amp;services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monitoring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embedded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macam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business process mapping,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(standard operating procedures), job description,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program/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6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Merancang Struktur Organisasi Independen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92280" y="1449953"/>
            <a:ext cx="3683725" cy="60089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CIO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Chief Information Officer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77937" y="1841863"/>
            <a:ext cx="2590805" cy="96665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Quality Assurance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54480" y="3230859"/>
            <a:ext cx="2464519" cy="96231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Information System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7526" y="3230860"/>
            <a:ext cx="2477586" cy="96231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Information Technology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49285" y="3230858"/>
            <a:ext cx="2399218" cy="975382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Information 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b="1" dirty="0" smtClean="0">
                <a:latin typeface="Verdana" pitchFamily="34" charset="0"/>
              </a:rPr>
              <a:t>Function</a:t>
            </a:r>
            <a:endParaRPr kumimoji="0" lang="id-ID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Straight Connector 10"/>
          <p:cNvCxnSpPr>
            <a:stCxn id="6" idx="2"/>
            <a:endCxn id="9" idx="0"/>
          </p:cNvCxnSpPr>
          <p:nvPr/>
        </p:nvCxnSpPr>
        <p:spPr bwMode="auto">
          <a:xfrm rot="16200000" flipH="1">
            <a:off x="4845224" y="2639764"/>
            <a:ext cx="1180015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2748636" y="2944564"/>
            <a:ext cx="561704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5400000">
            <a:off x="7864921" y="2940210"/>
            <a:ext cx="561704" cy="2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3039286" y="2660446"/>
            <a:ext cx="5098867" cy="43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5451560" y="2368710"/>
            <a:ext cx="3126378" cy="87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2672" y="4206240"/>
            <a:ext cx="18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sz="1200" dirty="0" smtClean="0"/>
              <a:t>Planning</a:t>
            </a:r>
          </a:p>
          <a:p>
            <a:pPr>
              <a:buFontTx/>
              <a:buChar char="-"/>
            </a:pPr>
            <a:r>
              <a:rPr lang="id-ID" sz="1200" dirty="0" smtClean="0"/>
              <a:t>Implementation</a:t>
            </a:r>
          </a:p>
          <a:p>
            <a:pPr>
              <a:buFontTx/>
              <a:buChar char="-"/>
            </a:pPr>
            <a:r>
              <a:rPr lang="id-ID" sz="1200" dirty="0" smtClean="0"/>
              <a:t>Supports &amp; Services</a:t>
            </a:r>
          </a:p>
          <a:p>
            <a:pPr>
              <a:buFontTx/>
              <a:buChar char="-"/>
            </a:pPr>
            <a:r>
              <a:rPr lang="id-ID" sz="1200" dirty="0" smtClean="0"/>
              <a:t>Monitoring</a:t>
            </a:r>
            <a:endParaRPr lang="id-ID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2332" y="4201885"/>
            <a:ext cx="18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sz="1200" dirty="0" smtClean="0"/>
              <a:t>Planning</a:t>
            </a:r>
          </a:p>
          <a:p>
            <a:pPr>
              <a:buFontTx/>
              <a:buChar char="-"/>
            </a:pPr>
            <a:r>
              <a:rPr lang="id-ID" sz="1200" dirty="0" smtClean="0"/>
              <a:t>Implementation</a:t>
            </a:r>
          </a:p>
          <a:p>
            <a:pPr>
              <a:buFontTx/>
              <a:buChar char="-"/>
            </a:pPr>
            <a:r>
              <a:rPr lang="id-ID" sz="1200" dirty="0" smtClean="0"/>
              <a:t>Supports &amp; Services</a:t>
            </a:r>
          </a:p>
          <a:p>
            <a:pPr>
              <a:buFontTx/>
              <a:buChar char="-"/>
            </a:pPr>
            <a:r>
              <a:rPr lang="id-ID" sz="1200" dirty="0" smtClean="0"/>
              <a:t>Monitoring</a:t>
            </a:r>
            <a:endParaRPr lang="id-ID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7155" y="4214949"/>
            <a:ext cx="18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sz="1200" dirty="0" smtClean="0"/>
              <a:t>Planning</a:t>
            </a:r>
          </a:p>
          <a:p>
            <a:pPr>
              <a:buFontTx/>
              <a:buChar char="-"/>
            </a:pPr>
            <a:r>
              <a:rPr lang="id-ID" sz="1200" dirty="0" smtClean="0"/>
              <a:t>Implementation</a:t>
            </a:r>
          </a:p>
          <a:p>
            <a:pPr>
              <a:buFontTx/>
              <a:buChar char="-"/>
            </a:pPr>
            <a:r>
              <a:rPr lang="id-ID" sz="1200" dirty="0" smtClean="0"/>
              <a:t>Supports &amp; Services</a:t>
            </a:r>
          </a:p>
          <a:p>
            <a:pPr>
              <a:buFontTx/>
              <a:buChar char="-"/>
            </a:pPr>
            <a:r>
              <a:rPr lang="id-ID" sz="1200" dirty="0" smtClean="0"/>
              <a:t>Monitoring</a:t>
            </a:r>
            <a:endParaRPr lang="id-ID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244151" y="2817222"/>
            <a:ext cx="184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sz="1200" dirty="0" smtClean="0"/>
              <a:t>Planning</a:t>
            </a:r>
          </a:p>
          <a:p>
            <a:pPr>
              <a:buFontTx/>
              <a:buChar char="-"/>
            </a:pPr>
            <a:r>
              <a:rPr lang="id-ID" sz="1200" dirty="0" smtClean="0"/>
              <a:t>Implementation</a:t>
            </a:r>
          </a:p>
          <a:p>
            <a:pPr>
              <a:buFontTx/>
              <a:buChar char="-"/>
            </a:pPr>
            <a:r>
              <a:rPr lang="id-ID" sz="1200" dirty="0" smtClean="0"/>
              <a:t>Supports &amp; Services</a:t>
            </a:r>
          </a:p>
          <a:p>
            <a:pPr>
              <a:buFontTx/>
              <a:buChar char="-"/>
            </a:pPr>
            <a:r>
              <a:rPr lang="id-ID" sz="1200" dirty="0" smtClean="0"/>
              <a:t>Monitoring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05425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Menerapkan Best Practice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mekanisme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menyatukan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ingin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belajar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menuju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"best practice",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paradigma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moderen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cocok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dewasa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Menjelaskan Faktor Pembeda Tata Kelola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Inti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era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globalisasi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kemampuan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penciptaan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riset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emperlihatkan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fokus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terletak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kemampuan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pesaingnya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sekarang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dituntut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berorientasi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"process oriented",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dahulu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cenderung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funtional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oriented“.</a:t>
            </a:r>
            <a:endParaRPr lang="id-ID" sz="2400" i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3600" dirty="0">
                <a:latin typeface="Arial" pitchFamily="34" charset="0"/>
                <a:cs typeface="Arial" pitchFamily="34" charset="0"/>
              </a:rPr>
              <a:t>Menjelaskan Faktor Pembeda Tata Kelola</a:t>
            </a:r>
            <a:endParaRPr lang="en-US" sz="3600" dirty="0"/>
          </a:p>
        </p:txBody>
      </p:sp>
      <p:pic>
        <p:nvPicPr>
          <p:cNvPr id="4" name="Picture 2" descr="D:\BAHAN AJAR S1\BAHAN AJAR TATA KELOLA IT\BAB-1\WhatsApp Image 2020-03-09 at 16.11.5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205" y="1154315"/>
            <a:ext cx="7811589" cy="4715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31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Mendefinisikan Proses Manajemen Teknologi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dahulu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(governance)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sekarang ini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organisasi profesi internasional yang bernama ISACA 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Information System Audit and Control 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Association)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COBIT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(Common Objectives for Information and Related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Technology)</a:t>
            </a:r>
            <a:r>
              <a:rPr lang="id-ID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adalah suatu panduan standar praktik manajemen teknologi 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1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Mendefinisikan Proses Manajemen Teknologi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id-ID" sz="2400" dirty="0">
                <a:latin typeface="Arial" pitchFamily="34" charset="0"/>
                <a:cs typeface="Arial" pitchFamily="34" charset="0"/>
              </a:rPr>
              <a:t>COBIT menyediakan kebijakan yang jelas dan good practice untuk IT governance, membantu manajemen dalam memahami dan mengelola risiko-risiko yang berhubungan dengan IT. 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COBIT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domain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Perencanaan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Pengadaan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Penyelenggaraan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Pelayanan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Menguraikan Proses Perencanaan dan 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515334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11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pada perencanaan dan organisasi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PO1.Menyusun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Rencana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PO2.Mendefinisikan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Korporat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PO3.Menentukan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PO4.Merancang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PO5.Mempertimbangkan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Investasi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PO6.Mengkomunikasikan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Sasaran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PO7.Mengembangkan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PO8.Menjamin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PO9.Mengkaji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Resiko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PO10.Mengelola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PO11.Memelihara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Kualitas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6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Menguraikan Proses Pengadaan dan Implementasi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515334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6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pada pengadaan dan implementasi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DS1.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Mengidentifikasikan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Perusahaan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DS2.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Mengadakan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Memelihara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DS3.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Mengembangkan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DS4.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Prosedur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Pemeliharaan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DS5.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Mengakreditasi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DS6.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9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Menguraikan Proses Penyelenggaraan dan Pelayanan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1222"/>
            <a:ext cx="10515600" cy="5515334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13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tiga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proses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pada penyelenggaraan dan pelayanan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DS1.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Menentukan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Standar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Kepuasan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DS2.Memonitor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Keterlibatan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Ketiga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DS3.Menjaga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Kapasitas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DS4.Menjamin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Berkesinambungan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DS5.Mengelola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Keamanan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DS6.Mengidentifikasikan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Mengalokasikan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Biaya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DS7.Mendidik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Melatih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Pengguna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DS8.Membantu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Sistem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DS9.Memantau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Konfigurasi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DS10.Mengatasi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Keluhan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Masalah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DS11.Mengelola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Data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DS12.Mengelola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Fasilitas</a:t>
            </a:r>
            <a:endParaRPr lang="id-ID" sz="22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200" dirty="0" smtClean="0">
                <a:latin typeface="Arial" pitchFamily="34" charset="0"/>
                <a:cs typeface="Arial" pitchFamily="34" charset="0"/>
              </a:rPr>
              <a:t>DS13.Mengelola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Operasi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8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981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id-ID" sz="2800" b="1" dirty="0">
                <a:latin typeface="Arial" pitchFamily="34" charset="0"/>
                <a:cs typeface="Arial" pitchFamily="34" charset="0"/>
              </a:rPr>
              <a:t>Menguraikan Proses Pengawasan dan Evaluasi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43044"/>
            <a:ext cx="10515600" cy="5515334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pada pengawasan dan evaluasi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Memantau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Keseluruhan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M2.Mengkaji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Ketersediaan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M3.Menyediakan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Penjamin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Independen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sz="2400" dirty="0" smtClean="0">
                <a:latin typeface="Arial" pitchFamily="34" charset="0"/>
                <a:cs typeface="Arial" pitchFamily="34" charset="0"/>
              </a:rPr>
              <a:t>M4.Mempersiapkan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Tim Audit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Independen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7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1245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Custom Design</vt:lpstr>
      <vt:lpstr>MKB4903 - PPT - SESI 1 MANAJEMEN TEKNOLOGI INFORMASI BAB-1 ORGANISASI DAN TEKNOLOGI INFORMASI</vt:lpstr>
      <vt:lpstr>Menjelaskan Faktor Pembeda Tata Kelola</vt:lpstr>
      <vt:lpstr>Menjelaskan Faktor Pembeda Tata Kelola</vt:lpstr>
      <vt:lpstr>Mendefinisikan Proses Manajemen Teknologi Informasi</vt:lpstr>
      <vt:lpstr>Mendefinisikan Proses Manajemen Teknologi Informasi</vt:lpstr>
      <vt:lpstr>Menguraikan Proses Perencanaan dan Organisasi</vt:lpstr>
      <vt:lpstr>Menguraikan Proses Pengadaan dan Implementasi</vt:lpstr>
      <vt:lpstr>Menguraikan Proses Penyelenggaraan dan Pelayanan</vt:lpstr>
      <vt:lpstr>Menguraikan Proses Pengawasan dan Evaluasi</vt:lpstr>
      <vt:lpstr>Menerapkan Strategi Implementasi COBIT</vt:lpstr>
      <vt:lpstr>Menerapkan Strategi Implementasi COBIT</vt:lpstr>
      <vt:lpstr>Menerapkan Strategi Implementasi COBIT</vt:lpstr>
      <vt:lpstr>Merancang Struktur Organisasi Independen</vt:lpstr>
      <vt:lpstr>Merancang Struktur Organisasi Independen</vt:lpstr>
      <vt:lpstr>Merancang Struktur Organisasi Independen</vt:lpstr>
      <vt:lpstr>Merancang Struktur Organisasi Independen</vt:lpstr>
      <vt:lpstr>Menerapkan Best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21</cp:revision>
  <dcterms:created xsi:type="dcterms:W3CDTF">2021-08-03T05:39:13Z</dcterms:created>
  <dcterms:modified xsi:type="dcterms:W3CDTF">2021-09-22T15:10:53Z</dcterms:modified>
</cp:coreProperties>
</file>