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95" r:id="rId5"/>
    <p:sldId id="297" r:id="rId6"/>
    <p:sldId id="296" r:id="rId7"/>
    <p:sldId id="298" r:id="rId8"/>
    <p:sldId id="299" r:id="rId9"/>
    <p:sldId id="27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SIC014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PPT - SESI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BAB-4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</a:t>
            </a: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TUR ORGANISASI INFRASTRUKTUR</a:t>
            </a: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KELAS </a:t>
            </a: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UNIA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lphaLcParenR" startAt="2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Enterprise Services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distrukturkan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sedemikian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hambatan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birokratis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Mission Critical.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444500" lvl="0"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junior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senior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terlaksana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percepatan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penularan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ilmu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senior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juniornya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kejelasan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jalur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junior,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level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junior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seniornya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peningkatan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pembelajaran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junior,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6023" y="1299042"/>
            <a:ext cx="9259953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ideal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unit Enterprise Services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perancangan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kesehari-hariannya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reliability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dipercaya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availability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tersedia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serviceability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id-ID" sz="2400" dirty="0"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angkauan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pekerjaan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pemenuhan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basis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system security, disaster recovery, backup system, database updating, download schedule, change control, run production jobs, virus updates,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2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Enterprise Services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sub-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dijelaskan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dijadikan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catatan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penamaan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Technical Support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basis data,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lunak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adminitrasi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Mission Critical.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9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profesional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anatomi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24/7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dihubungi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melayani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24 jam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7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seminggu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non stop.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pekerjaannya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sehari-hari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juga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mengkoordinasikan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persiapan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sekarang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mempersiapkan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prasyarat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penghubung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stakholder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65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Technical Support juga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customer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instalasi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software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hardware di PC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ereka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masing-rnasing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enghubungkannya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LAN, WAN, intranet,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internet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peripherals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modem,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hub, switch, router,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Iain-lain juga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Technical Support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menginstalasi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patch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juga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basis data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disamping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networking services, distributed file systems, domain name services,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6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Technical Support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menginstalasi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lunak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paket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server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client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Technical Support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pulalah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eksekusi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mengeluarkan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aplikasi-aplikasi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8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Operations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Technical Support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mengimplementasikan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Operations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memonitor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kelancaran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sehari-hari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mengawasi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kelancaran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profesional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server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utilisation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, response time, network traffic, bandwidth availability,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8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Help Desk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Help Desk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menerima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(users)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selanjutnya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(problem resolution).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satu-satunya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dihubungi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tersedia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jalur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dihubungi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customers.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tradisional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telepon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fax,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pager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email, PDA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(Personal Digital Assistant),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telepon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genggam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internet, email, mobile device,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interaksi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multi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arah dan berbasis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multimedia.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problem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terselesaikan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Network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basis data,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periperal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platform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transmisi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WAN.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mustahil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geografis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Network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transmisi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digital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7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network, data center facilities, server rooms, wiring, desktop, RDBMS, OS, integration, applications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support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, processes, metrics, service level agreement, system management tools, computer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related hardware, commercial off the shelf software, email systems, o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fice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tools,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people</a:t>
            </a:r>
            <a:endParaRPr lang="id-ID" sz="2400" i="1" baseline="30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diistilahkan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terpisahkan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people-process-technology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tabel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bawah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43043"/>
            <a:ext cx="10515600" cy="578048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Client Services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Unit Client Services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beroperasi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kantor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level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information technology literacy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pemahaman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taktis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era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globalisasi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peningkatan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pemberdayaan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kesehariannya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menyelenggarakan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forum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diskusi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observasi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seminar,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workshop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disamping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keingintahuan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ilmu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diadakan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pertimbangan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keunggulan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kompetitifnya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paham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umumnya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kehidupan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khususnya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1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Global Technologies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kecepatan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pertumbuhan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membuktikan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kecepatan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pertumbuhan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ilmu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eksponensial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bergantung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R&amp;D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(Research and Development)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kecil-kecilan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trend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spesifik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6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mutlak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sekedar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menambah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justru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mengantisipasi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persaingan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Lihatlah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semacam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electronic commerce, electronic procurement, electronic government, electronic payment,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merubah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orang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paradigma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pernah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terpikirkan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Global Technologies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"one step ahead'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selangkah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maju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mengetahui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platform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22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Pembagian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Fungsi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32328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Dari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benar-benar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"customer oriented'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"user oriented'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tersedia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reliable, availability,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serviceability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sebenarnya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information technology literacy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dituntut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level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kematangan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prasyarat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dimanfaatkannya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senjata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23453"/>
              </p:ext>
            </p:extLst>
          </p:nvPr>
        </p:nvGraphicFramePr>
        <p:xfrm>
          <a:off x="666205" y="1156447"/>
          <a:ext cx="10508301" cy="509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2767"/>
                <a:gridCol w="3502767"/>
                <a:gridCol w="3502767"/>
              </a:tblGrid>
              <a:tr h="391484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latin typeface="Arial" pitchFamily="34" charset="0"/>
                          <a:cs typeface="Arial" pitchFamily="34" charset="0"/>
                        </a:rPr>
                        <a:t>People</a:t>
                      </a:r>
                      <a:endParaRPr lang="id-ID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latin typeface="Arial" pitchFamily="34" charset="0"/>
                          <a:cs typeface="Arial" pitchFamily="34" charset="0"/>
                        </a:rPr>
                        <a:t>Process</a:t>
                      </a:r>
                      <a:endParaRPr lang="id-ID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latin typeface="Arial" pitchFamily="34" charset="0"/>
                          <a:cs typeface="Arial" pitchFamily="34" charset="0"/>
                        </a:rPr>
                        <a:t>Technology</a:t>
                      </a:r>
                      <a:endParaRPr lang="id-ID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Organiszation</a:t>
                      </a: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structure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Change control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Hardware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Skills development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Metrics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Architectures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Roles and responsibilties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Problem management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Software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3152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Cultural;   Legacy   vs.   Client/ Server mentalities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Disaster recovery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Integration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Communication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Performance and tuning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Training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Security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RDBMS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Transitioning Staff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Capacity planning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Server consolidation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Job descriptions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Software distribution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High availability (hardware)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Career path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Asset management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System management tools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Retaining staff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Event monitoring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2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Mentoring staff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 management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warehouse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4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13856"/>
              </p:ext>
            </p:extLst>
          </p:nvPr>
        </p:nvGraphicFramePr>
        <p:xfrm>
          <a:off x="666205" y="1233670"/>
          <a:ext cx="10672356" cy="4333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7452"/>
                <a:gridCol w="3557452"/>
                <a:gridCol w="3557452"/>
              </a:tblGrid>
              <a:tr h="420514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latin typeface="Arial" pitchFamily="34" charset="0"/>
                          <a:cs typeface="Arial" pitchFamily="34" charset="0"/>
                        </a:rPr>
                        <a:t>People</a:t>
                      </a:r>
                      <a:endParaRPr lang="id-ID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latin typeface="Arial" pitchFamily="34" charset="0"/>
                          <a:cs typeface="Arial" pitchFamily="34" charset="0"/>
                        </a:rPr>
                        <a:t>Process</a:t>
                      </a:r>
                      <a:endParaRPr lang="id-ID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latin typeface="Arial" pitchFamily="34" charset="0"/>
                          <a:cs typeface="Arial" pitchFamily="34" charset="0"/>
                        </a:rPr>
                        <a:t>Technology</a:t>
                      </a:r>
                      <a:endParaRPr lang="id-ID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System management tools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Production acceptance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Quality assurance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972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Storate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management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Scheduling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Service level agreements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Benchmark services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Charge-back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Wersion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Release management </a:t>
                      </a:r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24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kritikal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mustahil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pesaing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era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globalisasi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dewasa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pakar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Fortune 1000,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12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0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631825" lvl="1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structure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631825" lvl="1" indent="-342900">
              <a:buFont typeface="+mj-lt"/>
              <a:buAutoNum type="arabicPeriod"/>
            </a:pPr>
            <a:r>
              <a:rPr lang="id-ID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Lack of an enterprise-wide change management process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631825" lvl="1" indent="-342900">
              <a:buFont typeface="+mj-lt"/>
              <a:buAutoNum type="arabicPeriod"/>
            </a:pPr>
            <a:r>
              <a:rPr lang="id-ID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Lack of an effective problem management process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631825" lvl="1" indent="-342900">
              <a:buFont typeface="+mj-lt"/>
              <a:buAutoNum type="arabicPeriod"/>
            </a:pPr>
            <a:r>
              <a:rPr lang="id-ID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Lack of a production acceptance process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631825" lvl="1" indent="-342900">
              <a:buFont typeface="+mj-lt"/>
              <a:buAutoNum type="arabicPeriod"/>
            </a:pPr>
            <a:r>
              <a:rPr lang="id-ID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Lack of metrics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 startAt="6"/>
            </a:pPr>
            <a:r>
              <a:rPr lang="en-US" dirty="0">
                <a:latin typeface="Arial" pitchFamily="34" charset="0"/>
                <a:cs typeface="Arial" pitchFamily="34" charset="0"/>
              </a:rPr>
              <a:t>Lack of a proper curriculum to transition/mentor staff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 startAt="6"/>
            </a:pPr>
            <a:r>
              <a:rPr lang="en-US" dirty="0">
                <a:latin typeface="Arial" pitchFamily="34" charset="0"/>
                <a:cs typeface="Arial" pitchFamily="34" charset="0"/>
              </a:rPr>
              <a:t>Communication is worse than ever before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 startAt="6"/>
            </a:pPr>
            <a:r>
              <a:rPr lang="en-US" dirty="0">
                <a:latin typeface="Arial" pitchFamily="34" charset="0"/>
                <a:cs typeface="Arial" pitchFamily="34" charset="0"/>
              </a:rPr>
              <a:t>Not fully implementing system management tools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 startAt="6"/>
            </a:pPr>
            <a:r>
              <a:rPr lang="en-US" dirty="0">
                <a:latin typeface="Arial" pitchFamily="34" charset="0"/>
                <a:cs typeface="Arial" pitchFamily="34" charset="0"/>
              </a:rPr>
              <a:t>Lack of senior technical resources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 startAt="6"/>
            </a:pPr>
            <a:r>
              <a:rPr lang="en-US" dirty="0">
                <a:latin typeface="Arial" pitchFamily="34" charset="0"/>
                <a:cs typeface="Arial" pitchFamily="34" charset="0"/>
              </a:rPr>
              <a:t>Lack of process to market/sell and benchmark IT services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 startAt="6"/>
            </a:pPr>
            <a:r>
              <a:rPr lang="en-US" dirty="0">
                <a:latin typeface="Arial" pitchFamily="34" charset="0"/>
                <a:cs typeface="Arial" pitchFamily="34" charset="0"/>
              </a:rPr>
              <a:t>Lack of service levels between operational support and applications development and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also between IT and its customers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 startAt="6"/>
            </a:pPr>
            <a:r>
              <a:rPr lang="en-US" dirty="0">
                <a:latin typeface="Arial" pitchFamily="34" charset="0"/>
                <a:cs typeface="Arial" pitchFamily="34" charset="0"/>
              </a:rPr>
              <a:t>Recruiting/retaining technical resources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3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menarik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dicermati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problem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“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ditemui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mengejutkan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memaksa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praktisi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berpikir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rekomendasi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memasuk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abad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ke-21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dewasa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9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dunia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Harris Kern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kawan-kawan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memperkenalkan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abad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ke-21.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Kern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menyukai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"Enterprise Services"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Korporat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berubahnya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orang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direkomendasikan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pemikiran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studi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Ideal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53844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lphaLcParenR"/>
            </a:pPr>
            <a:r>
              <a:rPr lang="en-US" sz="23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kesehari-hariannya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</a:t>
            </a:r>
            <a:br>
              <a:rPr lang="en-US" sz="2300" dirty="0">
                <a:latin typeface="Arial" pitchFamily="34" charset="0"/>
                <a:cs typeface="Arial" pitchFamily="34" charset="0"/>
              </a:rPr>
            </a:br>
            <a:r>
              <a:rPr lang="en-US" sz="2300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"mission </a:t>
            </a:r>
            <a:r>
              <a:rPr lang="en-US" sz="2300" i="1" dirty="0" err="1">
                <a:latin typeface="Arial" pitchFamily="34" charset="0"/>
                <a:cs typeface="Arial" pitchFamily="34" charset="0"/>
              </a:rPr>
              <a:t>critica</a:t>
            </a:r>
            <a:r>
              <a:rPr lang="id-ID" sz="2300" i="1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"non mission </a:t>
            </a:r>
            <a:r>
              <a:rPr lang="en-US" sz="2300" i="1" dirty="0" err="1">
                <a:latin typeface="Arial" pitchFamily="34" charset="0"/>
                <a:cs typeface="Arial" pitchFamily="34" charset="0"/>
              </a:rPr>
              <a:t>critica</a:t>
            </a:r>
            <a:r>
              <a:rPr lang="id-ID" sz="2300" i="1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'. </a:t>
            </a:r>
            <a:endParaRPr lang="id-ID" sz="2300" i="1" dirty="0">
              <a:latin typeface="Arial" pitchFamily="34" charset="0"/>
              <a:cs typeface="Arial" pitchFamily="34" charset="0"/>
            </a:endParaRPr>
          </a:p>
          <a:p>
            <a:pPr marL="444500" lvl="0" algn="just">
              <a:buNone/>
            </a:pPr>
            <a:r>
              <a:rPr lang="id-ID" sz="23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Mission Critical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"stand by"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henti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24 jam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sehari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7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seminggu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dikategorikan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kritikal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bergantung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bisnisnya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utuh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terus-menerus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. </a:t>
            </a:r>
            <a:endParaRPr lang="id-ID" sz="2300" dirty="0">
              <a:latin typeface="Arial" pitchFamily="34" charset="0"/>
              <a:cs typeface="Arial" pitchFamily="34" charset="0"/>
            </a:endParaRPr>
          </a:p>
          <a:p>
            <a:pPr marL="444500" lvl="0" algn="just">
              <a:buNone/>
            </a:pPr>
            <a:r>
              <a:rPr lang="id-ID" sz="2300" dirty="0">
                <a:latin typeface="Arial" pitchFamily="34" charset="0"/>
                <a:cs typeface="Arial" pitchFamily="34" charset="0"/>
              </a:rPr>
              <a:t>	S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istem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Non Mission Critical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"on"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jam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kantor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jam 08.00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pagi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17.00 sore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Senin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Jumat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menunjang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pekerja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sehari-hari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"back office"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"front office".</a:t>
            </a:r>
            <a:endParaRPr lang="id-ID" sz="2300" i="1" dirty="0">
              <a:latin typeface="Arial" pitchFamily="34" charset="0"/>
              <a:cs typeface="Arial" pitchFamily="34" charset="0"/>
            </a:endParaRPr>
          </a:p>
          <a:p>
            <a:pPr marL="444500" lvl="0" algn="just">
              <a:buNone/>
            </a:pPr>
            <a:r>
              <a:rPr lang="id-ID" sz="23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prakteknya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perilaku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spesifikasi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berdampak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penyusunan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.</a:t>
            </a:r>
            <a:endParaRPr lang="id-ID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1390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Custom Design</vt:lpstr>
      <vt:lpstr>SIC014 - PPT - SESI 4 MANAJEMEN TEKNOLOGI INFORMASI BAB-4 STRUKTUR ORGANISASI INFRASTRUKTUR KELAS DUNIA</vt:lpstr>
      <vt:lpstr>Mengidentifikasi Infrastruktur Sistem Informasi</vt:lpstr>
      <vt:lpstr>Mengidentifikasi Infrastruktur Sistem Informasi</vt:lpstr>
      <vt:lpstr>Mengidentifikasi Infrastruktur Sistem Informasi</vt:lpstr>
      <vt:lpstr>Mengidentifikasi Infrastruktur Sistem Informasi</vt:lpstr>
      <vt:lpstr>Mengidentifikasi Infrastruktur Sistem Informasi</vt:lpstr>
      <vt:lpstr>Mengidentifikasi Infrastruktur Sistem Informasi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Mengembangkan Kerangka Struktur Organisasi Ideal</vt:lpstr>
      <vt:lpstr>Memastikan Sistem Pembagian Fungsi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40</cp:revision>
  <dcterms:created xsi:type="dcterms:W3CDTF">2021-08-03T05:39:13Z</dcterms:created>
  <dcterms:modified xsi:type="dcterms:W3CDTF">2021-10-13T14:30:49Z</dcterms:modified>
</cp:coreProperties>
</file>