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3"/>
  </p:notesMasterIdLst>
  <p:sldIdLst>
    <p:sldId id="256" r:id="rId7"/>
    <p:sldId id="261" r:id="rId8"/>
    <p:sldId id="263" r:id="rId9"/>
    <p:sldId id="264" r:id="rId10"/>
    <p:sldId id="265" r:id="rId11"/>
    <p:sldId id="277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3613-2439-4A6C-B9E2-E7B53CB77F2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9FE2-06B3-442D-8584-BFB22894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6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031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365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381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079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188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201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229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11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6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604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184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578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7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387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684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187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07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35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2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78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44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77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7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24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12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1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04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35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79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5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433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7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89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39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0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71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39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0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10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3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9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612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55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93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1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746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559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16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1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4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182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41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0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88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60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403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817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029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096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82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9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</a:t>
            </a:r>
            <a:r>
              <a:rPr lang="en-US" sz="3600" b="1" dirty="0" smtClean="0"/>
              <a:t>2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/>
              <a:t>Kegiatan penyelidikan dan investigasi terhadap </a:t>
            </a:r>
            <a:r>
              <a:rPr lang="id-ID" sz="3600" dirty="0" err="1"/>
              <a:t>suatu</a:t>
            </a:r>
            <a:r>
              <a:rPr lang="id-ID" sz="3600" dirty="0"/>
              <a:t> </a:t>
            </a:r>
            <a:r>
              <a:rPr lang="id-ID" sz="3600" dirty="0">
                <a:solidFill>
                  <a:srgbClr val="C00000"/>
                </a:solidFill>
              </a:rPr>
              <a:t>masalah</a:t>
            </a:r>
            <a:r>
              <a:rPr lang="id-ID" sz="3600" dirty="0"/>
              <a:t> yang dilakukan secara </a:t>
            </a:r>
            <a:r>
              <a:rPr lang="id-ID" sz="3600" dirty="0">
                <a:solidFill>
                  <a:srgbClr val="C00000"/>
                </a:solidFill>
              </a:rPr>
              <a:t>berulang-ulang dan sistematis</a:t>
            </a:r>
            <a:r>
              <a:rPr lang="id-ID" sz="3600" dirty="0"/>
              <a:t>, dengan tujuan untuk </a:t>
            </a:r>
            <a:r>
              <a:rPr lang="id-ID" sz="3600" dirty="0">
                <a:solidFill>
                  <a:srgbClr val="C00000"/>
                </a:solidFill>
              </a:rPr>
              <a:t>menemukan atau merevisi </a:t>
            </a:r>
            <a:r>
              <a:rPr lang="en-US" sz="3600" dirty="0" err="1">
                <a:solidFill>
                  <a:srgbClr val="C00000"/>
                </a:solidFill>
              </a:rPr>
              <a:t>teori</a:t>
            </a:r>
            <a:r>
              <a:rPr lang="en-US" sz="3600" dirty="0"/>
              <a:t>, </a:t>
            </a:r>
            <a:r>
              <a:rPr lang="id-ID" sz="3600" dirty="0"/>
              <a:t>fakta, dan aplikasi </a:t>
            </a:r>
            <a:endParaRPr lang="en-US" sz="3600" dirty="0"/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endParaRPr lang="en-US" sz="3600" i="1" dirty="0"/>
          </a:p>
          <a:p>
            <a:pPr marL="0" indent="0" algn="r">
              <a:buNone/>
            </a:pPr>
            <a:r>
              <a:rPr lang="id-ID" sz="2400" i="1" dirty="0"/>
              <a:t>(</a:t>
            </a:r>
            <a:r>
              <a:rPr lang="id-ID" sz="2400" i="1" dirty="0" err="1"/>
              <a:t>Berndtsson</a:t>
            </a:r>
            <a:r>
              <a:rPr lang="id-ID" sz="2400" i="1" dirty="0"/>
              <a:t> </a:t>
            </a:r>
            <a:r>
              <a:rPr lang="id-ID" sz="2400" i="1" dirty="0" err="1"/>
              <a:t>et</a:t>
            </a:r>
            <a:r>
              <a:rPr lang="id-ID" sz="2400" i="1" dirty="0"/>
              <a:t> </a:t>
            </a:r>
            <a:r>
              <a:rPr lang="id-ID" sz="2400" i="1" dirty="0" err="1"/>
              <a:t>al</a:t>
            </a:r>
            <a:r>
              <a:rPr lang="id-ID" sz="2400" i="1" dirty="0"/>
              <a:t>., 2008)</a:t>
            </a: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Kontribusi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Orisinalitas</a:t>
            </a:r>
            <a:r>
              <a:rPr lang="id-ID" dirty="0">
                <a:solidFill>
                  <a:srgbClr val="FF0000"/>
                </a:solidFill>
              </a:rPr>
              <a:t> Penelitian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0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143000"/>
            <a:ext cx="8172450" cy="5715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Orisinalitas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>
                <a:solidFill>
                  <a:srgbClr val="C00000"/>
                </a:solidFill>
              </a:rPr>
              <a:t>Metode</a:t>
            </a:r>
            <a:r>
              <a:rPr lang="en-US" dirty="0"/>
              <a:t>:</a:t>
            </a:r>
          </a:p>
          <a:p>
            <a:pPr marL="863600" lvl="1" indent="-514350"/>
            <a:r>
              <a:rPr lang="id-ID" dirty="0"/>
              <a:t>Memecahkan masalah </a:t>
            </a:r>
            <a:r>
              <a:rPr lang="en-US" dirty="0"/>
              <a:t>yang </a:t>
            </a:r>
            <a:r>
              <a:rPr lang="en-US" dirty="0">
                <a:solidFill>
                  <a:srgbClr val="0070C0"/>
                </a:solidFill>
              </a:rPr>
              <a:t>orang lain </a:t>
            </a:r>
            <a:r>
              <a:rPr lang="en-US" dirty="0" err="1">
                <a:solidFill>
                  <a:srgbClr val="0070C0"/>
                </a:solidFill>
              </a:rPr>
              <a:t>sudah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pernah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mengerjakan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metode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berbeda</a:t>
            </a:r>
            <a:endParaRPr lang="id-ID" dirty="0"/>
          </a:p>
          <a:p>
            <a:pPr marL="863600" lvl="1" indent="-514350"/>
            <a:r>
              <a:rPr lang="id-ID" dirty="0"/>
              <a:t>Model penelitian yang </a:t>
            </a:r>
            <a:r>
              <a:rPr lang="id-ID" dirty="0">
                <a:solidFill>
                  <a:srgbClr val="0070C0"/>
                </a:solidFill>
              </a:rPr>
              <a:t>kontribusi ada pada method </a:t>
            </a:r>
            <a:r>
              <a:rPr lang="id-ID" dirty="0" smtClean="0">
                <a:solidFill>
                  <a:srgbClr val="0070C0"/>
                </a:solidFill>
              </a:rPr>
              <a:t>improvement</a:t>
            </a:r>
            <a:endParaRPr lang="id-ID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Orisinalitas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dirty="0">
                <a:solidFill>
                  <a:srgbClr val="C00000"/>
                </a:solidFill>
              </a:rPr>
              <a:t>Masalah</a:t>
            </a:r>
            <a:r>
              <a:rPr lang="en-US" dirty="0"/>
              <a:t>:</a:t>
            </a:r>
          </a:p>
          <a:p>
            <a:pPr marL="863600" lvl="1" indent="-514350"/>
            <a:r>
              <a:rPr lang="id-ID" dirty="0" smtClean="0"/>
              <a:t>M</a:t>
            </a:r>
            <a:r>
              <a:rPr lang="en-US" dirty="0" smtClean="0"/>
              <a:t>e</a:t>
            </a:r>
            <a:r>
              <a:rPr lang="id-ID" dirty="0" smtClean="0"/>
              <a:t>mecahkan </a:t>
            </a:r>
            <a:r>
              <a:rPr lang="id-ID" dirty="0"/>
              <a:t>suatu masalah </a:t>
            </a:r>
            <a:r>
              <a:rPr lang="en-US" dirty="0"/>
              <a:t>yang </a:t>
            </a:r>
            <a:r>
              <a:rPr lang="en-US" dirty="0">
                <a:solidFill>
                  <a:srgbClr val="0070C0"/>
                </a:solidFill>
              </a:rPr>
              <a:t>orang lain </a:t>
            </a:r>
            <a:r>
              <a:rPr lang="id-ID" dirty="0">
                <a:solidFill>
                  <a:srgbClr val="0070C0"/>
                </a:solidFill>
              </a:rPr>
              <a:t>belum </a:t>
            </a:r>
            <a:r>
              <a:rPr lang="en-US" dirty="0" err="1">
                <a:solidFill>
                  <a:srgbClr val="0070C0"/>
                </a:solidFill>
              </a:rPr>
              <a:t>pernah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mengerjakan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id-ID" dirty="0"/>
          </a:p>
          <a:p>
            <a:pPr marL="863600" lvl="1" indent="-514350"/>
            <a:r>
              <a:rPr lang="id-ID" dirty="0"/>
              <a:t>Model penelitian yang </a:t>
            </a:r>
            <a:r>
              <a:rPr lang="id-ID" dirty="0">
                <a:solidFill>
                  <a:srgbClr val="0070C0"/>
                </a:solidFill>
              </a:rPr>
              <a:t>kontribusi ada pada penemuan masalah baru </a:t>
            </a:r>
            <a:r>
              <a:rPr lang="id-ID" dirty="0"/>
              <a:t>sebagai obyek penerapan </a:t>
            </a:r>
            <a:r>
              <a:rPr lang="id-ID" dirty="0" smtClean="0"/>
              <a:t>metode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 algn="r">
              <a:buNone/>
            </a:pPr>
            <a:endParaRPr lang="en-US" sz="800" i="1" dirty="0"/>
          </a:p>
          <a:p>
            <a:pPr marL="514350" indent="-514350" algn="r">
              <a:buNone/>
            </a:pPr>
            <a:r>
              <a:rPr lang="en-US" sz="2400" i="1" dirty="0"/>
              <a:t>(Dawson, 2009)</a:t>
            </a:r>
            <a:endParaRPr lang="id-ID" sz="2400" i="1" dirty="0"/>
          </a:p>
          <a:p>
            <a:pPr marL="514350" indent="-514350" algn="r">
              <a:buNone/>
            </a:pPr>
            <a:endParaRPr lang="en-US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Orisinalitas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Penelitian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1"/>
            <a:ext cx="8229600" cy="4123035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Judul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3200" dirty="0"/>
              <a:t>Penerapan </a:t>
            </a:r>
            <a:r>
              <a:rPr lang="en-US" sz="3200" dirty="0" err="1"/>
              <a:t>Metode</a:t>
            </a:r>
            <a:r>
              <a:rPr lang="en-US" sz="3200" dirty="0"/>
              <a:t> XYZ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70C0"/>
                </a:solidFill>
              </a:rPr>
              <a:t>Pemecahan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Masalah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Konvergensi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Prematur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pada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Algoritma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Genetika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Penentuan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</a:t>
            </a:r>
            <a:r>
              <a:rPr lang="en-US" sz="3200" dirty="0" err="1"/>
              <a:t>Bendungan</a:t>
            </a:r>
            <a:endParaRPr lang="en-US" sz="3200" dirty="0"/>
          </a:p>
          <a:p>
            <a:pPr lvl="1"/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Kontribusi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Menerapkan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Metode</a:t>
            </a:r>
            <a:r>
              <a:rPr lang="en-US" dirty="0" smtClean="0">
                <a:solidFill>
                  <a:srgbClr val="0070C0"/>
                </a:solidFill>
              </a:rPr>
              <a:t> XYZ </a:t>
            </a:r>
            <a:r>
              <a:rPr lang="en-US" dirty="0" smtClean="0"/>
              <a:t>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orang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konvergensi</a:t>
            </a:r>
            <a:r>
              <a:rPr lang="en-US" dirty="0" smtClean="0"/>
              <a:t> premature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Kontribusi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Metode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08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1"/>
            <a:ext cx="8229600" cy="4123035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Judul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800" dirty="0"/>
              <a:t>Penerapan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Genetika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Bendungan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Empat</a:t>
            </a:r>
            <a:r>
              <a:rPr lang="en-US" sz="2800" dirty="0"/>
              <a:t> Parameter</a:t>
            </a:r>
            <a:endParaRPr lang="en-US" sz="28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Kontribusi</a:t>
            </a:r>
            <a:r>
              <a:rPr lang="en-US" dirty="0" smtClean="0"/>
              <a:t>: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Bendungan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Empat</a:t>
            </a:r>
            <a:r>
              <a:rPr lang="en-US" dirty="0" smtClean="0">
                <a:solidFill>
                  <a:srgbClr val="0070C0"/>
                </a:solidFill>
              </a:rPr>
              <a:t> Parameter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kebanyakan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peneliti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menggunakan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dua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paratemeter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Kontribusi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61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7886700" cy="494789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Judul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800" dirty="0"/>
              <a:t>Penerapan </a:t>
            </a:r>
            <a:r>
              <a:rPr lang="en-US" sz="2800" dirty="0" err="1"/>
              <a:t>Metode</a:t>
            </a:r>
            <a:r>
              <a:rPr lang="en-US" sz="2800" dirty="0"/>
              <a:t> XYZ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Pemecahan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Konvergensi</a:t>
            </a:r>
            <a:r>
              <a:rPr lang="en-US" sz="2800" dirty="0"/>
              <a:t> </a:t>
            </a:r>
            <a:r>
              <a:rPr lang="en-US" sz="2800" dirty="0" err="1"/>
              <a:t>Prematur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Genetika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Bendungan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Empat</a:t>
            </a:r>
            <a:r>
              <a:rPr lang="en-US" sz="2800" dirty="0"/>
              <a:t> Parameter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srgbClr val="C00000"/>
                </a:solidFill>
              </a:rPr>
              <a:t>Kontribusi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metode</a:t>
            </a:r>
            <a:r>
              <a:rPr lang="en-US" dirty="0" smtClean="0">
                <a:solidFill>
                  <a:srgbClr val="0070C0"/>
                </a:solidFill>
              </a:rPr>
              <a:t> XYZ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konvergensi</a:t>
            </a:r>
            <a:r>
              <a:rPr lang="en-US" dirty="0" smtClean="0"/>
              <a:t> premature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Bendungan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Empat</a:t>
            </a:r>
            <a:r>
              <a:rPr lang="en-US" dirty="0" smtClean="0">
                <a:solidFill>
                  <a:srgbClr val="0070C0"/>
                </a:solidFill>
              </a:rPr>
              <a:t> Parameter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90500"/>
            <a:ext cx="8866188" cy="647700"/>
          </a:xfrm>
        </p:spPr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Kontribusi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013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7886700" cy="4795496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/>
              <a:t>Penerapan </a:t>
            </a:r>
            <a:r>
              <a:rPr lang="en-US" sz="3500" dirty="0" err="1"/>
              <a:t>Algoritma</a:t>
            </a:r>
            <a:r>
              <a:rPr lang="en-US" sz="3500" dirty="0"/>
              <a:t> </a:t>
            </a:r>
            <a:r>
              <a:rPr lang="en-US" sz="3500" dirty="0" err="1"/>
              <a:t>Genetika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Penentuan</a:t>
            </a:r>
            <a:r>
              <a:rPr lang="en-US" sz="3500" dirty="0"/>
              <a:t> </a:t>
            </a:r>
            <a:r>
              <a:rPr lang="en-US" sz="3500" dirty="0" err="1"/>
              <a:t>Desain</a:t>
            </a:r>
            <a:r>
              <a:rPr lang="en-US" sz="3500" dirty="0"/>
              <a:t> </a:t>
            </a:r>
            <a:r>
              <a:rPr lang="en-US" sz="3500" dirty="0" err="1"/>
              <a:t>Bendungan</a:t>
            </a:r>
            <a:r>
              <a:rPr lang="en-US" sz="3500" dirty="0"/>
              <a:t> </a:t>
            </a:r>
            <a:r>
              <a:rPr lang="en-US" sz="3500" dirty="0">
                <a:solidFill>
                  <a:srgbClr val="C00000"/>
                </a:solidFill>
              </a:rPr>
              <a:t>di Jakarta</a:t>
            </a:r>
          </a:p>
          <a:p>
            <a:endParaRPr lang="en-US" sz="3500" dirty="0"/>
          </a:p>
          <a:p>
            <a:r>
              <a:rPr lang="en-US" sz="3500" dirty="0"/>
              <a:t>Penerapan </a:t>
            </a:r>
            <a:r>
              <a:rPr lang="en-US" sz="3500" dirty="0" err="1"/>
              <a:t>Algoritma</a:t>
            </a:r>
            <a:r>
              <a:rPr lang="en-US" sz="3500" dirty="0"/>
              <a:t> </a:t>
            </a:r>
            <a:r>
              <a:rPr lang="en-US" sz="3500" dirty="0" err="1"/>
              <a:t>Genetika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Penentuan</a:t>
            </a:r>
            <a:r>
              <a:rPr lang="en-US" sz="3500" dirty="0"/>
              <a:t> </a:t>
            </a:r>
            <a:r>
              <a:rPr lang="en-US" sz="3500" dirty="0" err="1"/>
              <a:t>Desain</a:t>
            </a:r>
            <a:r>
              <a:rPr lang="en-US" sz="3500" dirty="0"/>
              <a:t> </a:t>
            </a:r>
            <a:r>
              <a:rPr lang="en-US" sz="3500" dirty="0" err="1"/>
              <a:t>Bendungan</a:t>
            </a:r>
            <a:r>
              <a:rPr lang="en-US" sz="3500" dirty="0"/>
              <a:t> </a:t>
            </a:r>
            <a:r>
              <a:rPr lang="en-US" sz="3500" dirty="0">
                <a:solidFill>
                  <a:srgbClr val="0070C0"/>
                </a:solidFill>
              </a:rPr>
              <a:t>di Surabaya</a:t>
            </a:r>
          </a:p>
          <a:p>
            <a:endParaRPr lang="en-US" sz="3500" dirty="0"/>
          </a:p>
          <a:p>
            <a:r>
              <a:rPr lang="en-US" sz="3500" dirty="0"/>
              <a:t>Penerapan </a:t>
            </a:r>
            <a:r>
              <a:rPr lang="en-US" sz="3500" dirty="0" err="1"/>
              <a:t>Algoritma</a:t>
            </a:r>
            <a:r>
              <a:rPr lang="en-US" sz="3500" dirty="0"/>
              <a:t> </a:t>
            </a:r>
            <a:r>
              <a:rPr lang="en-US" sz="3500" dirty="0" err="1"/>
              <a:t>Genetika</a:t>
            </a:r>
            <a:r>
              <a:rPr lang="en-US" sz="3500" dirty="0"/>
              <a:t> </a:t>
            </a:r>
            <a:r>
              <a:rPr lang="en-US" sz="3500" dirty="0" err="1"/>
              <a:t>untuk</a:t>
            </a:r>
            <a:r>
              <a:rPr lang="en-US" sz="3500" dirty="0"/>
              <a:t> </a:t>
            </a:r>
            <a:r>
              <a:rPr lang="en-US" sz="3500" dirty="0" err="1"/>
              <a:t>Penentuan</a:t>
            </a:r>
            <a:r>
              <a:rPr lang="en-US" sz="3500" dirty="0"/>
              <a:t> </a:t>
            </a:r>
            <a:r>
              <a:rPr lang="en-US" sz="3500" dirty="0" err="1"/>
              <a:t>Desain</a:t>
            </a:r>
            <a:r>
              <a:rPr lang="en-US" sz="3500" dirty="0"/>
              <a:t> </a:t>
            </a:r>
            <a:r>
              <a:rPr lang="en-US" sz="3500" dirty="0" err="1"/>
              <a:t>Bendungan</a:t>
            </a:r>
            <a:r>
              <a:rPr lang="en-US" sz="3500" dirty="0"/>
              <a:t> di </a:t>
            </a:r>
            <a:r>
              <a:rPr lang="en-US" sz="3500" dirty="0" err="1">
                <a:solidFill>
                  <a:srgbClr val="0070C0"/>
                </a:solidFill>
              </a:rPr>
              <a:t>Makasar</a:t>
            </a:r>
            <a:endParaRPr lang="en-US" sz="35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* </a:t>
            </a:r>
            <a:r>
              <a:rPr lang="en-US" sz="2600" dirty="0" err="1"/>
              <a:t>banyak</a:t>
            </a:r>
            <a:r>
              <a:rPr lang="en-US" sz="2600" dirty="0"/>
              <a:t> </a:t>
            </a:r>
            <a:r>
              <a:rPr lang="en-US" sz="2600" dirty="0" err="1"/>
              <a:t>peneliti</a:t>
            </a:r>
            <a:r>
              <a:rPr lang="en-US" sz="2600" dirty="0"/>
              <a:t> di Indonesia yang </a:t>
            </a:r>
            <a:r>
              <a:rPr lang="en-US" sz="2600" dirty="0" err="1"/>
              <a:t>terjebak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penelitian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tanpa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>
                <a:solidFill>
                  <a:srgbClr val="C00000"/>
                </a:solidFill>
              </a:rPr>
              <a:t>kontribusi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mengganti</a:t>
            </a:r>
            <a:r>
              <a:rPr lang="en-US" sz="2600" dirty="0"/>
              <a:t> </a:t>
            </a:r>
            <a:r>
              <a:rPr lang="en-US" sz="2600" dirty="0" err="1"/>
              <a:t>obyek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, </a:t>
            </a:r>
            <a:r>
              <a:rPr lang="en-US" sz="2600" dirty="0" err="1"/>
              <a:t>akhirnya</a:t>
            </a:r>
            <a:r>
              <a:rPr lang="en-US" sz="2600" dirty="0"/>
              <a:t> </a:t>
            </a:r>
            <a:r>
              <a:rPr lang="en-US" sz="2600" dirty="0" err="1"/>
              <a:t>kesulitan</a:t>
            </a:r>
            <a:r>
              <a:rPr lang="en-US" sz="2600" dirty="0"/>
              <a:t> </a:t>
            </a:r>
            <a:r>
              <a:rPr lang="en-US" sz="2600" dirty="0" err="1"/>
              <a:t>ketika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publikasi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journal </a:t>
            </a:r>
            <a:r>
              <a:rPr lang="en-US" sz="2600" dirty="0" err="1"/>
              <a:t>internasional</a:t>
            </a:r>
            <a:r>
              <a:rPr lang="en-US" sz="2600" dirty="0"/>
              <a:t> </a:t>
            </a:r>
            <a:r>
              <a:rPr lang="en-US" sz="2600" dirty="0" err="1"/>
              <a:t>terindeks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Tanpa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Kontribusi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19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714" y="304800"/>
            <a:ext cx="8561387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Kontribusi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Penelitian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5222" t="16911" r="15081" b="13445"/>
          <a:stretch/>
        </p:blipFill>
        <p:spPr bwMode="auto">
          <a:xfrm>
            <a:off x="1981200" y="1295400"/>
            <a:ext cx="84932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68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28601"/>
            <a:ext cx="8839200" cy="609149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Kontribusi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Penelitian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5222" t="14583" r="15081" b="10417"/>
          <a:stretch>
            <a:fillRect/>
          </a:stretch>
        </p:blipFill>
        <p:spPr bwMode="auto">
          <a:xfrm>
            <a:off x="152400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1828800" y="914400"/>
            <a:ext cx="16764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b="1" dirty="0" err="1">
                <a:solidFill>
                  <a:srgbClr val="C00000"/>
                </a:solidFill>
              </a:rPr>
              <a:t>Logika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kumimoji="1" lang="en-US" sz="3200" b="1" dirty="0">
                <a:solidFill>
                  <a:srgbClr val="C00000"/>
                </a:solidFill>
              </a:rPr>
              <a:t>Fuzzy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91200" y="6019800"/>
            <a:ext cx="2209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err="1">
                <a:latin typeface="Tahoma" pitchFamily="34" charset="0"/>
                <a:ea typeface="ＭＳ Ｐゴシック" pitchFamily="50" charset="-128"/>
              </a:rPr>
              <a:t>Metode</a:t>
            </a:r>
            <a:r>
              <a:rPr kumimoji="1" lang="en-US" sz="2000" b="1">
                <a:latin typeface="Tahoma" pitchFamily="34" charset="0"/>
                <a:ea typeface="ＭＳ Ｐゴシック" pitchFamily="50" charset="-128"/>
              </a:rPr>
              <a:t> Tsukamoto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rot="10800000">
            <a:off x="5334000" y="6019800"/>
            <a:ext cx="457200" cy="266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934200" y="1143000"/>
            <a:ext cx="21336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err="1">
                <a:latin typeface="Tahoma" pitchFamily="34" charset="0"/>
                <a:ea typeface="ＭＳ Ｐゴシック" pitchFamily="50" charset="-128"/>
              </a:rPr>
              <a:t>Metode</a:t>
            </a:r>
            <a:r>
              <a:rPr kumimoji="1" lang="en-US" sz="2000" b="1">
                <a:latin typeface="Tahoma" pitchFamily="34" charset="0"/>
                <a:ea typeface="ＭＳ Ｐゴシック" pitchFamily="50" charset="-128"/>
              </a:rPr>
              <a:t> </a:t>
            </a:r>
            <a:r>
              <a:rPr kumimoji="1" lang="en-US" sz="2000" b="1" err="1">
                <a:latin typeface="Tahoma" pitchFamily="34" charset="0"/>
                <a:ea typeface="ＭＳ Ｐゴシック" pitchFamily="50" charset="-128"/>
              </a:rPr>
              <a:t>Sugeno</a:t>
            </a: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7620000" y="1676400"/>
            <a:ext cx="22860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8458200" y="3124200"/>
            <a:ext cx="22098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 bwMode="auto">
          <a:xfrm rot="10800000" flipV="1">
            <a:off x="8153400" y="2819400"/>
            <a:ext cx="3048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458200" y="2209800"/>
            <a:ext cx="14478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 err="1">
                <a:solidFill>
                  <a:srgbClr val="0070C0"/>
                </a:solidFill>
                <a:latin typeface="Tahoma" pitchFamily="34" charset="0"/>
                <a:ea typeface="ＭＳ Ｐゴシック" pitchFamily="50" charset="-128"/>
              </a:rPr>
              <a:t>Metode</a:t>
            </a:r>
            <a:r>
              <a:rPr lang="en-US" sz="2000" b="1" dirty="0">
                <a:solidFill>
                  <a:srgbClr val="0070C0"/>
                </a:solidFill>
              </a:rPr>
              <a:t/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 err="1">
                <a:solidFill>
                  <a:srgbClr val="0070C0"/>
                </a:solidFill>
              </a:rPr>
              <a:t>Mamdani</a:t>
            </a:r>
            <a:r>
              <a:rPr lang="en-US" sz="2000" b="1" dirty="0">
                <a:solidFill>
                  <a:srgbClr val="0070C0"/>
                </a:solidFill>
              </a:rPr>
              <a:t> Yang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 err="1">
                <a:solidFill>
                  <a:srgbClr val="0070C0"/>
                </a:solidFill>
              </a:rPr>
              <a:t>Direvisi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dg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dirty="0" err="1">
                <a:solidFill>
                  <a:srgbClr val="0070C0"/>
                </a:solidFill>
                <a:latin typeface="Tahoma" pitchFamily="34" charset="0"/>
                <a:ea typeface="ＭＳ Ｐゴシック" pitchFamily="50" charset="-128"/>
              </a:rPr>
              <a:t>Algoritma</a:t>
            </a:r>
            <a:r>
              <a:rPr kumimoji="1" lang="en-US" sz="2000" b="1" dirty="0">
                <a:solidFill>
                  <a:srgbClr val="0070C0"/>
                </a:solidFill>
                <a:latin typeface="Tahoma" pitchFamily="34" charset="0"/>
                <a:ea typeface="ＭＳ Ｐゴシック" pitchFamily="50" charset="-128"/>
              </a:rPr>
              <a:t> XYZ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4572000"/>
            <a:ext cx="1447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000" b="1" err="1">
                <a:latin typeface="Tahoma" pitchFamily="34" charset="0"/>
                <a:ea typeface="ＭＳ Ｐゴシック" pitchFamily="50" charset="-128"/>
              </a:rPr>
              <a:t>Metode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 err="1"/>
              <a:t>Mamdani</a:t>
            </a: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 bwMode="auto">
          <a:xfrm rot="10800000">
            <a:off x="7315200" y="4343400"/>
            <a:ext cx="914400" cy="495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1212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6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0"/>
            <a:ext cx="8839200" cy="6407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Kontribusi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Penelitian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5222" t="14583" r="15081" b="10417"/>
          <a:stretch>
            <a:fillRect/>
          </a:stretch>
        </p:blipFill>
        <p:spPr bwMode="auto">
          <a:xfrm>
            <a:off x="152400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1600200" y="1066802"/>
            <a:ext cx="2514600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400" b="1">
                <a:solidFill>
                  <a:srgbClr val="C00000"/>
                </a:solidFill>
                <a:latin typeface="Tahoma" pitchFamily="34" charset="0"/>
                <a:ea typeface="ＭＳ Ｐゴシック" pitchFamily="50" charset="-128"/>
              </a:rPr>
              <a:t>Support Vector</a:t>
            </a:r>
            <a:br>
              <a:rPr kumimoji="1" lang="id-ID" sz="2400" b="1">
                <a:solidFill>
                  <a:srgbClr val="C00000"/>
                </a:solidFill>
                <a:latin typeface="Tahoma" pitchFamily="34" charset="0"/>
                <a:ea typeface="ＭＳ Ｐゴシック" pitchFamily="50" charset="-128"/>
              </a:rPr>
            </a:br>
            <a:r>
              <a:rPr kumimoji="1" lang="id-ID" sz="2400" b="1">
                <a:solidFill>
                  <a:srgbClr val="C00000"/>
                </a:solidFill>
                <a:latin typeface="Tahoma" pitchFamily="34" charset="0"/>
                <a:ea typeface="ＭＳ Ｐゴシック" pitchFamily="50" charset="-128"/>
              </a:rPr>
              <a:t>Machine(SVM)</a:t>
            </a:r>
            <a:endParaRPr kumimoji="1" lang="en-US" sz="2400" b="1">
              <a:solidFill>
                <a:srgbClr val="C00000"/>
              </a:solidFill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458200" y="3124200"/>
            <a:ext cx="22098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 bwMode="auto">
          <a:xfrm rot="10800000" flipV="1">
            <a:off x="8305800" y="2895600"/>
            <a:ext cx="3048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8610600" y="2286000"/>
            <a:ext cx="14478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Parameter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Selection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using PSO</a:t>
            </a: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115300" y="5810250"/>
            <a:ext cx="1447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Parameter</a:t>
            </a:r>
            <a:endParaRPr lang="id-ID" sz="2000" b="1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Selection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2000" b="1"/>
              <a:t>Using GA</a:t>
            </a: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7379278" y="5581650"/>
            <a:ext cx="710045" cy="4953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stCxn id="20" idx="1"/>
          </p:cNvCxnSpPr>
          <p:nvPr/>
        </p:nvCxnSpPr>
        <p:spPr bwMode="auto">
          <a:xfrm rot="10800000" flipV="1">
            <a:off x="7365422" y="1371600"/>
            <a:ext cx="3048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670222" y="762000"/>
            <a:ext cx="1447800" cy="1219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Parameter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Selection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b="1">
                <a:latin typeface="Tahoma" pitchFamily="34" charset="0"/>
                <a:ea typeface="ＭＳ Ｐゴシック" pitchFamily="50" charset="-128"/>
              </a:rPr>
              <a:t>using ACO</a:t>
            </a: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38800" y="5962650"/>
            <a:ext cx="1447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dirty="0">
                <a:solidFill>
                  <a:srgbClr val="FFC000"/>
                </a:solidFill>
              </a:rPr>
              <a:t>Parameter</a:t>
            </a:r>
            <a:endParaRPr lang="id-ID" sz="2000" dirty="0">
              <a:solidFill>
                <a:srgbClr val="FFC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d-ID" sz="2000" dirty="0">
                <a:solidFill>
                  <a:srgbClr val="FFC000"/>
                </a:solidFill>
              </a:rPr>
              <a:t>Selection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>
                <a:solidFill>
                  <a:srgbClr val="FFC000"/>
                </a:solidFill>
              </a:rPr>
              <a:t>Problems</a:t>
            </a:r>
            <a:endParaRPr kumimoji="1" lang="id-ID" sz="2000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81400" y="2667000"/>
            <a:ext cx="30480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286500" y="3543300"/>
            <a:ext cx="1257300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000" b="1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089309" y="3505868"/>
            <a:ext cx="204383" cy="532067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</a:pPr>
            <a:endParaRPr lang="en-US" sz="2400">
              <a:latin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50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0"/>
            <a:ext cx="752475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 smtClean="0"/>
          </a:p>
          <a:p>
            <a:pPr lvl="1"/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genetika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guided local search strategies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(Yang, 2011)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C4.5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kelulusan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Studi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Kasus</a:t>
            </a:r>
            <a:r>
              <a:rPr lang="en-US" dirty="0" smtClean="0">
                <a:solidFill>
                  <a:srgbClr val="0070C0"/>
                </a:solidFill>
              </a:rPr>
              <a:t> STMIK XYZ</a:t>
            </a:r>
          </a:p>
          <a:p>
            <a:pPr lvl="1"/>
            <a:r>
              <a:rPr lang="en-US" dirty="0" smtClean="0"/>
              <a:t>Penerapan </a:t>
            </a:r>
            <a:r>
              <a:rPr lang="en-US" dirty="0" err="1" smtClean="0"/>
              <a:t>algoritma</a:t>
            </a:r>
            <a:r>
              <a:rPr lang="en-US" dirty="0" smtClean="0"/>
              <a:t> C4.5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penghitungan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entropi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berbasis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metode</a:t>
            </a:r>
            <a:r>
              <a:rPr lang="en-US" dirty="0" smtClean="0">
                <a:solidFill>
                  <a:srgbClr val="C00000"/>
                </a:solidFill>
              </a:rPr>
              <a:t> ABC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kelulusan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600" i="1" dirty="0" err="1"/>
              <a:t>Hanya</a:t>
            </a:r>
            <a:r>
              <a:rPr lang="en-US" sz="2600" i="1" dirty="0"/>
              <a:t> </a:t>
            </a:r>
            <a:r>
              <a:rPr lang="en-US" sz="2600" i="1" dirty="0" err="1"/>
              <a:t>penelitian</a:t>
            </a:r>
            <a:r>
              <a:rPr lang="en-US" sz="2600" i="1" dirty="0"/>
              <a:t> </a:t>
            </a:r>
            <a:r>
              <a:rPr lang="en-US" sz="2600" i="1" dirty="0" err="1"/>
              <a:t>dengan</a:t>
            </a:r>
            <a:r>
              <a:rPr lang="en-US" sz="2600" i="1" dirty="0"/>
              <a:t> </a:t>
            </a:r>
            <a:r>
              <a:rPr lang="en-US" sz="2600" i="1" dirty="0" err="1"/>
              <a:t>kontribusi</a:t>
            </a:r>
            <a:r>
              <a:rPr lang="en-US" sz="2600" i="1" dirty="0"/>
              <a:t> </a:t>
            </a:r>
            <a:r>
              <a:rPr lang="en-US" sz="2600" i="1" dirty="0" err="1"/>
              <a:t>ke</a:t>
            </a:r>
            <a:r>
              <a:rPr lang="en-US" sz="2600" i="1" dirty="0"/>
              <a:t> </a:t>
            </a:r>
            <a:r>
              <a:rPr lang="en-US" sz="2600" i="1" dirty="0" err="1"/>
              <a:t>pengetahuan</a:t>
            </a:r>
            <a:r>
              <a:rPr lang="en-US" sz="2600" i="1" dirty="0"/>
              <a:t> yang </a:t>
            </a:r>
            <a:r>
              <a:rPr lang="en-US" sz="2600" i="1" dirty="0" err="1"/>
              <a:t>bisa</a:t>
            </a:r>
            <a:r>
              <a:rPr lang="en-US" sz="2600" i="1" dirty="0"/>
              <a:t> </a:t>
            </a:r>
            <a:r>
              <a:rPr lang="en-US" sz="2600" i="1" dirty="0" err="1"/>
              <a:t>menembus</a:t>
            </a:r>
            <a:r>
              <a:rPr lang="en-US" sz="2600" i="1" dirty="0"/>
              <a:t> </a:t>
            </a:r>
            <a:r>
              <a:rPr lang="en-US" sz="2600" i="1" dirty="0" err="1"/>
              <a:t>jurnal-jurnal</a:t>
            </a:r>
            <a:r>
              <a:rPr lang="en-US" sz="2600" i="1" dirty="0"/>
              <a:t> </a:t>
            </a:r>
            <a:r>
              <a:rPr lang="en-US" sz="2600" i="1" dirty="0" err="1"/>
              <a:t>internasional</a:t>
            </a:r>
            <a:r>
              <a:rPr lang="en-US" sz="2600" i="1" dirty="0"/>
              <a:t> </a:t>
            </a:r>
            <a:r>
              <a:rPr lang="en-US" sz="2600" i="1" dirty="0" err="1"/>
              <a:t>terindeks</a:t>
            </a: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716781"/>
          </a:xfrm>
        </p:spPr>
        <p:txBody>
          <a:bodyPr>
            <a:normAutofit/>
          </a:bodyPr>
          <a:lstStyle/>
          <a:p>
            <a:r>
              <a:rPr lang="en-US" sz="4000" dirty="0" err="1"/>
              <a:t>Penelitian</a:t>
            </a:r>
            <a:r>
              <a:rPr lang="en-US" sz="4000" dirty="0"/>
              <a:t> Yang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Kontribusi</a:t>
            </a:r>
            <a:r>
              <a:rPr lang="en-US" sz="4000" dirty="0"/>
              <a:t>?</a:t>
            </a:r>
            <a:endParaRPr lang="id-ID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87" y="1138641"/>
            <a:ext cx="566425" cy="56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48" y="3200401"/>
            <a:ext cx="635953" cy="635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8" y="1891124"/>
            <a:ext cx="662747" cy="544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8" y="4262572"/>
            <a:ext cx="649556" cy="533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71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1.3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Gaya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Bidang</a:t>
            </a:r>
            <a:r>
              <a:rPr lang="en-US" dirty="0">
                <a:solidFill>
                  <a:schemeClr val="bg1"/>
                </a:solidFill>
              </a:rPr>
              <a:t>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93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143001"/>
          <a:ext cx="8305800" cy="56621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7200"/>
                <a:gridCol w="7848600"/>
              </a:tblGrid>
              <a:tr h="42113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Judul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Penerapan Neural Network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Prediksi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Harga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Saham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Perusahaan ABC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Pemilihan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Arsitektur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Jaringan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Neural Network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Otomatis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Menggunakan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Algoritma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Semut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Modifikasi Penghitungan Gain dan Entropi untuk Peningkatan Akurasi pada Algoritma C4.5</a:t>
                      </a:r>
                      <a:endParaRPr lang="id-ID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Penerapan Framework TOGAF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Pengembangan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Enterprise Architecture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Organisasi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ABC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Penerapan Framework TOGAF yang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Dimodifikasi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Pengembangan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Enterprise Architecture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Perusahaan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Skala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Kecil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Menengah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22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Penerapan COBIT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Tata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Kelola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Organisasi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ABC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Integrasi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COBIT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TOGAF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Tata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Kelola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Organisasi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ABC yang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Lebih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Komprehensif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9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id-ID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Penerapan algoritma genetika untuk penjadwalan mata kuliah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Kasus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STMIK ABC</a:t>
                      </a:r>
                      <a:endParaRPr lang="id-ID" sz="20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Kontribusi?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12" y="1665817"/>
            <a:ext cx="3810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1" y="2286001"/>
            <a:ext cx="504941" cy="414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1" y="2990123"/>
            <a:ext cx="453657" cy="372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41" y="3649133"/>
            <a:ext cx="381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13" y="4364567"/>
            <a:ext cx="453657" cy="3725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41" y="5029200"/>
            <a:ext cx="381000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1" y="5558368"/>
            <a:ext cx="453657" cy="3725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0" y="614680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613" y="1066801"/>
            <a:ext cx="8486775" cy="47954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dilakukan secara logis, </a:t>
            </a:r>
            <a:r>
              <a:rPr lang="id-ID" sz="2200" dirty="0">
                <a:solidFill>
                  <a:srgbClr val="C00000"/>
                </a:solidFill>
              </a:rPr>
              <a:t>sistematis</a:t>
            </a:r>
            <a:r>
              <a:rPr lang="id-ID" sz="2200" dirty="0"/>
              <a:t>, terencana, dan </a:t>
            </a:r>
            <a:r>
              <a:rPr lang="id-ID" sz="2200" dirty="0">
                <a:solidFill>
                  <a:srgbClr val="C00000"/>
                </a:solidFill>
              </a:rPr>
              <a:t>hasil penelitian divalidasi </a:t>
            </a:r>
            <a:r>
              <a:rPr lang="id-ID" sz="2200" dirty="0"/>
              <a:t>serta terukur </a:t>
            </a:r>
            <a:r>
              <a:rPr lang="id-ID" sz="1800" i="1" dirty="0"/>
              <a:t>(</a:t>
            </a:r>
            <a:r>
              <a:rPr lang="id-ID" sz="1800" i="1" dirty="0" err="1"/>
              <a:t>Supino</a:t>
            </a:r>
            <a:r>
              <a:rPr lang="id-ID" sz="1800" i="1" dirty="0"/>
              <a:t> &amp; </a:t>
            </a:r>
            <a:r>
              <a:rPr lang="id-ID" sz="1800" i="1" dirty="0" err="1"/>
              <a:t>Borer</a:t>
            </a:r>
            <a:r>
              <a:rPr lang="id-ID" sz="1800" i="1" dirty="0"/>
              <a:t>, 2012)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</a:t>
            </a:r>
            <a:r>
              <a:rPr lang="id-ID" sz="2200" dirty="0">
                <a:solidFill>
                  <a:srgbClr val="C00000"/>
                </a:solidFill>
              </a:rPr>
              <a:t>empiris</a:t>
            </a:r>
            <a:r>
              <a:rPr lang="id-ID" sz="2200" dirty="0"/>
              <a:t>, dilatarbelakangi oleh situasi yang riil, dengan </a:t>
            </a:r>
            <a:r>
              <a:rPr lang="id-ID" sz="2200" dirty="0">
                <a:solidFill>
                  <a:srgbClr val="C00000"/>
                </a:solidFill>
              </a:rPr>
              <a:t>data yang valid </a:t>
            </a:r>
            <a:r>
              <a:rPr lang="id-ID" sz="2200" dirty="0"/>
              <a:t>dan </a:t>
            </a:r>
            <a:r>
              <a:rPr lang="id-ID" sz="2200" dirty="0" err="1"/>
              <a:t>kongkrit</a:t>
            </a:r>
            <a:r>
              <a:rPr lang="id-ID" sz="1800" i="1" dirty="0"/>
              <a:t> (</a:t>
            </a:r>
            <a:r>
              <a:rPr lang="id-ID" sz="1800" i="1" dirty="0" err="1"/>
              <a:t>Kothari</a:t>
            </a:r>
            <a:r>
              <a:rPr lang="id-ID" sz="1800" i="1" dirty="0"/>
              <a:t>, 2004)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memiliki </a:t>
            </a:r>
            <a:r>
              <a:rPr lang="id-ID" sz="2200" dirty="0">
                <a:solidFill>
                  <a:srgbClr val="C00000"/>
                </a:solidFill>
              </a:rPr>
              <a:t>kebaruan</a:t>
            </a:r>
            <a:r>
              <a:rPr lang="id-ID" sz="2200" dirty="0"/>
              <a:t> (</a:t>
            </a:r>
            <a:r>
              <a:rPr lang="id-ID" sz="2200" i="1" dirty="0" err="1"/>
              <a:t>novelty</a:t>
            </a:r>
            <a:r>
              <a:rPr lang="id-ID" sz="2200" dirty="0"/>
              <a:t>) yang bisa diwujudkan dalam berbagai bentuk </a:t>
            </a:r>
            <a:r>
              <a:rPr lang="id-ID" sz="1800" i="1" dirty="0"/>
              <a:t>(</a:t>
            </a:r>
            <a:r>
              <a:rPr lang="id-ID" sz="1800" i="1" dirty="0" err="1"/>
              <a:t>Lichtfouse</a:t>
            </a:r>
            <a:r>
              <a:rPr lang="id-ID" sz="1800" i="1" dirty="0"/>
              <a:t>, 2013)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menghasilkan </a:t>
            </a:r>
            <a:r>
              <a:rPr lang="id-ID" sz="2200" dirty="0">
                <a:solidFill>
                  <a:srgbClr val="C00000"/>
                </a:solidFill>
              </a:rPr>
              <a:t>kontribusi ke pengetahuan</a:t>
            </a:r>
            <a:r>
              <a:rPr lang="id-ID" sz="2200" dirty="0"/>
              <a:t> yang memiliki orisinalitas yang tinggi</a:t>
            </a:r>
            <a:r>
              <a:rPr lang="id-ID" sz="1800" i="1" dirty="0"/>
              <a:t> (</a:t>
            </a:r>
            <a:r>
              <a:rPr lang="id-ID" sz="1800" i="1" dirty="0" err="1"/>
              <a:t>Sahu</a:t>
            </a:r>
            <a:r>
              <a:rPr lang="id-ID" sz="1800" i="1" dirty="0"/>
              <a:t>, 2013)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menghasilkan kontribusi ke pengetahuan yang karakternya bisa </a:t>
            </a:r>
            <a:r>
              <a:rPr lang="id-ID" sz="2200" dirty="0" err="1">
                <a:solidFill>
                  <a:srgbClr val="C00000"/>
                </a:solidFill>
              </a:rPr>
              <a:t>digeneralisasi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/>
              <a:t>untuk obyek yang lain </a:t>
            </a:r>
            <a:r>
              <a:rPr lang="id-ID" sz="1800" i="1" dirty="0"/>
              <a:t>(</a:t>
            </a:r>
            <a:r>
              <a:rPr lang="id-ID" sz="1800" i="1" dirty="0" err="1"/>
              <a:t>Dawson</a:t>
            </a:r>
            <a:r>
              <a:rPr lang="id-ID" sz="1800" i="1" dirty="0"/>
              <a:t>, 2009) (</a:t>
            </a:r>
            <a:r>
              <a:rPr lang="id-ID" sz="1800" i="1" dirty="0" err="1"/>
              <a:t>Supino</a:t>
            </a:r>
            <a:r>
              <a:rPr lang="id-ID" sz="1800" i="1" dirty="0"/>
              <a:t> &amp; </a:t>
            </a:r>
            <a:r>
              <a:rPr lang="id-ID" sz="1800" i="1" dirty="0" err="1"/>
              <a:t>Borer</a:t>
            </a:r>
            <a:r>
              <a:rPr lang="id-ID" sz="1800" i="1" dirty="0"/>
              <a:t>, 2012)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bisa </a:t>
            </a:r>
            <a:r>
              <a:rPr lang="id-ID" sz="2200" dirty="0">
                <a:solidFill>
                  <a:srgbClr val="C00000"/>
                </a:solidFill>
              </a:rPr>
              <a:t>direplikasi</a:t>
            </a:r>
            <a:r>
              <a:rPr lang="id-ID" sz="2200" dirty="0"/>
              <a:t> oleh peneliti lain </a:t>
            </a:r>
            <a:r>
              <a:rPr lang="id-ID" sz="1800" i="1" dirty="0"/>
              <a:t>(</a:t>
            </a:r>
            <a:r>
              <a:rPr lang="id-ID" sz="1800" i="1" dirty="0" err="1"/>
              <a:t>Kothari</a:t>
            </a:r>
            <a:r>
              <a:rPr lang="id-ID" sz="1800" i="1" dirty="0"/>
              <a:t>, 2004) (</a:t>
            </a:r>
            <a:r>
              <a:rPr lang="id-ID" sz="1800" i="1" dirty="0" err="1"/>
              <a:t>Runeson</a:t>
            </a:r>
            <a:r>
              <a:rPr lang="id-ID" sz="1800" i="1" dirty="0"/>
              <a:t> </a:t>
            </a:r>
            <a:r>
              <a:rPr lang="id-ID" sz="1800" i="1" dirty="0" err="1"/>
              <a:t>et</a:t>
            </a:r>
            <a:r>
              <a:rPr lang="id-ID" sz="1800" i="1" dirty="0"/>
              <a:t> </a:t>
            </a:r>
            <a:r>
              <a:rPr lang="id-ID" sz="1800" i="1" dirty="0" err="1"/>
              <a:t>al</a:t>
            </a:r>
            <a:r>
              <a:rPr lang="id-ID" sz="1800" i="1" dirty="0"/>
              <a:t>., 2012)</a:t>
            </a:r>
            <a:endParaRPr lang="id-ID" sz="2200" i="1" dirty="0"/>
          </a:p>
          <a:p>
            <a:pPr marL="514350" indent="-514350">
              <a:buFont typeface="+mj-lt"/>
              <a:buAutoNum type="arabicPeriod"/>
            </a:pPr>
            <a:r>
              <a:rPr lang="id-ID" sz="2200" dirty="0"/>
              <a:t>Penelitian </a:t>
            </a:r>
            <a:r>
              <a:rPr lang="id-ID" sz="2200" dirty="0"/>
              <a:t>yang </a:t>
            </a:r>
            <a:r>
              <a:rPr lang="id-ID" sz="2200" dirty="0">
                <a:solidFill>
                  <a:srgbClr val="C00000"/>
                </a:solidFill>
              </a:rPr>
              <a:t>mendapatkan </a:t>
            </a:r>
            <a:r>
              <a:rPr lang="id-ID" sz="2200" dirty="0" err="1">
                <a:solidFill>
                  <a:srgbClr val="C00000"/>
                </a:solidFill>
              </a:rPr>
              <a:t>sitasi</a:t>
            </a:r>
            <a:r>
              <a:rPr lang="id-ID" sz="2200" dirty="0">
                <a:solidFill>
                  <a:srgbClr val="C00000"/>
                </a:solidFill>
              </a:rPr>
              <a:t> (</a:t>
            </a:r>
            <a:r>
              <a:rPr lang="id-ID" sz="2200" dirty="0" err="1">
                <a:solidFill>
                  <a:srgbClr val="C00000"/>
                </a:solidFill>
              </a:rPr>
              <a:t>citation</a:t>
            </a:r>
            <a:r>
              <a:rPr lang="id-ID" sz="2200" dirty="0">
                <a:solidFill>
                  <a:srgbClr val="C00000"/>
                </a:solidFill>
              </a:rPr>
              <a:t>) yang tinggi </a:t>
            </a:r>
            <a:r>
              <a:rPr lang="id-ID" sz="2200" dirty="0"/>
              <a:t>dari peneliti lain setelah </a:t>
            </a:r>
            <a:r>
              <a:rPr lang="id-ID" sz="2200" dirty="0" err="1"/>
              <a:t>dipublikasi</a:t>
            </a:r>
            <a:r>
              <a:rPr lang="id-ID" sz="2200" dirty="0"/>
              <a:t> dalam bentuk </a:t>
            </a:r>
            <a:r>
              <a:rPr lang="id-ID" sz="2200" dirty="0" err="1"/>
              <a:t>paper</a:t>
            </a:r>
            <a:r>
              <a:rPr lang="id-ID" sz="2200" dirty="0"/>
              <a:t> di jurnal </a:t>
            </a:r>
            <a:r>
              <a:rPr lang="id-ID" sz="2200" dirty="0"/>
              <a:t>ilmiah</a:t>
            </a:r>
            <a:endParaRPr lang="id-ID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 </a:t>
            </a:r>
            <a:r>
              <a:rPr lang="en-US" dirty="0" err="1" smtClean="0">
                <a:solidFill>
                  <a:srgbClr val="FF0000"/>
                </a:solidFill>
              </a:rPr>
              <a:t>Penelitian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Berkualitas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4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1"/>
            <a:ext cx="7886700" cy="5410200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Abbott, M., &amp; </a:t>
            </a:r>
            <a:r>
              <a:rPr lang="id-ID" dirty="0" err="1"/>
              <a:t>McKinney</a:t>
            </a:r>
            <a:r>
              <a:rPr lang="id-ID" dirty="0"/>
              <a:t>, J. (2013). </a:t>
            </a:r>
            <a:r>
              <a:rPr lang="id-ID" dirty="0" err="1">
                <a:solidFill>
                  <a:srgbClr val="C00000"/>
                </a:solidFill>
              </a:rPr>
              <a:t>Understanding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Applying</a:t>
            </a:r>
            <a:r>
              <a:rPr lang="id-ID" dirty="0">
                <a:solidFill>
                  <a:srgbClr val="C00000"/>
                </a:solidFill>
              </a:rPr>
              <a:t> Research </a:t>
            </a:r>
            <a:r>
              <a:rPr lang="id-ID" dirty="0" err="1">
                <a:solidFill>
                  <a:srgbClr val="C00000"/>
                </a:solidFill>
              </a:rPr>
              <a:t>Design</a:t>
            </a:r>
            <a:r>
              <a:rPr lang="id-ID" dirty="0"/>
              <a:t>. John </a:t>
            </a:r>
            <a:r>
              <a:rPr lang="id-ID" dirty="0" err="1"/>
              <a:t>Wiley</a:t>
            </a:r>
            <a:r>
              <a:rPr lang="id-ID" dirty="0"/>
              <a:t> &amp; Sons, </a:t>
            </a:r>
            <a:r>
              <a:rPr lang="id-ID" dirty="0" err="1"/>
              <a:t>Inc</a:t>
            </a:r>
            <a:r>
              <a:rPr lang="id-ID" dirty="0"/>
              <a:t>.</a:t>
            </a:r>
          </a:p>
          <a:p>
            <a:r>
              <a:rPr lang="id-ID" dirty="0" err="1"/>
              <a:t>Berndtsson</a:t>
            </a:r>
            <a:r>
              <a:rPr lang="id-ID" dirty="0"/>
              <a:t>, M., </a:t>
            </a:r>
            <a:r>
              <a:rPr lang="id-ID" dirty="0" err="1"/>
              <a:t>Hansson</a:t>
            </a:r>
            <a:r>
              <a:rPr lang="id-ID" dirty="0"/>
              <a:t>, J., &amp; </a:t>
            </a:r>
            <a:r>
              <a:rPr lang="id-ID" dirty="0" err="1"/>
              <a:t>Olsson</a:t>
            </a:r>
            <a:r>
              <a:rPr lang="id-ID" dirty="0"/>
              <a:t>, B. (2008). </a:t>
            </a:r>
            <a:r>
              <a:rPr lang="id-ID" dirty="0" err="1">
                <a:solidFill>
                  <a:srgbClr val="C00000"/>
                </a:solidFill>
              </a:rPr>
              <a:t>Thesis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Projects</a:t>
            </a:r>
            <a:r>
              <a:rPr lang="id-ID" dirty="0">
                <a:solidFill>
                  <a:srgbClr val="C00000"/>
                </a:solidFill>
              </a:rPr>
              <a:t>: a </a:t>
            </a:r>
            <a:r>
              <a:rPr lang="id-ID" dirty="0" err="1">
                <a:solidFill>
                  <a:srgbClr val="C00000"/>
                </a:solidFill>
              </a:rPr>
              <a:t>Guide</a:t>
            </a:r>
            <a:r>
              <a:rPr lang="id-ID" dirty="0">
                <a:solidFill>
                  <a:srgbClr val="C00000"/>
                </a:solidFill>
              </a:rPr>
              <a:t> for </a:t>
            </a:r>
            <a:r>
              <a:rPr lang="id-ID" dirty="0" err="1">
                <a:solidFill>
                  <a:srgbClr val="C00000"/>
                </a:solidFill>
              </a:rPr>
              <a:t>Students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in</a:t>
            </a:r>
            <a:r>
              <a:rPr lang="id-ID" dirty="0">
                <a:solidFill>
                  <a:srgbClr val="C00000"/>
                </a:solidFill>
              </a:rPr>
              <a:t> Computer Science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Information</a:t>
            </a:r>
            <a:r>
              <a:rPr lang="id-ID" dirty="0">
                <a:solidFill>
                  <a:srgbClr val="C00000"/>
                </a:solidFill>
              </a:rPr>
              <a:t> Systems (2nd ed.)</a:t>
            </a:r>
            <a:r>
              <a:rPr lang="id-ID" dirty="0"/>
              <a:t>. London: </a:t>
            </a:r>
            <a:r>
              <a:rPr lang="id-ID" dirty="0" err="1" smtClean="0"/>
              <a:t>Springer-Verlag</a:t>
            </a:r>
            <a:endParaRPr lang="id-ID" dirty="0"/>
          </a:p>
          <a:p>
            <a:r>
              <a:rPr lang="id-ID" dirty="0" err="1"/>
              <a:t>Blaxter</a:t>
            </a:r>
            <a:r>
              <a:rPr lang="id-ID" dirty="0"/>
              <a:t>, L., </a:t>
            </a:r>
            <a:r>
              <a:rPr lang="id-ID" dirty="0" err="1"/>
              <a:t>Hughes</a:t>
            </a:r>
            <a:r>
              <a:rPr lang="id-ID" dirty="0"/>
              <a:t>, C., &amp; </a:t>
            </a:r>
            <a:r>
              <a:rPr lang="id-ID" dirty="0" err="1"/>
              <a:t>Tight</a:t>
            </a:r>
            <a:r>
              <a:rPr lang="id-ID" dirty="0"/>
              <a:t>, M. (2006). </a:t>
            </a:r>
            <a:r>
              <a:rPr lang="id-ID" dirty="0" err="1">
                <a:solidFill>
                  <a:srgbClr val="C00000"/>
                </a:solidFill>
              </a:rPr>
              <a:t>How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to</a:t>
            </a:r>
            <a:r>
              <a:rPr lang="id-ID" dirty="0">
                <a:solidFill>
                  <a:srgbClr val="C00000"/>
                </a:solidFill>
              </a:rPr>
              <a:t> Research (3rd ed.)</a:t>
            </a:r>
            <a:r>
              <a:rPr lang="id-ID" dirty="0"/>
              <a:t>. </a:t>
            </a:r>
            <a:r>
              <a:rPr lang="id-ID" dirty="0" err="1"/>
              <a:t>Open</a:t>
            </a:r>
            <a:r>
              <a:rPr lang="id-ID" dirty="0"/>
              <a:t> </a:t>
            </a:r>
            <a:r>
              <a:rPr lang="id-ID" dirty="0" err="1"/>
              <a:t>University</a:t>
            </a:r>
            <a:r>
              <a:rPr lang="id-ID" dirty="0"/>
              <a:t> </a:t>
            </a:r>
            <a:r>
              <a:rPr lang="id-ID" dirty="0" smtClean="0"/>
              <a:t>Press</a:t>
            </a:r>
            <a:endParaRPr lang="id-ID" dirty="0"/>
          </a:p>
          <a:p>
            <a:r>
              <a:rPr lang="id-ID" dirty="0" err="1"/>
              <a:t>Blessing</a:t>
            </a:r>
            <a:r>
              <a:rPr lang="id-ID" dirty="0"/>
              <a:t>, L. T. M., &amp; </a:t>
            </a:r>
            <a:r>
              <a:rPr lang="id-ID" dirty="0" err="1"/>
              <a:t>Chakrabarti</a:t>
            </a:r>
            <a:r>
              <a:rPr lang="id-ID" dirty="0"/>
              <a:t>, A. (2009). </a:t>
            </a:r>
            <a:r>
              <a:rPr lang="id-ID" dirty="0">
                <a:solidFill>
                  <a:srgbClr val="C00000"/>
                </a:solidFill>
              </a:rPr>
              <a:t>DRM, a </a:t>
            </a:r>
            <a:r>
              <a:rPr lang="id-ID" dirty="0" err="1">
                <a:solidFill>
                  <a:srgbClr val="C00000"/>
                </a:solidFill>
              </a:rPr>
              <a:t>Design</a:t>
            </a:r>
            <a:r>
              <a:rPr lang="id-ID" dirty="0">
                <a:solidFill>
                  <a:srgbClr val="C00000"/>
                </a:solidFill>
              </a:rPr>
              <a:t> Research </a:t>
            </a:r>
            <a:r>
              <a:rPr lang="id-ID" dirty="0" err="1">
                <a:solidFill>
                  <a:srgbClr val="C00000"/>
                </a:solidFill>
              </a:rPr>
              <a:t>Methodology</a:t>
            </a:r>
            <a:r>
              <a:rPr lang="id-ID" dirty="0"/>
              <a:t>. </a:t>
            </a:r>
            <a:r>
              <a:rPr lang="id-ID" dirty="0" err="1"/>
              <a:t>Springer-Verlag</a:t>
            </a:r>
            <a:r>
              <a:rPr lang="id-ID" dirty="0"/>
              <a:t> </a:t>
            </a:r>
            <a:r>
              <a:rPr lang="id-ID" dirty="0" smtClean="0"/>
              <a:t>London</a:t>
            </a:r>
            <a:endParaRPr lang="en-US" dirty="0" smtClean="0"/>
          </a:p>
          <a:p>
            <a:r>
              <a:rPr lang="en-US" dirty="0"/>
              <a:t>Cohen, L., </a:t>
            </a:r>
            <a:r>
              <a:rPr lang="en-US" dirty="0" err="1"/>
              <a:t>Manion</a:t>
            </a:r>
            <a:r>
              <a:rPr lang="en-US" dirty="0"/>
              <a:t>, L., &amp; Morrison, K. (2005). </a:t>
            </a:r>
            <a:r>
              <a:rPr lang="en-US" dirty="0">
                <a:solidFill>
                  <a:srgbClr val="C00000"/>
                </a:solidFill>
              </a:rPr>
              <a:t>Research Methods in Education (5th ed.)</a:t>
            </a:r>
            <a:r>
              <a:rPr lang="en-US" dirty="0"/>
              <a:t>. Taylor &amp; Francis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Dawson</a:t>
            </a:r>
            <a:r>
              <a:rPr lang="en-US" dirty="0"/>
              <a:t>, C. W. (2009). </a:t>
            </a:r>
            <a:r>
              <a:rPr lang="en-US" dirty="0">
                <a:solidFill>
                  <a:srgbClr val="C00000"/>
                </a:solidFill>
              </a:rPr>
              <a:t>Projects in Computing and Information Systems A Student’s Guide (2nd ed.)</a:t>
            </a:r>
            <a:r>
              <a:rPr lang="en-US" dirty="0"/>
              <a:t>. Pearson Education </a:t>
            </a:r>
            <a:r>
              <a:rPr lang="en-US" dirty="0" smtClean="0"/>
              <a:t>Limited</a:t>
            </a:r>
          </a:p>
          <a:p>
            <a:r>
              <a:rPr lang="en-US" dirty="0" err="1"/>
              <a:t>Jonker</a:t>
            </a:r>
            <a:r>
              <a:rPr lang="en-US" dirty="0"/>
              <a:t>, J., &amp; </a:t>
            </a:r>
            <a:r>
              <a:rPr lang="en-US" dirty="0" err="1"/>
              <a:t>Pennink</a:t>
            </a:r>
            <a:r>
              <a:rPr lang="en-US" dirty="0"/>
              <a:t>, B. (2010). </a:t>
            </a:r>
            <a:r>
              <a:rPr lang="en-US" dirty="0">
                <a:solidFill>
                  <a:srgbClr val="C00000"/>
                </a:solidFill>
              </a:rPr>
              <a:t>The Essence of Research Methodology</a:t>
            </a:r>
            <a:r>
              <a:rPr lang="en-US" dirty="0"/>
              <a:t>. Springer-</a:t>
            </a:r>
            <a:r>
              <a:rPr lang="en-US" dirty="0" err="1"/>
              <a:t>Verlag</a:t>
            </a:r>
            <a:r>
              <a:rPr lang="en-US" dirty="0"/>
              <a:t> Berlin Heidelberg</a:t>
            </a:r>
          </a:p>
          <a:p>
            <a:r>
              <a:rPr lang="en-US" dirty="0" err="1"/>
              <a:t>Lichtfouse</a:t>
            </a:r>
            <a:r>
              <a:rPr lang="en-US" dirty="0"/>
              <a:t>, E. (2013). </a:t>
            </a:r>
            <a:r>
              <a:rPr lang="en-US" dirty="0">
                <a:solidFill>
                  <a:srgbClr val="C00000"/>
                </a:solidFill>
              </a:rPr>
              <a:t>Scientific Writing for Impact Factor Journals</a:t>
            </a:r>
            <a:r>
              <a:rPr lang="en-US" dirty="0"/>
              <a:t>. Nova Science Publishers, Inc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Reference</a:t>
            </a:r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66801"/>
            <a:ext cx="78867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Kothari, C. (2004). </a:t>
            </a:r>
            <a:r>
              <a:rPr lang="en-US" dirty="0">
                <a:solidFill>
                  <a:srgbClr val="C00000"/>
                </a:solidFill>
              </a:rPr>
              <a:t>Research Methodology: Methods and Techniques</a:t>
            </a:r>
            <a:r>
              <a:rPr lang="en-US" dirty="0"/>
              <a:t>. New Age International</a:t>
            </a:r>
          </a:p>
          <a:p>
            <a:r>
              <a:rPr lang="en-US" dirty="0" smtClean="0"/>
              <a:t>Might</a:t>
            </a:r>
            <a:r>
              <a:rPr lang="en-US" dirty="0"/>
              <a:t>, M. (2010). </a:t>
            </a:r>
            <a:r>
              <a:rPr lang="en-US" dirty="0">
                <a:solidFill>
                  <a:srgbClr val="C00000"/>
                </a:solidFill>
              </a:rPr>
              <a:t>The Illustrated Guide to a Ph.D</a:t>
            </a:r>
            <a:r>
              <a:rPr lang="en-US" dirty="0"/>
              <a:t>. Matt.might.net. Retrieved from </a:t>
            </a:r>
            <a:r>
              <a:rPr lang="en-US" i="1" dirty="0"/>
              <a:t>http://matt.might.net/articles/phd-school-in-pictures/</a:t>
            </a:r>
          </a:p>
          <a:p>
            <a:r>
              <a:rPr lang="en-US" dirty="0" err="1" smtClean="0"/>
              <a:t>Marczyk</a:t>
            </a:r>
            <a:r>
              <a:rPr lang="en-US" dirty="0"/>
              <a:t>, G., </a:t>
            </a:r>
            <a:r>
              <a:rPr lang="en-US" dirty="0" err="1"/>
              <a:t>DeMatteo</a:t>
            </a:r>
            <a:r>
              <a:rPr lang="en-US" dirty="0"/>
              <a:t>, D., &amp; </a:t>
            </a:r>
            <a:r>
              <a:rPr lang="en-US" dirty="0" err="1"/>
              <a:t>Fertinger</a:t>
            </a:r>
            <a:r>
              <a:rPr lang="en-US" dirty="0"/>
              <a:t>, D. (2005). </a:t>
            </a:r>
            <a:r>
              <a:rPr lang="en-US" dirty="0">
                <a:solidFill>
                  <a:srgbClr val="C00000"/>
                </a:solidFill>
              </a:rPr>
              <a:t>Essentials of Research Design and Methodology</a:t>
            </a:r>
            <a:r>
              <a:rPr lang="en-US" dirty="0"/>
              <a:t>. John Wiley &amp; Sons, Inc.</a:t>
            </a:r>
          </a:p>
          <a:p>
            <a:r>
              <a:rPr lang="en-US" dirty="0"/>
              <a:t>Rea, L. M., &amp; Parker, R. A. (2014). </a:t>
            </a:r>
            <a:r>
              <a:rPr lang="en-US" dirty="0">
                <a:solidFill>
                  <a:srgbClr val="C00000"/>
                </a:solidFill>
              </a:rPr>
              <a:t>Designing and Conducting Survey Research: A Comprehensive Guide (4th ed.)</a:t>
            </a:r>
            <a:r>
              <a:rPr lang="en-US" dirty="0"/>
              <a:t>. John Wiley &amp; Sons, Inc.</a:t>
            </a:r>
          </a:p>
          <a:p>
            <a:r>
              <a:rPr lang="en-US" dirty="0" err="1"/>
              <a:t>Runeson</a:t>
            </a:r>
            <a:r>
              <a:rPr lang="en-US" dirty="0"/>
              <a:t>, P., Host, M., Rainer, A., &amp; </a:t>
            </a:r>
            <a:r>
              <a:rPr lang="en-US" dirty="0" err="1"/>
              <a:t>Regnell</a:t>
            </a:r>
            <a:r>
              <a:rPr lang="en-US" dirty="0"/>
              <a:t>, B. (2012). </a:t>
            </a:r>
            <a:r>
              <a:rPr lang="en-US" dirty="0">
                <a:solidFill>
                  <a:srgbClr val="C00000"/>
                </a:solidFill>
              </a:rPr>
              <a:t>Case Study Research in Software Engineering: Guidelines and Examples</a:t>
            </a:r>
            <a:r>
              <a:rPr lang="en-US" dirty="0"/>
              <a:t>. John Wiley &amp; Sons, Inc.</a:t>
            </a:r>
          </a:p>
          <a:p>
            <a:r>
              <a:rPr lang="en-US" dirty="0" err="1"/>
              <a:t>Sahu</a:t>
            </a:r>
            <a:r>
              <a:rPr lang="en-US" dirty="0"/>
              <a:t>, P. K. (2013). </a:t>
            </a:r>
            <a:r>
              <a:rPr lang="en-US" dirty="0">
                <a:solidFill>
                  <a:srgbClr val="C00000"/>
                </a:solidFill>
              </a:rPr>
              <a:t>Research Methodology: A Guide for Researchers In Agricultural Science, Social Science and Other Related Fields</a:t>
            </a:r>
            <a:r>
              <a:rPr lang="en-US" dirty="0"/>
              <a:t>. Springer.</a:t>
            </a:r>
          </a:p>
          <a:p>
            <a:r>
              <a:rPr lang="en-US" dirty="0" err="1" smtClean="0"/>
              <a:t>Veit</a:t>
            </a:r>
            <a:r>
              <a:rPr lang="en-US" dirty="0"/>
              <a:t>, R., Gould, C., &amp; Gould, K. (2013). </a:t>
            </a:r>
            <a:r>
              <a:rPr lang="en-US" dirty="0">
                <a:solidFill>
                  <a:srgbClr val="C00000"/>
                </a:solidFill>
              </a:rPr>
              <a:t>Writing, Reading, and Research (9th ed.)</a:t>
            </a:r>
            <a:r>
              <a:rPr lang="en-US" dirty="0"/>
              <a:t>. </a:t>
            </a:r>
            <a:r>
              <a:rPr lang="en-US" dirty="0" err="1"/>
              <a:t>Cengage</a:t>
            </a:r>
            <a:r>
              <a:rPr lang="en-US" dirty="0"/>
              <a:t> Learning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400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10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rubah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A. 5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rubah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 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smtClean="0"/>
              <a:t>B. 5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rubah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0"/>
            <a:ext cx="8286750" cy="5486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Thomson Reuters </a:t>
            </a:r>
            <a:r>
              <a:rPr lang="en-US" dirty="0" smtClean="0">
                <a:solidFill>
                  <a:srgbClr val="C00000"/>
                </a:solidFill>
              </a:rPr>
              <a:t>Web </a:t>
            </a:r>
            <a:r>
              <a:rPr lang="en-US" dirty="0">
                <a:solidFill>
                  <a:srgbClr val="C00000"/>
                </a:solidFill>
              </a:rPr>
              <a:t>of Science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1963, formerly produced by </a:t>
            </a:r>
            <a:r>
              <a:rPr lang="en-US" dirty="0" smtClean="0"/>
              <a:t>ISI, 12032 journals </a:t>
            </a:r>
            <a:r>
              <a:rPr lang="en-US" dirty="0"/>
              <a:t>are </a:t>
            </a:r>
            <a:r>
              <a:rPr lang="en-US" dirty="0" smtClean="0"/>
              <a:t>indexed</a:t>
            </a:r>
          </a:p>
          <a:p>
            <a:pPr lvl="1"/>
            <a:r>
              <a:rPr lang="en-US" dirty="0" err="1" smtClean="0"/>
              <a:t>Pengindeks</a:t>
            </a:r>
            <a:r>
              <a:rPr lang="en-US" dirty="0" smtClean="0"/>
              <a:t> journal yang </a:t>
            </a:r>
            <a:r>
              <a:rPr lang="en-US" dirty="0" err="1" smtClean="0"/>
              <a:t>memiliki</a:t>
            </a:r>
            <a:r>
              <a:rPr lang="en-US" dirty="0" smtClean="0"/>
              <a:t> level paling </a:t>
            </a:r>
            <a:r>
              <a:rPr lang="en-US" dirty="0" err="1" smtClean="0"/>
              <a:t>baik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i="1" dirty="0"/>
              <a:t>http://</a:t>
            </a:r>
            <a:r>
              <a:rPr lang="en-US" i="1" dirty="0" smtClean="0"/>
              <a:t>wokinfo.com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Scopus </a:t>
            </a:r>
          </a:p>
          <a:p>
            <a:pPr lvl="1"/>
            <a:r>
              <a:rPr lang="en-US" dirty="0" smtClean="0"/>
              <a:t>Launched </a:t>
            </a:r>
            <a:r>
              <a:rPr lang="en-US" dirty="0"/>
              <a:t>by Elsevier in </a:t>
            </a:r>
            <a:r>
              <a:rPr lang="en-US" dirty="0" smtClean="0"/>
              <a:t>2004, 20000 </a:t>
            </a:r>
            <a:r>
              <a:rPr lang="en-US" dirty="0"/>
              <a:t>journals, </a:t>
            </a:r>
            <a:r>
              <a:rPr lang="en-US" dirty="0" smtClean="0"/>
              <a:t>conference </a:t>
            </a:r>
            <a:r>
              <a:rPr lang="en-US" dirty="0"/>
              <a:t>papers  and </a:t>
            </a:r>
            <a:r>
              <a:rPr lang="en-US" dirty="0" smtClean="0"/>
              <a:t>other are indexed</a:t>
            </a:r>
          </a:p>
          <a:p>
            <a:pPr lvl="1"/>
            <a:r>
              <a:rPr lang="en-US" dirty="0" err="1"/>
              <a:t>Pengindeks</a:t>
            </a:r>
            <a:r>
              <a:rPr lang="en-US" dirty="0"/>
              <a:t> journal </a:t>
            </a:r>
            <a:r>
              <a:rPr lang="en-US" dirty="0" smtClean="0"/>
              <a:t>level standard,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PhD</a:t>
            </a:r>
          </a:p>
          <a:p>
            <a:pPr lvl="1"/>
            <a:r>
              <a:rPr lang="en-US" i="1" dirty="0" smtClean="0"/>
              <a:t>http://scopus.com </a:t>
            </a:r>
            <a:endParaRPr lang="id-ID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Google Scholar</a:t>
            </a:r>
          </a:p>
          <a:p>
            <a:pPr lvl="1"/>
            <a:r>
              <a:rPr lang="en-US" dirty="0" smtClean="0"/>
              <a:t>Launched </a:t>
            </a:r>
            <a:r>
              <a:rPr lang="en-US" dirty="0"/>
              <a:t>in </a:t>
            </a:r>
            <a:r>
              <a:rPr lang="en-US" dirty="0" smtClean="0"/>
              <a:t>2004, </a:t>
            </a:r>
            <a:r>
              <a:rPr lang="en-US" dirty="0" err="1" smtClean="0"/>
              <a:t>mengindeks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yang online</a:t>
            </a:r>
          </a:p>
          <a:p>
            <a:pPr lvl="1"/>
            <a:r>
              <a:rPr lang="en-US" i="1" dirty="0" smtClean="0">
                <a:hlinkClick r:id="rId2"/>
              </a:rPr>
              <a:t>http://scholar.google.com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4.  http://www.worldscientific.com/action/showPublications?category=40005003&amp;expand=40005003&amp;pubType=journal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Alamat</a:t>
            </a:r>
            <a:r>
              <a:rPr lang="en-US" dirty="0" smtClean="0"/>
              <a:t> website </a:t>
            </a:r>
            <a:r>
              <a:rPr lang="en-US" dirty="0" err="1" smtClean="0"/>
              <a:t>pencari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4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0" y="1601497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0772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dirty="0" smtClean="0">
                <a:solidFill>
                  <a:srgbClr val="FFFF00"/>
                </a:solidFill>
              </a:rPr>
              <a:t>IEEE</a:t>
            </a:r>
            <a:r>
              <a:rPr lang="en-US" dirty="0" smtClean="0">
                <a:solidFill>
                  <a:srgbClr val="FFFF00"/>
                </a:solidFill>
              </a:rPr>
              <a:t>/ACM</a:t>
            </a:r>
            <a:r>
              <a:rPr lang="id-ID" dirty="0" smtClean="0">
                <a:solidFill>
                  <a:srgbClr val="FFFF00"/>
                </a:solidFill>
              </a:rPr>
              <a:t> Computing Curricula 2005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2600" y="838201"/>
            <a:ext cx="3200400" cy="3095625"/>
          </a:xfrm>
          <a:prstGeom prst="ellipse">
            <a:avLst/>
          </a:prstGeom>
          <a:solidFill>
            <a:srgbClr val="CCFF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000" b="1" dirty="0">
                <a:solidFill>
                  <a:srgbClr val="C00000"/>
                </a:solidFill>
              </a:rPr>
              <a:t>Computer</a:t>
            </a:r>
            <a:br>
              <a:rPr kumimoji="1" lang="id-ID" sz="3000" b="1" dirty="0">
                <a:solidFill>
                  <a:srgbClr val="C00000"/>
                </a:solidFill>
              </a:rPr>
            </a:br>
            <a:r>
              <a:rPr kumimoji="1" lang="id-ID" sz="3000" b="1" dirty="0">
                <a:solidFill>
                  <a:srgbClr val="C00000"/>
                </a:solidFill>
              </a:rPr>
              <a:t>Engineering (CE)</a:t>
            </a:r>
            <a:endParaRPr lang="id-ID" sz="30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id-ID" sz="2000" dirty="0">
                <a:solidFill>
                  <a:prstClr val="black"/>
                </a:solidFill>
              </a:rPr>
              <a:t>pengembangan </a:t>
            </a:r>
            <a:r>
              <a:rPr lang="id-ID" sz="2000" dirty="0">
                <a:solidFill>
                  <a:srgbClr val="0070C0"/>
                </a:solidFill>
              </a:rPr>
              <a:t>sistem</a:t>
            </a:r>
            <a:br>
              <a:rPr lang="id-ID" sz="2000" dirty="0">
                <a:solidFill>
                  <a:srgbClr val="0070C0"/>
                </a:solidFill>
              </a:rPr>
            </a:br>
            <a:r>
              <a:rPr lang="id-ID" sz="2000" dirty="0">
                <a:solidFill>
                  <a:srgbClr val="0070C0"/>
                </a:solidFill>
              </a:rPr>
              <a:t>terintegrasi</a:t>
            </a:r>
            <a:br>
              <a:rPr lang="id-ID" sz="2000" dirty="0">
                <a:solidFill>
                  <a:srgbClr val="0070C0"/>
                </a:solidFill>
              </a:rPr>
            </a:br>
            <a:r>
              <a:rPr lang="id-ID" sz="2000" dirty="0">
                <a:solidFill>
                  <a:prstClr val="black"/>
                </a:solidFill>
              </a:rPr>
              <a:t>(software dan hardware)</a:t>
            </a:r>
            <a:endParaRPr lang="en-US" sz="2000" dirty="0">
              <a:solidFill>
                <a:prstClr val="black"/>
              </a:solidFill>
            </a:endParaRPr>
          </a:p>
          <a:p>
            <a:pPr algn="ctr">
              <a:defRPr/>
            </a:pPr>
            <a:endParaRPr kumimoji="1" lang="en-US" sz="22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kumimoji="1" lang="en-US" sz="2200" dirty="0">
                <a:solidFill>
                  <a:srgbClr val="FF0000"/>
                </a:solidFill>
              </a:rPr>
              <a:t>Computer Engineer</a:t>
            </a:r>
            <a:endParaRPr kumimoji="1" lang="id-ID" sz="2200" dirty="0">
              <a:solidFill>
                <a:srgbClr val="FF0000"/>
              </a:solidFill>
            </a:endParaRPr>
          </a:p>
          <a:p>
            <a:pPr algn="ctr">
              <a:defRPr/>
            </a:pPr>
            <a:endParaRPr kumimoji="1" lang="id-ID" sz="23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648200" y="1143001"/>
            <a:ext cx="3357586" cy="3357563"/>
          </a:xfrm>
          <a:prstGeom prst="ellipse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 dirty="0">
                <a:solidFill>
                  <a:srgbClr val="C00000"/>
                </a:solidFill>
              </a:rPr>
              <a:t>Information</a:t>
            </a:r>
          </a:p>
          <a:p>
            <a:pPr algn="ctr">
              <a:defRPr/>
            </a:pPr>
            <a:r>
              <a:rPr kumimoji="1" lang="id-ID" sz="3200" b="1" dirty="0">
                <a:solidFill>
                  <a:srgbClr val="C00000"/>
                </a:solidFill>
              </a:rPr>
              <a:t>System (IS)</a:t>
            </a:r>
            <a:endParaRPr lang="id-ID" sz="32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id-ID" sz="2400" dirty="0">
                <a:solidFill>
                  <a:prstClr val="black"/>
                </a:solidFill>
              </a:rPr>
              <a:t> </a:t>
            </a:r>
            <a:r>
              <a:rPr lang="sv-SE" sz="2000" dirty="0">
                <a:solidFill>
                  <a:srgbClr val="0070C0"/>
                </a:solidFill>
              </a:rPr>
              <a:t>analisa kebutuhan dan</a:t>
            </a:r>
            <a:r>
              <a:rPr lang="id-ID" sz="2000" dirty="0">
                <a:solidFill>
                  <a:srgbClr val="0070C0"/>
                </a:solidFill>
              </a:rPr>
              <a:t/>
            </a:r>
            <a:br>
              <a:rPr lang="id-ID" sz="2000" dirty="0">
                <a:solidFill>
                  <a:srgbClr val="0070C0"/>
                </a:solidFill>
              </a:rPr>
            </a:br>
            <a:r>
              <a:rPr lang="sv-SE" sz="2000" dirty="0">
                <a:solidFill>
                  <a:srgbClr val="0070C0"/>
                </a:solidFill>
              </a:rPr>
              <a:t>proses bisnis</a:t>
            </a:r>
            <a:r>
              <a:rPr lang="id-ID" sz="2000" dirty="0">
                <a:solidFill>
                  <a:prstClr val="black"/>
                </a:solidFill>
              </a:rPr>
              <a:t/>
            </a:r>
            <a:br>
              <a:rPr lang="id-ID" sz="2000" dirty="0">
                <a:solidFill>
                  <a:prstClr val="black"/>
                </a:solidFill>
              </a:rPr>
            </a:br>
            <a:r>
              <a:rPr lang="id-ID" sz="2000" dirty="0">
                <a:solidFill>
                  <a:prstClr val="black"/>
                </a:solidFill>
              </a:rPr>
              <a:t>serta d</a:t>
            </a:r>
            <a:r>
              <a:rPr lang="sv-SE" sz="2000" dirty="0">
                <a:solidFill>
                  <a:prstClr val="black"/>
                </a:solidFill>
              </a:rPr>
              <a:t>esain sistem</a:t>
            </a:r>
          </a:p>
          <a:p>
            <a:pPr algn="ctr">
              <a:defRPr/>
            </a:pPr>
            <a:endParaRPr kumimoji="1" lang="sv-SE" sz="24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kumimoji="1" lang="sv-SE" sz="2400" dirty="0">
                <a:solidFill>
                  <a:srgbClr val="FF0000"/>
                </a:solidFill>
              </a:rPr>
              <a:t>System Analyst</a:t>
            </a:r>
            <a:endParaRPr kumimoji="1" lang="id-ID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09801" y="3500438"/>
            <a:ext cx="3571875" cy="3357562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</a:rPr>
              <a:t>Information</a:t>
            </a:r>
          </a:p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</a:rPr>
              <a:t>Technology (IT)</a:t>
            </a:r>
            <a:endParaRPr lang="id-ID" sz="3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id-ID" sz="2200">
                <a:solidFill>
                  <a:prstClr val="black"/>
                </a:solidFill>
              </a:rPr>
              <a:t> </a:t>
            </a:r>
            <a:r>
              <a:rPr lang="id-ID" sz="2000">
                <a:solidFill>
                  <a:prstClr val="black"/>
                </a:solidFill>
              </a:rPr>
              <a:t>pengembangan dan pengelolaan </a:t>
            </a:r>
            <a:br>
              <a:rPr lang="id-ID" sz="2000">
                <a:solidFill>
                  <a:prstClr val="black"/>
                </a:solidFill>
              </a:rPr>
            </a:br>
            <a:r>
              <a:rPr lang="id-ID" sz="2000">
                <a:solidFill>
                  <a:srgbClr val="0070C0"/>
                </a:solidFill>
              </a:rPr>
              <a:t>infrastruktur</a:t>
            </a:r>
            <a:r>
              <a:rPr lang="id-ID" sz="2000">
                <a:solidFill>
                  <a:prstClr val="black"/>
                </a:solidFill>
              </a:rPr>
              <a:t> IT</a:t>
            </a:r>
            <a:endParaRPr lang="en-US" sz="200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240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kumimoji="1" lang="en-US" sz="2400">
                <a:solidFill>
                  <a:srgbClr val="FF0000"/>
                </a:solidFill>
              </a:rPr>
              <a:t>Network Engineer</a:t>
            </a:r>
            <a:endParaRPr kumimoji="1" lang="id-ID" sz="240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472330" y="838201"/>
            <a:ext cx="3195670" cy="3171843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</a:rPr>
              <a:t>Computer</a:t>
            </a:r>
            <a:br>
              <a:rPr kumimoji="1" lang="id-ID" sz="3200" b="1">
                <a:solidFill>
                  <a:srgbClr val="C00000"/>
                </a:solidFill>
              </a:rPr>
            </a:br>
            <a:r>
              <a:rPr kumimoji="1" lang="id-ID" sz="3200" b="1">
                <a:solidFill>
                  <a:srgbClr val="C00000"/>
                </a:solidFill>
              </a:rPr>
              <a:t>Science (CS)</a:t>
            </a:r>
            <a:endParaRPr lang="id-ID" sz="3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id-ID" sz="2400">
                <a:solidFill>
                  <a:prstClr val="black"/>
                </a:solidFill>
              </a:rPr>
              <a:t> </a:t>
            </a:r>
            <a:r>
              <a:rPr lang="id-ID" sz="2000">
                <a:solidFill>
                  <a:srgbClr val="0070C0"/>
                </a:solidFill>
              </a:rPr>
              <a:t>konsep computing </a:t>
            </a:r>
            <a:r>
              <a:rPr lang="id-ID" sz="2000">
                <a:solidFill>
                  <a:prstClr val="black"/>
                </a:solidFill>
              </a:rPr>
              <a:t>dan</a:t>
            </a:r>
          </a:p>
          <a:p>
            <a:pPr algn="ctr">
              <a:defRPr/>
            </a:pPr>
            <a:r>
              <a:rPr lang="id-ID" sz="2000">
                <a:solidFill>
                  <a:prstClr val="black"/>
                </a:solidFill>
              </a:rPr>
              <a:t>pengembangan </a:t>
            </a:r>
            <a:r>
              <a:rPr lang="id-ID" sz="2000">
                <a:solidFill>
                  <a:srgbClr val="0070C0"/>
                </a:solidFill>
              </a:rPr>
              <a:t>software</a:t>
            </a:r>
            <a:endParaRPr kumimoji="1" lang="id-ID" sz="2000">
              <a:solidFill>
                <a:srgbClr val="0070C0"/>
              </a:solidFill>
            </a:endParaRPr>
          </a:p>
          <a:p>
            <a:pPr algn="ctr">
              <a:defRPr/>
            </a:pPr>
            <a:endParaRPr kumimoji="1" lang="en-US" sz="240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kumimoji="1" lang="en-US" sz="2400">
                <a:solidFill>
                  <a:srgbClr val="FF0000"/>
                </a:solidFill>
              </a:rPr>
              <a:t>Computer Scientist</a:t>
            </a:r>
            <a:endParaRPr kumimoji="1" lang="id-ID" sz="240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81800" y="3676624"/>
            <a:ext cx="3443286" cy="3181376"/>
          </a:xfrm>
          <a:prstGeom prst="ellipse">
            <a:avLst/>
          </a:prstGeom>
          <a:solidFill>
            <a:srgbClr val="FFCC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200" b="1">
                <a:solidFill>
                  <a:srgbClr val="C00000"/>
                </a:solidFill>
              </a:rPr>
              <a:t>Software</a:t>
            </a:r>
            <a:br>
              <a:rPr kumimoji="1" lang="id-ID" sz="3200" b="1">
                <a:solidFill>
                  <a:srgbClr val="C00000"/>
                </a:solidFill>
              </a:rPr>
            </a:br>
            <a:r>
              <a:rPr kumimoji="1" lang="id-ID" sz="3200" b="1">
                <a:solidFill>
                  <a:srgbClr val="C00000"/>
                </a:solidFill>
              </a:rPr>
              <a:t>Engineering (SE)</a:t>
            </a:r>
            <a:endParaRPr lang="id-ID" sz="3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id-ID" sz="2000">
                <a:solidFill>
                  <a:srgbClr val="0070C0"/>
                </a:solidFill>
              </a:rPr>
              <a:t> pengembangan software</a:t>
            </a:r>
          </a:p>
          <a:p>
            <a:pPr algn="ctr">
              <a:defRPr/>
            </a:pPr>
            <a:r>
              <a:rPr lang="id-ID" sz="2000">
                <a:solidFill>
                  <a:prstClr val="black"/>
                </a:solidFill>
              </a:rPr>
              <a:t>dan pengelolaan tahapan</a:t>
            </a:r>
          </a:p>
          <a:p>
            <a:pPr algn="ctr">
              <a:defRPr/>
            </a:pPr>
            <a:r>
              <a:rPr lang="id-ID" sz="2000">
                <a:solidFill>
                  <a:prstClr val="black"/>
                </a:solidFill>
              </a:rPr>
              <a:t>SDLC</a:t>
            </a:r>
            <a:endParaRPr lang="en-US" sz="200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240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Software Engineer</a:t>
            </a:r>
            <a:r>
              <a:rPr lang="id-ID" sz="2400">
                <a:solidFill>
                  <a:srgbClr val="FF0000"/>
                </a:solidFill>
              </a:rPr>
              <a:t/>
            </a:r>
            <a:br>
              <a:rPr lang="id-ID" sz="2400">
                <a:solidFill>
                  <a:srgbClr val="FF0000"/>
                </a:solidFill>
              </a:rPr>
            </a:br>
            <a:endParaRPr kumimoji="1" lang="id-ID" sz="24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93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76" y="198438"/>
            <a:ext cx="82296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id-ID" sz="3600" dirty="0"/>
              <a:t>Information Systems vs Computer Science</a:t>
            </a:r>
            <a:endParaRPr lang="id-ID" sz="3600" dirty="0"/>
          </a:p>
        </p:txBody>
      </p:sp>
      <p:sp>
        <p:nvSpPr>
          <p:cNvPr id="7" name="Oval 6"/>
          <p:cNvSpPr/>
          <p:nvPr/>
        </p:nvSpPr>
        <p:spPr bwMode="auto">
          <a:xfrm>
            <a:off x="1981200" y="1752600"/>
            <a:ext cx="4119586" cy="40386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600" b="1">
                <a:latin typeface="Calibri" pitchFamily="34" charset="0"/>
                <a:cs typeface="Calibri" pitchFamily="34" charset="0"/>
              </a:rPr>
              <a:t>Information</a:t>
            </a:r>
          </a:p>
          <a:p>
            <a:pPr algn="ctr">
              <a:defRPr/>
            </a:pPr>
            <a:r>
              <a:rPr kumimoji="1" lang="id-ID" sz="3600" b="1">
                <a:latin typeface="Calibri" pitchFamily="34" charset="0"/>
                <a:cs typeface="Calibri" pitchFamily="34" charset="0"/>
              </a:rPr>
              <a:t>Systems </a:t>
            </a:r>
            <a:r>
              <a:rPr kumimoji="1" lang="id-ID" sz="3600" b="1">
                <a:latin typeface="Calibri" pitchFamily="34" charset="0"/>
                <a:cs typeface="Calibri" pitchFamily="34" charset="0"/>
              </a:rPr>
              <a:t>(IS</a:t>
            </a:r>
            <a:r>
              <a:rPr kumimoji="1" lang="id-ID" sz="3600" b="1">
                <a:latin typeface="Calibri" pitchFamily="34" charset="0"/>
                <a:cs typeface="Calibri" pitchFamily="34" charset="0"/>
              </a:rPr>
              <a:t>):</a:t>
            </a:r>
          </a:p>
          <a:p>
            <a:pPr algn="ctr">
              <a:defRPr/>
            </a:pPr>
            <a:r>
              <a:rPr kumimoji="1" lang="id-ID" sz="3600" b="1">
                <a:latin typeface="Calibri" pitchFamily="34" charset="0"/>
                <a:cs typeface="Calibri" pitchFamily="34" charset="0"/>
              </a:rPr>
              <a:t>IS, IT</a:t>
            </a:r>
          </a:p>
          <a:p>
            <a:pPr algn="ctr">
              <a:defRPr/>
            </a:pP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kumimoji="1" lang="id-ID" sz="14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id-ID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aspek manajemen, </a:t>
            </a:r>
            <a:r>
              <a:rPr lang="id-ID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organisasi </a:t>
            </a:r>
            <a:endParaRPr lang="id-ID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kumimoji="1" lang="id-ID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dan pemanfaatan</a:t>
            </a:r>
          </a:p>
          <a:p>
            <a:pPr algn="ctr">
              <a:defRPr/>
            </a:pPr>
            <a:r>
              <a:rPr kumimoji="1" lang="id-ID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metode </a:t>
            </a:r>
            <a:r>
              <a:rPr kumimoji="1" lang="id-ID" sz="2000" b="1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computing</a:t>
            </a:r>
            <a:endParaRPr kumimoji="1" lang="id-ID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379029" y="1752600"/>
            <a:ext cx="4038600" cy="403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id-ID" sz="3600" b="1">
                <a:latin typeface="Calibri" pitchFamily="34" charset="0"/>
                <a:cs typeface="Calibri" pitchFamily="34" charset="0"/>
              </a:rPr>
              <a:t>Computer</a:t>
            </a:r>
            <a:br>
              <a:rPr kumimoji="1" lang="id-ID" sz="3600" b="1">
                <a:latin typeface="Calibri" pitchFamily="34" charset="0"/>
                <a:cs typeface="Calibri" pitchFamily="34" charset="0"/>
              </a:rPr>
            </a:br>
            <a:r>
              <a:rPr kumimoji="1" lang="id-ID" sz="3600" b="1">
                <a:latin typeface="Calibri" pitchFamily="34" charset="0"/>
                <a:cs typeface="Calibri" pitchFamily="34" charset="0"/>
              </a:rPr>
              <a:t>Science (CS</a:t>
            </a:r>
            <a:r>
              <a:rPr kumimoji="1" lang="id-ID" sz="3600" b="1">
                <a:latin typeface="Calibri" pitchFamily="34" charset="0"/>
                <a:cs typeface="Calibri" pitchFamily="34" charset="0"/>
              </a:rPr>
              <a:t>):</a:t>
            </a:r>
          </a:p>
          <a:p>
            <a:pPr algn="ctr">
              <a:defRPr/>
            </a:pPr>
            <a:r>
              <a:rPr kumimoji="1" lang="id-ID" sz="3600" b="1">
                <a:latin typeface="Calibri" pitchFamily="34" charset="0"/>
                <a:cs typeface="Calibri" pitchFamily="34" charset="0"/>
              </a:rPr>
              <a:t>CS, CE, SE</a:t>
            </a:r>
            <a:r>
              <a:rPr kumimoji="1" lang="id-ID" sz="3200" b="1">
                <a:latin typeface="Calibri" pitchFamily="34" charset="0"/>
                <a:cs typeface="Calibri" pitchFamily="34" charset="0"/>
              </a:rPr>
              <a:t/>
            </a:r>
            <a:br>
              <a:rPr kumimoji="1" lang="id-ID" sz="3200" b="1">
                <a:latin typeface="Calibri" pitchFamily="34" charset="0"/>
                <a:cs typeface="Calibri" pitchFamily="34" charset="0"/>
              </a:rPr>
            </a:b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kumimoji="1" lang="id-ID" sz="1400" b="1"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kumimoji="1" lang="id-ID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aspek teknis dari </a:t>
            </a:r>
          </a:p>
          <a:p>
            <a:pPr algn="ctr">
              <a:defRPr/>
            </a:pPr>
            <a:r>
              <a:rPr kumimoji="1" lang="id-ID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metode </a:t>
            </a:r>
            <a:r>
              <a:rPr kumimoji="1" lang="id-ID" sz="2400" b="1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computing</a:t>
            </a:r>
            <a:endParaRPr lang="id-ID" sz="24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22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600200" y="1524001"/>
          <a:ext cx="8915400" cy="42758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00200"/>
                <a:gridCol w="1600200"/>
                <a:gridCol w="1676400"/>
                <a:gridCol w="2438400"/>
                <a:gridCol w="1600200"/>
              </a:tblGrid>
              <a:tr h="907102">
                <a:tc>
                  <a:txBody>
                    <a:bodyPr/>
                    <a:lstStyle/>
                    <a:p>
                      <a:r>
                        <a:rPr lang="id-ID" sz="2000" smtClean="0"/>
                        <a:t>Computing Fields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err="1" smtClean="0"/>
                        <a:t>Contents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Research</a:t>
                      </a:r>
                      <a:r>
                        <a:rPr lang="id-ID" sz="2000" baseline="0" smtClean="0"/>
                        <a:t> </a:t>
                      </a:r>
                      <a:r>
                        <a:rPr lang="id-ID" sz="2000" baseline="0" err="1" smtClean="0"/>
                        <a:t>Methods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smtClean="0"/>
                        <a:t>Research</a:t>
                      </a:r>
                      <a:r>
                        <a:rPr lang="id-ID" sz="2000" baseline="0" smtClean="0"/>
                        <a:t> </a:t>
                      </a:r>
                      <a:r>
                        <a:rPr lang="id-ID" sz="2000" baseline="0" err="1" smtClean="0"/>
                        <a:t>Objectives</a:t>
                      </a:r>
                      <a:endParaRPr lang="id-ID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000" err="1" smtClean="0"/>
                        <a:t>Analysis</a:t>
                      </a:r>
                      <a:r>
                        <a:rPr lang="id-ID" sz="2000" baseline="0" smtClean="0"/>
                        <a:t> </a:t>
                      </a:r>
                      <a:r>
                        <a:rPr lang="id-ID" sz="2000" baseline="0" err="1" smtClean="0"/>
                        <a:t>Methods</a:t>
                      </a:r>
                      <a:endParaRPr lang="id-ID" sz="2000"/>
                    </a:p>
                  </a:txBody>
                  <a:tcPr anchor="ctr"/>
                </a:tc>
              </a:tr>
              <a:tr h="1912298">
                <a:tc>
                  <a:txBody>
                    <a:bodyPr/>
                    <a:lstStyle/>
                    <a:p>
                      <a:r>
                        <a:rPr lang="id-ID" sz="1800" smtClean="0"/>
                        <a:t>Information Systems</a:t>
                      </a:r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smtClean="0"/>
                        <a:t>Management  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id-ID" sz="1800" smtClean="0"/>
                        <a:t>Case Study, Survey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800" b="1" smtClean="0">
                          <a:solidFill>
                            <a:srgbClr val="C00000"/>
                          </a:solidFill>
                        </a:rPr>
                        <a:t>Analysis and Application </a:t>
                      </a:r>
                      <a:r>
                        <a:rPr lang="id-ID" sz="1800" smtClean="0"/>
                        <a:t>of Computing Methods and</a:t>
                      </a:r>
                      <a:r>
                        <a:rPr lang="id-ID" sz="1800" baseline="0" smtClean="0"/>
                        <a:t> Information Technology</a:t>
                      </a:r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800" err="1" smtClean="0"/>
                        <a:t>Information</a:t>
                      </a:r>
                      <a:r>
                        <a:rPr lang="id-ID" sz="1800" smtClean="0"/>
                        <a:t> Systems</a:t>
                      </a:r>
                    </a:p>
                    <a:p>
                      <a:r>
                        <a:rPr lang="id-ID" sz="1800" smtClean="0"/>
                        <a:t>Theories</a:t>
                      </a:r>
                      <a:endParaRPr lang="id-ID" sz="1800"/>
                    </a:p>
                  </a:txBody>
                  <a:tcPr anchor="ctr"/>
                </a:tc>
              </a:tr>
              <a:tr h="1456401">
                <a:tc>
                  <a:txBody>
                    <a:bodyPr/>
                    <a:lstStyle/>
                    <a:p>
                      <a:r>
                        <a:rPr lang="id-ID" sz="1800" smtClean="0"/>
                        <a:t>Computer Science</a:t>
                      </a:r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smtClean="0"/>
                        <a:t>Technical Aspect</a:t>
                      </a:r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smtClean="0"/>
                        <a:t>Experiment</a:t>
                      </a:r>
                    </a:p>
                    <a:p>
                      <a:endParaRPr lang="id-ID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1" smtClean="0">
                          <a:solidFill>
                            <a:srgbClr val="C00000"/>
                          </a:solidFill>
                        </a:rPr>
                        <a:t>Development</a:t>
                      </a:r>
                      <a:r>
                        <a:rPr lang="id-ID" sz="180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id-ID" sz="1800" smtClean="0"/>
                        <a:t>of Computing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err="1" smtClean="0"/>
                        <a:t>Computing</a:t>
                      </a:r>
                      <a:r>
                        <a:rPr lang="id-ID" sz="1800" smtClean="0"/>
                        <a:t> </a:t>
                      </a:r>
                      <a:r>
                        <a:rPr lang="id-ID" sz="1800" err="1" smtClean="0"/>
                        <a:t>Theories</a:t>
                      </a:r>
                      <a:endParaRPr lang="id-ID" sz="180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8438"/>
            <a:ext cx="8686800" cy="639762"/>
          </a:xfrm>
        </p:spPr>
        <p:txBody>
          <a:bodyPr anchor="ctr">
            <a:noAutofit/>
          </a:bodyPr>
          <a:lstStyle/>
          <a:p>
            <a:r>
              <a:rPr lang="id-ID" sz="3600" dirty="0"/>
              <a:t>Information Systems vs Computer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5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24001" y="1676401"/>
          <a:ext cx="9143999" cy="4114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43000"/>
                <a:gridCol w="1981200"/>
                <a:gridCol w="1828800"/>
                <a:gridCol w="2057400"/>
                <a:gridCol w="2133599"/>
              </a:tblGrid>
              <a:tr h="66788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Aspek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Tugas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Akhir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(D3/D4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Skripsi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(S1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Tesis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(S2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Disertasi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(S3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380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Level Kontribusi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Penguasaan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Kemampuan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Teknis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Pengujian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Teori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Teori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Penemuan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Teori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Baru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2750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Bentuk Kontribusi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Implementasi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Implementasi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effectLst/>
                        </a:rPr>
                        <a:t>Perbaikan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Secara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Inkremental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Terus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Menerus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Substansial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Invention</a:t>
                      </a:r>
                      <a:endParaRPr lang="id-ID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8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Target Publikasi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id-ID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Domestic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Conference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International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Conference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800" dirty="0">
                          <a:effectLst/>
                        </a:rPr>
                        <a:t>International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Journal</a:t>
                      </a:r>
                      <a:endParaRPr lang="id-ID" sz="2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FF0000"/>
                </a:solidFill>
              </a:rPr>
              <a:t>Komparasi </a:t>
            </a:r>
            <a:r>
              <a:rPr lang="id-ID" dirty="0" smtClean="0">
                <a:solidFill>
                  <a:srgbClr val="FF0000"/>
                </a:solidFill>
              </a:rPr>
              <a:t>Penelitian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D3/D4 vs </a:t>
            </a:r>
            <a:r>
              <a:rPr lang="id-ID" dirty="0" smtClean="0">
                <a:solidFill>
                  <a:srgbClr val="FF0000"/>
                </a:solidFill>
              </a:rPr>
              <a:t>S1 </a:t>
            </a:r>
            <a:r>
              <a:rPr lang="id-ID" dirty="0">
                <a:solidFill>
                  <a:srgbClr val="FF0000"/>
                </a:solidFill>
              </a:rPr>
              <a:t>vs S2 vs S3</a:t>
            </a:r>
          </a:p>
        </p:txBody>
      </p:sp>
    </p:spTree>
    <p:extLst>
      <p:ext uri="{BB962C8B-B14F-4D97-AF65-F5344CB8AC3E}">
        <p14:creationId xmlns:p14="http://schemas.microsoft.com/office/powerpoint/2010/main" val="38008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4000"/>
            <a:ext cx="821055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D3/D4:</a:t>
            </a:r>
          </a:p>
          <a:p>
            <a:pPr lvl="1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“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Sembuh</a:t>
            </a:r>
            <a:r>
              <a:rPr lang="en-US" dirty="0"/>
              <a:t>”</a:t>
            </a:r>
          </a:p>
          <a:p>
            <a:pPr lvl="1"/>
            <a:r>
              <a:rPr lang="en-US" i="1" dirty="0" err="1"/>
              <a:t>Karakter</a:t>
            </a:r>
            <a:r>
              <a:rPr lang="en-US" i="1" dirty="0"/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menguasai</a:t>
            </a:r>
            <a:r>
              <a:rPr lang="en-US" i="1" dirty="0" smtClean="0">
                <a:solidFill>
                  <a:srgbClr val="C00000"/>
                </a:solidFill>
              </a:rPr>
              <a:t> skill </a:t>
            </a:r>
            <a:r>
              <a:rPr lang="en-US" i="1" dirty="0" err="1" smtClean="0">
                <a:solidFill>
                  <a:srgbClr val="C00000"/>
                </a:solidFill>
              </a:rPr>
              <a:t>teknis</a:t>
            </a:r>
            <a:endParaRPr lang="en-US" dirty="0" smtClean="0"/>
          </a:p>
          <a:p>
            <a:r>
              <a:rPr lang="en-US" dirty="0" smtClean="0"/>
              <a:t>S1: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Neural Network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endParaRPr lang="en-US" dirty="0"/>
          </a:p>
          <a:p>
            <a:pPr lvl="1"/>
            <a:r>
              <a:rPr lang="en-US" i="1" dirty="0" err="1"/>
              <a:t>Karakter</a:t>
            </a:r>
            <a:r>
              <a:rPr lang="en-US" i="1" dirty="0"/>
              <a:t>: </a:t>
            </a:r>
            <a:r>
              <a:rPr lang="en-US" i="1" dirty="0" err="1">
                <a:solidFill>
                  <a:srgbClr val="C00000"/>
                </a:solidFill>
              </a:rPr>
              <a:t>menguji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teori</a:t>
            </a:r>
            <a:r>
              <a:rPr lang="en-US" i="1" dirty="0"/>
              <a:t>, </a:t>
            </a:r>
            <a:r>
              <a:rPr lang="en-US" i="1" dirty="0" err="1"/>
              <a:t>ada</a:t>
            </a:r>
            <a:r>
              <a:rPr lang="en-US" i="1" dirty="0"/>
              <a:t> software </a:t>
            </a:r>
            <a:r>
              <a:rPr lang="en-US" i="1" dirty="0">
                <a:solidFill>
                  <a:srgbClr val="C00000"/>
                </a:solidFill>
              </a:rPr>
              <a:t>development</a:t>
            </a:r>
          </a:p>
          <a:p>
            <a:r>
              <a:rPr lang="en-US" dirty="0" smtClean="0"/>
              <a:t>S2/S3:</a:t>
            </a:r>
          </a:p>
          <a:p>
            <a:pPr lvl="1"/>
            <a:r>
              <a:rPr lang="en-US" dirty="0"/>
              <a:t>Penerapan </a:t>
            </a:r>
            <a:r>
              <a:rPr lang="en-US" dirty="0" err="1">
                <a:solidFill>
                  <a:srgbClr val="0070C0"/>
                </a:solidFill>
              </a:rPr>
              <a:t>Algoritma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Genetika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Pemilihan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Arsitektur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Jaringan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Secara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Otomatis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Neural Network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endParaRPr lang="en-US" dirty="0"/>
          </a:p>
          <a:p>
            <a:pPr lvl="1"/>
            <a:r>
              <a:rPr lang="en-US" i="1" dirty="0" err="1"/>
              <a:t>Karakter</a:t>
            </a:r>
            <a:r>
              <a:rPr lang="en-US" i="1" dirty="0"/>
              <a:t>: </a:t>
            </a:r>
            <a:r>
              <a:rPr lang="en-US" i="1" dirty="0" err="1"/>
              <a:t>mengembangkan</a:t>
            </a:r>
            <a:r>
              <a:rPr lang="en-US" i="1" dirty="0"/>
              <a:t> </a:t>
            </a:r>
            <a:r>
              <a:rPr lang="en-US" i="1" dirty="0" err="1"/>
              <a:t>teori</a:t>
            </a:r>
            <a:r>
              <a:rPr lang="en-US" i="1" dirty="0"/>
              <a:t> (</a:t>
            </a:r>
            <a:r>
              <a:rPr lang="en-US" i="1" dirty="0" err="1">
                <a:solidFill>
                  <a:srgbClr val="C00000"/>
                </a:solidFill>
              </a:rPr>
              <a:t>perbaikan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metode</a:t>
            </a:r>
            <a:r>
              <a:rPr lang="en-US" i="1" dirty="0"/>
              <a:t>),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kontribusi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teori</a:t>
            </a:r>
            <a:r>
              <a:rPr lang="en-US" i="1" dirty="0"/>
              <a:t>/</a:t>
            </a:r>
            <a:r>
              <a:rPr lang="en-US" i="1" dirty="0" err="1"/>
              <a:t>metode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FF0000"/>
                </a:solidFill>
              </a:rPr>
              <a:t>Komparasi </a:t>
            </a:r>
            <a:r>
              <a:rPr lang="id-ID" dirty="0" smtClean="0">
                <a:solidFill>
                  <a:srgbClr val="FF0000"/>
                </a:solidFill>
              </a:rPr>
              <a:t>Penelitian</a:t>
            </a:r>
            <a:r>
              <a:rPr lang="en-US" dirty="0" smtClean="0">
                <a:solidFill>
                  <a:srgbClr val="FF0000"/>
                </a:solidFill>
              </a:rPr>
              <a:t> D3/D4 </a:t>
            </a:r>
            <a:r>
              <a:rPr lang="en-US" dirty="0">
                <a:solidFill>
                  <a:srgbClr val="FF0000"/>
                </a:solidFill>
              </a:rPr>
              <a:t>vs </a:t>
            </a:r>
            <a:r>
              <a:rPr lang="id-ID" dirty="0">
                <a:solidFill>
                  <a:srgbClr val="FF0000"/>
                </a:solidFill>
              </a:rPr>
              <a:t>S1 vs S2 vs S3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79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1.4 </a:t>
            </a:r>
            <a:r>
              <a:rPr lang="en-US" dirty="0" err="1">
                <a:solidFill>
                  <a:schemeClr val="bg1"/>
                </a:solidFill>
              </a:rPr>
              <a:t>Kontribusi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Orisinalitas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35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sz="4400" dirty="0"/>
              <a:t>	Research is a </a:t>
            </a:r>
            <a:r>
              <a:rPr lang="en-US" sz="4400" dirty="0">
                <a:solidFill>
                  <a:srgbClr val="C00000"/>
                </a:solidFill>
              </a:rPr>
              <a:t>considered</a:t>
            </a:r>
            <a:r>
              <a:rPr lang="en-US" sz="4400" dirty="0"/>
              <a:t> activity, which aims to make an </a:t>
            </a:r>
            <a:r>
              <a:rPr lang="en-US" sz="4400" dirty="0">
                <a:solidFill>
                  <a:srgbClr val="C00000"/>
                </a:solidFill>
              </a:rPr>
              <a:t>original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C00000"/>
                </a:solidFill>
              </a:rPr>
              <a:t>contribution</a:t>
            </a:r>
            <a:r>
              <a:rPr lang="en-US" sz="4400" dirty="0"/>
              <a:t> to knowledge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endParaRPr lang="en-US" sz="4400" dirty="0"/>
          </a:p>
          <a:p>
            <a:pPr algn="r">
              <a:buNone/>
            </a:pPr>
            <a:r>
              <a:rPr lang="en-US" dirty="0" smtClean="0"/>
              <a:t>	</a:t>
            </a:r>
            <a:r>
              <a:rPr lang="en-US" i="1" dirty="0" smtClean="0"/>
              <a:t>(Dawson, 2009)</a:t>
            </a:r>
          </a:p>
          <a:p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Kontribusi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Orisinalitas</a:t>
            </a:r>
            <a:r>
              <a:rPr lang="id-ID" dirty="0" smtClean="0">
                <a:solidFill>
                  <a:srgbClr val="FF0000"/>
                </a:solidFill>
              </a:rPr>
              <a:t> Penelitian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82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232850D1-D650-44CA-905A-63D880AAE08F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76F72DFF-F37C-4471-9EC0-466AF1A4AA6C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9A0B3C2-6012-448F-AB43-6D697703E634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F56B51E-9EB6-4788-90AB-5421FF7DEC67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D45BD2C-A463-43DA-96ED-E77E5A8AE5A8}"/>
  <p:tag name="GENSWF_ADVANCE_TIME" val="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8C0FAB-F012-427C-AE1F-55037FAB0F9B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1D42C5A-E303-42DE-8802-1F4139E4006D}"/>
  <p:tag name="GENSWF_ADVANCE_TIME" val="5"/>
  <p:tag name="TIMING" val="|0.001|1|1|1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4B52C2CC-7FD1-4A74-8916-37F9CBBFD3B7}"/>
  <p:tag name="GENSWF_ADVANCE_TIME" val="5"/>
  <p:tag name="TIMING" val="|0.001|1|1|1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59.822"/>
  <p:tag name="TIMING" val="|22.073|26.093|49.128|20.332|19.907"/>
  <p:tag name="ISPRING_SLIDE_ID" val="{14D0C389-71C8-4961-8825-146C4AD076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C0ABB6B-0403-4ECD-A984-CF47A9FD5399}"/>
  <p:tag name="GENSWF_ADVANCE_TIME" val="5.001"/>
  <p:tag name="TIMING" val="|0.001|1|1|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F32BBAB6-8DFE-41FC-B124-26D6EAD93329}"/>
  <p:tag name="GENSWF_ADVANCE_TIME" val="5"/>
  <p:tag name="TIMING" val="|0.001|1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9FCC083-8082-403C-A239-D455DB33409F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13.518"/>
  <p:tag name="ISPRING_SLIDE_ID" val="{EC1F5F7E-17D9-453A-A3BB-D52E315D5A9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2856F347-D57F-4E07-8845-A60FA8B93E9A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E65C410-BD4A-45EC-B5B4-EEDBA2C58DB4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F18CB14F-2801-4D10-8634-FE5D1B036E37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11AF8E0E-879B-49CD-879E-5B098C88CC7F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1457</Words>
  <Application>Microsoft Office PowerPoint</Application>
  <PresentationFormat>Widescreen</PresentationFormat>
  <Paragraphs>311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Tahoma</vt:lpstr>
      <vt:lpstr>Times New Roman</vt:lpstr>
      <vt:lpstr>Office Theme</vt:lpstr>
      <vt:lpstr>Custom Design</vt:lpstr>
      <vt:lpstr>1_Office Theme</vt:lpstr>
      <vt:lpstr>2_Office Theme</vt:lpstr>
      <vt:lpstr>3_Office Theme</vt:lpstr>
      <vt:lpstr>4_Office Theme</vt:lpstr>
      <vt:lpstr>INA047 - PPT - SESI 2 METODOLOGI PENELITIAN</vt:lpstr>
      <vt:lpstr>1.3 Gaya Penelitian Bidang Computing</vt:lpstr>
      <vt:lpstr>IEEE/ACM Computing Curricula 2005</vt:lpstr>
      <vt:lpstr>Information Systems vs Computer Science</vt:lpstr>
      <vt:lpstr>Information Systems vs Computer Science</vt:lpstr>
      <vt:lpstr>Komparasi Penelitian D3/D4 vs S1 vs S2 vs S3</vt:lpstr>
      <vt:lpstr>Komparasi Penelitian D3/D4 vs S1 vs S2 vs S3</vt:lpstr>
      <vt:lpstr>1.4 Kontribusi dan Orisinalitas</vt:lpstr>
      <vt:lpstr>Kontribusi dan Orisinalitas Penelitian</vt:lpstr>
      <vt:lpstr>Kontribusi dan Orisinalitas Penelitian</vt:lpstr>
      <vt:lpstr>Orisinalitas Penelitian</vt:lpstr>
      <vt:lpstr>Contoh Kontribusi pada Metode</vt:lpstr>
      <vt:lpstr>Contoh Kontribusi pada Masalah </vt:lpstr>
      <vt:lpstr>Contoh Kontribusi pada Masalah dan Metode</vt:lpstr>
      <vt:lpstr>Contoh Tanpa Kontribusi</vt:lpstr>
      <vt:lpstr>Kontribusi Penelitian</vt:lpstr>
      <vt:lpstr>Kontribusi Penelitian</vt:lpstr>
      <vt:lpstr>Kontribusi Penelitian</vt:lpstr>
      <vt:lpstr>Penelitian Yang Memiliki Kontribusi?</vt:lpstr>
      <vt:lpstr>Penelitian Yang Memiliki Kontribusi?</vt:lpstr>
      <vt:lpstr>Parameter Penelitian Yang Berkualitas</vt:lpstr>
      <vt:lpstr>Reference</vt:lpstr>
      <vt:lpstr>Reference</vt:lpstr>
      <vt:lpstr>Tugas</vt:lpstr>
      <vt:lpstr>Alamat website pencari jurnal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16</cp:revision>
  <dcterms:created xsi:type="dcterms:W3CDTF">2021-08-03T05:39:13Z</dcterms:created>
  <dcterms:modified xsi:type="dcterms:W3CDTF">2021-10-03T23:24:37Z</dcterms:modified>
</cp:coreProperties>
</file>