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3" r:id="rId4"/>
    <p:sldMasterId id="2147483692" r:id="rId5"/>
    <p:sldMasterId id="2147483701" r:id="rId6"/>
    <p:sldMasterId id="2147483710" r:id="rId7"/>
    <p:sldMasterId id="2147483719" r:id="rId8"/>
  </p:sldMasterIdLst>
  <p:notesMasterIdLst>
    <p:notesMasterId r:id="rId30"/>
  </p:notesMasterIdLst>
  <p:sldIdLst>
    <p:sldId id="256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SWResearch\Seminar\Wahono%20-%20SE%20Tren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Software Design and Construction</c:v>
                </c:pt>
                <c:pt idx="1">
                  <c:v>Requirement Engineering</c:v>
                </c:pt>
                <c:pt idx="2">
                  <c:v>Software Process Improvement</c:v>
                </c:pt>
                <c:pt idx="3">
                  <c:v>Software Testing</c:v>
                </c:pt>
                <c:pt idx="4">
                  <c:v>Software Architecture</c:v>
                </c:pt>
                <c:pt idx="5">
                  <c:v>Software Maintenance and Evolution</c:v>
                </c:pt>
                <c:pt idx="6">
                  <c:v>Software Effort Estimation</c:v>
                </c:pt>
                <c:pt idx="7">
                  <c:v>Software Defect Prediction</c:v>
                </c:pt>
                <c:pt idx="8">
                  <c:v>Service Oriented Software</c:v>
                </c:pt>
                <c:pt idx="9">
                  <c:v>Self-Adaptive Software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14</c:v>
                </c:pt>
                <c:pt idx="1">
                  <c:v>13</c:v>
                </c:pt>
                <c:pt idx="2">
                  <c:v>9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67330976"/>
        <c:axId val="367334336"/>
      </c:barChart>
      <c:catAx>
        <c:axId val="367330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334336"/>
        <c:crosses val="autoZero"/>
        <c:auto val="1"/>
        <c:lblAlgn val="ctr"/>
        <c:lblOffset val="100"/>
        <c:noMultiLvlLbl val="0"/>
      </c:catAx>
      <c:valAx>
        <c:axId val="367334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Studies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33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95DC0-91E5-4954-8C7B-8335638B5D1F}" type="doc">
      <dgm:prSet loTypeId="urn:microsoft.com/office/officeart/2005/8/layout/process2" loCatId="process" qsTypeId="urn:microsoft.com/office/officeart/2005/8/quickstyle/simple3" qsCatId="simple" csTypeId="urn:microsoft.com/office/officeart/2005/8/colors/colorful1#2" csCatId="colorful" phldr="1"/>
      <dgm:spPr/>
    </dgm:pt>
    <dgm:pt modelId="{2BF6E295-4992-499C-8848-17E5DD1B4E20}">
      <dgm:prSet phldrT="[Text]" custT="1"/>
      <dgm:spPr/>
      <dgm:t>
        <a:bodyPr/>
        <a:lstStyle/>
        <a:p>
          <a:pPr algn="l"/>
          <a:r>
            <a:rPr lang="id-ID" sz="2200" dirty="0" smtClean="0"/>
            <a:t>1. </a:t>
          </a:r>
          <a:r>
            <a:rPr lang="en-US" sz="2200" dirty="0" smtClean="0"/>
            <a:t>Penentuan </a:t>
          </a:r>
          <a:r>
            <a:rPr lang="en-US" sz="2200" dirty="0" err="1" smtClean="0"/>
            <a:t>Bidang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Research Field</a:t>
          </a:r>
          <a:r>
            <a:rPr lang="en-US" sz="2200" dirty="0" smtClean="0"/>
            <a:t>)</a:t>
          </a:r>
          <a:endParaRPr lang="en-US" sz="2200" dirty="0"/>
        </a:p>
      </dgm:t>
    </dgm:pt>
    <dgm:pt modelId="{5DBFD289-511B-440B-BB64-C7352D38421C}" type="parTrans" cxnId="{184209ED-53ED-4B67-B9D5-55360E776095}">
      <dgm:prSet/>
      <dgm:spPr/>
      <dgm:t>
        <a:bodyPr/>
        <a:lstStyle/>
        <a:p>
          <a:pPr algn="l"/>
          <a:endParaRPr lang="en-US"/>
        </a:p>
      </dgm:t>
    </dgm:pt>
    <dgm:pt modelId="{6D9F6640-3FC9-4945-914E-1DB19BA9FB6E}" type="sibTrans" cxnId="{184209ED-53ED-4B67-B9D5-55360E776095}">
      <dgm:prSet/>
      <dgm:spPr/>
      <dgm:t>
        <a:bodyPr/>
        <a:lstStyle/>
        <a:p>
          <a:pPr algn="l"/>
          <a:endParaRPr lang="en-US"/>
        </a:p>
      </dgm:t>
    </dgm:pt>
    <dgm:pt modelId="{1FBA68C5-CA92-40D3-86A0-A48A98EFEB26}">
      <dgm:prSet phldrT="[Text]" custT="1"/>
      <dgm:spPr/>
      <dgm:t>
        <a:bodyPr/>
        <a:lstStyle/>
        <a:p>
          <a:pPr algn="l"/>
          <a:r>
            <a:rPr lang="id-ID" sz="2200" dirty="0" smtClean="0"/>
            <a:t>2. </a:t>
          </a:r>
          <a:r>
            <a:rPr lang="en-US" sz="2200" dirty="0" smtClean="0"/>
            <a:t>Penentuan </a:t>
          </a:r>
          <a:r>
            <a:rPr lang="en-US" sz="2200" dirty="0" err="1" smtClean="0"/>
            <a:t>Topik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Research Topic</a:t>
          </a:r>
          <a:r>
            <a:rPr lang="en-US" sz="2200" dirty="0" smtClean="0"/>
            <a:t>)</a:t>
          </a:r>
          <a:endParaRPr lang="en-US" sz="2200" dirty="0"/>
        </a:p>
      </dgm:t>
    </dgm:pt>
    <dgm:pt modelId="{53A27072-9AFC-44C8-A87F-ACEFD2C0CC67}" type="parTrans" cxnId="{75D00BAC-A0FC-48AE-B849-365799A9FC8A}">
      <dgm:prSet/>
      <dgm:spPr/>
      <dgm:t>
        <a:bodyPr/>
        <a:lstStyle/>
        <a:p>
          <a:pPr algn="l"/>
          <a:endParaRPr lang="en-US"/>
        </a:p>
      </dgm:t>
    </dgm:pt>
    <dgm:pt modelId="{8ADEF98F-F566-4CB2-91CE-D6706CBB9D62}" type="sibTrans" cxnId="{75D00BAC-A0FC-48AE-B849-365799A9FC8A}">
      <dgm:prSet/>
      <dgm:spPr/>
      <dgm:t>
        <a:bodyPr/>
        <a:lstStyle/>
        <a:p>
          <a:pPr algn="l"/>
          <a:endParaRPr lang="en-US"/>
        </a:p>
      </dgm:t>
    </dgm:pt>
    <dgm:pt modelId="{E838446E-E25D-4D0F-9959-B9403C5E2812}">
      <dgm:prSet phldrT="[Text]" custT="1"/>
      <dgm:spPr/>
      <dgm:t>
        <a:bodyPr/>
        <a:lstStyle/>
        <a:p>
          <a:pPr algn="l"/>
          <a:r>
            <a:rPr lang="en-US" sz="2200" dirty="0" smtClean="0"/>
            <a:t>3. Penentuan </a:t>
          </a:r>
          <a:r>
            <a:rPr lang="en-US" sz="2200" dirty="0" err="1" smtClean="0"/>
            <a:t>Masalah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Research Problem</a:t>
          </a:r>
          <a:r>
            <a:rPr lang="en-US" sz="2200" dirty="0" smtClean="0"/>
            <a:t>)</a:t>
          </a:r>
          <a:endParaRPr lang="en-US" sz="2200" dirty="0"/>
        </a:p>
      </dgm:t>
    </dgm:pt>
    <dgm:pt modelId="{542153C2-EA1B-481C-857F-D09FCE0912FC}" type="parTrans" cxnId="{86EFCC12-11C6-46C1-9BA8-F71838BFA22B}">
      <dgm:prSet/>
      <dgm:spPr/>
      <dgm:t>
        <a:bodyPr/>
        <a:lstStyle/>
        <a:p>
          <a:pPr algn="l"/>
          <a:endParaRPr lang="en-US"/>
        </a:p>
      </dgm:t>
    </dgm:pt>
    <dgm:pt modelId="{733DDFFC-9A16-4CD1-9AE5-C9D612AD122F}" type="sibTrans" cxnId="{86EFCC12-11C6-46C1-9BA8-F71838BFA22B}">
      <dgm:prSet/>
      <dgm:spPr/>
      <dgm:t>
        <a:bodyPr/>
        <a:lstStyle/>
        <a:p>
          <a:pPr algn="l"/>
          <a:endParaRPr lang="en-US"/>
        </a:p>
      </dgm:t>
    </dgm:pt>
    <dgm:pt modelId="{5958AB8F-28B5-437E-873F-86F038561A4E}">
      <dgm:prSet phldrT="[Text]" custT="1"/>
      <dgm:spPr/>
      <dgm:t>
        <a:bodyPr/>
        <a:lstStyle/>
        <a:p>
          <a:pPr algn="l"/>
          <a:r>
            <a:rPr lang="en-US" sz="2200" dirty="0" smtClean="0"/>
            <a:t>4</a:t>
          </a:r>
          <a:r>
            <a:rPr lang="id-ID" sz="2200" dirty="0" smtClean="0"/>
            <a:t>. </a:t>
          </a:r>
          <a:r>
            <a:rPr lang="en-US" sz="2200" dirty="0" err="1" smtClean="0"/>
            <a:t>Perangkuman</a:t>
          </a:r>
          <a:r>
            <a:rPr lang="en-US" sz="2200" dirty="0" smtClean="0"/>
            <a:t> </a:t>
          </a:r>
          <a:r>
            <a:rPr lang="en-US" sz="2200" dirty="0" err="1" smtClean="0"/>
            <a:t>Metode-Metode</a:t>
          </a:r>
          <a:r>
            <a:rPr lang="en-US" sz="2200" dirty="0" smtClean="0"/>
            <a:t> Yang Ada (</a:t>
          </a:r>
          <a:r>
            <a:rPr lang="en-US" sz="2200" b="1" i="1" dirty="0" smtClean="0">
              <a:solidFill>
                <a:srgbClr val="C00000"/>
              </a:solidFill>
            </a:rPr>
            <a:t>State-of-the-Art Methods</a:t>
          </a:r>
          <a:r>
            <a:rPr lang="en-US" sz="2200" dirty="0" smtClean="0"/>
            <a:t>)</a:t>
          </a:r>
          <a:endParaRPr lang="en-US" sz="2200" dirty="0"/>
        </a:p>
      </dgm:t>
    </dgm:pt>
    <dgm:pt modelId="{E0B57721-3737-4AD8-8B4A-3AEB4E63E2A5}" type="parTrans" cxnId="{15DF67B8-FD75-423F-82AB-00B254287D4B}">
      <dgm:prSet/>
      <dgm:spPr/>
      <dgm:t>
        <a:bodyPr/>
        <a:lstStyle/>
        <a:p>
          <a:pPr algn="l"/>
          <a:endParaRPr lang="en-US"/>
        </a:p>
      </dgm:t>
    </dgm:pt>
    <dgm:pt modelId="{4E50E150-56E9-4187-BA8D-9D3EE95C6848}" type="sibTrans" cxnId="{15DF67B8-FD75-423F-82AB-00B254287D4B}">
      <dgm:prSet/>
      <dgm:spPr/>
      <dgm:t>
        <a:bodyPr/>
        <a:lstStyle/>
        <a:p>
          <a:pPr algn="l"/>
          <a:endParaRPr lang="en-US"/>
        </a:p>
      </dgm:t>
    </dgm:pt>
    <dgm:pt modelId="{2758E9C8-827D-4A3F-A364-0E75DB1711AB}">
      <dgm:prSet phldrT="[Text]" custT="1"/>
      <dgm:spPr/>
      <dgm:t>
        <a:bodyPr/>
        <a:lstStyle/>
        <a:p>
          <a:pPr algn="l"/>
          <a:r>
            <a:rPr lang="en-US" sz="2200" dirty="0" smtClean="0"/>
            <a:t>5. Penentuan </a:t>
          </a:r>
          <a:r>
            <a:rPr lang="en-US" sz="2200" dirty="0" err="1" smtClean="0"/>
            <a:t>Metode</a:t>
          </a:r>
          <a:r>
            <a:rPr lang="en-US" sz="2200" dirty="0" smtClean="0"/>
            <a:t> Yang </a:t>
          </a:r>
          <a:r>
            <a:rPr lang="en-US" sz="2200" dirty="0" err="1" smtClean="0"/>
            <a:t>Diusulkan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Proposed Method</a:t>
          </a:r>
          <a:r>
            <a:rPr lang="en-US" sz="2200" dirty="0" smtClean="0"/>
            <a:t>)</a:t>
          </a:r>
          <a:endParaRPr lang="en-US" sz="2200" dirty="0"/>
        </a:p>
      </dgm:t>
    </dgm:pt>
    <dgm:pt modelId="{EDF5E13C-8C94-4480-808A-A3FC6C5ECC7A}" type="parTrans" cxnId="{B23F5D63-1B39-4E72-8175-C86E70D36AA3}">
      <dgm:prSet/>
      <dgm:spPr/>
      <dgm:t>
        <a:bodyPr/>
        <a:lstStyle/>
        <a:p>
          <a:pPr algn="l"/>
          <a:endParaRPr lang="en-US"/>
        </a:p>
      </dgm:t>
    </dgm:pt>
    <dgm:pt modelId="{792D6546-60D8-452A-B6D5-BD83E78166A7}" type="sibTrans" cxnId="{B23F5D63-1B39-4E72-8175-C86E70D36AA3}">
      <dgm:prSet/>
      <dgm:spPr/>
      <dgm:t>
        <a:bodyPr/>
        <a:lstStyle/>
        <a:p>
          <a:pPr algn="l"/>
          <a:endParaRPr lang="en-US"/>
        </a:p>
      </dgm:t>
    </dgm:pt>
    <dgm:pt modelId="{4269BA43-4F7D-4E88-A996-6024F57EA5CA}">
      <dgm:prSet phldrT="[Text]" custT="1"/>
      <dgm:spPr/>
      <dgm:t>
        <a:bodyPr/>
        <a:lstStyle/>
        <a:p>
          <a:pPr algn="l"/>
          <a:r>
            <a:rPr lang="en-US" sz="2200" dirty="0" smtClean="0"/>
            <a:t>6. </a:t>
          </a:r>
          <a:r>
            <a:rPr lang="en-US" sz="2200" dirty="0" err="1" smtClean="0"/>
            <a:t>Evaluasi</a:t>
          </a:r>
          <a:r>
            <a:rPr lang="en-US" sz="2200" dirty="0" smtClean="0"/>
            <a:t> </a:t>
          </a:r>
          <a:r>
            <a:rPr lang="en-US" sz="2200" dirty="0" err="1" smtClean="0"/>
            <a:t>Metode</a:t>
          </a:r>
          <a:r>
            <a:rPr lang="en-US" sz="2200" dirty="0" smtClean="0"/>
            <a:t> Yang </a:t>
          </a:r>
          <a:r>
            <a:rPr lang="en-US" sz="2200" dirty="0" err="1" smtClean="0"/>
            <a:t>Diusulkan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Evaluation</a:t>
          </a:r>
          <a:r>
            <a:rPr lang="en-US" sz="2200" dirty="0" smtClean="0"/>
            <a:t>)</a:t>
          </a:r>
          <a:endParaRPr lang="en-US" sz="2200" dirty="0"/>
        </a:p>
      </dgm:t>
    </dgm:pt>
    <dgm:pt modelId="{953B5769-EB27-4190-BB6C-A13EC9023568}" type="parTrans" cxnId="{922ED797-B392-44E6-9EA7-1A9815605DA8}">
      <dgm:prSet/>
      <dgm:spPr/>
      <dgm:t>
        <a:bodyPr/>
        <a:lstStyle/>
        <a:p>
          <a:endParaRPr lang="id-ID"/>
        </a:p>
      </dgm:t>
    </dgm:pt>
    <dgm:pt modelId="{3C70F95F-029F-49B0-8B0C-79D395D10CD3}" type="sibTrans" cxnId="{922ED797-B392-44E6-9EA7-1A9815605DA8}">
      <dgm:prSet/>
      <dgm:spPr/>
      <dgm:t>
        <a:bodyPr/>
        <a:lstStyle/>
        <a:p>
          <a:endParaRPr lang="id-ID"/>
        </a:p>
      </dgm:t>
    </dgm:pt>
    <dgm:pt modelId="{9B070EED-3D56-405A-BBF9-D2B7F7F4BFBE}">
      <dgm:prSet phldrT="[Text]" custT="1"/>
      <dgm:spPr/>
      <dgm:t>
        <a:bodyPr/>
        <a:lstStyle/>
        <a:p>
          <a:pPr algn="l"/>
          <a:r>
            <a:rPr lang="en-US" sz="2200" dirty="0" smtClean="0"/>
            <a:t>7. </a:t>
          </a:r>
          <a:r>
            <a:rPr lang="en-US" sz="2200" dirty="0" err="1" smtClean="0"/>
            <a:t>Penulisan</a:t>
          </a:r>
          <a:r>
            <a:rPr lang="en-US" sz="2200" dirty="0" smtClean="0"/>
            <a:t> </a:t>
          </a:r>
          <a:r>
            <a:rPr lang="en-US" sz="2200" dirty="0" err="1" smtClean="0"/>
            <a:t>Ilmiah</a:t>
          </a:r>
          <a:r>
            <a:rPr lang="en-US" sz="2200" dirty="0" smtClean="0"/>
            <a:t> </a:t>
          </a:r>
          <a:r>
            <a:rPr lang="en-US" sz="2200" dirty="0" err="1" smtClean="0"/>
            <a:t>dan</a:t>
          </a:r>
          <a:r>
            <a:rPr lang="en-US" sz="2200" dirty="0" smtClean="0"/>
            <a:t> </a:t>
          </a:r>
          <a:r>
            <a:rPr lang="en-US" sz="2200" dirty="0" err="1" smtClean="0"/>
            <a:t>Publikasi</a:t>
          </a:r>
          <a:r>
            <a:rPr lang="en-US" sz="2200" dirty="0" smtClean="0"/>
            <a:t> </a:t>
          </a:r>
          <a:r>
            <a:rPr lang="en-US" sz="2200" dirty="0" err="1" smtClean="0"/>
            <a:t>Hasil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Publications</a:t>
          </a:r>
          <a:r>
            <a:rPr lang="en-US" sz="2200" dirty="0" smtClean="0"/>
            <a:t>)</a:t>
          </a:r>
          <a:endParaRPr lang="en-US" sz="2200" dirty="0"/>
        </a:p>
      </dgm:t>
    </dgm:pt>
    <dgm:pt modelId="{9F99E544-C6F5-4120-AD7E-014E10D16126}" type="parTrans" cxnId="{53BACAEF-AB38-4FBE-8E31-4D33421A8C52}">
      <dgm:prSet/>
      <dgm:spPr/>
      <dgm:t>
        <a:bodyPr/>
        <a:lstStyle/>
        <a:p>
          <a:endParaRPr lang="id-ID"/>
        </a:p>
      </dgm:t>
    </dgm:pt>
    <dgm:pt modelId="{24035A7D-00A0-4228-8A16-C498E09257A2}" type="sibTrans" cxnId="{53BACAEF-AB38-4FBE-8E31-4D33421A8C52}">
      <dgm:prSet/>
      <dgm:spPr/>
      <dgm:t>
        <a:bodyPr/>
        <a:lstStyle/>
        <a:p>
          <a:endParaRPr lang="id-ID"/>
        </a:p>
      </dgm:t>
    </dgm:pt>
    <dgm:pt modelId="{F0550927-BDCB-4C50-B73C-62AC87FEF9F9}" type="pres">
      <dgm:prSet presAssocID="{40F95DC0-91E5-4954-8C7B-8335638B5D1F}" presName="linearFlow" presStyleCnt="0">
        <dgm:presLayoutVars>
          <dgm:resizeHandles val="exact"/>
        </dgm:presLayoutVars>
      </dgm:prSet>
      <dgm:spPr/>
    </dgm:pt>
    <dgm:pt modelId="{99CBE896-B728-4082-B705-31534B89A164}" type="pres">
      <dgm:prSet presAssocID="{2BF6E295-4992-499C-8848-17E5DD1B4E20}" presName="node" presStyleLbl="node1" presStyleIdx="0" presStyleCnt="7" custScaleX="496141" custLinFactNeighborX="6258" custLinFactNeighborY="-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591A8-1704-4ECC-9CFE-F3F9064D9674}" type="pres">
      <dgm:prSet presAssocID="{6D9F6640-3FC9-4945-914E-1DB19BA9FB6E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8FA3E03-F1E7-4279-8A0B-897B71E0A928}" type="pres">
      <dgm:prSet presAssocID="{6D9F6640-3FC9-4945-914E-1DB19BA9FB6E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11A853C-CEFF-4837-BADE-24CF1E2C3729}" type="pres">
      <dgm:prSet presAssocID="{1FBA68C5-CA92-40D3-86A0-A48A98EFEB26}" presName="node" presStyleLbl="node1" presStyleIdx="1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19570-EA1C-4F11-ADD1-7F59E0C140CC}" type="pres">
      <dgm:prSet presAssocID="{8ADEF98F-F566-4CB2-91CE-D6706CBB9D62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A6A53D8-B661-444D-8BC6-A6B0C1F34CB7}" type="pres">
      <dgm:prSet presAssocID="{8ADEF98F-F566-4CB2-91CE-D6706CBB9D62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BFBA2DF-5D1A-4692-9572-DD1DC778C2AE}" type="pres">
      <dgm:prSet presAssocID="{E838446E-E25D-4D0F-9959-B9403C5E2812}" presName="node" presStyleLbl="node1" presStyleIdx="2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D0A9B-C0B7-4A90-8634-CD4951ED9FF5}" type="pres">
      <dgm:prSet presAssocID="{733DDFFC-9A16-4CD1-9AE5-C9D612AD122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1381362-3ABF-4338-B71A-5407DDE2FB0A}" type="pres">
      <dgm:prSet presAssocID="{733DDFFC-9A16-4CD1-9AE5-C9D612AD122F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6412A0F-61FF-4A76-980F-ADC7C2042A0B}" type="pres">
      <dgm:prSet presAssocID="{5958AB8F-28B5-437E-873F-86F038561A4E}" presName="node" presStyleLbl="node1" presStyleIdx="3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17ADE-A653-4572-A12B-C328E4FA8E3D}" type="pres">
      <dgm:prSet presAssocID="{4E50E150-56E9-4187-BA8D-9D3EE95C6848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ED03110-43B2-481B-9446-5ECD5DD1F2AE}" type="pres">
      <dgm:prSet presAssocID="{4E50E150-56E9-4187-BA8D-9D3EE95C684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891ADC6-E483-4227-8F79-3F250D8E716B}" type="pres">
      <dgm:prSet presAssocID="{2758E9C8-827D-4A3F-A364-0E75DB1711AB}" presName="node" presStyleLbl="node1" presStyleIdx="4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6EAA5-0D09-4161-8D9A-7EC04FA1674E}" type="pres">
      <dgm:prSet presAssocID="{792D6546-60D8-452A-B6D5-BD83E78166A7}" presName="sibTrans" presStyleLbl="sibTrans2D1" presStyleIdx="4" presStyleCnt="6"/>
      <dgm:spPr/>
      <dgm:t>
        <a:bodyPr/>
        <a:lstStyle/>
        <a:p>
          <a:endParaRPr lang="id-ID"/>
        </a:p>
      </dgm:t>
    </dgm:pt>
    <dgm:pt modelId="{5E6259C7-2BAC-40F9-ABB3-B0FA949C0C2E}" type="pres">
      <dgm:prSet presAssocID="{792D6546-60D8-452A-B6D5-BD83E78166A7}" presName="connectorText" presStyleLbl="sibTrans2D1" presStyleIdx="4" presStyleCnt="6"/>
      <dgm:spPr/>
      <dgm:t>
        <a:bodyPr/>
        <a:lstStyle/>
        <a:p>
          <a:endParaRPr lang="id-ID"/>
        </a:p>
      </dgm:t>
    </dgm:pt>
    <dgm:pt modelId="{ED630954-78E6-4446-9DE7-A220588C9BF3}" type="pres">
      <dgm:prSet presAssocID="{4269BA43-4F7D-4E88-A996-6024F57EA5CA}" presName="node" presStyleLbl="node1" presStyleIdx="5" presStyleCnt="7" custScaleX="4961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D2BB53-1682-4ABF-AE95-26C724666FD1}" type="pres">
      <dgm:prSet presAssocID="{3C70F95F-029F-49B0-8B0C-79D395D10CD3}" presName="sibTrans" presStyleLbl="sibTrans2D1" presStyleIdx="5" presStyleCnt="6"/>
      <dgm:spPr/>
      <dgm:t>
        <a:bodyPr/>
        <a:lstStyle/>
        <a:p>
          <a:endParaRPr lang="id-ID"/>
        </a:p>
      </dgm:t>
    </dgm:pt>
    <dgm:pt modelId="{CA298CCA-6CDA-4999-BFBC-8FE4CA96EAC0}" type="pres">
      <dgm:prSet presAssocID="{3C70F95F-029F-49B0-8B0C-79D395D10CD3}" presName="connectorText" presStyleLbl="sibTrans2D1" presStyleIdx="5" presStyleCnt="6"/>
      <dgm:spPr/>
      <dgm:t>
        <a:bodyPr/>
        <a:lstStyle/>
        <a:p>
          <a:endParaRPr lang="id-ID"/>
        </a:p>
      </dgm:t>
    </dgm:pt>
    <dgm:pt modelId="{D01CCC73-DB11-4641-996D-464799A53EA1}" type="pres">
      <dgm:prSet presAssocID="{9B070EED-3D56-405A-BBF9-D2B7F7F4BFBE}" presName="node" presStyleLbl="node1" presStyleIdx="6" presStyleCnt="7" custScaleX="4961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3BACAEF-AB38-4FBE-8E31-4D33421A8C52}" srcId="{40F95DC0-91E5-4954-8C7B-8335638B5D1F}" destId="{9B070EED-3D56-405A-BBF9-D2B7F7F4BFBE}" srcOrd="6" destOrd="0" parTransId="{9F99E544-C6F5-4120-AD7E-014E10D16126}" sibTransId="{24035A7D-00A0-4228-8A16-C498E09257A2}"/>
    <dgm:cxn modelId="{75D00BAC-A0FC-48AE-B849-365799A9FC8A}" srcId="{40F95DC0-91E5-4954-8C7B-8335638B5D1F}" destId="{1FBA68C5-CA92-40D3-86A0-A48A98EFEB26}" srcOrd="1" destOrd="0" parTransId="{53A27072-9AFC-44C8-A87F-ACEFD2C0CC67}" sibTransId="{8ADEF98F-F566-4CB2-91CE-D6706CBB9D62}"/>
    <dgm:cxn modelId="{6B5A2510-4DDF-48FF-82DC-257E6BDD1E26}" type="presOf" srcId="{E838446E-E25D-4D0F-9959-B9403C5E2812}" destId="{4BFBA2DF-5D1A-4692-9572-DD1DC778C2AE}" srcOrd="0" destOrd="0" presId="urn:microsoft.com/office/officeart/2005/8/layout/process2"/>
    <dgm:cxn modelId="{21EF90F6-5712-4839-A3CF-FA9B5A3290AD}" type="presOf" srcId="{792D6546-60D8-452A-B6D5-BD83E78166A7}" destId="{4AB6EAA5-0D09-4161-8D9A-7EC04FA1674E}" srcOrd="0" destOrd="0" presId="urn:microsoft.com/office/officeart/2005/8/layout/process2"/>
    <dgm:cxn modelId="{CB3EAAAD-E8FF-45C6-9793-3C0687FC2834}" type="presOf" srcId="{4E50E150-56E9-4187-BA8D-9D3EE95C6848}" destId="{EFB17ADE-A653-4572-A12B-C328E4FA8E3D}" srcOrd="0" destOrd="0" presId="urn:microsoft.com/office/officeart/2005/8/layout/process2"/>
    <dgm:cxn modelId="{BF0385F1-A14E-403E-BB6C-0FD66F8B5EF4}" type="presOf" srcId="{6D9F6640-3FC9-4945-914E-1DB19BA9FB6E}" destId="{BDF591A8-1704-4ECC-9CFE-F3F9064D9674}" srcOrd="0" destOrd="0" presId="urn:microsoft.com/office/officeart/2005/8/layout/process2"/>
    <dgm:cxn modelId="{C053FFAE-C94F-4143-86ED-EC07DE855E34}" type="presOf" srcId="{2758E9C8-827D-4A3F-A364-0E75DB1711AB}" destId="{D891ADC6-E483-4227-8F79-3F250D8E716B}" srcOrd="0" destOrd="0" presId="urn:microsoft.com/office/officeart/2005/8/layout/process2"/>
    <dgm:cxn modelId="{07922F87-DB6A-443F-8345-9DA637C6A86F}" type="presOf" srcId="{6D9F6640-3FC9-4945-914E-1DB19BA9FB6E}" destId="{08FA3E03-F1E7-4279-8A0B-897B71E0A928}" srcOrd="1" destOrd="0" presId="urn:microsoft.com/office/officeart/2005/8/layout/process2"/>
    <dgm:cxn modelId="{86EFCC12-11C6-46C1-9BA8-F71838BFA22B}" srcId="{40F95DC0-91E5-4954-8C7B-8335638B5D1F}" destId="{E838446E-E25D-4D0F-9959-B9403C5E2812}" srcOrd="2" destOrd="0" parTransId="{542153C2-EA1B-481C-857F-D09FCE0912FC}" sibTransId="{733DDFFC-9A16-4CD1-9AE5-C9D612AD122F}"/>
    <dgm:cxn modelId="{C9DB79FF-7449-4AD8-8425-65344FB0CE41}" type="presOf" srcId="{3C70F95F-029F-49B0-8B0C-79D395D10CD3}" destId="{CA298CCA-6CDA-4999-BFBC-8FE4CA96EAC0}" srcOrd="1" destOrd="0" presId="urn:microsoft.com/office/officeart/2005/8/layout/process2"/>
    <dgm:cxn modelId="{047A1F87-D4F5-4C24-A2F4-6CC111F4BDBC}" type="presOf" srcId="{8ADEF98F-F566-4CB2-91CE-D6706CBB9D62}" destId="{3A6A53D8-B661-444D-8BC6-A6B0C1F34CB7}" srcOrd="1" destOrd="0" presId="urn:microsoft.com/office/officeart/2005/8/layout/process2"/>
    <dgm:cxn modelId="{575E8278-5B19-4942-9B84-3276EA99F5DC}" type="presOf" srcId="{733DDFFC-9A16-4CD1-9AE5-C9D612AD122F}" destId="{32DD0A9B-C0B7-4A90-8634-CD4951ED9FF5}" srcOrd="0" destOrd="0" presId="urn:microsoft.com/office/officeart/2005/8/layout/process2"/>
    <dgm:cxn modelId="{15DF67B8-FD75-423F-82AB-00B254287D4B}" srcId="{40F95DC0-91E5-4954-8C7B-8335638B5D1F}" destId="{5958AB8F-28B5-437E-873F-86F038561A4E}" srcOrd="3" destOrd="0" parTransId="{E0B57721-3737-4AD8-8B4A-3AEB4E63E2A5}" sibTransId="{4E50E150-56E9-4187-BA8D-9D3EE95C6848}"/>
    <dgm:cxn modelId="{8E6DE333-8C6D-4329-8B0E-35F516680C19}" type="presOf" srcId="{733DDFFC-9A16-4CD1-9AE5-C9D612AD122F}" destId="{71381362-3ABF-4338-B71A-5407DDE2FB0A}" srcOrd="1" destOrd="0" presId="urn:microsoft.com/office/officeart/2005/8/layout/process2"/>
    <dgm:cxn modelId="{DD021C9D-854C-4AD9-8839-0EBA20332974}" type="presOf" srcId="{1FBA68C5-CA92-40D3-86A0-A48A98EFEB26}" destId="{111A853C-CEFF-4837-BADE-24CF1E2C3729}" srcOrd="0" destOrd="0" presId="urn:microsoft.com/office/officeart/2005/8/layout/process2"/>
    <dgm:cxn modelId="{FFB985FF-A12E-4E66-A0FB-5CACAE494615}" type="presOf" srcId="{8ADEF98F-F566-4CB2-91CE-D6706CBB9D62}" destId="{7CE19570-EA1C-4F11-ADD1-7F59E0C140CC}" srcOrd="0" destOrd="0" presId="urn:microsoft.com/office/officeart/2005/8/layout/process2"/>
    <dgm:cxn modelId="{E919F805-B9A9-45E5-A952-6BE6F2F45B85}" type="presOf" srcId="{792D6546-60D8-452A-B6D5-BD83E78166A7}" destId="{5E6259C7-2BAC-40F9-ABB3-B0FA949C0C2E}" srcOrd="1" destOrd="0" presId="urn:microsoft.com/office/officeart/2005/8/layout/process2"/>
    <dgm:cxn modelId="{4C8E166D-657E-40CB-8278-A594F9008452}" type="presOf" srcId="{9B070EED-3D56-405A-BBF9-D2B7F7F4BFBE}" destId="{D01CCC73-DB11-4641-996D-464799A53EA1}" srcOrd="0" destOrd="0" presId="urn:microsoft.com/office/officeart/2005/8/layout/process2"/>
    <dgm:cxn modelId="{922ED797-B392-44E6-9EA7-1A9815605DA8}" srcId="{40F95DC0-91E5-4954-8C7B-8335638B5D1F}" destId="{4269BA43-4F7D-4E88-A996-6024F57EA5CA}" srcOrd="5" destOrd="0" parTransId="{953B5769-EB27-4190-BB6C-A13EC9023568}" sibTransId="{3C70F95F-029F-49B0-8B0C-79D395D10CD3}"/>
    <dgm:cxn modelId="{D854C181-91C8-40FA-BAB8-41AF1006EE97}" type="presOf" srcId="{40F95DC0-91E5-4954-8C7B-8335638B5D1F}" destId="{F0550927-BDCB-4C50-B73C-62AC87FEF9F9}" srcOrd="0" destOrd="0" presId="urn:microsoft.com/office/officeart/2005/8/layout/process2"/>
    <dgm:cxn modelId="{B23F5D63-1B39-4E72-8175-C86E70D36AA3}" srcId="{40F95DC0-91E5-4954-8C7B-8335638B5D1F}" destId="{2758E9C8-827D-4A3F-A364-0E75DB1711AB}" srcOrd="4" destOrd="0" parTransId="{EDF5E13C-8C94-4480-808A-A3FC6C5ECC7A}" sibTransId="{792D6546-60D8-452A-B6D5-BD83E78166A7}"/>
    <dgm:cxn modelId="{C7767E9D-C8EE-4D6A-A2B3-DC8180ED44E1}" type="presOf" srcId="{3C70F95F-029F-49B0-8B0C-79D395D10CD3}" destId="{50D2BB53-1682-4ABF-AE95-26C724666FD1}" srcOrd="0" destOrd="0" presId="urn:microsoft.com/office/officeart/2005/8/layout/process2"/>
    <dgm:cxn modelId="{184209ED-53ED-4B67-B9D5-55360E776095}" srcId="{40F95DC0-91E5-4954-8C7B-8335638B5D1F}" destId="{2BF6E295-4992-499C-8848-17E5DD1B4E20}" srcOrd="0" destOrd="0" parTransId="{5DBFD289-511B-440B-BB64-C7352D38421C}" sibTransId="{6D9F6640-3FC9-4945-914E-1DB19BA9FB6E}"/>
    <dgm:cxn modelId="{C695A496-9BB3-4F77-B828-5836624EE845}" type="presOf" srcId="{2BF6E295-4992-499C-8848-17E5DD1B4E20}" destId="{99CBE896-B728-4082-B705-31534B89A164}" srcOrd="0" destOrd="0" presId="urn:microsoft.com/office/officeart/2005/8/layout/process2"/>
    <dgm:cxn modelId="{EA5FEC45-F8AA-473E-9AA0-9476E0929C8E}" type="presOf" srcId="{4E50E150-56E9-4187-BA8D-9D3EE95C6848}" destId="{3ED03110-43B2-481B-9446-5ECD5DD1F2AE}" srcOrd="1" destOrd="0" presId="urn:microsoft.com/office/officeart/2005/8/layout/process2"/>
    <dgm:cxn modelId="{0A57B32C-2109-4790-AAED-1CF535250B9B}" type="presOf" srcId="{4269BA43-4F7D-4E88-A996-6024F57EA5CA}" destId="{ED630954-78E6-4446-9DE7-A220588C9BF3}" srcOrd="0" destOrd="0" presId="urn:microsoft.com/office/officeart/2005/8/layout/process2"/>
    <dgm:cxn modelId="{47B2D1E5-B126-49B5-A78A-F16FC3F09A36}" type="presOf" srcId="{5958AB8F-28B5-437E-873F-86F038561A4E}" destId="{26412A0F-61FF-4A76-980F-ADC7C2042A0B}" srcOrd="0" destOrd="0" presId="urn:microsoft.com/office/officeart/2005/8/layout/process2"/>
    <dgm:cxn modelId="{94DCC83D-7123-408C-AA9D-2AAE02A840FC}" type="presParOf" srcId="{F0550927-BDCB-4C50-B73C-62AC87FEF9F9}" destId="{99CBE896-B728-4082-B705-31534B89A164}" srcOrd="0" destOrd="0" presId="urn:microsoft.com/office/officeart/2005/8/layout/process2"/>
    <dgm:cxn modelId="{50764B51-62CB-4796-B053-3B3A04B927CC}" type="presParOf" srcId="{F0550927-BDCB-4C50-B73C-62AC87FEF9F9}" destId="{BDF591A8-1704-4ECC-9CFE-F3F9064D9674}" srcOrd="1" destOrd="0" presId="urn:microsoft.com/office/officeart/2005/8/layout/process2"/>
    <dgm:cxn modelId="{C5A10D8D-6183-400E-963B-2EC85CA3D5F9}" type="presParOf" srcId="{BDF591A8-1704-4ECC-9CFE-F3F9064D9674}" destId="{08FA3E03-F1E7-4279-8A0B-897B71E0A928}" srcOrd="0" destOrd="0" presId="urn:microsoft.com/office/officeart/2005/8/layout/process2"/>
    <dgm:cxn modelId="{8443EE0F-B2B1-4366-A976-7995BB2CAE77}" type="presParOf" srcId="{F0550927-BDCB-4C50-B73C-62AC87FEF9F9}" destId="{111A853C-CEFF-4837-BADE-24CF1E2C3729}" srcOrd="2" destOrd="0" presId="urn:microsoft.com/office/officeart/2005/8/layout/process2"/>
    <dgm:cxn modelId="{F30243BB-DB33-431A-BBEA-B938DA439B48}" type="presParOf" srcId="{F0550927-BDCB-4C50-B73C-62AC87FEF9F9}" destId="{7CE19570-EA1C-4F11-ADD1-7F59E0C140CC}" srcOrd="3" destOrd="0" presId="urn:microsoft.com/office/officeart/2005/8/layout/process2"/>
    <dgm:cxn modelId="{405FD61B-714B-43A4-A947-23C67D1AB0DE}" type="presParOf" srcId="{7CE19570-EA1C-4F11-ADD1-7F59E0C140CC}" destId="{3A6A53D8-B661-444D-8BC6-A6B0C1F34CB7}" srcOrd="0" destOrd="0" presId="urn:microsoft.com/office/officeart/2005/8/layout/process2"/>
    <dgm:cxn modelId="{7A57DC23-A9A7-466F-A4D0-B123569EAFD9}" type="presParOf" srcId="{F0550927-BDCB-4C50-B73C-62AC87FEF9F9}" destId="{4BFBA2DF-5D1A-4692-9572-DD1DC778C2AE}" srcOrd="4" destOrd="0" presId="urn:microsoft.com/office/officeart/2005/8/layout/process2"/>
    <dgm:cxn modelId="{6FF8C3CA-74C1-4A82-8CBD-AB1B391F9441}" type="presParOf" srcId="{F0550927-BDCB-4C50-B73C-62AC87FEF9F9}" destId="{32DD0A9B-C0B7-4A90-8634-CD4951ED9FF5}" srcOrd="5" destOrd="0" presId="urn:microsoft.com/office/officeart/2005/8/layout/process2"/>
    <dgm:cxn modelId="{B90CE89C-8AD7-487B-967B-C8B6A348B685}" type="presParOf" srcId="{32DD0A9B-C0B7-4A90-8634-CD4951ED9FF5}" destId="{71381362-3ABF-4338-B71A-5407DDE2FB0A}" srcOrd="0" destOrd="0" presId="urn:microsoft.com/office/officeart/2005/8/layout/process2"/>
    <dgm:cxn modelId="{942589E7-59CA-4D00-9D80-9A8B6B239BD8}" type="presParOf" srcId="{F0550927-BDCB-4C50-B73C-62AC87FEF9F9}" destId="{26412A0F-61FF-4A76-980F-ADC7C2042A0B}" srcOrd="6" destOrd="0" presId="urn:microsoft.com/office/officeart/2005/8/layout/process2"/>
    <dgm:cxn modelId="{2FECEF57-56E7-48CF-A3D3-38F63FBCA383}" type="presParOf" srcId="{F0550927-BDCB-4C50-B73C-62AC87FEF9F9}" destId="{EFB17ADE-A653-4572-A12B-C328E4FA8E3D}" srcOrd="7" destOrd="0" presId="urn:microsoft.com/office/officeart/2005/8/layout/process2"/>
    <dgm:cxn modelId="{CE9FCA19-DDBD-4A82-9733-2A37B2A766A1}" type="presParOf" srcId="{EFB17ADE-A653-4572-A12B-C328E4FA8E3D}" destId="{3ED03110-43B2-481B-9446-5ECD5DD1F2AE}" srcOrd="0" destOrd="0" presId="urn:microsoft.com/office/officeart/2005/8/layout/process2"/>
    <dgm:cxn modelId="{46668D11-8955-49C4-9A92-CC3C09F13CFB}" type="presParOf" srcId="{F0550927-BDCB-4C50-B73C-62AC87FEF9F9}" destId="{D891ADC6-E483-4227-8F79-3F250D8E716B}" srcOrd="8" destOrd="0" presId="urn:microsoft.com/office/officeart/2005/8/layout/process2"/>
    <dgm:cxn modelId="{95EBA648-B21C-493D-9415-7ECB069245E9}" type="presParOf" srcId="{F0550927-BDCB-4C50-B73C-62AC87FEF9F9}" destId="{4AB6EAA5-0D09-4161-8D9A-7EC04FA1674E}" srcOrd="9" destOrd="0" presId="urn:microsoft.com/office/officeart/2005/8/layout/process2"/>
    <dgm:cxn modelId="{EF1DDD40-4356-4164-B0F6-46D7CF33E5E1}" type="presParOf" srcId="{4AB6EAA5-0D09-4161-8D9A-7EC04FA1674E}" destId="{5E6259C7-2BAC-40F9-ABB3-B0FA949C0C2E}" srcOrd="0" destOrd="0" presId="urn:microsoft.com/office/officeart/2005/8/layout/process2"/>
    <dgm:cxn modelId="{07ACE17D-383C-4CB0-ACF3-DB0BCB1CF5EC}" type="presParOf" srcId="{F0550927-BDCB-4C50-B73C-62AC87FEF9F9}" destId="{ED630954-78E6-4446-9DE7-A220588C9BF3}" srcOrd="10" destOrd="0" presId="urn:microsoft.com/office/officeart/2005/8/layout/process2"/>
    <dgm:cxn modelId="{F2F0BDA8-64E6-42D7-AD7C-2AE60BBFC214}" type="presParOf" srcId="{F0550927-BDCB-4C50-B73C-62AC87FEF9F9}" destId="{50D2BB53-1682-4ABF-AE95-26C724666FD1}" srcOrd="11" destOrd="0" presId="urn:microsoft.com/office/officeart/2005/8/layout/process2"/>
    <dgm:cxn modelId="{DAA3FD31-371A-4267-A55E-426F45D515E5}" type="presParOf" srcId="{50D2BB53-1682-4ABF-AE95-26C724666FD1}" destId="{CA298CCA-6CDA-4999-BFBC-8FE4CA96EAC0}" srcOrd="0" destOrd="0" presId="urn:microsoft.com/office/officeart/2005/8/layout/process2"/>
    <dgm:cxn modelId="{22A992F2-08A5-4CE4-9FA3-23E3101BFDCC}" type="presParOf" srcId="{F0550927-BDCB-4C50-B73C-62AC87FEF9F9}" destId="{D01CCC73-DB11-4641-996D-464799A53EA1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7EEF5-4CA9-4722-ACE2-B42DB5480EF1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0A9AFBD-265E-4342-8AC4-E80FAF33F58E}">
      <dgm:prSet phldrT="[Text]" custT="1"/>
      <dgm:spPr/>
      <dgm:t>
        <a:bodyPr/>
        <a:lstStyle/>
        <a:p>
          <a:r>
            <a:rPr lang="en-US" sz="3200" b="1" dirty="0" err="1" smtClean="0">
              <a:latin typeface="Calibri" panose="020F0502020204030204" pitchFamily="34" charset="0"/>
            </a:rPr>
            <a:t>Menzies</a:t>
          </a:r>
          <a:r>
            <a:rPr lang="en-US" sz="3200" dirty="0" smtClean="0">
              <a:latin typeface="Calibri" panose="020F0502020204030204" pitchFamily="34" charset="0"/>
            </a:rPr>
            <a:t> Framework</a:t>
          </a:r>
          <a:endParaRPr lang="en-US" sz="3200" dirty="0">
            <a:latin typeface="Calibri" panose="020F0502020204030204" pitchFamily="34" charset="0"/>
          </a:endParaRPr>
        </a:p>
      </dgm:t>
    </dgm:pt>
    <dgm:pt modelId="{C3F033D1-30C0-4D9F-B569-22D06471D499}" type="parTrans" cxnId="{A9A3D554-471C-44E9-8E18-8D98CECB2C55}">
      <dgm:prSet/>
      <dgm:spPr/>
      <dgm:t>
        <a:bodyPr/>
        <a:lstStyle/>
        <a:p>
          <a:endParaRPr lang="en-US"/>
        </a:p>
      </dgm:t>
    </dgm:pt>
    <dgm:pt modelId="{B79A0A9D-FD3C-4FD4-B012-CFF8BC85CC6B}" type="sibTrans" cxnId="{A9A3D554-471C-44E9-8E18-8D98CECB2C55}">
      <dgm:prSet/>
      <dgm:spPr/>
      <dgm:t>
        <a:bodyPr/>
        <a:lstStyle/>
        <a:p>
          <a:endParaRPr lang="en-US"/>
        </a:p>
      </dgm:t>
    </dgm:pt>
    <dgm:pt modelId="{0981DDB7-F5C2-4A4D-80F9-AA1B667EBAA8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(</a:t>
          </a:r>
          <a:r>
            <a:rPr lang="en-US" sz="2000" dirty="0" err="1" smtClean="0">
              <a:latin typeface="Calibri" panose="020F0502020204030204" pitchFamily="34" charset="0"/>
            </a:rPr>
            <a:t>Menzies</a:t>
          </a:r>
          <a:r>
            <a:rPr lang="en-US" sz="2000" dirty="0" smtClean="0">
              <a:latin typeface="Calibri" panose="020F0502020204030204" pitchFamily="34" charset="0"/>
            </a:rPr>
            <a:t> et al. 2007)</a:t>
          </a:r>
          <a:endParaRPr lang="en-US" sz="2000" dirty="0">
            <a:latin typeface="Calibri" panose="020F0502020204030204" pitchFamily="34" charset="0"/>
          </a:endParaRPr>
        </a:p>
      </dgm:t>
    </dgm:pt>
    <dgm:pt modelId="{6D897801-F4D9-484C-8FF8-D1C225D08D34}" type="parTrans" cxnId="{64B28C55-4970-4135-A2C3-00FECF4AFC1D}">
      <dgm:prSet/>
      <dgm:spPr/>
      <dgm:t>
        <a:bodyPr/>
        <a:lstStyle/>
        <a:p>
          <a:endParaRPr lang="en-US"/>
        </a:p>
      </dgm:t>
    </dgm:pt>
    <dgm:pt modelId="{AB93900F-F114-4C3C-B938-7480051E6265}" type="sibTrans" cxnId="{64B28C55-4970-4135-A2C3-00FECF4AFC1D}">
      <dgm:prSet/>
      <dgm:spPr/>
      <dgm:t>
        <a:bodyPr/>
        <a:lstStyle/>
        <a:p>
          <a:endParaRPr lang="en-US"/>
        </a:p>
      </dgm:t>
    </dgm:pt>
    <dgm:pt modelId="{FB913E87-F66E-4836-88AE-D4E49442B48B}">
      <dgm:prSet phldrT="[Text]" custT="1"/>
      <dgm:spPr/>
      <dgm:t>
        <a:bodyPr/>
        <a:lstStyle/>
        <a:p>
          <a:r>
            <a:rPr lang="en-US" sz="3200" b="1" dirty="0" err="1" smtClean="0">
              <a:latin typeface="Calibri" panose="020F0502020204030204" pitchFamily="34" charset="0"/>
            </a:rPr>
            <a:t>Lessmann</a:t>
          </a:r>
          <a:r>
            <a:rPr lang="en-US" sz="3200" dirty="0" smtClean="0">
              <a:latin typeface="Calibri" panose="020F0502020204030204" pitchFamily="34" charset="0"/>
            </a:rPr>
            <a:t> Framework</a:t>
          </a:r>
          <a:endParaRPr lang="en-US" sz="3200" dirty="0">
            <a:latin typeface="Calibri" panose="020F0502020204030204" pitchFamily="34" charset="0"/>
          </a:endParaRPr>
        </a:p>
      </dgm:t>
    </dgm:pt>
    <dgm:pt modelId="{01318CC2-76A1-476A-8156-B40BBD92A46A}" type="parTrans" cxnId="{977E3F20-42DC-493F-B089-D1DDC7E22F46}">
      <dgm:prSet/>
      <dgm:spPr/>
      <dgm:t>
        <a:bodyPr/>
        <a:lstStyle/>
        <a:p>
          <a:endParaRPr lang="en-US"/>
        </a:p>
      </dgm:t>
    </dgm:pt>
    <dgm:pt modelId="{DF42E326-47C8-4F2A-9D5C-F7865070EF1F}" type="sibTrans" cxnId="{977E3F20-42DC-493F-B089-D1DDC7E22F46}">
      <dgm:prSet/>
      <dgm:spPr/>
      <dgm:t>
        <a:bodyPr/>
        <a:lstStyle/>
        <a:p>
          <a:endParaRPr lang="en-US"/>
        </a:p>
      </dgm:t>
    </dgm:pt>
    <dgm:pt modelId="{2907AEAD-1164-4667-AD71-A1D0BCF456C7}">
      <dgm:prSet phldrT="[Text]" custT="1"/>
      <dgm:spPr/>
      <dgm:t>
        <a:bodyPr/>
        <a:lstStyle/>
        <a:p>
          <a:r>
            <a:rPr lang="id-ID" sz="1800" dirty="0" smtClean="0">
              <a:latin typeface="Calibri" panose="020F0502020204030204" pitchFamily="34" charset="0"/>
            </a:rPr>
            <a:t>(Lessmann et al. 2008) </a:t>
          </a:r>
          <a:endParaRPr lang="en-US" sz="1800" dirty="0">
            <a:latin typeface="Calibri" panose="020F0502020204030204" pitchFamily="34" charset="0"/>
          </a:endParaRPr>
        </a:p>
      </dgm:t>
    </dgm:pt>
    <dgm:pt modelId="{DC647E0E-594B-4E4F-BE9C-4F9EA7748AEB}" type="parTrans" cxnId="{0190CA2C-22C3-4491-8A4F-EED90CDBAB09}">
      <dgm:prSet/>
      <dgm:spPr/>
      <dgm:t>
        <a:bodyPr/>
        <a:lstStyle/>
        <a:p>
          <a:endParaRPr lang="en-US"/>
        </a:p>
      </dgm:t>
    </dgm:pt>
    <dgm:pt modelId="{DFBE6138-809C-4D3A-9D2F-8A20D570017D}" type="sibTrans" cxnId="{0190CA2C-22C3-4491-8A4F-EED90CDBAB09}">
      <dgm:prSet/>
      <dgm:spPr/>
      <dgm:t>
        <a:bodyPr/>
        <a:lstStyle/>
        <a:p>
          <a:endParaRPr lang="en-US"/>
        </a:p>
      </dgm:t>
    </dgm:pt>
    <dgm:pt modelId="{E0DAF5E9-7DDF-4A33-91B2-FCF985DFB4B5}">
      <dgm:prSet phldrT="[Text]" custT="1"/>
      <dgm:spPr/>
      <dgm:t>
        <a:bodyPr/>
        <a:lstStyle/>
        <a:p>
          <a:r>
            <a:rPr lang="en-US" sz="3200" b="1" smtClean="0">
              <a:latin typeface="Calibri" panose="020F0502020204030204" pitchFamily="34" charset="0"/>
            </a:rPr>
            <a:t>Song</a:t>
          </a:r>
          <a:r>
            <a:rPr lang="en-US" sz="3200" smtClean="0">
              <a:latin typeface="Calibri" panose="020F0502020204030204" pitchFamily="34" charset="0"/>
            </a:rPr>
            <a:t> Framework</a:t>
          </a:r>
          <a:endParaRPr lang="en-US" sz="3200" dirty="0">
            <a:latin typeface="Calibri" panose="020F0502020204030204" pitchFamily="34" charset="0"/>
          </a:endParaRPr>
        </a:p>
      </dgm:t>
    </dgm:pt>
    <dgm:pt modelId="{B9BC79AE-33CA-405B-B520-44E4B77C5C22}" type="parTrans" cxnId="{078B5CDC-956E-432F-A900-FB80A4CE1606}">
      <dgm:prSet/>
      <dgm:spPr/>
      <dgm:t>
        <a:bodyPr/>
        <a:lstStyle/>
        <a:p>
          <a:endParaRPr lang="en-US"/>
        </a:p>
      </dgm:t>
    </dgm:pt>
    <dgm:pt modelId="{01700B3D-4101-4AB7-8538-3FDAEE74D08B}" type="sibTrans" cxnId="{078B5CDC-956E-432F-A900-FB80A4CE1606}">
      <dgm:prSet/>
      <dgm:spPr/>
      <dgm:t>
        <a:bodyPr/>
        <a:lstStyle/>
        <a:p>
          <a:endParaRPr lang="en-US"/>
        </a:p>
      </dgm:t>
    </dgm:pt>
    <dgm:pt modelId="{2B818FAB-F112-4CD2-A233-649661E4E312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(Song et al. 2011)</a:t>
          </a:r>
          <a:endParaRPr lang="en-US" sz="2000" dirty="0">
            <a:latin typeface="Calibri" panose="020F0502020204030204" pitchFamily="34" charset="0"/>
          </a:endParaRPr>
        </a:p>
      </dgm:t>
    </dgm:pt>
    <dgm:pt modelId="{D154CD38-AB49-4A80-9C20-F15FD7DB09FE}" type="parTrans" cxnId="{F7E9BFD1-0647-4E23-A2A6-571E3B463E6A}">
      <dgm:prSet/>
      <dgm:spPr/>
      <dgm:t>
        <a:bodyPr/>
        <a:lstStyle/>
        <a:p>
          <a:endParaRPr lang="en-US"/>
        </a:p>
      </dgm:t>
    </dgm:pt>
    <dgm:pt modelId="{EA969424-BDD4-4AA6-9C2B-860894120B7C}" type="sibTrans" cxnId="{F7E9BFD1-0647-4E23-A2A6-571E3B463E6A}">
      <dgm:prSet/>
      <dgm:spPr/>
      <dgm:t>
        <a:bodyPr/>
        <a:lstStyle/>
        <a:p>
          <a:endParaRPr lang="en-US"/>
        </a:p>
      </dgm:t>
    </dgm:pt>
    <dgm:pt modelId="{8E368EC0-0C04-4E20-93BF-A3E62C02AC9F}" type="pres">
      <dgm:prSet presAssocID="{A747EEF5-4CA9-4722-ACE2-B42DB5480E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B5C67A-4BCD-43A0-9BE2-1880F6FE9E8F}" type="pres">
      <dgm:prSet presAssocID="{30A9AFBD-265E-4342-8AC4-E80FAF33F58E}" presName="compNode" presStyleCnt="0"/>
      <dgm:spPr/>
      <dgm:t>
        <a:bodyPr/>
        <a:lstStyle/>
        <a:p>
          <a:endParaRPr lang="id-ID"/>
        </a:p>
      </dgm:t>
    </dgm:pt>
    <dgm:pt modelId="{0DA5F16F-9BB2-49EB-BF00-DA4FF7A8B35D}" type="pres">
      <dgm:prSet presAssocID="{30A9AFBD-265E-4342-8AC4-E80FAF33F58E}" presName="aNode" presStyleLbl="bgShp" presStyleIdx="0" presStyleCnt="3"/>
      <dgm:spPr/>
      <dgm:t>
        <a:bodyPr/>
        <a:lstStyle/>
        <a:p>
          <a:endParaRPr lang="en-US"/>
        </a:p>
      </dgm:t>
    </dgm:pt>
    <dgm:pt modelId="{B87B63B9-7E59-40CD-AAF8-2962A422671E}" type="pres">
      <dgm:prSet presAssocID="{30A9AFBD-265E-4342-8AC4-E80FAF33F58E}" presName="textNode" presStyleLbl="bgShp" presStyleIdx="0" presStyleCnt="3"/>
      <dgm:spPr/>
      <dgm:t>
        <a:bodyPr/>
        <a:lstStyle/>
        <a:p>
          <a:endParaRPr lang="en-US"/>
        </a:p>
      </dgm:t>
    </dgm:pt>
    <dgm:pt modelId="{F0B2E440-C156-4B3B-879B-C3AAC95F1005}" type="pres">
      <dgm:prSet presAssocID="{30A9AFBD-265E-4342-8AC4-E80FAF33F58E}" presName="compChildNode" presStyleCnt="0"/>
      <dgm:spPr/>
      <dgm:t>
        <a:bodyPr/>
        <a:lstStyle/>
        <a:p>
          <a:endParaRPr lang="id-ID"/>
        </a:p>
      </dgm:t>
    </dgm:pt>
    <dgm:pt modelId="{1671803E-3FE0-4836-9EAF-622B02EB4B5C}" type="pres">
      <dgm:prSet presAssocID="{30A9AFBD-265E-4342-8AC4-E80FAF33F58E}" presName="theInnerList" presStyleCnt="0"/>
      <dgm:spPr/>
      <dgm:t>
        <a:bodyPr/>
        <a:lstStyle/>
        <a:p>
          <a:endParaRPr lang="id-ID"/>
        </a:p>
      </dgm:t>
    </dgm:pt>
    <dgm:pt modelId="{594AF7F3-3D05-47CB-854D-2352061D2655}" type="pres">
      <dgm:prSet presAssocID="{0981DDB7-F5C2-4A4D-80F9-AA1B667EBAA8}" presName="childNode" presStyleLbl="node1" presStyleIdx="0" presStyleCnt="3" custScaleX="114105" custScaleY="36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7B1FE-BE82-4B4E-BB41-C785A8812727}" type="pres">
      <dgm:prSet presAssocID="{30A9AFBD-265E-4342-8AC4-E80FAF33F58E}" presName="aSpace" presStyleCnt="0"/>
      <dgm:spPr/>
      <dgm:t>
        <a:bodyPr/>
        <a:lstStyle/>
        <a:p>
          <a:endParaRPr lang="id-ID"/>
        </a:p>
      </dgm:t>
    </dgm:pt>
    <dgm:pt modelId="{F1682FCC-745C-4E47-9F4E-DA058BF44273}" type="pres">
      <dgm:prSet presAssocID="{FB913E87-F66E-4836-88AE-D4E49442B48B}" presName="compNode" presStyleCnt="0"/>
      <dgm:spPr/>
      <dgm:t>
        <a:bodyPr/>
        <a:lstStyle/>
        <a:p>
          <a:endParaRPr lang="id-ID"/>
        </a:p>
      </dgm:t>
    </dgm:pt>
    <dgm:pt modelId="{32E75C4F-39B4-48E4-AD17-127CEB1D0C82}" type="pres">
      <dgm:prSet presAssocID="{FB913E87-F66E-4836-88AE-D4E49442B48B}" presName="aNode" presStyleLbl="bgShp" presStyleIdx="1" presStyleCnt="3"/>
      <dgm:spPr/>
      <dgm:t>
        <a:bodyPr/>
        <a:lstStyle/>
        <a:p>
          <a:endParaRPr lang="en-US"/>
        </a:p>
      </dgm:t>
    </dgm:pt>
    <dgm:pt modelId="{48C8AD85-06E5-446E-8042-AC516812DA95}" type="pres">
      <dgm:prSet presAssocID="{FB913E87-F66E-4836-88AE-D4E49442B48B}" presName="textNode" presStyleLbl="bgShp" presStyleIdx="1" presStyleCnt="3"/>
      <dgm:spPr/>
      <dgm:t>
        <a:bodyPr/>
        <a:lstStyle/>
        <a:p>
          <a:endParaRPr lang="en-US"/>
        </a:p>
      </dgm:t>
    </dgm:pt>
    <dgm:pt modelId="{5998FC1C-5B90-4952-9883-33FFBCEAE738}" type="pres">
      <dgm:prSet presAssocID="{FB913E87-F66E-4836-88AE-D4E49442B48B}" presName="compChildNode" presStyleCnt="0"/>
      <dgm:spPr/>
      <dgm:t>
        <a:bodyPr/>
        <a:lstStyle/>
        <a:p>
          <a:endParaRPr lang="id-ID"/>
        </a:p>
      </dgm:t>
    </dgm:pt>
    <dgm:pt modelId="{5030CFD8-2875-4487-A947-711DE951CA23}" type="pres">
      <dgm:prSet presAssocID="{FB913E87-F66E-4836-88AE-D4E49442B48B}" presName="theInnerList" presStyleCnt="0"/>
      <dgm:spPr/>
      <dgm:t>
        <a:bodyPr/>
        <a:lstStyle/>
        <a:p>
          <a:endParaRPr lang="id-ID"/>
        </a:p>
      </dgm:t>
    </dgm:pt>
    <dgm:pt modelId="{78423505-4DBC-4F1B-9F82-2C4852882E25}" type="pres">
      <dgm:prSet presAssocID="{2907AEAD-1164-4667-AD71-A1D0BCF456C7}" presName="childNode" presStyleLbl="node1" presStyleIdx="1" presStyleCnt="3" custScaleX="114105" custScaleY="36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50604-DF4F-4D24-A1E9-96DB43AD46FC}" type="pres">
      <dgm:prSet presAssocID="{FB913E87-F66E-4836-88AE-D4E49442B48B}" presName="aSpace" presStyleCnt="0"/>
      <dgm:spPr/>
      <dgm:t>
        <a:bodyPr/>
        <a:lstStyle/>
        <a:p>
          <a:endParaRPr lang="id-ID"/>
        </a:p>
      </dgm:t>
    </dgm:pt>
    <dgm:pt modelId="{3C41E0A6-B639-45BE-9C38-BBE60A1F7774}" type="pres">
      <dgm:prSet presAssocID="{E0DAF5E9-7DDF-4A33-91B2-FCF985DFB4B5}" presName="compNode" presStyleCnt="0"/>
      <dgm:spPr/>
      <dgm:t>
        <a:bodyPr/>
        <a:lstStyle/>
        <a:p>
          <a:endParaRPr lang="id-ID"/>
        </a:p>
      </dgm:t>
    </dgm:pt>
    <dgm:pt modelId="{7C862DBB-923A-45DE-9BAC-C51672AF210D}" type="pres">
      <dgm:prSet presAssocID="{E0DAF5E9-7DDF-4A33-91B2-FCF985DFB4B5}" presName="aNode" presStyleLbl="bgShp" presStyleIdx="2" presStyleCnt="3"/>
      <dgm:spPr/>
      <dgm:t>
        <a:bodyPr/>
        <a:lstStyle/>
        <a:p>
          <a:endParaRPr lang="en-US"/>
        </a:p>
      </dgm:t>
    </dgm:pt>
    <dgm:pt modelId="{0F4369EA-993E-4196-A9B2-B94E49081387}" type="pres">
      <dgm:prSet presAssocID="{E0DAF5E9-7DDF-4A33-91B2-FCF985DFB4B5}" presName="textNode" presStyleLbl="bgShp" presStyleIdx="2" presStyleCnt="3"/>
      <dgm:spPr/>
      <dgm:t>
        <a:bodyPr/>
        <a:lstStyle/>
        <a:p>
          <a:endParaRPr lang="en-US"/>
        </a:p>
      </dgm:t>
    </dgm:pt>
    <dgm:pt modelId="{FD37D313-1493-4638-AE39-D6D9619E7287}" type="pres">
      <dgm:prSet presAssocID="{E0DAF5E9-7DDF-4A33-91B2-FCF985DFB4B5}" presName="compChildNode" presStyleCnt="0"/>
      <dgm:spPr/>
      <dgm:t>
        <a:bodyPr/>
        <a:lstStyle/>
        <a:p>
          <a:endParaRPr lang="id-ID"/>
        </a:p>
      </dgm:t>
    </dgm:pt>
    <dgm:pt modelId="{B2B01209-CD78-4EE0-B38A-765614B0C3C3}" type="pres">
      <dgm:prSet presAssocID="{E0DAF5E9-7DDF-4A33-91B2-FCF985DFB4B5}" presName="theInnerList" presStyleCnt="0"/>
      <dgm:spPr/>
      <dgm:t>
        <a:bodyPr/>
        <a:lstStyle/>
        <a:p>
          <a:endParaRPr lang="id-ID"/>
        </a:p>
      </dgm:t>
    </dgm:pt>
    <dgm:pt modelId="{B4F8A4B0-B4C8-45FC-9351-750305A0593F}" type="pres">
      <dgm:prSet presAssocID="{2B818FAB-F112-4CD2-A233-649661E4E312}" presName="childNode" presStyleLbl="node1" presStyleIdx="2" presStyleCnt="3" custScaleX="114105" custScaleY="36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29DE7-212A-42F8-80AA-413BA62CAF0A}" type="presOf" srcId="{A747EEF5-4CA9-4722-ACE2-B42DB5480EF1}" destId="{8E368EC0-0C04-4E20-93BF-A3E62C02AC9F}" srcOrd="0" destOrd="0" presId="urn:microsoft.com/office/officeart/2005/8/layout/lProcess2"/>
    <dgm:cxn modelId="{64B28C55-4970-4135-A2C3-00FECF4AFC1D}" srcId="{30A9AFBD-265E-4342-8AC4-E80FAF33F58E}" destId="{0981DDB7-F5C2-4A4D-80F9-AA1B667EBAA8}" srcOrd="0" destOrd="0" parTransId="{6D897801-F4D9-484C-8FF8-D1C225D08D34}" sibTransId="{AB93900F-F114-4C3C-B938-7480051E6265}"/>
    <dgm:cxn modelId="{0AAA1161-7F61-407D-B8BF-D17398CB9A07}" type="presOf" srcId="{E0DAF5E9-7DDF-4A33-91B2-FCF985DFB4B5}" destId="{7C862DBB-923A-45DE-9BAC-C51672AF210D}" srcOrd="0" destOrd="0" presId="urn:microsoft.com/office/officeart/2005/8/layout/lProcess2"/>
    <dgm:cxn modelId="{977E3F20-42DC-493F-B089-D1DDC7E22F46}" srcId="{A747EEF5-4CA9-4722-ACE2-B42DB5480EF1}" destId="{FB913E87-F66E-4836-88AE-D4E49442B48B}" srcOrd="1" destOrd="0" parTransId="{01318CC2-76A1-476A-8156-B40BBD92A46A}" sibTransId="{DF42E326-47C8-4F2A-9D5C-F7865070EF1F}"/>
    <dgm:cxn modelId="{4B87A79B-EBA4-4D10-9995-4F3E66610D57}" type="presOf" srcId="{FB913E87-F66E-4836-88AE-D4E49442B48B}" destId="{32E75C4F-39B4-48E4-AD17-127CEB1D0C82}" srcOrd="0" destOrd="0" presId="urn:microsoft.com/office/officeart/2005/8/layout/lProcess2"/>
    <dgm:cxn modelId="{078B5CDC-956E-432F-A900-FB80A4CE1606}" srcId="{A747EEF5-4CA9-4722-ACE2-B42DB5480EF1}" destId="{E0DAF5E9-7DDF-4A33-91B2-FCF985DFB4B5}" srcOrd="2" destOrd="0" parTransId="{B9BC79AE-33CA-405B-B520-44E4B77C5C22}" sibTransId="{01700B3D-4101-4AB7-8538-3FDAEE74D08B}"/>
    <dgm:cxn modelId="{D5CA3FE1-60DE-40EF-99E7-7016098E085D}" type="presOf" srcId="{30A9AFBD-265E-4342-8AC4-E80FAF33F58E}" destId="{B87B63B9-7E59-40CD-AAF8-2962A422671E}" srcOrd="1" destOrd="0" presId="urn:microsoft.com/office/officeart/2005/8/layout/lProcess2"/>
    <dgm:cxn modelId="{D7707DA8-EF0A-4B92-A473-D9E80E2A8E38}" type="presOf" srcId="{2B818FAB-F112-4CD2-A233-649661E4E312}" destId="{B4F8A4B0-B4C8-45FC-9351-750305A0593F}" srcOrd="0" destOrd="0" presId="urn:microsoft.com/office/officeart/2005/8/layout/lProcess2"/>
    <dgm:cxn modelId="{F2EE5A9D-28B4-48FE-9506-D1D79777A3C3}" type="presOf" srcId="{FB913E87-F66E-4836-88AE-D4E49442B48B}" destId="{48C8AD85-06E5-446E-8042-AC516812DA95}" srcOrd="1" destOrd="0" presId="urn:microsoft.com/office/officeart/2005/8/layout/lProcess2"/>
    <dgm:cxn modelId="{F7E9BFD1-0647-4E23-A2A6-571E3B463E6A}" srcId="{E0DAF5E9-7DDF-4A33-91B2-FCF985DFB4B5}" destId="{2B818FAB-F112-4CD2-A233-649661E4E312}" srcOrd="0" destOrd="0" parTransId="{D154CD38-AB49-4A80-9C20-F15FD7DB09FE}" sibTransId="{EA969424-BDD4-4AA6-9C2B-860894120B7C}"/>
    <dgm:cxn modelId="{840D6E89-9821-47FB-8668-C0B5976E7ECC}" type="presOf" srcId="{0981DDB7-F5C2-4A4D-80F9-AA1B667EBAA8}" destId="{594AF7F3-3D05-47CB-854D-2352061D2655}" srcOrd="0" destOrd="0" presId="urn:microsoft.com/office/officeart/2005/8/layout/lProcess2"/>
    <dgm:cxn modelId="{73F2EE48-7CA8-478D-B4F5-6C82A2C82BB7}" type="presOf" srcId="{2907AEAD-1164-4667-AD71-A1D0BCF456C7}" destId="{78423505-4DBC-4F1B-9F82-2C4852882E25}" srcOrd="0" destOrd="0" presId="urn:microsoft.com/office/officeart/2005/8/layout/lProcess2"/>
    <dgm:cxn modelId="{A9A3D554-471C-44E9-8E18-8D98CECB2C55}" srcId="{A747EEF5-4CA9-4722-ACE2-B42DB5480EF1}" destId="{30A9AFBD-265E-4342-8AC4-E80FAF33F58E}" srcOrd="0" destOrd="0" parTransId="{C3F033D1-30C0-4D9F-B569-22D06471D499}" sibTransId="{B79A0A9D-FD3C-4FD4-B012-CFF8BC85CC6B}"/>
    <dgm:cxn modelId="{0190CA2C-22C3-4491-8A4F-EED90CDBAB09}" srcId="{FB913E87-F66E-4836-88AE-D4E49442B48B}" destId="{2907AEAD-1164-4667-AD71-A1D0BCF456C7}" srcOrd="0" destOrd="0" parTransId="{DC647E0E-594B-4E4F-BE9C-4F9EA7748AEB}" sibTransId="{DFBE6138-809C-4D3A-9D2F-8A20D570017D}"/>
    <dgm:cxn modelId="{4C1166E3-FA69-4302-B8E1-0D5B02096DF6}" type="presOf" srcId="{30A9AFBD-265E-4342-8AC4-E80FAF33F58E}" destId="{0DA5F16F-9BB2-49EB-BF00-DA4FF7A8B35D}" srcOrd="0" destOrd="0" presId="urn:microsoft.com/office/officeart/2005/8/layout/lProcess2"/>
    <dgm:cxn modelId="{6B0C350A-0299-461D-9259-D9899A3416AA}" type="presOf" srcId="{E0DAF5E9-7DDF-4A33-91B2-FCF985DFB4B5}" destId="{0F4369EA-993E-4196-A9B2-B94E49081387}" srcOrd="1" destOrd="0" presId="urn:microsoft.com/office/officeart/2005/8/layout/lProcess2"/>
    <dgm:cxn modelId="{57E6FDDA-32AC-4382-962A-3F97DB7074DD}" type="presParOf" srcId="{8E368EC0-0C04-4E20-93BF-A3E62C02AC9F}" destId="{6DB5C67A-4BCD-43A0-9BE2-1880F6FE9E8F}" srcOrd="0" destOrd="0" presId="urn:microsoft.com/office/officeart/2005/8/layout/lProcess2"/>
    <dgm:cxn modelId="{238FF127-A9A9-4667-8AD5-CB808B3D3563}" type="presParOf" srcId="{6DB5C67A-4BCD-43A0-9BE2-1880F6FE9E8F}" destId="{0DA5F16F-9BB2-49EB-BF00-DA4FF7A8B35D}" srcOrd="0" destOrd="0" presId="urn:microsoft.com/office/officeart/2005/8/layout/lProcess2"/>
    <dgm:cxn modelId="{657AFEE0-85A3-42BA-B1A6-5A4A8E37D5CC}" type="presParOf" srcId="{6DB5C67A-4BCD-43A0-9BE2-1880F6FE9E8F}" destId="{B87B63B9-7E59-40CD-AAF8-2962A422671E}" srcOrd="1" destOrd="0" presId="urn:microsoft.com/office/officeart/2005/8/layout/lProcess2"/>
    <dgm:cxn modelId="{CB8387CC-3E58-4FB4-B5CA-2CF36497A490}" type="presParOf" srcId="{6DB5C67A-4BCD-43A0-9BE2-1880F6FE9E8F}" destId="{F0B2E440-C156-4B3B-879B-C3AAC95F1005}" srcOrd="2" destOrd="0" presId="urn:microsoft.com/office/officeart/2005/8/layout/lProcess2"/>
    <dgm:cxn modelId="{3F6408CA-232B-4391-A66A-3B047CCDE799}" type="presParOf" srcId="{F0B2E440-C156-4B3B-879B-C3AAC95F1005}" destId="{1671803E-3FE0-4836-9EAF-622B02EB4B5C}" srcOrd="0" destOrd="0" presId="urn:microsoft.com/office/officeart/2005/8/layout/lProcess2"/>
    <dgm:cxn modelId="{96E235CA-ECE2-4E9C-B96F-BACAA91F41A6}" type="presParOf" srcId="{1671803E-3FE0-4836-9EAF-622B02EB4B5C}" destId="{594AF7F3-3D05-47CB-854D-2352061D2655}" srcOrd="0" destOrd="0" presId="urn:microsoft.com/office/officeart/2005/8/layout/lProcess2"/>
    <dgm:cxn modelId="{0CA6981F-2A2E-47C2-883D-AE69FBEBE44E}" type="presParOf" srcId="{8E368EC0-0C04-4E20-93BF-A3E62C02AC9F}" destId="{69D7B1FE-BE82-4B4E-BB41-C785A8812727}" srcOrd="1" destOrd="0" presId="urn:microsoft.com/office/officeart/2005/8/layout/lProcess2"/>
    <dgm:cxn modelId="{7B9D4A18-91EB-4E1F-B479-D65C67C7295C}" type="presParOf" srcId="{8E368EC0-0C04-4E20-93BF-A3E62C02AC9F}" destId="{F1682FCC-745C-4E47-9F4E-DA058BF44273}" srcOrd="2" destOrd="0" presId="urn:microsoft.com/office/officeart/2005/8/layout/lProcess2"/>
    <dgm:cxn modelId="{CBAA3917-7383-470C-A106-2CDBAB1BC504}" type="presParOf" srcId="{F1682FCC-745C-4E47-9F4E-DA058BF44273}" destId="{32E75C4F-39B4-48E4-AD17-127CEB1D0C82}" srcOrd="0" destOrd="0" presId="urn:microsoft.com/office/officeart/2005/8/layout/lProcess2"/>
    <dgm:cxn modelId="{1E45E714-8271-471B-82B0-D7DB9BFA5221}" type="presParOf" srcId="{F1682FCC-745C-4E47-9F4E-DA058BF44273}" destId="{48C8AD85-06E5-446E-8042-AC516812DA95}" srcOrd="1" destOrd="0" presId="urn:microsoft.com/office/officeart/2005/8/layout/lProcess2"/>
    <dgm:cxn modelId="{69300B20-5519-4B17-8926-F548BF68A458}" type="presParOf" srcId="{F1682FCC-745C-4E47-9F4E-DA058BF44273}" destId="{5998FC1C-5B90-4952-9883-33FFBCEAE738}" srcOrd="2" destOrd="0" presId="urn:microsoft.com/office/officeart/2005/8/layout/lProcess2"/>
    <dgm:cxn modelId="{A76F77FF-F06C-48E5-9FD2-7904AF5236C3}" type="presParOf" srcId="{5998FC1C-5B90-4952-9883-33FFBCEAE738}" destId="{5030CFD8-2875-4487-A947-711DE951CA23}" srcOrd="0" destOrd="0" presId="urn:microsoft.com/office/officeart/2005/8/layout/lProcess2"/>
    <dgm:cxn modelId="{C84C19D8-2CD5-4969-B386-072736838843}" type="presParOf" srcId="{5030CFD8-2875-4487-A947-711DE951CA23}" destId="{78423505-4DBC-4F1B-9F82-2C4852882E25}" srcOrd="0" destOrd="0" presId="urn:microsoft.com/office/officeart/2005/8/layout/lProcess2"/>
    <dgm:cxn modelId="{A238ABA1-1868-4220-ACA6-28A2E81DBA27}" type="presParOf" srcId="{8E368EC0-0C04-4E20-93BF-A3E62C02AC9F}" destId="{D3150604-DF4F-4D24-A1E9-96DB43AD46FC}" srcOrd="3" destOrd="0" presId="urn:microsoft.com/office/officeart/2005/8/layout/lProcess2"/>
    <dgm:cxn modelId="{B5948070-59BC-4F84-864C-57E8DB8C44FF}" type="presParOf" srcId="{8E368EC0-0C04-4E20-93BF-A3E62C02AC9F}" destId="{3C41E0A6-B639-45BE-9C38-BBE60A1F7774}" srcOrd="4" destOrd="0" presId="urn:microsoft.com/office/officeart/2005/8/layout/lProcess2"/>
    <dgm:cxn modelId="{7C33BF3E-B8BE-4FB9-B900-4AB743661996}" type="presParOf" srcId="{3C41E0A6-B639-45BE-9C38-BBE60A1F7774}" destId="{7C862DBB-923A-45DE-9BAC-C51672AF210D}" srcOrd="0" destOrd="0" presId="urn:microsoft.com/office/officeart/2005/8/layout/lProcess2"/>
    <dgm:cxn modelId="{225063C7-9E88-4094-8E86-AA13760617C9}" type="presParOf" srcId="{3C41E0A6-B639-45BE-9C38-BBE60A1F7774}" destId="{0F4369EA-993E-4196-A9B2-B94E49081387}" srcOrd="1" destOrd="0" presId="urn:microsoft.com/office/officeart/2005/8/layout/lProcess2"/>
    <dgm:cxn modelId="{AD7A9703-BCAD-4243-BB86-0FBE735D2126}" type="presParOf" srcId="{3C41E0A6-B639-45BE-9C38-BBE60A1F7774}" destId="{FD37D313-1493-4638-AE39-D6D9619E7287}" srcOrd="2" destOrd="0" presId="urn:microsoft.com/office/officeart/2005/8/layout/lProcess2"/>
    <dgm:cxn modelId="{4FE4D2B5-E5E3-448E-A918-A9040DC2CB82}" type="presParOf" srcId="{FD37D313-1493-4638-AE39-D6D9619E7287}" destId="{B2B01209-CD78-4EE0-B38A-765614B0C3C3}" srcOrd="0" destOrd="0" presId="urn:microsoft.com/office/officeart/2005/8/layout/lProcess2"/>
    <dgm:cxn modelId="{B137B4C0-72CA-4056-A33F-F015770F299C}" type="presParOf" srcId="{B2B01209-CD78-4EE0-B38A-765614B0C3C3}" destId="{B4F8A4B0-B4C8-45FC-9351-750305A0593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BE896-B728-4082-B705-31534B89A164}">
      <dsp:nvSpPr>
        <dsp:cNvPr id="0" name=""/>
        <dsp:cNvSpPr/>
      </dsp:nvSpPr>
      <dsp:spPr>
        <a:xfrm>
          <a:off x="4" y="2084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1. </a:t>
          </a:r>
          <a:r>
            <a:rPr lang="en-US" sz="2200" kern="1200" dirty="0" smtClean="0"/>
            <a:t>Penentuan </a:t>
          </a:r>
          <a:r>
            <a:rPr lang="en-US" sz="2200" kern="1200" dirty="0" err="1" smtClean="0"/>
            <a:t>Bidang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Research Field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14567"/>
        <a:ext cx="8433229" cy="401233"/>
      </dsp:txXfrm>
    </dsp:sp>
    <dsp:sp modelId="{BDF591A8-1704-4ECC-9CFE-F3F9064D9674}">
      <dsp:nvSpPr>
        <dsp:cNvPr id="0" name=""/>
        <dsp:cNvSpPr/>
      </dsp:nvSpPr>
      <dsp:spPr>
        <a:xfrm rot="5400000">
          <a:off x="4148506" y="439849"/>
          <a:ext cx="161191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6" y="455148"/>
        <a:ext cx="115073" cy="112834"/>
      </dsp:txXfrm>
    </dsp:sp>
    <dsp:sp modelId="{111A853C-CEFF-4837-BADE-24CF1E2C3729}">
      <dsp:nvSpPr>
        <dsp:cNvPr id="0" name=""/>
        <dsp:cNvSpPr/>
      </dsp:nvSpPr>
      <dsp:spPr>
        <a:xfrm>
          <a:off x="4" y="643204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2. </a:t>
          </a:r>
          <a:r>
            <a:rPr lang="en-US" sz="2200" kern="1200" dirty="0" smtClean="0"/>
            <a:t>Penentuan </a:t>
          </a:r>
          <a:r>
            <a:rPr lang="en-US" sz="2200" kern="1200" dirty="0" err="1" smtClean="0"/>
            <a:t>Topik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Research Topic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655687"/>
        <a:ext cx="8433229" cy="401233"/>
      </dsp:txXfrm>
    </dsp:sp>
    <dsp:sp modelId="{7CE19570-EA1C-4F11-ADD1-7F59E0C140CC}">
      <dsp:nvSpPr>
        <dsp:cNvPr id="0" name=""/>
        <dsp:cNvSpPr/>
      </dsp:nvSpPr>
      <dsp:spPr>
        <a:xfrm rot="5400000">
          <a:off x="4149189" y="1080059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5" y="1096042"/>
        <a:ext cx="115073" cy="111877"/>
      </dsp:txXfrm>
    </dsp:sp>
    <dsp:sp modelId="{4BFBA2DF-5D1A-4692-9572-DD1DC778C2AE}">
      <dsp:nvSpPr>
        <dsp:cNvPr id="0" name=""/>
        <dsp:cNvSpPr/>
      </dsp:nvSpPr>
      <dsp:spPr>
        <a:xfrm>
          <a:off x="4" y="1282503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3. Penentuan </a:t>
          </a:r>
          <a:r>
            <a:rPr lang="en-US" sz="2200" kern="1200" dirty="0" err="1" smtClean="0"/>
            <a:t>Masalah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Research Problem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1294986"/>
        <a:ext cx="8433229" cy="401233"/>
      </dsp:txXfrm>
    </dsp:sp>
    <dsp:sp modelId="{32DD0A9B-C0B7-4A90-8634-CD4951ED9FF5}">
      <dsp:nvSpPr>
        <dsp:cNvPr id="0" name=""/>
        <dsp:cNvSpPr/>
      </dsp:nvSpPr>
      <dsp:spPr>
        <a:xfrm rot="5400000">
          <a:off x="4149189" y="1719357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5" y="1735340"/>
        <a:ext cx="115073" cy="111877"/>
      </dsp:txXfrm>
    </dsp:sp>
    <dsp:sp modelId="{26412A0F-61FF-4A76-980F-ADC7C2042A0B}">
      <dsp:nvSpPr>
        <dsp:cNvPr id="0" name=""/>
        <dsp:cNvSpPr/>
      </dsp:nvSpPr>
      <dsp:spPr>
        <a:xfrm>
          <a:off x="4" y="1921802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4</a:t>
          </a:r>
          <a:r>
            <a:rPr lang="id-ID" sz="2200" kern="1200" dirty="0" smtClean="0"/>
            <a:t>. </a:t>
          </a:r>
          <a:r>
            <a:rPr lang="en-US" sz="2200" kern="1200" dirty="0" err="1" smtClean="0"/>
            <a:t>Perangkuman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Metode-Metode</a:t>
          </a:r>
          <a:r>
            <a:rPr lang="en-US" sz="2200" kern="1200" dirty="0" smtClean="0"/>
            <a:t> Yang Ada (</a:t>
          </a:r>
          <a:r>
            <a:rPr lang="en-US" sz="2200" b="1" i="1" kern="1200" dirty="0" smtClean="0">
              <a:solidFill>
                <a:srgbClr val="C00000"/>
              </a:solidFill>
            </a:rPr>
            <a:t>State-of-the-Art Methods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1934285"/>
        <a:ext cx="8433229" cy="401233"/>
      </dsp:txXfrm>
    </dsp:sp>
    <dsp:sp modelId="{EFB17ADE-A653-4572-A12B-C328E4FA8E3D}">
      <dsp:nvSpPr>
        <dsp:cNvPr id="0" name=""/>
        <dsp:cNvSpPr/>
      </dsp:nvSpPr>
      <dsp:spPr>
        <a:xfrm rot="5400000">
          <a:off x="4149189" y="2358656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5" y="2374639"/>
        <a:ext cx="115073" cy="111877"/>
      </dsp:txXfrm>
    </dsp:sp>
    <dsp:sp modelId="{D891ADC6-E483-4227-8F79-3F250D8E716B}">
      <dsp:nvSpPr>
        <dsp:cNvPr id="0" name=""/>
        <dsp:cNvSpPr/>
      </dsp:nvSpPr>
      <dsp:spPr>
        <a:xfrm>
          <a:off x="4" y="2561101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5. Penentuan </a:t>
          </a:r>
          <a:r>
            <a:rPr lang="en-US" sz="2200" kern="1200" dirty="0" err="1" smtClean="0"/>
            <a:t>Metode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Diusulkan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Proposed Method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2573584"/>
        <a:ext cx="8433229" cy="401233"/>
      </dsp:txXfrm>
    </dsp:sp>
    <dsp:sp modelId="{4AB6EAA5-0D09-4161-8D9A-7EC04FA1674E}">
      <dsp:nvSpPr>
        <dsp:cNvPr id="0" name=""/>
        <dsp:cNvSpPr/>
      </dsp:nvSpPr>
      <dsp:spPr>
        <a:xfrm rot="5400011">
          <a:off x="4149676" y="2997304"/>
          <a:ext cx="158848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4171564" y="3013774"/>
        <a:ext cx="115073" cy="111194"/>
      </dsp:txXfrm>
    </dsp:sp>
    <dsp:sp modelId="{ED630954-78E6-4446-9DE7-A220588C9BF3}">
      <dsp:nvSpPr>
        <dsp:cNvPr id="0" name=""/>
        <dsp:cNvSpPr/>
      </dsp:nvSpPr>
      <dsp:spPr>
        <a:xfrm>
          <a:off x="2" y="3199098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6. </a:t>
          </a:r>
          <a:r>
            <a:rPr lang="en-US" sz="2200" kern="1200" dirty="0" err="1" smtClean="0"/>
            <a:t>Evaluasi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Metode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Diusulkan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Evaluation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5" y="3211581"/>
        <a:ext cx="8433229" cy="401233"/>
      </dsp:txXfrm>
    </dsp:sp>
    <dsp:sp modelId="{50D2BB53-1682-4ABF-AE95-26C724666FD1}">
      <dsp:nvSpPr>
        <dsp:cNvPr id="0" name=""/>
        <dsp:cNvSpPr/>
      </dsp:nvSpPr>
      <dsp:spPr>
        <a:xfrm rot="5400000">
          <a:off x="4149187" y="3635952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800" kern="1200"/>
        </a:p>
      </dsp:txBody>
      <dsp:txXfrm rot="-5400000">
        <a:off x="4171563" y="3651935"/>
        <a:ext cx="115073" cy="111877"/>
      </dsp:txXfrm>
    </dsp:sp>
    <dsp:sp modelId="{D01CCC73-DB11-4641-996D-464799A53EA1}">
      <dsp:nvSpPr>
        <dsp:cNvPr id="0" name=""/>
        <dsp:cNvSpPr/>
      </dsp:nvSpPr>
      <dsp:spPr>
        <a:xfrm>
          <a:off x="2" y="3838396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7. </a:t>
          </a:r>
          <a:r>
            <a:rPr lang="en-US" sz="2200" kern="1200" dirty="0" err="1" smtClean="0"/>
            <a:t>Penulisan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Ilmiah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Publikasi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Hasil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Publications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5" y="3850879"/>
        <a:ext cx="8433229" cy="401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5F16F-9BB2-49EB-BF00-DA4FF7A8B35D}">
      <dsp:nvSpPr>
        <dsp:cNvPr id="0" name=""/>
        <dsp:cNvSpPr/>
      </dsp:nvSpPr>
      <dsp:spPr>
        <a:xfrm>
          <a:off x="995" y="0"/>
          <a:ext cx="2587749" cy="42672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latin typeface="Calibri" panose="020F0502020204030204" pitchFamily="34" charset="0"/>
            </a:rPr>
            <a:t>Menzies</a:t>
          </a:r>
          <a:r>
            <a:rPr lang="en-US" sz="3200" kern="1200" dirty="0" smtClean="0">
              <a:latin typeface="Calibri" panose="020F0502020204030204" pitchFamily="34" charset="0"/>
            </a:rPr>
            <a:t> Framework</a:t>
          </a:r>
          <a:endParaRPr lang="en-US" sz="3200" kern="1200" dirty="0">
            <a:latin typeface="Calibri" panose="020F0502020204030204" pitchFamily="34" charset="0"/>
          </a:endParaRPr>
        </a:p>
      </dsp:txBody>
      <dsp:txXfrm>
        <a:off x="995" y="0"/>
        <a:ext cx="2587749" cy="1280160"/>
      </dsp:txXfrm>
    </dsp:sp>
    <dsp:sp modelId="{594AF7F3-3D05-47CB-854D-2352061D2655}">
      <dsp:nvSpPr>
        <dsp:cNvPr id="0" name=""/>
        <dsp:cNvSpPr/>
      </dsp:nvSpPr>
      <dsp:spPr>
        <a:xfrm>
          <a:off x="113769" y="2164076"/>
          <a:ext cx="2362200" cy="1005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</a:rPr>
            <a:t>(</a:t>
          </a:r>
          <a:r>
            <a:rPr lang="en-US" sz="2000" kern="1200" dirty="0" err="1" smtClean="0">
              <a:latin typeface="Calibri" panose="020F0502020204030204" pitchFamily="34" charset="0"/>
            </a:rPr>
            <a:t>Menzies</a:t>
          </a:r>
          <a:r>
            <a:rPr lang="en-US" sz="2000" kern="1200" dirty="0" smtClean="0">
              <a:latin typeface="Calibri" panose="020F0502020204030204" pitchFamily="34" charset="0"/>
            </a:rPr>
            <a:t> et al. 2007)</a:t>
          </a:r>
          <a:endParaRPr lang="en-US" sz="2000" kern="1200" dirty="0">
            <a:latin typeface="Calibri" panose="020F0502020204030204" pitchFamily="34" charset="0"/>
          </a:endParaRPr>
        </a:p>
      </dsp:txBody>
      <dsp:txXfrm>
        <a:off x="143229" y="2193536"/>
        <a:ext cx="2303280" cy="946927"/>
      </dsp:txXfrm>
    </dsp:sp>
    <dsp:sp modelId="{32E75C4F-39B4-48E4-AD17-127CEB1D0C82}">
      <dsp:nvSpPr>
        <dsp:cNvPr id="0" name=""/>
        <dsp:cNvSpPr/>
      </dsp:nvSpPr>
      <dsp:spPr>
        <a:xfrm>
          <a:off x="2782825" y="0"/>
          <a:ext cx="2587749" cy="42672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latin typeface="Calibri" panose="020F0502020204030204" pitchFamily="34" charset="0"/>
            </a:rPr>
            <a:t>Lessmann</a:t>
          </a:r>
          <a:r>
            <a:rPr lang="en-US" sz="3200" kern="1200" dirty="0" smtClean="0">
              <a:latin typeface="Calibri" panose="020F0502020204030204" pitchFamily="34" charset="0"/>
            </a:rPr>
            <a:t> Framework</a:t>
          </a:r>
          <a:endParaRPr lang="en-US" sz="3200" kern="1200" dirty="0">
            <a:latin typeface="Calibri" panose="020F0502020204030204" pitchFamily="34" charset="0"/>
          </a:endParaRPr>
        </a:p>
      </dsp:txBody>
      <dsp:txXfrm>
        <a:off x="2782825" y="0"/>
        <a:ext cx="2587749" cy="1280160"/>
      </dsp:txXfrm>
    </dsp:sp>
    <dsp:sp modelId="{78423505-4DBC-4F1B-9F82-2C4852882E25}">
      <dsp:nvSpPr>
        <dsp:cNvPr id="0" name=""/>
        <dsp:cNvSpPr/>
      </dsp:nvSpPr>
      <dsp:spPr>
        <a:xfrm>
          <a:off x="2895599" y="2164076"/>
          <a:ext cx="2362200" cy="1005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latin typeface="Calibri" panose="020F0502020204030204" pitchFamily="34" charset="0"/>
            </a:rPr>
            <a:t>(Lessmann et al. 2008) 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2925059" y="2193536"/>
        <a:ext cx="2303280" cy="946927"/>
      </dsp:txXfrm>
    </dsp:sp>
    <dsp:sp modelId="{7C862DBB-923A-45DE-9BAC-C51672AF210D}">
      <dsp:nvSpPr>
        <dsp:cNvPr id="0" name=""/>
        <dsp:cNvSpPr/>
      </dsp:nvSpPr>
      <dsp:spPr>
        <a:xfrm>
          <a:off x="5564655" y="0"/>
          <a:ext cx="2587749" cy="42672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>
              <a:latin typeface="Calibri" panose="020F0502020204030204" pitchFamily="34" charset="0"/>
            </a:rPr>
            <a:t>Song</a:t>
          </a:r>
          <a:r>
            <a:rPr lang="en-US" sz="3200" kern="1200" smtClean="0">
              <a:latin typeface="Calibri" panose="020F0502020204030204" pitchFamily="34" charset="0"/>
            </a:rPr>
            <a:t> Framework</a:t>
          </a:r>
          <a:endParaRPr lang="en-US" sz="3200" kern="1200" dirty="0">
            <a:latin typeface="Calibri" panose="020F0502020204030204" pitchFamily="34" charset="0"/>
          </a:endParaRPr>
        </a:p>
      </dsp:txBody>
      <dsp:txXfrm>
        <a:off x="5564655" y="0"/>
        <a:ext cx="2587749" cy="1280160"/>
      </dsp:txXfrm>
    </dsp:sp>
    <dsp:sp modelId="{B4F8A4B0-B4C8-45FC-9351-750305A0593F}">
      <dsp:nvSpPr>
        <dsp:cNvPr id="0" name=""/>
        <dsp:cNvSpPr/>
      </dsp:nvSpPr>
      <dsp:spPr>
        <a:xfrm>
          <a:off x="5677429" y="2164076"/>
          <a:ext cx="2362200" cy="1005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</a:rPr>
            <a:t>(Song et al. 2011)</a:t>
          </a:r>
          <a:endParaRPr lang="en-US" sz="2000" kern="1200" dirty="0">
            <a:latin typeface="Calibri" panose="020F0502020204030204" pitchFamily="34" charset="0"/>
          </a:endParaRPr>
        </a:p>
      </dsp:txBody>
      <dsp:txXfrm>
        <a:off x="5706889" y="2193536"/>
        <a:ext cx="2303280" cy="946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E4CB2-AF59-4D24-8A72-5089B87C503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4D33D-4CAF-4CA3-87C3-AB6B0855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is the answer of RQ9 of this SLR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Recently, there are three frameworks that have been highly cited and therefore influential in software defect prediction field: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err="1" smtClean="0"/>
              <a:t>Menzies</a:t>
            </a:r>
            <a:r>
              <a:rPr lang="en-US" dirty="0" smtClean="0"/>
              <a:t> et al. Framework (</a:t>
            </a:r>
            <a:r>
              <a:rPr lang="en-US" dirty="0" err="1" smtClean="0"/>
              <a:t>Menzies</a:t>
            </a:r>
            <a:r>
              <a:rPr lang="en-US" dirty="0" smtClean="0"/>
              <a:t> et al. 2007)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err="1" smtClean="0"/>
              <a:t>Lessmann</a:t>
            </a:r>
            <a:r>
              <a:rPr lang="en-US" dirty="0" smtClean="0"/>
              <a:t> et al. Framework (</a:t>
            </a:r>
            <a:r>
              <a:rPr lang="en-US" dirty="0" err="1" smtClean="0"/>
              <a:t>Lessmann</a:t>
            </a:r>
            <a:r>
              <a:rPr lang="en-US" dirty="0" smtClean="0"/>
              <a:t> et al. 2008)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Song et al. Framework (Song et al. 2011).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405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733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578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254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 my proposed framework. This</a:t>
            </a:r>
            <a:r>
              <a:rPr lang="en-US" baseline="0" dirty="0" smtClean="0"/>
              <a:t> slide shows you, </a:t>
            </a:r>
            <a:r>
              <a:rPr lang="en-US" dirty="0" smtClean="0"/>
              <a:t>what is the different between these frameworks and the proposed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the proposed framework, </a:t>
            </a:r>
            <a:r>
              <a:rPr lang="en-US" dirty="0" err="1" smtClean="0"/>
              <a:t>metaheuristic</a:t>
            </a:r>
            <a:r>
              <a:rPr lang="en-US" dirty="0" smtClean="0"/>
              <a:t> optimization methods, PSO and GA, have been used as a feature selector and a parameter selector of the classifiers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While considerable work has been done for </a:t>
            </a:r>
            <a:r>
              <a:rPr lang="en-US" dirty="0" err="1" smtClean="0"/>
              <a:t>metaheuristic</a:t>
            </a:r>
            <a:r>
              <a:rPr lang="en-US" dirty="0" smtClean="0"/>
              <a:t> optimization based feature selection and class imbalance problem separately, but limited research can be found on investigating them both together, particularly in the software engineering 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this study, </a:t>
            </a:r>
            <a:r>
              <a:rPr lang="en-US" dirty="0" err="1" smtClean="0"/>
              <a:t>metaheuristic</a:t>
            </a:r>
            <a:r>
              <a:rPr lang="en-US" dirty="0" smtClean="0"/>
              <a:t> optimization based feature selection and bagging technique are combined for solving the class imbalance problem, in the context of software defect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D5FA-941E-4E47-AC5B-FC4CE4DCCEF5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974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3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2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7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5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0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3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6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2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9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2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8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2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9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1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4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7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4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2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4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8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5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1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3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5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6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5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9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1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8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9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8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4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4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9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4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7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4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8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9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6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9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21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4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983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6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67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761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INA047</a:t>
            </a:r>
            <a:r>
              <a:rPr lang="en-US" sz="3600" b="1" dirty="0" smtClean="0"/>
              <a:t> </a:t>
            </a:r>
            <a:r>
              <a:rPr lang="en-US" sz="3600" b="1" dirty="0"/>
              <a:t>- PPT - SESI </a:t>
            </a:r>
            <a:r>
              <a:rPr lang="en-US" sz="3600" b="1" dirty="0"/>
              <a:t>4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METODOLOGI PENELITIAN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fi-FI" dirty="0" smtClean="0"/>
              <a:t>Syam 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05001"/>
            <a:ext cx="7886700" cy="4267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Baca </a:t>
            </a:r>
            <a:r>
              <a:rPr lang="en-US" sz="3000" dirty="0" err="1"/>
              <a:t>artikel</a:t>
            </a:r>
            <a:r>
              <a:rPr lang="en-US" sz="3000" dirty="0"/>
              <a:t> </a:t>
            </a:r>
            <a:r>
              <a:rPr lang="en-US" sz="3000" dirty="0" err="1"/>
              <a:t>tentang</a:t>
            </a:r>
            <a:r>
              <a:rPr lang="en-US" sz="3000" dirty="0"/>
              <a:t> </a:t>
            </a:r>
            <a:r>
              <a:rPr lang="en-US" sz="3000" dirty="0" err="1"/>
              <a:t>tahapan</a:t>
            </a:r>
            <a:r>
              <a:rPr lang="en-US" sz="3000" dirty="0"/>
              <a:t> </a:t>
            </a:r>
            <a:r>
              <a:rPr lang="en-US" sz="3000" dirty="0" err="1"/>
              <a:t>memulai</a:t>
            </a:r>
            <a:r>
              <a:rPr lang="en-US" sz="3000" dirty="0"/>
              <a:t> </a:t>
            </a:r>
            <a:r>
              <a:rPr lang="en-US" sz="3000" dirty="0" err="1"/>
              <a:t>penelitian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mahasiswa</a:t>
            </a:r>
            <a:r>
              <a:rPr lang="en-US" sz="3000" dirty="0"/>
              <a:t> </a:t>
            </a:r>
            <a:r>
              <a:rPr lang="en-US" sz="3000" dirty="0" err="1"/>
              <a:t>galau</a:t>
            </a:r>
            <a:r>
              <a:rPr lang="en-US" sz="3000" dirty="0"/>
              <a:t> di romisatriawahono.net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/>
              <a:t>Tentukan</a:t>
            </a:r>
            <a:r>
              <a:rPr lang="en-US" sz="3000" dirty="0"/>
              <a:t> topic </a:t>
            </a:r>
            <a:r>
              <a:rPr lang="en-US" sz="3000" dirty="0" err="1"/>
              <a:t>penelitian</a:t>
            </a:r>
            <a:r>
              <a:rPr lang="en-US" sz="3000" dirty="0"/>
              <a:t> yang </a:t>
            </a:r>
            <a:r>
              <a:rPr lang="en-US" sz="3000" dirty="0" err="1"/>
              <a:t>kira-kira</a:t>
            </a:r>
            <a:r>
              <a:rPr lang="en-US" sz="3000" dirty="0"/>
              <a:t> </a:t>
            </a:r>
            <a:r>
              <a:rPr lang="en-US" sz="3000" dirty="0" err="1"/>
              <a:t>kita</a:t>
            </a:r>
            <a:r>
              <a:rPr lang="en-US" sz="3000" dirty="0"/>
              <a:t> </a:t>
            </a:r>
            <a:r>
              <a:rPr lang="en-US" sz="3000" dirty="0" err="1"/>
              <a:t>inginkan</a:t>
            </a:r>
            <a:r>
              <a:rPr lang="en-US" sz="3000" dirty="0"/>
              <a:t> </a:t>
            </a:r>
            <a:r>
              <a:rPr lang="en-US" sz="3000" dirty="0" err="1"/>
              <a:t>lewat</a:t>
            </a:r>
            <a:r>
              <a:rPr lang="en-US" sz="3000" dirty="0"/>
              <a:t> paper-paper di: </a:t>
            </a:r>
            <a:r>
              <a:rPr lang="id-ID" dirty="0" smtClean="0">
                <a:solidFill>
                  <a:srgbClr val="C00000"/>
                </a:solidFill>
              </a:rPr>
              <a:t>http</a:t>
            </a:r>
            <a:r>
              <a:rPr lang="id-ID" dirty="0">
                <a:solidFill>
                  <a:srgbClr val="C00000"/>
                </a:solidFill>
              </a:rPr>
              <a:t>://romisatriawahono.net/lecture/rm/survey</a:t>
            </a:r>
            <a:r>
              <a:rPr lang="id-ID" dirty="0" smtClean="0">
                <a:solidFill>
                  <a:srgbClr val="C00000"/>
                </a:solidFill>
              </a:rPr>
              <a:t>/</a:t>
            </a: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Baca paper survey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rangkumkan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bentuk</a:t>
            </a:r>
            <a:r>
              <a:rPr lang="en-US" sz="3000" dirty="0"/>
              <a:t> slide</a:t>
            </a:r>
            <a:endParaRPr lang="id-ID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Kumpulan Survey Paper di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Computing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91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7886700" cy="5200650"/>
          </a:xfrm>
        </p:spPr>
        <p:txBody>
          <a:bodyPr>
            <a:normAutofit fontScale="92500" lnSpcReduction="20000"/>
          </a:bodyPr>
          <a:lstStyle/>
          <a:p>
            <a:r>
              <a:rPr lang="id-ID" dirty="0" err="1">
                <a:solidFill>
                  <a:srgbClr val="C00000"/>
                </a:solidFill>
              </a:rPr>
              <a:t>Searching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di </a:t>
            </a:r>
            <a:r>
              <a:rPr lang="id-ID" dirty="0" err="1"/>
              <a:t>google</a:t>
            </a:r>
            <a:r>
              <a:rPr lang="id-ID" dirty="0"/>
              <a:t>, </a:t>
            </a:r>
            <a:r>
              <a:rPr lang="id-ID" dirty="0" err="1"/>
              <a:t>google</a:t>
            </a:r>
            <a:r>
              <a:rPr lang="id-ID" dirty="0"/>
              <a:t> </a:t>
            </a:r>
            <a:r>
              <a:rPr lang="id-ID" dirty="0" err="1"/>
              <a:t>scholar</a:t>
            </a:r>
            <a:r>
              <a:rPr lang="id-ID" dirty="0"/>
              <a:t>, </a:t>
            </a:r>
            <a:r>
              <a:rPr lang="id-ID" dirty="0" err="1" smtClean="0"/>
              <a:t>ScienceDirect.Com</a:t>
            </a:r>
            <a:r>
              <a:rPr lang="id-ID" dirty="0"/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Survey review</a:t>
            </a:r>
            <a:r>
              <a:rPr lang="en-US" dirty="0" smtClean="0"/>
              <a:t> </a:t>
            </a:r>
            <a:r>
              <a:rPr lang="id-ID" dirty="0" smtClean="0"/>
              <a:t>on </a:t>
            </a:r>
            <a:r>
              <a:rPr lang="id-ID" dirty="0"/>
              <a:t>NAMA </a:t>
            </a:r>
            <a:r>
              <a:rPr lang="en-US" dirty="0" smtClean="0"/>
              <a:t>TOPIK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Research problem challenge </a:t>
            </a:r>
            <a:r>
              <a:rPr lang="en-US" dirty="0" smtClean="0"/>
              <a:t>on NAMA TOPIK </a:t>
            </a:r>
            <a:endParaRPr lang="id-ID" dirty="0"/>
          </a:p>
          <a:p>
            <a:r>
              <a:rPr lang="en-US" dirty="0" smtClean="0"/>
              <a:t>Dari “survey paper” yang </a:t>
            </a:r>
            <a:r>
              <a:rPr lang="en-US" dirty="0" err="1" smtClean="0"/>
              <a:t>ditemukan</a:t>
            </a:r>
            <a:r>
              <a:rPr lang="en-US" dirty="0" smtClean="0"/>
              <a:t>, </a:t>
            </a:r>
            <a:r>
              <a:rPr lang="en-US" dirty="0" err="1" smtClean="0"/>
              <a:t>kejar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“technical paper”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endParaRPr lang="en-US" dirty="0" smtClean="0"/>
          </a:p>
          <a:p>
            <a:r>
              <a:rPr lang="en-US" dirty="0" smtClean="0"/>
              <a:t>Dari </a:t>
            </a:r>
            <a:r>
              <a:rPr lang="en-US" dirty="0" err="1" smtClean="0"/>
              <a:t>puluhan</a:t>
            </a:r>
            <a:r>
              <a:rPr lang="en-US" dirty="0" smtClean="0"/>
              <a:t>/</a:t>
            </a:r>
            <a:r>
              <a:rPr lang="en-US" dirty="0" err="1" smtClean="0"/>
              <a:t>ratusan</a:t>
            </a:r>
            <a:r>
              <a:rPr lang="en-US" dirty="0" smtClean="0"/>
              <a:t>/</a:t>
            </a:r>
            <a:r>
              <a:rPr lang="en-US" dirty="0" err="1" smtClean="0"/>
              <a:t>ribuan</a:t>
            </a:r>
            <a:r>
              <a:rPr lang="en-US" dirty="0" smtClean="0"/>
              <a:t> paper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scanning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paper journal yang </a:t>
            </a:r>
            <a:r>
              <a:rPr lang="en-US" dirty="0" err="1" smtClean="0">
                <a:solidFill>
                  <a:srgbClr val="C00000"/>
                </a:solidFill>
              </a:rPr>
              <a:t>terindeks</a:t>
            </a:r>
            <a:r>
              <a:rPr lang="en-US" dirty="0" smtClean="0">
                <a:solidFill>
                  <a:srgbClr val="C00000"/>
                </a:solidFill>
              </a:rPr>
              <a:t> SCOPUS/ISI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3 </a:t>
            </a:r>
            <a:r>
              <a:rPr lang="en-US" dirty="0" err="1" smtClean="0">
                <a:solidFill>
                  <a:srgbClr val="C00000"/>
                </a:solidFill>
              </a:rPr>
              <a:t>tahun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terakhir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masalah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paper-paper </a:t>
            </a:r>
            <a:r>
              <a:rPr lang="en-US" dirty="0" err="1" smtClean="0"/>
              <a:t>itu</a:t>
            </a:r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Mendeley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satu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atau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dua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masalah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anggap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menantang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jadikan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3. </a:t>
            </a:r>
            <a:r>
              <a:rPr lang="en-US" dirty="0" smtClean="0"/>
              <a:t>Penentuan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22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7886700" cy="481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685803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Susun</a:t>
            </a:r>
            <a:r>
              <a:rPr lang="en-US" dirty="0"/>
              <a:t> Research Problem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Landasan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52600" y="1143002"/>
          <a:ext cx="8686800" cy="54102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3000"/>
                <a:gridCol w="6273800"/>
              </a:tblGrid>
              <a:tr h="5462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Masalah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Penelitian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Landasan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Literatur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rowSpan="6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Data set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 </a:t>
                      </a:r>
                      <a:r>
                        <a:rPr lang="en-US" sz="1800" dirty="0" err="1">
                          <a:effectLst/>
                        </a:rPr>
                        <a:t>berdimensi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tinggi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memiliki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atribut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noisy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classnya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seimbang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menyebabkan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penurunan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</a:t>
                      </a:r>
                      <a:endParaRPr lang="id-ID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There are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noisy data points </a:t>
                      </a:r>
                      <a:r>
                        <a:rPr lang="en-US" sz="1800" dirty="0">
                          <a:effectLst/>
                        </a:rPr>
                        <a:t>in the software defect data sets that can not be confidently assumed to be erroneous using such simple method </a:t>
                      </a:r>
                      <a:r>
                        <a:rPr lang="en-US" sz="1400" i="1" dirty="0">
                          <a:effectLst/>
                        </a:rPr>
                        <a:t>(Gray, Bowes, Davey, &amp; Christianson,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 performances of software defect prediction improved when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irrelevant and redundant attributes</a:t>
                      </a:r>
                      <a:r>
                        <a:rPr lang="en-US" sz="1800" dirty="0">
                          <a:effectLst/>
                        </a:rPr>
                        <a:t> are removed </a:t>
                      </a:r>
                      <a:r>
                        <a:rPr lang="en-US" sz="1400" i="1" dirty="0">
                          <a:effectLst/>
                        </a:rPr>
                        <a:t>(Wang, </a:t>
                      </a:r>
                      <a:r>
                        <a:rPr lang="en-US" sz="1400" i="1" dirty="0" err="1">
                          <a:effectLst/>
                        </a:rPr>
                        <a:t>Khoshgoftaar</a:t>
                      </a:r>
                      <a:r>
                        <a:rPr lang="en-US" sz="1400" i="1" dirty="0">
                          <a:effectLst/>
                        </a:rPr>
                        <a:t>, &amp; Napolitano, 2010)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 software defect prediction performance decreases significantly because the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dataset contains noisy attr</a:t>
                      </a:r>
                      <a:r>
                        <a:rPr lang="en-US" sz="1800" dirty="0">
                          <a:effectLst/>
                        </a:rPr>
                        <a:t>ibutes </a:t>
                      </a:r>
                      <a:r>
                        <a:rPr lang="en-US" sz="1400" i="1" dirty="0">
                          <a:effectLst/>
                        </a:rPr>
                        <a:t>(Kim, Zhang, Wu, &amp; Gong,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Software defect datasets have an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imbalanced nature </a:t>
                      </a:r>
                      <a:r>
                        <a:rPr lang="en-US" sz="1800" dirty="0">
                          <a:effectLst/>
                        </a:rPr>
                        <a:t>with very few defective modules compared to defect-free ones </a:t>
                      </a:r>
                      <a:r>
                        <a:rPr lang="en-US" sz="1400" i="1" dirty="0">
                          <a:effectLst/>
                        </a:rPr>
                        <a:t>(</a:t>
                      </a:r>
                      <a:r>
                        <a:rPr lang="en-US" sz="1400" i="1" dirty="0" err="1">
                          <a:effectLst/>
                        </a:rPr>
                        <a:t>Tosun</a:t>
                      </a:r>
                      <a:r>
                        <a:rPr lang="en-US" sz="1400" i="1" dirty="0">
                          <a:effectLst/>
                        </a:rPr>
                        <a:t>, </a:t>
                      </a:r>
                      <a:r>
                        <a:rPr lang="en-US" sz="1400" i="1" dirty="0" err="1">
                          <a:effectLst/>
                        </a:rPr>
                        <a:t>Bener</a:t>
                      </a:r>
                      <a:r>
                        <a:rPr lang="en-US" sz="1400" i="1" dirty="0">
                          <a:effectLst/>
                        </a:rPr>
                        <a:t>, </a:t>
                      </a:r>
                      <a:r>
                        <a:rPr lang="en-US" sz="1400" i="1" dirty="0" err="1">
                          <a:effectLst/>
                        </a:rPr>
                        <a:t>Turhan</a:t>
                      </a:r>
                      <a:r>
                        <a:rPr lang="en-US" sz="1400" i="1" dirty="0">
                          <a:effectLst/>
                        </a:rPr>
                        <a:t>, &amp; </a:t>
                      </a:r>
                      <a:r>
                        <a:rPr lang="en-US" sz="1400" i="1" dirty="0" err="1">
                          <a:effectLst/>
                        </a:rPr>
                        <a:t>Menzies</a:t>
                      </a:r>
                      <a:r>
                        <a:rPr lang="en-US" sz="1400" i="1" dirty="0">
                          <a:effectLst/>
                        </a:rPr>
                        <a:t>, 2010)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Imbalance</a:t>
                      </a:r>
                      <a:r>
                        <a:rPr lang="en-US" sz="1800" dirty="0">
                          <a:effectLst/>
                        </a:rPr>
                        <a:t> can lead to a model that is not practical in software defect prediction, because most instances will be predicted as non-defect prone </a:t>
                      </a:r>
                      <a:r>
                        <a:rPr lang="en-US" sz="1400" i="1" dirty="0">
                          <a:effectLst/>
                        </a:rPr>
                        <a:t>(</a:t>
                      </a:r>
                      <a:r>
                        <a:rPr lang="en-US" sz="1400" i="1" dirty="0" err="1">
                          <a:effectLst/>
                        </a:rPr>
                        <a:t>Khoshgoftaar</a:t>
                      </a:r>
                      <a:r>
                        <a:rPr lang="en-US" sz="1400" i="1" dirty="0">
                          <a:effectLst/>
                        </a:rPr>
                        <a:t>, Van </a:t>
                      </a:r>
                      <a:r>
                        <a:rPr lang="en-US" sz="1400" i="1" dirty="0" err="1">
                          <a:effectLst/>
                        </a:rPr>
                        <a:t>Hulse</a:t>
                      </a:r>
                      <a:r>
                        <a:rPr lang="en-US" sz="1400" i="1" dirty="0">
                          <a:effectLst/>
                        </a:rPr>
                        <a:t>, &amp; Napolitano,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57222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Software fault prediction data sets are often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highly imbalanced </a:t>
                      </a:r>
                      <a:r>
                        <a:rPr lang="en-US" sz="1400" i="1" dirty="0">
                          <a:effectLst/>
                        </a:rPr>
                        <a:t>(Zhang &amp; Zhang, 2007)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8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Pahami</a:t>
            </a:r>
            <a:r>
              <a:rPr lang="en-US" dirty="0" smtClean="0"/>
              <a:t> </a:t>
            </a:r>
            <a:r>
              <a:rPr lang="id-ID" dirty="0" smtClean="0"/>
              <a:t>semua </a:t>
            </a:r>
            <a:r>
              <a:rPr lang="en-US" dirty="0" smtClean="0"/>
              <a:t>paper </a:t>
            </a:r>
            <a:r>
              <a:rPr lang="id-ID" dirty="0" smtClean="0"/>
              <a:t>penelitian </a:t>
            </a:r>
            <a:r>
              <a:rPr lang="id-ID" dirty="0"/>
              <a:t>yang tujuannya </a:t>
            </a:r>
            <a:r>
              <a:rPr lang="id-ID" dirty="0">
                <a:solidFill>
                  <a:srgbClr val="C00000"/>
                </a:solidFill>
              </a:rPr>
              <a:t>memecahkan masalah yang sama </a:t>
            </a:r>
            <a:r>
              <a:rPr lang="id-ID" dirty="0"/>
              <a:t>dengan yang kita </a:t>
            </a:r>
            <a:r>
              <a:rPr lang="en-US" dirty="0" err="1" smtClean="0"/>
              <a:t>pilih</a:t>
            </a:r>
            <a:endParaRPr lang="en-US" dirty="0"/>
          </a:p>
          <a:p>
            <a:r>
              <a:rPr lang="id-ID" dirty="0" smtClean="0"/>
              <a:t>Pahami </a:t>
            </a:r>
            <a:r>
              <a:rPr lang="id-ID" dirty="0">
                <a:solidFill>
                  <a:srgbClr val="C00000"/>
                </a:solidFill>
              </a:rPr>
              <a:t>metode/algoritma </a:t>
            </a:r>
            <a:r>
              <a:rPr lang="id-ID" dirty="0" err="1">
                <a:solidFill>
                  <a:srgbClr val="C00000"/>
                </a:solidFill>
              </a:rPr>
              <a:t>terkini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yang mereka gunakan untuk memecahkan masalah penelitian </a:t>
            </a:r>
            <a:r>
              <a:rPr lang="id-ID" dirty="0" smtClean="0"/>
              <a:t>mereka. </a:t>
            </a:r>
            <a:r>
              <a:rPr lang="id-ID" dirty="0"/>
              <a:t>Ini yang </a:t>
            </a:r>
            <a:r>
              <a:rPr lang="en-US" dirty="0" smtClean="0"/>
              <a:t>di</a:t>
            </a:r>
            <a:r>
              <a:rPr lang="id-ID" dirty="0" smtClean="0"/>
              <a:t>sebut </a:t>
            </a:r>
            <a:r>
              <a:rPr lang="id-ID" dirty="0"/>
              <a:t>dengan </a:t>
            </a:r>
            <a:r>
              <a:rPr lang="id-ID" dirty="0" err="1" smtClean="0">
                <a:solidFill>
                  <a:srgbClr val="C00000"/>
                </a:solidFill>
              </a:rPr>
              <a:t>state-of-the-art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id-ID" dirty="0" err="1" smtClean="0">
                <a:solidFill>
                  <a:srgbClr val="C00000"/>
                </a:solidFill>
              </a:rPr>
              <a:t>method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id-ID" dirty="0"/>
              <a:t>Dalam bidang </a:t>
            </a:r>
            <a:r>
              <a:rPr lang="id-ID" dirty="0" err="1"/>
              <a:t>computing</a:t>
            </a:r>
            <a:r>
              <a:rPr lang="id-ID" dirty="0"/>
              <a:t>, metode biasanya berupa </a:t>
            </a:r>
            <a:r>
              <a:rPr lang="id-ID" dirty="0">
                <a:solidFill>
                  <a:srgbClr val="C00000"/>
                </a:solidFill>
              </a:rPr>
              <a:t>algoritma yang secara sistematis</a:t>
            </a:r>
            <a:r>
              <a:rPr lang="id-ID" dirty="0"/>
              <a:t>, logis dan matematis menyelesaikan </a:t>
            </a:r>
            <a:r>
              <a:rPr lang="id-ID" dirty="0" smtClean="0"/>
              <a:t>masalah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Perangkuman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Ada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75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6455"/>
            <a:ext cx="8058150" cy="5021263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The </a:t>
            </a:r>
            <a:r>
              <a:rPr lang="en-US" sz="2700" dirty="0">
                <a:solidFill>
                  <a:srgbClr val="C00000"/>
                </a:solidFill>
              </a:rPr>
              <a:t>highest level of development</a:t>
            </a:r>
            <a:r>
              <a:rPr lang="en-US" sz="2700" dirty="0"/>
              <a:t>, as of a device, technique, or scientific field, achieved at a particular time</a:t>
            </a:r>
          </a:p>
          <a:p>
            <a:r>
              <a:rPr lang="en-US" sz="2700" dirty="0"/>
              <a:t>The </a:t>
            </a:r>
            <a:r>
              <a:rPr lang="en-US" sz="2700" dirty="0">
                <a:solidFill>
                  <a:srgbClr val="C00000"/>
                </a:solidFill>
              </a:rPr>
              <a:t>level of development </a:t>
            </a:r>
            <a:r>
              <a:rPr lang="en-US" sz="2700" dirty="0"/>
              <a:t>(as of a device, procedure, process, technique, or science) </a:t>
            </a:r>
            <a:r>
              <a:rPr lang="en-US" sz="2700" dirty="0">
                <a:solidFill>
                  <a:srgbClr val="C00000"/>
                </a:solidFill>
              </a:rPr>
              <a:t>reached</a:t>
            </a:r>
            <a:r>
              <a:rPr lang="en-US" sz="2700" dirty="0"/>
              <a:t> at any particular time usually as a result of modern methods  (</a:t>
            </a:r>
            <a:r>
              <a:rPr lang="en-US" sz="2700" i="1" dirty="0"/>
              <a:t>Merriam Webster Dictionary</a:t>
            </a:r>
            <a:r>
              <a:rPr lang="en-US" sz="2700" dirty="0"/>
              <a:t>)</a:t>
            </a:r>
            <a:endParaRPr lang="id-ID" sz="2700" dirty="0"/>
          </a:p>
          <a:p>
            <a:pPr lvl="1"/>
            <a:r>
              <a:rPr lang="en-US" sz="2300" dirty="0"/>
              <a:t>This machine is an example of </a:t>
            </a:r>
            <a:r>
              <a:rPr lang="en-US" sz="2300" dirty="0">
                <a:solidFill>
                  <a:srgbClr val="C00000"/>
                </a:solidFill>
              </a:rPr>
              <a:t>state-of-the-art</a:t>
            </a:r>
            <a:r>
              <a:rPr lang="en-US" sz="2300" dirty="0"/>
              <a:t> technology</a:t>
            </a:r>
          </a:p>
          <a:p>
            <a:pPr lvl="1"/>
            <a:r>
              <a:rPr lang="en-US" sz="2300" dirty="0"/>
              <a:t>The state of the art in this field is mostly related to the ABC </a:t>
            </a:r>
            <a:r>
              <a:rPr lang="en-US" sz="2300" dirty="0"/>
              <a:t>technology</a:t>
            </a:r>
            <a:endParaRPr lang="en-US" sz="2700" dirty="0"/>
          </a:p>
          <a:p>
            <a:r>
              <a:rPr lang="id-ID" sz="2700" dirty="0"/>
              <a:t>A</a:t>
            </a:r>
            <a:r>
              <a:rPr lang="en-US" sz="2700" dirty="0"/>
              <a:t> concept used in the process of </a:t>
            </a:r>
            <a:r>
              <a:rPr lang="en-US" sz="2700" dirty="0">
                <a:solidFill>
                  <a:srgbClr val="C00000"/>
                </a:solidFill>
              </a:rPr>
              <a:t>assessing and asserting novelty and inventive step </a:t>
            </a:r>
            <a:r>
              <a:rPr lang="en-US" sz="2700" dirty="0"/>
              <a:t>(</a:t>
            </a:r>
            <a:r>
              <a:rPr lang="en-US" sz="2700" i="1" dirty="0"/>
              <a:t>European Patent Convention (EPC)</a:t>
            </a:r>
            <a:r>
              <a:rPr lang="en-US" sz="2700" dirty="0"/>
              <a:t>)</a:t>
            </a:r>
            <a:endParaRPr lang="id-ID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</a:t>
            </a:r>
            <a:r>
              <a:rPr lang="id-ID" dirty="0" smtClean="0"/>
              <a:t>-</a:t>
            </a:r>
            <a:r>
              <a:rPr lang="en-US" dirty="0" smtClean="0"/>
              <a:t>of</a:t>
            </a:r>
            <a:r>
              <a:rPr lang="id-ID" dirty="0" smtClean="0"/>
              <a:t>-</a:t>
            </a:r>
            <a:r>
              <a:rPr lang="en-US" dirty="0" smtClean="0"/>
              <a:t>the</a:t>
            </a:r>
            <a:r>
              <a:rPr lang="id-ID" dirty="0" smtClean="0"/>
              <a:t>-</a:t>
            </a:r>
            <a:r>
              <a:rPr lang="en-US" dirty="0" smtClean="0"/>
              <a:t>Art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State-of-the-Art </a:t>
            </a:r>
            <a:r>
              <a:rPr lang="id-ID" dirty="0" err="1" smtClean="0"/>
              <a:t>Frameworks</a:t>
            </a:r>
            <a:r>
              <a:rPr lang="en-US" dirty="0" smtClean="0"/>
              <a:t> in Software Defect Prediction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57400" y="2133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768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686800" cy="762000"/>
          </a:xfrm>
        </p:spPr>
        <p:txBody>
          <a:bodyPr/>
          <a:lstStyle/>
          <a:p>
            <a:r>
              <a:rPr lang="id-ID" dirty="0"/>
              <a:t>Menzies Framework </a:t>
            </a:r>
            <a:r>
              <a:rPr lang="id-ID" sz="2000" dirty="0"/>
              <a:t>(Menzies et al. 2007)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524000" y="5821680"/>
          <a:ext cx="914400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315"/>
                <a:gridCol w="783084"/>
                <a:gridCol w="1199391"/>
                <a:gridCol w="939029"/>
                <a:gridCol w="1108362"/>
                <a:gridCol w="1108362"/>
                <a:gridCol w="969819"/>
                <a:gridCol w="969819"/>
                <a:gridCol w="969819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Framework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Dataset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 Preprocessor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Feature </a:t>
                      </a:r>
                      <a:r>
                        <a:rPr lang="id-ID" sz="1400" baseline="0" dirty="0" smtClean="0">
                          <a:latin typeface="Calibri" pitchFamily="34" charset="0"/>
                        </a:rPr>
                        <a:t>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Meta-learning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Classifiers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Parameter 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Validation Methods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Evaluation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Methods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(Menzies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et al. 2007)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NASA MDP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Log Filtering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itchFamily="34" charset="0"/>
                        </a:rPr>
                        <a:t>Info</a:t>
                      </a:r>
                      <a:r>
                        <a:rPr lang="en-US" sz="1400" b="1" baseline="0" dirty="0" smtClean="0">
                          <a:latin typeface="Calibri" pitchFamily="34" charset="0"/>
                        </a:rPr>
                        <a:t> Gain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3 algorithm</a:t>
                      </a:r>
                      <a:r>
                        <a:rPr lang="en-US" sz="1400" b="1" dirty="0" smtClean="0">
                          <a:latin typeface="Calibri" pitchFamily="34" charset="0"/>
                        </a:rPr>
                        <a:t>s</a:t>
                      </a:r>
                      <a:r>
                        <a:rPr lang="id-ID" sz="1400" b="1" baseline="0" dirty="0" smtClean="0">
                          <a:latin typeface="Calibri" pitchFamily="34" charset="0"/>
                        </a:rPr>
                        <a:t/>
                      </a:r>
                      <a:br>
                        <a:rPr lang="id-ID" sz="1400" b="1" baseline="0" dirty="0" smtClean="0">
                          <a:latin typeface="Calibri" pitchFamily="34" charset="0"/>
                        </a:rPr>
                      </a:br>
                      <a:r>
                        <a:rPr lang="id-ID" sz="1400" b="1" baseline="0" dirty="0" smtClean="0">
                          <a:latin typeface="Calibri" pitchFamily="34" charset="0"/>
                        </a:rPr>
                        <a:t>(</a:t>
                      </a:r>
                      <a:r>
                        <a:rPr lang="id-ID" sz="1400" b="1" dirty="0" smtClean="0">
                          <a:latin typeface="Calibri" pitchFamily="34" charset="0"/>
                        </a:rPr>
                        <a:t>DT, 1R, NB)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Validation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ROC</a:t>
                      </a:r>
                      <a:r>
                        <a:rPr lang="id-ID" sz="1400" baseline="0" dirty="0" smtClean="0">
                          <a:latin typeface="Calibri" pitchFamily="34" charset="0"/>
                        </a:rPr>
                        <a:t> Curve (</a:t>
                      </a:r>
                      <a:r>
                        <a:rPr lang="id-ID" sz="1400" dirty="0" smtClean="0">
                          <a:latin typeface="Calibri" pitchFamily="34" charset="0"/>
                        </a:rPr>
                        <a:t>AUC)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24201" y="577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066800"/>
            <a:ext cx="6705600" cy="46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686800" cy="762000"/>
          </a:xfrm>
        </p:spPr>
        <p:txBody>
          <a:bodyPr/>
          <a:lstStyle/>
          <a:p>
            <a:r>
              <a:rPr lang="nb-NO" dirty="0"/>
              <a:t>Lessmann Framework </a:t>
            </a:r>
            <a:r>
              <a:rPr lang="nb-NO" sz="2000" dirty="0"/>
              <a:t>(Lessmann et al. 2008) </a:t>
            </a: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/>
          </p:nvPr>
        </p:nvGraphicFramePr>
        <p:xfrm>
          <a:off x="1524000" y="5821680"/>
          <a:ext cx="914400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315"/>
                <a:gridCol w="783084"/>
                <a:gridCol w="1199391"/>
                <a:gridCol w="939029"/>
                <a:gridCol w="1108362"/>
                <a:gridCol w="1108362"/>
                <a:gridCol w="969819"/>
                <a:gridCol w="969819"/>
                <a:gridCol w="969819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Framework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Dataset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 Preprocessor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Feature </a:t>
                      </a:r>
                      <a:r>
                        <a:rPr lang="id-ID" sz="1400" baseline="0" dirty="0" smtClean="0">
                          <a:latin typeface="Calibri" pitchFamily="34" charset="0"/>
                        </a:rPr>
                        <a:t>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Meta-learning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Classifiers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Parameter 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Validation Methods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Evaluation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Methods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(Lessman et al. 2008)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NASA MDP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22</a:t>
                      </a:r>
                      <a:r>
                        <a:rPr lang="id-ID" sz="1400" b="1" baseline="0" dirty="0" smtClean="0">
                          <a:latin typeface="Calibri" pitchFamily="34" charset="0"/>
                        </a:rPr>
                        <a:t> algorithm</a:t>
                      </a:r>
                      <a:r>
                        <a:rPr lang="en-US" sz="1400" b="1" baseline="0" dirty="0" smtClean="0">
                          <a:latin typeface="Calibri" pitchFamily="34" charset="0"/>
                        </a:rPr>
                        <a:t>s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Validation</a:t>
                      </a:r>
                      <a:endParaRPr lang="en-US" sz="140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ROC Curve</a:t>
                      </a:r>
                      <a:br>
                        <a:rPr lang="id-ID" sz="1400" dirty="0" smtClean="0">
                          <a:latin typeface="Calibri" pitchFamily="34" charset="0"/>
                        </a:rPr>
                      </a:br>
                      <a:r>
                        <a:rPr lang="id-ID" sz="1400" dirty="0" smtClean="0">
                          <a:latin typeface="Calibri" pitchFamily="34" charset="0"/>
                        </a:rPr>
                        <a:t>(AUC)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208" y="1219200"/>
            <a:ext cx="8001000" cy="45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Song Framework </a:t>
            </a:r>
            <a:r>
              <a:rPr lang="nb-NO" sz="2000" dirty="0"/>
              <a:t>(Song et al. 2011) 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524000" y="5821680"/>
          <a:ext cx="914400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315"/>
                <a:gridCol w="783084"/>
                <a:gridCol w="1199391"/>
                <a:gridCol w="939029"/>
                <a:gridCol w="1108362"/>
                <a:gridCol w="1108362"/>
                <a:gridCol w="969819"/>
                <a:gridCol w="969819"/>
                <a:gridCol w="969819"/>
              </a:tblGrid>
              <a:tr h="509501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Framework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Dataset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Data Preprocessor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Feature </a:t>
                      </a:r>
                      <a:r>
                        <a:rPr lang="id-ID" sz="1400" baseline="0" dirty="0" smtClean="0">
                          <a:latin typeface="Calibri" pitchFamily="34" charset="0"/>
                        </a:rPr>
                        <a:t>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Meta-learning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Classifiers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Parameter Selectors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Validation Methods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Evaluation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Methods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09501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(Song et al. 2011)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smtClean="0">
                          <a:latin typeface="Calibri" pitchFamily="34" charset="0"/>
                        </a:rPr>
                        <a:t>NASA MDP</a:t>
                      </a:r>
                      <a:endParaRPr lang="en-US" sz="1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Log Filtering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FS,</a:t>
                      </a:r>
                      <a:r>
                        <a:rPr lang="id-ID" sz="1400" b="1" baseline="0" dirty="0" smtClean="0">
                          <a:latin typeface="Calibri" pitchFamily="34" charset="0"/>
                        </a:rPr>
                        <a:t> BE</a:t>
                      </a:r>
                      <a:endParaRPr lang="en-US" sz="14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itchFamily="34" charset="0"/>
                        </a:rPr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3 algorithm</a:t>
                      </a:r>
                      <a:r>
                        <a:rPr lang="en-US" sz="1400" b="1" dirty="0" smtClean="0">
                          <a:latin typeface="Calibri" pitchFamily="34" charset="0"/>
                        </a:rPr>
                        <a:t>s</a:t>
                      </a:r>
                      <a:r>
                        <a:rPr lang="id-ID" sz="1400" b="1" dirty="0" smtClean="0">
                          <a:latin typeface="Calibri" pitchFamily="34" charset="0"/>
                        </a:rPr>
                        <a:t/>
                      </a:r>
                      <a:br>
                        <a:rPr lang="id-ID" sz="1400" b="1" dirty="0" smtClean="0">
                          <a:latin typeface="Calibri" pitchFamily="34" charset="0"/>
                        </a:rPr>
                      </a:br>
                      <a:r>
                        <a:rPr lang="id-ID" sz="1400" b="1" baseline="0" dirty="0" smtClean="0">
                          <a:latin typeface="Calibri" pitchFamily="34" charset="0"/>
                        </a:rPr>
                        <a:t> (</a:t>
                      </a:r>
                      <a:r>
                        <a:rPr lang="id-ID" sz="1400" b="1" dirty="0" smtClean="0">
                          <a:latin typeface="Calibri" pitchFamily="34" charset="0"/>
                        </a:rPr>
                        <a:t>DT, 1R, NB)</a:t>
                      </a:r>
                      <a:endParaRPr lang="en-US" sz="140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latin typeface="Calibri" pitchFamily="34" charset="0"/>
                        </a:rPr>
                        <a:t>-</a:t>
                      </a:r>
                      <a:endParaRPr lang="en-US" sz="140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400" baseline="0" smtClean="0">
                          <a:latin typeface="Calibri" pitchFamily="34" charset="0"/>
                        </a:rPr>
                        <a:t> Validation</a:t>
                      </a:r>
                      <a:endParaRPr lang="en-US" sz="140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latin typeface="Calibri" pitchFamily="34" charset="0"/>
                        </a:rPr>
                        <a:t>ROC Curve (AUC)</a:t>
                      </a:r>
                      <a:endParaRPr lang="en-US" sz="14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990601"/>
            <a:ext cx="6781800" cy="47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28601"/>
            <a:ext cx="8501495" cy="685801"/>
          </a:xfrm>
        </p:spPr>
        <p:txBody>
          <a:bodyPr>
            <a:normAutofit fontScale="90000"/>
          </a:bodyPr>
          <a:lstStyle/>
          <a:p>
            <a:r>
              <a:rPr lang="id-ID" dirty="0" err="1" smtClean="0"/>
              <a:t>Proposed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err="1" smtClean="0"/>
              <a:t>Framewor</a:t>
            </a:r>
            <a:r>
              <a:rPr lang="en-US" dirty="0"/>
              <a:t>k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523998" y="4800600"/>
          <a:ext cx="9144002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315"/>
                <a:gridCol w="783084"/>
                <a:gridCol w="1199391"/>
                <a:gridCol w="939029"/>
                <a:gridCol w="1108363"/>
                <a:gridCol w="1108363"/>
                <a:gridCol w="969819"/>
                <a:gridCol w="969819"/>
                <a:gridCol w="969819"/>
              </a:tblGrid>
              <a:tr h="350520"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Framework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Dataset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Data Preprocessor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itchFamily="34" charset="0"/>
                        </a:rPr>
                        <a:t>Feature 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Selectors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itchFamily="34" charset="0"/>
                        </a:rPr>
                        <a:t>Meta-Learning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Classifiers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Parameter Selectors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Validation Methods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Evaluation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Methods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(Menzies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et al. 2007)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NASA MDP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Log Filtering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itchFamily="34" charset="0"/>
                        </a:rPr>
                        <a:t>Info</a:t>
                      </a:r>
                      <a:r>
                        <a:rPr lang="en-US" sz="1050" baseline="0" dirty="0" smtClean="0">
                          <a:latin typeface="Calibri" pitchFamily="34" charset="0"/>
                        </a:rPr>
                        <a:t> Gain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3 algorithm</a:t>
                      </a:r>
                      <a:r>
                        <a:rPr lang="id-ID" sz="1050" baseline="0" smtClean="0">
                          <a:latin typeface="Calibri" pitchFamily="34" charset="0"/>
                        </a:rPr>
                        <a:t/>
                      </a:r>
                      <a:br>
                        <a:rPr lang="id-ID" sz="1050" baseline="0" smtClean="0">
                          <a:latin typeface="Calibri" pitchFamily="34" charset="0"/>
                        </a:rPr>
                      </a:br>
                      <a:r>
                        <a:rPr lang="id-ID" sz="1050" baseline="0" smtClean="0">
                          <a:latin typeface="Calibri" pitchFamily="34" charset="0"/>
                        </a:rPr>
                        <a:t>(</a:t>
                      </a:r>
                      <a:r>
                        <a:rPr lang="id-ID" sz="1050" smtClean="0">
                          <a:latin typeface="Calibri" pitchFamily="34" charset="0"/>
                        </a:rPr>
                        <a:t>DT, 1R, NB)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-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smtClean="0">
                          <a:latin typeface="Calibri" pitchFamily="34" charset="0"/>
                        </a:rPr>
                        <a:t> Validation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ROC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Curve (</a:t>
                      </a:r>
                      <a:r>
                        <a:rPr lang="id-ID" sz="1050" dirty="0" smtClean="0">
                          <a:latin typeface="Calibri" pitchFamily="34" charset="0"/>
                        </a:rPr>
                        <a:t>AUC)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(Lessman et al. 2008)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NASA MDP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22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algorithm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-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smtClean="0">
                          <a:latin typeface="Calibri" pitchFamily="34" charset="0"/>
                        </a:rPr>
                        <a:t> Validation</a:t>
                      </a:r>
                      <a:endParaRPr lang="en-US" sz="105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ROC Curve</a:t>
                      </a:r>
                      <a:br>
                        <a:rPr lang="id-ID" sz="1050" smtClean="0">
                          <a:latin typeface="Calibri" pitchFamily="34" charset="0"/>
                        </a:rPr>
                      </a:br>
                      <a:r>
                        <a:rPr lang="id-ID" sz="1050" smtClean="0">
                          <a:latin typeface="Calibri" pitchFamily="34" charset="0"/>
                        </a:rPr>
                        <a:t>(AUC)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(Song et al. 2011)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NASA MDP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Log Filtering</a:t>
                      </a:r>
                      <a:endParaRPr lang="en-US" sz="105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FS,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BE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3 algorithm</a:t>
                      </a:r>
                      <a:br>
                        <a:rPr lang="id-ID" sz="1050" dirty="0" smtClean="0">
                          <a:latin typeface="Calibri" pitchFamily="34" charset="0"/>
                        </a:rPr>
                      </a:br>
                      <a:r>
                        <a:rPr lang="id-ID" sz="1050" baseline="0" dirty="0" smtClean="0">
                          <a:latin typeface="Calibri" pitchFamily="34" charset="0"/>
                        </a:rPr>
                        <a:t> (</a:t>
                      </a:r>
                      <a:r>
                        <a:rPr lang="id-ID" sz="1050" dirty="0" smtClean="0">
                          <a:latin typeface="Calibri" pitchFamily="34" charset="0"/>
                        </a:rPr>
                        <a:t>DT, 1R, NB)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Validation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smtClean="0">
                          <a:latin typeface="Calibri" pitchFamily="34" charset="0"/>
                        </a:rPr>
                        <a:t>ROC Curve (AUC)</a:t>
                      </a:r>
                      <a:endParaRPr lang="en-US" sz="105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Proposed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Framework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 smtClean="0">
                          <a:latin typeface="Calibri" pitchFamily="34" charset="0"/>
                        </a:rPr>
                        <a:t>NASA MDP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-</a:t>
                      </a:r>
                      <a:endParaRPr lang="en-US" sz="105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b="1" dirty="0" smtClean="0">
                          <a:latin typeface="Calibri" pitchFamily="34" charset="0"/>
                        </a:rPr>
                        <a:t>PSO,</a:t>
                      </a:r>
                      <a:r>
                        <a:rPr lang="id-ID" sz="1050" b="1" baseline="0" dirty="0" smtClean="0">
                          <a:latin typeface="Calibri" pitchFamily="34" charset="0"/>
                        </a:rPr>
                        <a:t> GA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latin typeface="Calibri" pitchFamily="34" charset="0"/>
                        </a:rPr>
                        <a:t>Bagging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050" b="1" dirty="0" smtClean="0">
                          <a:latin typeface="Calibri" pitchFamily="34" charset="0"/>
                        </a:rPr>
                        <a:t>1</a:t>
                      </a:r>
                      <a:r>
                        <a:rPr lang="en-US" sz="1050" b="1" dirty="0" smtClean="0">
                          <a:latin typeface="Calibri" pitchFamily="34" charset="0"/>
                        </a:rPr>
                        <a:t>0</a:t>
                      </a:r>
                      <a:r>
                        <a:rPr lang="id-ID" sz="1050" b="1" dirty="0" smtClean="0">
                          <a:latin typeface="Calibri" pitchFamily="34" charset="0"/>
                        </a:rPr>
                        <a:t> algorithms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b="1" baseline="0" dirty="0" smtClean="0">
                          <a:latin typeface="Calibri" pitchFamily="34" charset="0"/>
                        </a:rPr>
                        <a:t>GA</a:t>
                      </a:r>
                      <a:endParaRPr lang="en-US" sz="1050" b="1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 smtClean="0">
                          <a:latin typeface="Calibri" pitchFamily="34" charset="0"/>
                        </a:rPr>
                        <a:t>10-Fold X</a:t>
                      </a:r>
                      <a:r>
                        <a:rPr lang="id-ID" sz="1050" baseline="0" dirty="0" smtClean="0">
                          <a:latin typeface="Calibri" pitchFamily="34" charset="0"/>
                        </a:rPr>
                        <a:t> Validation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50" dirty="0" smtClean="0">
                          <a:latin typeface="Calibri" pitchFamily="34" charset="0"/>
                        </a:rPr>
                        <a:t>ROC Curve (AUC)</a:t>
                      </a:r>
                      <a:endParaRPr lang="en-US" sz="105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66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724401" y="152400"/>
          <a:ext cx="5572125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4" imgW="6334223" imgH="5172075" progId="">
                  <p:embed/>
                </p:oleObj>
              </mc:Choice>
              <mc:Fallback>
                <p:oleObj name="Visio" r:id="rId4" imgW="6334223" imgH="51720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152400"/>
                        <a:ext cx="5572125" cy="455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79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 </a:t>
            </a:r>
            <a:r>
              <a:rPr lang="en-US" sz="4000" dirty="0" err="1"/>
              <a:t>Tahapan</a:t>
            </a:r>
            <a:r>
              <a:rPr lang="en-US" sz="4000" dirty="0"/>
              <a:t> </a:t>
            </a:r>
            <a:r>
              <a:rPr lang="en-US" sz="4000" dirty="0" err="1"/>
              <a:t>Penelitian</a:t>
            </a:r>
            <a:r>
              <a:rPr lang="en-US" sz="4000" dirty="0"/>
              <a:t> Computing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8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7886700" cy="5123999"/>
          </a:xfrm>
        </p:spPr>
        <p:txBody>
          <a:bodyPr>
            <a:noAutofit/>
          </a:bodyPr>
          <a:lstStyle/>
          <a:p>
            <a:r>
              <a:rPr lang="en-US" sz="2200" dirty="0"/>
              <a:t>Kita </a:t>
            </a:r>
            <a:r>
              <a:rPr lang="id-ID" sz="2200" dirty="0"/>
              <a:t>harus </a:t>
            </a:r>
            <a:r>
              <a:rPr lang="id-ID" sz="2200" dirty="0">
                <a:solidFill>
                  <a:srgbClr val="C00000"/>
                </a:solidFill>
              </a:rPr>
              <a:t>membangun </a:t>
            </a:r>
            <a:r>
              <a:rPr lang="id-ID" sz="2200" dirty="0">
                <a:solidFill>
                  <a:srgbClr val="C00000"/>
                </a:solidFill>
              </a:rPr>
              <a:t>dan mengusulkan </a:t>
            </a:r>
            <a:r>
              <a:rPr lang="id-ID" sz="2200" dirty="0" err="1">
                <a:solidFill>
                  <a:srgbClr val="C00000"/>
                </a:solidFill>
              </a:rPr>
              <a:t>suatu</a:t>
            </a:r>
            <a:r>
              <a:rPr lang="id-ID" sz="2200" dirty="0">
                <a:solidFill>
                  <a:srgbClr val="C00000"/>
                </a:solidFill>
              </a:rPr>
              <a:t> </a:t>
            </a:r>
            <a:r>
              <a:rPr lang="id-ID" sz="2200" dirty="0" err="1">
                <a:solidFill>
                  <a:srgbClr val="C00000"/>
                </a:solidFill>
              </a:rPr>
              <a:t>metod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(</a:t>
            </a:r>
            <a:r>
              <a:rPr lang="en-US" sz="2200" i="1" dirty="0"/>
              <a:t>proposed method</a:t>
            </a:r>
            <a:r>
              <a:rPr lang="en-US" sz="2200" dirty="0"/>
              <a:t>)</a:t>
            </a:r>
            <a:r>
              <a:rPr lang="id-ID" sz="2200" dirty="0"/>
              <a:t>, </a:t>
            </a:r>
            <a:r>
              <a:rPr lang="id-ID" sz="2200" dirty="0" err="1"/>
              <a:t>yg</a:t>
            </a:r>
            <a:r>
              <a:rPr lang="id-ID" sz="2200" dirty="0"/>
              <a:t> </a:t>
            </a:r>
            <a:r>
              <a:rPr lang="id-ID" sz="2200" dirty="0">
                <a:solidFill>
                  <a:srgbClr val="C00000"/>
                </a:solidFill>
              </a:rPr>
              <a:t>lebih </a:t>
            </a:r>
            <a:r>
              <a:rPr lang="id-ID" sz="2200" dirty="0">
                <a:solidFill>
                  <a:srgbClr val="C00000"/>
                </a:solidFill>
              </a:rPr>
              <a:t>baik  </a:t>
            </a:r>
            <a:r>
              <a:rPr lang="id-ID" sz="2200" dirty="0"/>
              <a:t>bila dibandingkan dengan metode-metode yang ada saat </a:t>
            </a:r>
            <a:r>
              <a:rPr lang="id-ID" sz="2200" dirty="0"/>
              <a:t>ini</a:t>
            </a:r>
            <a:endParaRPr lang="en-US" sz="2200" dirty="0"/>
          </a:p>
          <a:p>
            <a:r>
              <a:rPr lang="en-US" sz="2200" dirty="0"/>
              <a:t>K</a:t>
            </a:r>
            <a:r>
              <a:rPr lang="id-ID" sz="2200" dirty="0" err="1"/>
              <a:t>eunggulan</a:t>
            </a:r>
            <a:r>
              <a:rPr lang="id-ID" sz="2200" dirty="0"/>
              <a:t> </a:t>
            </a:r>
            <a:r>
              <a:rPr lang="id-ID" sz="2200" dirty="0"/>
              <a:t>metode </a:t>
            </a:r>
            <a:r>
              <a:rPr lang="en-US" sz="2200" dirty="0"/>
              <a:t>yang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usulkan</a:t>
            </a:r>
            <a:r>
              <a:rPr lang="en-US" sz="2200" dirty="0"/>
              <a:t> </a:t>
            </a:r>
            <a:r>
              <a:rPr lang="id-ID" sz="2200" dirty="0">
                <a:solidFill>
                  <a:srgbClr val="C00000"/>
                </a:solidFill>
              </a:rPr>
              <a:t>harus </a:t>
            </a:r>
            <a:r>
              <a:rPr lang="id-ID" sz="2200" dirty="0">
                <a:solidFill>
                  <a:srgbClr val="C00000"/>
                </a:solidFill>
              </a:rPr>
              <a:t>dilandasi </a:t>
            </a:r>
            <a:r>
              <a:rPr lang="id-ID" sz="2200" dirty="0"/>
              <a:t>(</a:t>
            </a:r>
            <a:r>
              <a:rPr lang="id-ID" sz="2200" i="1" dirty="0" err="1"/>
              <a:t>reference</a:t>
            </a:r>
            <a:r>
              <a:rPr lang="id-ID" sz="2200" dirty="0"/>
              <a:t>), </a:t>
            </a:r>
            <a:r>
              <a:rPr lang="id-ID" sz="2200" dirty="0">
                <a:solidFill>
                  <a:srgbClr val="C00000"/>
                </a:solidFill>
              </a:rPr>
              <a:t>dibuktikan secara </a:t>
            </a:r>
            <a:r>
              <a:rPr lang="id-ID" sz="2200" dirty="0">
                <a:solidFill>
                  <a:srgbClr val="C00000"/>
                </a:solidFill>
              </a:rPr>
              <a:t>matematis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dan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id-ID" sz="2200" dirty="0">
                <a:solidFill>
                  <a:srgbClr val="C00000"/>
                </a:solidFill>
              </a:rPr>
              <a:t>empiris </a:t>
            </a:r>
            <a:r>
              <a:rPr lang="id-ID" sz="2200" dirty="0"/>
              <a:t>lewat hasil eksperimen dan perbandingan dengan metode yang </a:t>
            </a:r>
            <a:r>
              <a:rPr lang="id-ID" sz="2200" dirty="0"/>
              <a:t>ada</a:t>
            </a:r>
            <a:endParaRPr lang="en-US" sz="2200" dirty="0"/>
          </a:p>
          <a:p>
            <a:r>
              <a:rPr lang="id-ID" sz="2200" dirty="0"/>
              <a:t>Metode yang </a:t>
            </a:r>
            <a:r>
              <a:rPr lang="id-ID" sz="2200" dirty="0"/>
              <a:t>kita usulkan itu </a:t>
            </a:r>
            <a:r>
              <a:rPr lang="id-ID" sz="2200" dirty="0"/>
              <a:t>bisa </a:t>
            </a:r>
            <a:r>
              <a:rPr lang="id-ID" sz="2200" dirty="0"/>
              <a:t>saja dari </a:t>
            </a:r>
            <a:r>
              <a:rPr lang="id-ID" sz="2200" i="1" dirty="0" err="1"/>
              <a:t>state-of-the-art</a:t>
            </a:r>
            <a:r>
              <a:rPr lang="id-ID" sz="2200" i="1" dirty="0"/>
              <a:t> </a:t>
            </a:r>
            <a:r>
              <a:rPr lang="id-ID" sz="2200" i="1" dirty="0" err="1"/>
              <a:t>methods</a:t>
            </a:r>
            <a:r>
              <a:rPr lang="en-US" sz="2200" dirty="0"/>
              <a:t>, </a:t>
            </a:r>
            <a:r>
              <a:rPr lang="id-ID" sz="2200" dirty="0"/>
              <a:t>kita </a:t>
            </a:r>
            <a:r>
              <a:rPr lang="id-ID" sz="2200" dirty="0"/>
              <a:t>kemudian </a:t>
            </a:r>
            <a:r>
              <a:rPr lang="id-ID" sz="2200" dirty="0">
                <a:solidFill>
                  <a:srgbClr val="C00000"/>
                </a:solidFill>
              </a:rPr>
              <a:t>“menambahkan” sesuatu </a:t>
            </a:r>
            <a:r>
              <a:rPr lang="id-ID" sz="2200" dirty="0"/>
              <a:t>(algoritma, koefisien, formula, </a:t>
            </a:r>
            <a:r>
              <a:rPr lang="id-ID" sz="2200" dirty="0" err="1"/>
              <a:t>dsb</a:t>
            </a:r>
            <a:r>
              <a:rPr lang="id-ID" sz="2200" dirty="0"/>
              <a:t>), yang akhirnya ketika kita bandingkan dengan metode </a:t>
            </a:r>
            <a:r>
              <a:rPr lang="id-ID" sz="2200" dirty="0" err="1"/>
              <a:t>original</a:t>
            </a:r>
            <a:r>
              <a:rPr lang="id-ID" sz="2200" dirty="0"/>
              <a:t>, metode kita lebih baik (</a:t>
            </a:r>
            <a:r>
              <a:rPr lang="id-ID" sz="2200" dirty="0">
                <a:solidFill>
                  <a:srgbClr val="C00000"/>
                </a:solidFill>
              </a:rPr>
              <a:t>lebih cepat</a:t>
            </a:r>
            <a:r>
              <a:rPr lang="id-ID" sz="2200" dirty="0"/>
              <a:t>, </a:t>
            </a:r>
            <a:r>
              <a:rPr lang="id-ID" sz="2200" dirty="0">
                <a:solidFill>
                  <a:srgbClr val="C00000"/>
                </a:solidFill>
              </a:rPr>
              <a:t>lebih akurat</a:t>
            </a:r>
            <a:r>
              <a:rPr lang="id-ID" sz="2200" dirty="0"/>
              <a:t>, </a:t>
            </a:r>
            <a:r>
              <a:rPr lang="id-ID" sz="2200" dirty="0">
                <a:solidFill>
                  <a:srgbClr val="C00000"/>
                </a:solidFill>
              </a:rPr>
              <a:t>lebih konsisten</a:t>
            </a:r>
            <a:r>
              <a:rPr lang="id-ID" sz="2200" dirty="0"/>
              <a:t>, </a:t>
            </a:r>
            <a:r>
              <a:rPr lang="id-ID" sz="2200" dirty="0" err="1"/>
              <a:t>dsb</a:t>
            </a:r>
            <a:r>
              <a:rPr lang="id-ID" sz="2200" dirty="0"/>
              <a:t>). </a:t>
            </a:r>
            <a:endParaRPr lang="en-US" sz="2200" dirty="0"/>
          </a:p>
          <a:p>
            <a:r>
              <a:rPr lang="id-ID" sz="2200" dirty="0">
                <a:solidFill>
                  <a:srgbClr val="C00000"/>
                </a:solidFill>
              </a:rPr>
              <a:t>“</a:t>
            </a:r>
            <a:r>
              <a:rPr lang="id-ID" sz="2200" dirty="0">
                <a:solidFill>
                  <a:srgbClr val="C00000"/>
                </a:solidFill>
              </a:rPr>
              <a:t>Penambahan” </a:t>
            </a:r>
            <a:r>
              <a:rPr lang="id-ID" sz="2200" dirty="0"/>
              <a:t>yang kita lakukan dan akhirnya membuat pemecahan masalah menjadi lebih baik itulah yang disebut dengan </a:t>
            </a:r>
            <a:r>
              <a:rPr lang="id-ID" sz="2200" dirty="0">
                <a:solidFill>
                  <a:srgbClr val="C00000"/>
                </a:solidFill>
              </a:rPr>
              <a:t>kontribusi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ke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pengetahuan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i="1" dirty="0"/>
              <a:t>contribution to knowledge</a:t>
            </a:r>
            <a:r>
              <a:rPr lang="en-US" sz="2200" dirty="0"/>
              <a:t>) (Dawson, 2009)</a:t>
            </a:r>
            <a:endParaRPr lang="id-ID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Penentuan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941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Pahami</a:t>
            </a:r>
            <a:r>
              <a:rPr lang="en-US" dirty="0" smtClean="0"/>
              <a:t> slide no 6 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Carilah</a:t>
            </a:r>
            <a:r>
              <a:rPr lang="en-US" dirty="0" smtClean="0"/>
              <a:t> trend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smtClean="0"/>
              <a:t> 3.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05000" y="1447800"/>
          <a:ext cx="8458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685800"/>
          </a:xfrm>
        </p:spPr>
        <p:txBody>
          <a:bodyPr>
            <a:normAutofit/>
          </a:bodyPr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Computing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89177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i="1" dirty="0">
                <a:solidFill>
                  <a:prstClr val="black"/>
                </a:solidFill>
                <a:latin typeface="Tahoma" pitchFamily="34" charset="0"/>
                <a:ea typeface="ＭＳ Ｐゴシック" pitchFamily="50" charset="-128"/>
              </a:rPr>
              <a:t>*https://www.site.uottawa.ca/~bochmann/dsrg/how-to-do-good-research/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i="1" dirty="0">
                <a:solidFill>
                  <a:prstClr val="black"/>
                </a:solidFill>
                <a:latin typeface="Tahoma" pitchFamily="34" charset="0"/>
                <a:ea typeface="ＭＳ Ｐゴシック" pitchFamily="50" charset="-128"/>
              </a:rPr>
              <a:t>*http://romisatriawahono.net/2013/01/23/tahapan-memulai-penelitian-untuk-mahasiswa-galau/</a:t>
            </a:r>
          </a:p>
        </p:txBody>
      </p:sp>
    </p:spTree>
    <p:extLst>
      <p:ext uri="{BB962C8B-B14F-4D97-AF65-F5344CB8AC3E}">
        <p14:creationId xmlns:p14="http://schemas.microsoft.com/office/powerpoint/2010/main" val="655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8439150" cy="512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kuliah</a:t>
            </a:r>
            <a:r>
              <a:rPr lang="en-US" dirty="0" smtClean="0">
                <a:solidFill>
                  <a:srgbClr val="C00000"/>
                </a:solidFill>
              </a:rPr>
              <a:t> yang </a:t>
            </a:r>
            <a:r>
              <a:rPr lang="en-US" dirty="0" err="1" smtClean="0">
                <a:solidFill>
                  <a:srgbClr val="C00000"/>
                </a:solidFill>
              </a:rPr>
              <a:t>sudah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kita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terima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di </a:t>
            </a:r>
            <a:r>
              <a:rPr lang="en-US" dirty="0" err="1" smtClean="0"/>
              <a:t>perkuliahan</a:t>
            </a: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Bidang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di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smtClean="0"/>
              <a:t>computing: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passion!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Software Engineering (SE)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71165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Penentuan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14600" y="2743200"/>
          <a:ext cx="6096000" cy="1854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Engineering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 Processing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Vision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Computer Interaction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 Computing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Information Retrieval</a:t>
                      </a:r>
                      <a:endParaRPr lang="id-ID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Bioinformatics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dsb</a:t>
                      </a:r>
                      <a:endParaRPr lang="id-ID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27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80772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en-US" sz="3200" dirty="0"/>
              <a:t> </a:t>
            </a:r>
            <a:r>
              <a:rPr lang="en-US" sz="3200" dirty="0" err="1"/>
              <a:t>berbagai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mata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kuliah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telah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diajarkan</a:t>
            </a:r>
            <a:r>
              <a:rPr lang="en-US" sz="3200" dirty="0"/>
              <a:t>,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paper </a:t>
            </a:r>
            <a:r>
              <a:rPr lang="en-US" sz="3200" dirty="0" err="1">
                <a:solidFill>
                  <a:srgbClr val="C00000"/>
                </a:solidFill>
              </a:rPr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buku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telah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dibaca</a:t>
            </a:r>
            <a:endParaRPr lang="en-US" sz="32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Tentukan</a:t>
            </a:r>
            <a:r>
              <a:rPr lang="en-US" sz="3200" dirty="0"/>
              <a:t> </a:t>
            </a:r>
            <a:r>
              <a:rPr lang="en-US" sz="3200" dirty="0" err="1"/>
              <a:t>bidang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sub </a:t>
            </a:r>
            <a:r>
              <a:rPr lang="en-US" sz="3200" dirty="0" err="1"/>
              <a:t>bidang</a:t>
            </a:r>
            <a:r>
              <a:rPr lang="en-US" sz="3200" dirty="0"/>
              <a:t> (</a:t>
            </a:r>
            <a:r>
              <a:rPr lang="id-ID" sz="3200" dirty="0">
                <a:solidFill>
                  <a:srgbClr val="C00000"/>
                </a:solidFill>
              </a:rPr>
              <a:t>field dan subfield</a:t>
            </a:r>
            <a:r>
              <a:rPr lang="en-US" sz="3200" dirty="0"/>
              <a:t>) p</a:t>
            </a:r>
            <a:r>
              <a:rPr lang="id-ID" sz="3200" dirty="0"/>
              <a:t>enelitian</a:t>
            </a:r>
            <a:r>
              <a:rPr lang="en-US" sz="3200" dirty="0"/>
              <a:t> yang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tertarik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melakukannya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Baca </a:t>
            </a:r>
            <a:r>
              <a:rPr lang="en-US" sz="3200" dirty="0" err="1"/>
              <a:t>artikel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tahapan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memulai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penelitian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utk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mahasiswa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galau</a:t>
            </a:r>
            <a:r>
              <a:rPr lang="en-US" sz="3200" dirty="0"/>
              <a:t> di </a:t>
            </a:r>
            <a:r>
              <a:rPr lang="en-US" sz="3200" i="1" dirty="0">
                <a:solidFill>
                  <a:srgbClr val="0070C0"/>
                </a:solidFill>
              </a:rPr>
              <a:t>http://romisatriawahono.net</a:t>
            </a:r>
            <a:endParaRPr lang="en-US" sz="3200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789988" cy="647700"/>
          </a:xfrm>
        </p:spPr>
        <p:txBody>
          <a:bodyPr>
            <a:noAutofit/>
          </a:bodyPr>
          <a:lstStyle/>
          <a:p>
            <a:r>
              <a:rPr lang="id-ID" dirty="0"/>
              <a:t>Tugas Menentukan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id-ID" dirty="0"/>
              <a:t>Penelitian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213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95400"/>
            <a:ext cx="8058150" cy="510029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Searching</a:t>
            </a:r>
            <a:r>
              <a:rPr lang="en-US" dirty="0" smtClean="0"/>
              <a:t> di </a:t>
            </a:r>
            <a:r>
              <a:rPr lang="en-US" dirty="0" err="1" smtClean="0"/>
              <a:t>google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scholar, ACM, IEEE Explore, </a:t>
            </a:r>
            <a:r>
              <a:rPr lang="en-US" dirty="0" err="1" smtClean="0"/>
              <a:t>ScienceDirect.Com</a:t>
            </a:r>
            <a:r>
              <a:rPr lang="en-US" dirty="0" smtClean="0"/>
              <a:t>:</a:t>
            </a:r>
          </a:p>
          <a:p>
            <a:pPr lvl="1"/>
            <a:r>
              <a:rPr lang="id-ID" dirty="0" err="1" smtClean="0"/>
              <a:t>research</a:t>
            </a:r>
            <a:r>
              <a:rPr lang="id-ID" dirty="0" smtClean="0"/>
              <a:t> </a:t>
            </a:r>
            <a:r>
              <a:rPr lang="id-ID" dirty="0" err="1" smtClean="0">
                <a:solidFill>
                  <a:srgbClr val="0070C0"/>
                </a:solidFill>
              </a:rPr>
              <a:t>trends</a:t>
            </a:r>
            <a:r>
              <a:rPr lang="en-US" dirty="0" smtClean="0">
                <a:solidFill>
                  <a:srgbClr val="0070C0"/>
                </a:solidFill>
              </a:rPr>
              <a:t> challenge topics</a:t>
            </a:r>
            <a:r>
              <a:rPr lang="id-ID" dirty="0" smtClean="0">
                <a:solidFill>
                  <a:srgbClr val="0070C0"/>
                </a:solidFill>
              </a:rPr>
              <a:t> </a:t>
            </a:r>
            <a:r>
              <a:rPr lang="id-ID" dirty="0" smtClean="0"/>
              <a:t>on</a:t>
            </a:r>
            <a:r>
              <a:rPr lang="en-US" dirty="0" smtClean="0"/>
              <a:t> NAMA BIDANG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id-ID" dirty="0" err="1" smtClean="0">
                <a:solidFill>
                  <a:srgbClr val="C00000"/>
                </a:solidFill>
              </a:rPr>
              <a:t>ontoh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</a:t>
            </a:r>
            <a:r>
              <a:rPr lang="id-ID" dirty="0" smtClean="0"/>
              <a:t>ari </a:t>
            </a:r>
            <a:r>
              <a:rPr lang="en-US" dirty="0" smtClean="0"/>
              <a:t>paper-paper survey </a:t>
            </a:r>
            <a:r>
              <a:rPr lang="en-US" dirty="0" err="1" smtClean="0"/>
              <a:t>dan</a:t>
            </a:r>
            <a:r>
              <a:rPr lang="en-US" dirty="0" smtClean="0"/>
              <a:t> review </a:t>
            </a:r>
            <a:r>
              <a:rPr lang="en-US" dirty="0" err="1" smtClean="0"/>
              <a:t>tentang</a:t>
            </a:r>
            <a:r>
              <a:rPr lang="en-US" dirty="0" smtClean="0"/>
              <a:t> software engineering,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trend </a:t>
            </a:r>
            <a:r>
              <a:rPr lang="en-US" dirty="0" err="1" smtClean="0">
                <a:solidFill>
                  <a:srgbClr val="0070C0"/>
                </a:solidFill>
              </a:rPr>
              <a:t>penelitian</a:t>
            </a:r>
            <a:r>
              <a:rPr lang="en-US" dirty="0" smtClean="0">
                <a:solidFill>
                  <a:srgbClr val="0070C0"/>
                </a:solidFill>
              </a:rPr>
              <a:t> di </a:t>
            </a:r>
            <a:r>
              <a:rPr lang="en-US" dirty="0" err="1" smtClean="0">
                <a:solidFill>
                  <a:srgbClr val="0070C0"/>
                </a:solidFill>
              </a:rPr>
              <a:t>bidang</a:t>
            </a:r>
            <a:r>
              <a:rPr lang="en-US" dirty="0" smtClean="0">
                <a:solidFill>
                  <a:srgbClr val="0070C0"/>
                </a:solidFill>
              </a:rPr>
              <a:t> SE</a:t>
            </a:r>
            <a:r>
              <a:rPr lang="en-US" dirty="0" smtClean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Autonomic Computing or Self Adaptive Software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Software Effort/Cost Estimation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Software Defect Prediction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Software Process Improvement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Service Oriented Architecture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 Computing Applications in Software Testing, Design, Requirement Engineering, Product Lines,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id-ID" dirty="0" err="1" smtClean="0"/>
              <a:t>aya</a:t>
            </a:r>
            <a:r>
              <a:rPr lang="id-ID" dirty="0" smtClean="0"/>
              <a:t> mengambil </a:t>
            </a:r>
            <a:r>
              <a:rPr lang="id-ID" dirty="0"/>
              <a:t>topik </a:t>
            </a:r>
            <a:r>
              <a:rPr lang="id-ID" dirty="0" smtClean="0"/>
              <a:t>penelitian</a:t>
            </a:r>
            <a:r>
              <a:rPr lang="en-US" dirty="0" smtClean="0"/>
              <a:t>: </a:t>
            </a:r>
            <a:r>
              <a:rPr lang="id-ID" dirty="0" err="1" smtClean="0">
                <a:solidFill>
                  <a:srgbClr val="0070C0"/>
                </a:solidFill>
              </a:rPr>
              <a:t>Software</a:t>
            </a:r>
            <a:r>
              <a:rPr lang="id-ID" dirty="0" smtClean="0">
                <a:solidFill>
                  <a:srgbClr val="0070C0"/>
                </a:solidFill>
              </a:rPr>
              <a:t> </a:t>
            </a:r>
            <a:r>
              <a:rPr lang="id-ID" dirty="0" err="1" smtClean="0">
                <a:solidFill>
                  <a:srgbClr val="0070C0"/>
                </a:solidFill>
              </a:rPr>
              <a:t>Defect</a:t>
            </a:r>
            <a:r>
              <a:rPr lang="id-ID" dirty="0" smtClean="0">
                <a:solidFill>
                  <a:srgbClr val="0070C0"/>
                </a:solidFill>
              </a:rPr>
              <a:t> </a:t>
            </a:r>
            <a:r>
              <a:rPr lang="id-ID" dirty="0" err="1" smtClean="0">
                <a:solidFill>
                  <a:srgbClr val="0070C0"/>
                </a:solidFill>
              </a:rPr>
              <a:t>Prediction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Penentuan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667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033514" y="1120977"/>
          <a:ext cx="8134350" cy="469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286750" cy="685800"/>
          </a:xfrm>
        </p:spPr>
        <p:txBody>
          <a:bodyPr>
            <a:normAutofit/>
          </a:bodyPr>
          <a:lstStyle/>
          <a:p>
            <a:r>
              <a:rPr lang="en-US" dirty="0"/>
              <a:t>Software Engineering Research Trends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866423" y="5891775"/>
            <a:ext cx="74629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600" i="1" dirty="0"/>
              <a:t>* Resources: - Survey Papers from </a:t>
            </a:r>
            <a:r>
              <a:rPr lang="en-US" sz="1600" i="1" dirty="0" err="1"/>
              <a:t>ScienceDirect</a:t>
            </a:r>
            <a:r>
              <a:rPr lang="en-US" sz="1600" i="1" dirty="0"/>
              <a:t>, </a:t>
            </a:r>
            <a:r>
              <a:rPr lang="en-US" sz="1600" i="1" dirty="0" err="1"/>
              <a:t>SpringerLink</a:t>
            </a:r>
            <a:r>
              <a:rPr lang="en-US" sz="1600" i="1" dirty="0"/>
              <a:t>, and IEEE Explore</a:t>
            </a:r>
          </a:p>
          <a:p>
            <a:pPr algn="l"/>
            <a:r>
              <a:rPr lang="en-US" sz="1600" i="1" dirty="0"/>
              <a:t>	   - Publication Year: 2011-2014</a:t>
            </a:r>
            <a:endParaRPr lang="id-ID" sz="1600" i="1" dirty="0"/>
          </a:p>
        </p:txBody>
      </p:sp>
    </p:spTree>
    <p:extLst>
      <p:ext uri="{BB962C8B-B14F-4D97-AF65-F5344CB8AC3E}">
        <p14:creationId xmlns:p14="http://schemas.microsoft.com/office/powerpoint/2010/main" val="272970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49"/>
            <a:ext cx="8058150" cy="4887914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Estimasi</a:t>
            </a:r>
            <a:r>
              <a:rPr lang="en-US" dirty="0"/>
              <a:t> (Estimation)</a:t>
            </a:r>
            <a:endParaRPr lang="id-ID" dirty="0"/>
          </a:p>
          <a:p>
            <a:pPr marL="801687" lvl="1" indent="-514350" algn="just"/>
            <a:r>
              <a:rPr lang="en-US" dirty="0"/>
              <a:t>Neural Network, Multiple Linear Regression, </a:t>
            </a:r>
            <a:r>
              <a:rPr lang="en-US" dirty="0" err="1"/>
              <a:t>dsb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Prediksi</a:t>
            </a:r>
            <a:r>
              <a:rPr lang="en-US" dirty="0"/>
              <a:t> (Prediction):</a:t>
            </a:r>
          </a:p>
          <a:p>
            <a:pPr marL="863600" lvl="1" indent="-514350" algn="just"/>
            <a:r>
              <a:rPr lang="en-US" dirty="0"/>
              <a:t>Neural Network, </a:t>
            </a:r>
            <a:r>
              <a:rPr lang="en-US" dirty="0" err="1"/>
              <a:t>Multipl</a:t>
            </a:r>
            <a:r>
              <a:rPr lang="id-ID" dirty="0"/>
              <a:t>e </a:t>
            </a:r>
            <a:r>
              <a:rPr lang="en-US" dirty="0"/>
              <a:t>Linear Regression, </a:t>
            </a:r>
            <a:r>
              <a:rPr lang="id-ID" dirty="0"/>
              <a:t>SVM, </a:t>
            </a:r>
            <a:r>
              <a:rPr lang="en-US" dirty="0" err="1"/>
              <a:t>dsb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Klasifikasi (Classification): </a:t>
            </a:r>
            <a:endParaRPr lang="en-US" dirty="0"/>
          </a:p>
          <a:p>
            <a:pPr marL="914400" lvl="1" indent="-514350" algn="just"/>
            <a:r>
              <a:rPr lang="en-US" dirty="0"/>
              <a:t>CART, K-NN, ID3, C4.5, </a:t>
            </a:r>
            <a:r>
              <a:rPr lang="en-US" dirty="0" err="1"/>
              <a:t>dsb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Pengelompokan</a:t>
            </a:r>
            <a:r>
              <a:rPr lang="en-US" dirty="0"/>
              <a:t> (Clustering):</a:t>
            </a:r>
            <a:endParaRPr lang="en-US" dirty="0"/>
          </a:p>
          <a:p>
            <a:pPr marL="914400" lvl="1" indent="-514350" algn="just"/>
            <a:r>
              <a:rPr lang="en-US" dirty="0"/>
              <a:t>K-Means,</a:t>
            </a:r>
            <a:r>
              <a:rPr lang="id-ID" dirty="0"/>
              <a:t> </a:t>
            </a:r>
            <a:r>
              <a:rPr lang="id-ID" dirty="0"/>
              <a:t>Fuzzy C-Means, SOM, K-Medoids</a:t>
            </a:r>
            <a:r>
              <a:rPr lang="en-US" dirty="0"/>
              <a:t>, </a:t>
            </a:r>
            <a:r>
              <a:rPr lang="en-US" dirty="0" err="1"/>
              <a:t>dsb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Asosiasi</a:t>
            </a:r>
            <a:r>
              <a:rPr lang="en-US" dirty="0"/>
              <a:t> (Association):</a:t>
            </a:r>
          </a:p>
          <a:p>
            <a:pPr marL="914400" lvl="1" indent="-514350" algn="just"/>
            <a:r>
              <a:rPr lang="id-ID" dirty="0"/>
              <a:t>Apriori, FP-Growth, </a:t>
            </a:r>
            <a:r>
              <a:rPr lang="en-US" dirty="0" err="1"/>
              <a:t>dsb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3600" dirty="0"/>
              <a:t>Image Restoration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Image Compression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Biometrics:</a:t>
            </a:r>
          </a:p>
          <a:p>
            <a:pPr marL="801687" lvl="1" indent="-514350"/>
            <a:r>
              <a:rPr lang="id-ID" sz="2800" dirty="0"/>
              <a:t>Face/Fingerprint/Iris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Real Application:</a:t>
            </a:r>
          </a:p>
          <a:p>
            <a:pPr marL="801687" lvl="1" indent="-514350">
              <a:buFont typeface="+mj-lt"/>
              <a:buAutoNum type="arabicPeriod"/>
            </a:pPr>
            <a:r>
              <a:rPr lang="id-ID" sz="3200" dirty="0"/>
              <a:t>Car Plate Identification</a:t>
            </a:r>
          </a:p>
          <a:p>
            <a:pPr marL="801687" lvl="1" indent="-514350">
              <a:buFont typeface="+mj-lt"/>
              <a:buAutoNum type="arabicPeriod"/>
            </a:pPr>
            <a:r>
              <a:rPr lang="id-ID" sz="3200" dirty="0"/>
              <a:t>Vehicle Motion Detection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1" y="1905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15773</TotalTime>
  <Words>1541</Words>
  <Application>Microsoft Office PowerPoint</Application>
  <PresentationFormat>Widescreen</PresentationFormat>
  <Paragraphs>259</Paragraphs>
  <Slides>21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MS PGothic</vt:lpstr>
      <vt:lpstr>Arial</vt:lpstr>
      <vt:lpstr>Calibri</vt:lpstr>
      <vt:lpstr>Calibri Light</vt:lpstr>
      <vt:lpstr>Constantia</vt:lpstr>
      <vt:lpstr>Tahoma</vt:lpstr>
      <vt:lpstr>Times New Roman</vt:lpstr>
      <vt:lpstr>Office Theme</vt:lpstr>
      <vt:lpstr>Custom Design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Visio</vt:lpstr>
      <vt:lpstr>INA047 - PPT - SESI 4 METODOLOGI PENELITIAN</vt:lpstr>
      <vt:lpstr>2.2 Tahapan Penelitian Computing</vt:lpstr>
      <vt:lpstr>Tahapan Penelitian Computing</vt:lpstr>
      <vt:lpstr>1. Penentuan Bidang Penelitian</vt:lpstr>
      <vt:lpstr>Tugas Menentukan Bidang Penelitian</vt:lpstr>
      <vt:lpstr>2. Penentuan Topik Penelitian</vt:lpstr>
      <vt:lpstr>Software Engineering Research Trends</vt:lpstr>
      <vt:lpstr>Data Mining</vt:lpstr>
      <vt:lpstr>Image Processing</vt:lpstr>
      <vt:lpstr>Kumpulan Survey Paper di Berbagai Bidang Penelitian Computing</vt:lpstr>
      <vt:lpstr>3. Penentuan Masalah Penelitian </vt:lpstr>
      <vt:lpstr>Susun Research Problem dan Landasan</vt:lpstr>
      <vt:lpstr>4. Perangkuman Metode Yang Ada</vt:lpstr>
      <vt:lpstr>The State-of-the-Art Method</vt:lpstr>
      <vt:lpstr>State-of-the-Art Frameworks in Software Defect Prediction</vt:lpstr>
      <vt:lpstr>Menzies Framework (Menzies et al. 2007)</vt:lpstr>
      <vt:lpstr>Lessmann Framework (Lessmann et al. 2008) </vt:lpstr>
      <vt:lpstr>Song Framework (Song et al. 2011) </vt:lpstr>
      <vt:lpstr>Proposed Framework</vt:lpstr>
      <vt:lpstr>5. Penentuan Metode Yang Diusulkan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some</cp:lastModifiedBy>
  <cp:revision>20</cp:revision>
  <dcterms:created xsi:type="dcterms:W3CDTF">2021-08-03T05:39:13Z</dcterms:created>
  <dcterms:modified xsi:type="dcterms:W3CDTF">2021-10-19T23:51:44Z</dcterms:modified>
</cp:coreProperties>
</file>