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FBB52-BA33-4A5A-8394-0C3F433F6C95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9CAA1-5494-41EF-8273-FFD5FC0F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8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956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74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xmlns="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xmlns="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xmlns="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/>
              <a:t>KODE MK - PPT - SESI </a:t>
            </a:r>
            <a:r>
              <a:rPr lang="en-US" sz="3600" b="1" dirty="0" smtClean="0"/>
              <a:t>11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NAMA </a:t>
            </a:r>
            <a:r>
              <a:rPr lang="en-US" sz="3600" b="1" dirty="0" err="1" smtClean="0"/>
              <a:t>Metodologi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Penelitian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fi-FI" dirty="0" smtClean="0"/>
              <a:t>Syam Gunawan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Formulasi</a:t>
            </a:r>
            <a:r>
              <a:rPr lang="en-US" dirty="0" smtClean="0"/>
              <a:t> RP-RQ-RO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524000" y="1066800"/>
          <a:ext cx="9143998" cy="5791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/>
                <a:gridCol w="1371600"/>
                <a:gridCol w="609600"/>
                <a:gridCol w="2895600"/>
                <a:gridCol w="457200"/>
                <a:gridCol w="3352798"/>
              </a:tblGrid>
              <a:tr h="508520">
                <a:tc grid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Research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Problems (RP)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Research Questions (RQ)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Research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Objectives (RO)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611859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RP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Data set pada prediksi cacat software berdimensi tinggi, dan memiliki </a:t>
                      </a:r>
                      <a:r>
                        <a:rPr lang="nn-NO" sz="1800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atribut yang bersifat noisy</a:t>
                      </a:r>
                      <a:r>
                        <a:rPr lang="nn-NO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, serta </a:t>
                      </a:r>
                      <a:r>
                        <a:rPr lang="nn-NO" sz="1800" baseline="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</a:rPr>
                        <a:t>classnya bersifat tidak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Algoritma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pemilihan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fitur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apa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performanya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terbaik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meyelesaikan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masalah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atribut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yang noisy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prediksi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cacat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software?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libri" panose="020F0502020204030204" pitchFamily="34" charset="0"/>
                        </a:rPr>
                        <a:t>RO1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mengidentifikasi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algoritma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pemilihan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fitur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apa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memiliki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performa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terbaik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apabila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digunakan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menyelesaikan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masalah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atribut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yang noisy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prediksi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cacat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software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6118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Algoritma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meta learning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apa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performanya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terbaik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menyelesaikan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masalah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class imbalance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prediksi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cacat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software?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libri" panose="020F0502020204030204" pitchFamily="34" charset="0"/>
                        </a:rPr>
                        <a:t>RO2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mengidentifikasi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algoritma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meta learning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apa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memiliki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performa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terbaik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apabila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digunakan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menyelesaikan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masalah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class imbalance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prediksi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cacat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software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52556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Bagaimana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pengaruh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penggabungan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algoritma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pemilihan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fitur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metode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meta learning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apabila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digunakan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prediksi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cacat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software?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libri" panose="020F0502020204030204" pitchFamily="34" charset="0"/>
                        </a:rPr>
                        <a:t>RO3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mengembangkan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algoritma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baru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menggabungkan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algoritma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pemilihan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fitur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meta learning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prediksi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cacat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software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49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8058150" cy="4792663"/>
          </a:xfrm>
        </p:spPr>
        <p:txBody>
          <a:bodyPr/>
          <a:lstStyle/>
          <a:p>
            <a:r>
              <a:rPr lang="fi-FI" sz="3200" dirty="0">
                <a:solidFill>
                  <a:srgbClr val="C00000"/>
                </a:solidFill>
              </a:rPr>
              <a:t>Menarik</a:t>
            </a:r>
            <a:r>
              <a:rPr lang="fi-FI" sz="3200" dirty="0"/>
              <a:t>: Memotivasi kita untuk melakukan</a:t>
            </a:r>
            <a:r>
              <a:rPr lang="id-ID" sz="3200" dirty="0"/>
              <a:t> </a:t>
            </a:r>
            <a:r>
              <a:rPr lang="en-US" sz="3200" dirty="0" err="1"/>
              <a:t>penelitian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serius</a:t>
            </a:r>
            <a:endParaRPr lang="en-US" sz="3200" dirty="0"/>
          </a:p>
          <a:p>
            <a:r>
              <a:rPr lang="en-US" sz="3200" dirty="0" err="1">
                <a:solidFill>
                  <a:srgbClr val="C00000"/>
                </a:solidFill>
              </a:rPr>
              <a:t>Bermanfaat</a:t>
            </a:r>
            <a:r>
              <a:rPr lang="en-US" sz="3200" dirty="0"/>
              <a:t>: </a:t>
            </a:r>
            <a:r>
              <a:rPr lang="en-US" sz="3200" dirty="0" err="1"/>
              <a:t>Manfaat</a:t>
            </a:r>
            <a:r>
              <a:rPr lang="en-US" sz="3200" dirty="0"/>
              <a:t> </a:t>
            </a:r>
            <a:r>
              <a:rPr lang="en-US" sz="3200" dirty="0" err="1"/>
              <a:t>bagi</a:t>
            </a:r>
            <a:r>
              <a:rPr lang="en-US" sz="3200" dirty="0"/>
              <a:t> </a:t>
            </a:r>
            <a:r>
              <a:rPr lang="en-US" sz="3200" dirty="0" err="1"/>
              <a:t>masyarakat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id-ID" sz="3200" dirty="0"/>
              <a:t> </a:t>
            </a:r>
            <a:r>
              <a:rPr lang="sv-SE" sz="3200" dirty="0"/>
              <a:t>skala besar maupun kecil (kampus, sekolah, </a:t>
            </a:r>
            <a:r>
              <a:rPr lang="en-US" sz="3200" dirty="0" err="1"/>
              <a:t>kelurahan</a:t>
            </a:r>
            <a:r>
              <a:rPr lang="en-US" sz="3200" dirty="0"/>
              <a:t>, </a:t>
            </a:r>
            <a:r>
              <a:rPr lang="en-US" sz="3200" dirty="0" err="1"/>
              <a:t>dsb</a:t>
            </a:r>
            <a:r>
              <a:rPr lang="en-US" sz="3200" dirty="0"/>
              <a:t>)</a:t>
            </a:r>
          </a:p>
          <a:p>
            <a:r>
              <a:rPr lang="en-US" sz="3200" dirty="0">
                <a:solidFill>
                  <a:srgbClr val="C00000"/>
                </a:solidFill>
              </a:rPr>
              <a:t>Hal Yang </a:t>
            </a:r>
            <a:r>
              <a:rPr lang="en-US" sz="3200" dirty="0" err="1">
                <a:solidFill>
                  <a:srgbClr val="C00000"/>
                </a:solidFill>
              </a:rPr>
              <a:t>Baru</a:t>
            </a:r>
            <a:r>
              <a:rPr lang="en-US" sz="3200" dirty="0"/>
              <a:t>: </a:t>
            </a:r>
            <a:r>
              <a:rPr lang="en-US" sz="3200" dirty="0" err="1"/>
              <a:t>Solusi</a:t>
            </a:r>
            <a:r>
              <a:rPr lang="en-US" sz="3200" dirty="0"/>
              <a:t> </a:t>
            </a:r>
            <a:r>
              <a:rPr lang="en-US" sz="3200" dirty="0" err="1"/>
              <a:t>baru</a:t>
            </a:r>
            <a:r>
              <a:rPr lang="en-US" sz="3200" dirty="0"/>
              <a:t> yang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efektif</a:t>
            </a:r>
            <a:r>
              <a:rPr lang="en-US" sz="3200" dirty="0"/>
              <a:t>,</a:t>
            </a:r>
            <a:r>
              <a:rPr lang="id-ID" sz="3200" dirty="0"/>
              <a:t> </a:t>
            </a:r>
            <a:r>
              <a:rPr lang="en-US" sz="3200" dirty="0" err="1"/>
              <a:t>murah</a:t>
            </a:r>
            <a:r>
              <a:rPr lang="en-US" sz="3200" dirty="0"/>
              <a:t>, </a:t>
            </a:r>
            <a:r>
              <a:rPr lang="en-US" sz="3200" dirty="0" err="1"/>
              <a:t>cepat</a:t>
            </a:r>
            <a:r>
              <a:rPr lang="en-US" sz="3200" dirty="0"/>
              <a:t>, </a:t>
            </a:r>
            <a:r>
              <a:rPr lang="en-US" sz="3200" dirty="0" err="1"/>
              <a:t>dsb</a:t>
            </a:r>
            <a:r>
              <a:rPr lang="en-US" sz="3200" dirty="0"/>
              <a:t> </a:t>
            </a:r>
            <a:r>
              <a:rPr lang="en-US" sz="3200" dirty="0" err="1"/>
              <a:t>bila</a:t>
            </a:r>
            <a:r>
              <a:rPr lang="en-US" sz="3200" dirty="0"/>
              <a:t> </a:t>
            </a:r>
            <a:r>
              <a:rPr lang="en-US" sz="3200" dirty="0" err="1"/>
              <a:t>dikomparasi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id-ID" sz="3200" dirty="0"/>
              <a:t> </a:t>
            </a:r>
            <a:r>
              <a:rPr lang="fi-FI" sz="3200" dirty="0"/>
              <a:t>solusi lain. Bisa juga merupakan perbaikan dari</a:t>
            </a:r>
            <a:r>
              <a:rPr lang="id-ID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mekanisme</a:t>
            </a:r>
            <a:r>
              <a:rPr lang="en-US" sz="3200" dirty="0"/>
              <a:t> </a:t>
            </a:r>
            <a:r>
              <a:rPr lang="en-US" sz="3200" dirty="0" err="1"/>
              <a:t>kerja</a:t>
            </a:r>
            <a:r>
              <a:rPr lang="en-US" sz="3200" dirty="0"/>
              <a:t> yang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Syarat</a:t>
            </a:r>
            <a:r>
              <a:rPr lang="en-US" smtClean="0"/>
              <a:t> </a:t>
            </a:r>
            <a:r>
              <a:rPr lang="en-US" err="1" smtClean="0"/>
              <a:t>Masalah</a:t>
            </a:r>
            <a:r>
              <a:rPr lang="en-US" smtClean="0"/>
              <a:t> </a:t>
            </a:r>
            <a:r>
              <a:rPr lang="en-US" err="1" smtClean="0"/>
              <a:t>Penelitian</a:t>
            </a:r>
            <a:r>
              <a:rPr lang="en-US" smtClean="0"/>
              <a:t> -1-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714" y="1447801"/>
            <a:ext cx="7862637" cy="4792663"/>
          </a:xfrm>
        </p:spPr>
        <p:txBody>
          <a:bodyPr/>
          <a:lstStyle/>
          <a:p>
            <a:r>
              <a:rPr lang="en-US" err="1" smtClean="0">
                <a:solidFill>
                  <a:srgbClr val="C00000"/>
                </a:solidFill>
              </a:rPr>
              <a:t>Dapat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err="1" smtClean="0">
                <a:solidFill>
                  <a:srgbClr val="C00000"/>
                </a:solidFill>
              </a:rPr>
              <a:t>Diuji</a:t>
            </a:r>
            <a:r>
              <a:rPr lang="en-US" smtClean="0">
                <a:solidFill>
                  <a:srgbClr val="C00000"/>
                </a:solidFill>
              </a:rPr>
              <a:t> (</a:t>
            </a:r>
            <a:r>
              <a:rPr lang="en-US" err="1" smtClean="0">
                <a:solidFill>
                  <a:srgbClr val="C00000"/>
                </a:solidFill>
              </a:rPr>
              <a:t>Diukur</a:t>
            </a:r>
            <a:r>
              <a:rPr lang="en-US" smtClean="0">
                <a:solidFill>
                  <a:srgbClr val="C00000"/>
                </a:solidFill>
              </a:rPr>
              <a:t>): </a:t>
            </a:r>
            <a:r>
              <a:rPr lang="en-US" err="1" smtClean="0"/>
              <a:t>Masalah</a:t>
            </a:r>
            <a:r>
              <a:rPr lang="en-US" smtClean="0"/>
              <a:t> </a:t>
            </a:r>
            <a:r>
              <a:rPr lang="en-US" err="1" smtClean="0"/>
              <a:t>penelitian</a:t>
            </a:r>
            <a:r>
              <a:rPr lang="en-US" smtClean="0"/>
              <a:t> </a:t>
            </a:r>
            <a:r>
              <a:rPr lang="en-US" err="1" smtClean="0"/>
              <a:t>beserta</a:t>
            </a:r>
            <a:r>
              <a:rPr lang="id-ID" smtClean="0"/>
              <a:t> </a:t>
            </a:r>
            <a:r>
              <a:rPr lang="en-US" err="1" smtClean="0"/>
              <a:t>variabel-variablenya</a:t>
            </a:r>
            <a:r>
              <a:rPr lang="en-US" smtClean="0"/>
              <a:t> </a:t>
            </a:r>
            <a:r>
              <a:rPr lang="en-US" err="1" smtClean="0"/>
              <a:t>harus</a:t>
            </a:r>
            <a:r>
              <a:rPr lang="en-US" smtClean="0"/>
              <a:t> </a:t>
            </a:r>
            <a:r>
              <a:rPr lang="en-US" err="1" smtClean="0"/>
              <a:t>merupakan</a:t>
            </a:r>
            <a:r>
              <a:rPr lang="en-US" smtClean="0"/>
              <a:t> </a:t>
            </a:r>
            <a:r>
              <a:rPr lang="en-US" err="1" smtClean="0"/>
              <a:t>sesuatu</a:t>
            </a:r>
            <a:r>
              <a:rPr lang="id-ID" smtClean="0"/>
              <a:t> </a:t>
            </a:r>
            <a:r>
              <a:rPr lang="es-ES" smtClean="0"/>
              <a:t>yang bisa </a:t>
            </a:r>
            <a:r>
              <a:rPr lang="es-ES" err="1" smtClean="0"/>
              <a:t>diuji</a:t>
            </a:r>
            <a:r>
              <a:rPr lang="es-ES" smtClean="0"/>
              <a:t> dan </a:t>
            </a:r>
            <a:r>
              <a:rPr lang="es-ES" err="1" smtClean="0"/>
              <a:t>diukur</a:t>
            </a:r>
            <a:r>
              <a:rPr lang="es-ES" smtClean="0"/>
              <a:t> secara </a:t>
            </a:r>
            <a:r>
              <a:rPr lang="es-ES" err="1" smtClean="0"/>
              <a:t>empiris</a:t>
            </a:r>
            <a:r>
              <a:rPr lang="es-ES" smtClean="0"/>
              <a:t>. </a:t>
            </a:r>
            <a:r>
              <a:rPr lang="es-ES" err="1" smtClean="0"/>
              <a:t>Untuk</a:t>
            </a:r>
            <a:r>
              <a:rPr lang="id-ID" smtClean="0"/>
              <a:t> </a:t>
            </a:r>
            <a:r>
              <a:rPr lang="fi-FI" smtClean="0"/>
              <a:t>penelitian korelasi, korelasi antara beberapa</a:t>
            </a:r>
            <a:r>
              <a:rPr lang="id-ID" smtClean="0"/>
              <a:t> </a:t>
            </a:r>
            <a:r>
              <a:rPr lang="en-US" err="1" smtClean="0"/>
              <a:t>variabel</a:t>
            </a:r>
            <a:r>
              <a:rPr lang="en-US" smtClean="0"/>
              <a:t> yang </a:t>
            </a:r>
            <a:r>
              <a:rPr lang="en-US" err="1" smtClean="0"/>
              <a:t>kita</a:t>
            </a:r>
            <a:r>
              <a:rPr lang="en-US" smtClean="0"/>
              <a:t> </a:t>
            </a:r>
            <a:r>
              <a:rPr lang="en-US" err="1" smtClean="0"/>
              <a:t>teliti</a:t>
            </a:r>
            <a:r>
              <a:rPr lang="en-US" smtClean="0"/>
              <a:t> </a:t>
            </a:r>
            <a:r>
              <a:rPr lang="en-US" err="1" smtClean="0"/>
              <a:t>juga</a:t>
            </a:r>
            <a:r>
              <a:rPr lang="en-US" smtClean="0"/>
              <a:t> </a:t>
            </a:r>
            <a:r>
              <a:rPr lang="en-US" err="1" smtClean="0"/>
              <a:t>harus</a:t>
            </a:r>
            <a:r>
              <a:rPr lang="en-US" smtClean="0"/>
              <a:t> </a:t>
            </a:r>
            <a:r>
              <a:rPr lang="en-US" err="1" smtClean="0"/>
              <a:t>diuji</a:t>
            </a:r>
            <a:r>
              <a:rPr lang="en-US" smtClean="0"/>
              <a:t> </a:t>
            </a:r>
            <a:r>
              <a:rPr lang="en-US" err="1" smtClean="0"/>
              <a:t>secara</a:t>
            </a:r>
            <a:r>
              <a:rPr lang="id-ID" smtClean="0"/>
              <a:t> </a:t>
            </a:r>
            <a:r>
              <a:rPr lang="en-US" err="1" smtClean="0"/>
              <a:t>ilmiah</a:t>
            </a:r>
            <a:r>
              <a:rPr lang="en-US" smtClean="0"/>
              <a:t> </a:t>
            </a:r>
            <a:r>
              <a:rPr lang="en-US" err="1" smtClean="0"/>
              <a:t>dengan</a:t>
            </a:r>
            <a:r>
              <a:rPr lang="en-US" smtClean="0"/>
              <a:t> </a:t>
            </a:r>
            <a:r>
              <a:rPr lang="en-US" err="1" smtClean="0"/>
              <a:t>beberapa</a:t>
            </a:r>
            <a:r>
              <a:rPr lang="en-US" smtClean="0"/>
              <a:t> parameter.</a:t>
            </a:r>
          </a:p>
          <a:p>
            <a:r>
              <a:rPr lang="en-US" err="1" smtClean="0">
                <a:solidFill>
                  <a:srgbClr val="C00000"/>
                </a:solidFill>
              </a:rPr>
              <a:t>Dapat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err="1" smtClean="0">
                <a:solidFill>
                  <a:srgbClr val="C00000"/>
                </a:solidFill>
              </a:rPr>
              <a:t>Dilaksanakan</a:t>
            </a:r>
            <a:r>
              <a:rPr lang="en-US" smtClean="0"/>
              <a:t>: </a:t>
            </a:r>
            <a:r>
              <a:rPr lang="en-US" err="1" smtClean="0"/>
              <a:t>Khususnya</a:t>
            </a:r>
            <a:r>
              <a:rPr lang="en-US" smtClean="0"/>
              <a:t> </a:t>
            </a:r>
            <a:r>
              <a:rPr lang="en-US" err="1" smtClean="0"/>
              <a:t>berkaitan</a:t>
            </a:r>
            <a:r>
              <a:rPr lang="en-US" smtClean="0"/>
              <a:t> </a:t>
            </a:r>
            <a:r>
              <a:rPr lang="en-US" err="1" smtClean="0"/>
              <a:t>erat</a:t>
            </a:r>
            <a:r>
              <a:rPr lang="id-ID" smtClean="0"/>
              <a:t> </a:t>
            </a:r>
            <a:r>
              <a:rPr lang="en-US" err="1" smtClean="0"/>
              <a:t>dengan</a:t>
            </a:r>
            <a:r>
              <a:rPr lang="en-US" smtClean="0"/>
              <a:t> </a:t>
            </a:r>
            <a:r>
              <a:rPr lang="en-US" err="1" smtClean="0"/>
              <a:t>keahlian</a:t>
            </a:r>
            <a:r>
              <a:rPr lang="en-US" smtClean="0"/>
              <a:t>, </a:t>
            </a:r>
            <a:r>
              <a:rPr lang="en-US" err="1" smtClean="0"/>
              <a:t>ketersediaan</a:t>
            </a:r>
            <a:r>
              <a:rPr lang="en-US" smtClean="0"/>
              <a:t> data, </a:t>
            </a:r>
            <a:r>
              <a:rPr lang="en-US" err="1" smtClean="0"/>
              <a:t>kecukupan</a:t>
            </a:r>
            <a:r>
              <a:rPr lang="id-ID" smtClean="0"/>
              <a:t> </a:t>
            </a:r>
            <a:r>
              <a:rPr lang="en-US" err="1" smtClean="0"/>
              <a:t>waktu</a:t>
            </a:r>
            <a:r>
              <a:rPr lang="en-US" smtClean="0"/>
              <a:t> </a:t>
            </a:r>
            <a:r>
              <a:rPr lang="en-US" err="1" smtClean="0"/>
              <a:t>dan</a:t>
            </a:r>
            <a:r>
              <a:rPr lang="en-US" smtClean="0"/>
              <a:t> </a:t>
            </a:r>
            <a:r>
              <a:rPr lang="en-US" err="1" smtClean="0"/>
              <a:t>dana</a:t>
            </a:r>
            <a:r>
              <a:rPr lang="en-US" smtClean="0"/>
              <a:t>. </a:t>
            </a:r>
            <a:r>
              <a:rPr lang="en-US" err="1" smtClean="0"/>
              <a:t>Hindari</a:t>
            </a: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research impossible </a:t>
            </a:r>
            <a:r>
              <a:rPr lang="en-US" smtClean="0"/>
              <a:t>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Syarat</a:t>
            </a:r>
            <a:r>
              <a:rPr lang="en-US" smtClean="0"/>
              <a:t> </a:t>
            </a:r>
            <a:r>
              <a:rPr lang="en-US" err="1" smtClean="0"/>
              <a:t>Masalah</a:t>
            </a:r>
            <a:r>
              <a:rPr lang="en-US" smtClean="0"/>
              <a:t> </a:t>
            </a:r>
            <a:r>
              <a:rPr lang="en-US" err="1" smtClean="0"/>
              <a:t>Penelitian</a:t>
            </a:r>
            <a:r>
              <a:rPr lang="en-US" smtClean="0"/>
              <a:t> -2-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8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8058150" cy="4792663"/>
          </a:xfrm>
        </p:spPr>
        <p:txBody>
          <a:bodyPr/>
          <a:lstStyle/>
          <a:p>
            <a:r>
              <a:rPr lang="sv-SE" sz="3200" dirty="0">
                <a:solidFill>
                  <a:srgbClr val="C00000"/>
                </a:solidFill>
              </a:rPr>
              <a:t>Merupakan Masalah Yang Penting</a:t>
            </a:r>
            <a:r>
              <a:rPr lang="sv-SE" sz="3200" dirty="0"/>
              <a:t>: Jangan</a:t>
            </a:r>
            <a:r>
              <a:rPr lang="id-ID" sz="3200" dirty="0"/>
              <a:t> </a:t>
            </a:r>
            <a:r>
              <a:rPr lang="sv-SE" sz="3200" dirty="0"/>
              <a:t>melakukan penelitian terhadap suatu masalah</a:t>
            </a:r>
            <a:r>
              <a:rPr lang="id-ID" sz="3200" dirty="0"/>
              <a:t> </a:t>
            </a:r>
            <a:r>
              <a:rPr lang="sv-SE" sz="3200" dirty="0"/>
              <a:t>yang tidak penting</a:t>
            </a:r>
          </a:p>
          <a:p>
            <a:r>
              <a:rPr lang="sv-SE" sz="3200" dirty="0">
                <a:solidFill>
                  <a:srgbClr val="C00000"/>
                </a:solidFill>
              </a:rPr>
              <a:t>Tidak Melanggar Etika</a:t>
            </a:r>
            <a:r>
              <a:rPr lang="sv-SE" sz="3200" dirty="0"/>
              <a:t>: Penelitian harus</a:t>
            </a:r>
            <a:r>
              <a:rPr lang="id-ID" sz="3200" dirty="0"/>
              <a:t> </a:t>
            </a:r>
            <a:r>
              <a:rPr lang="sv-SE" sz="3200" dirty="0"/>
              <a:t>dilakukan dengan kejujuran metodologi, prosedur harus dijelaskan kepada obyek penelitian, tidak melanggar privacy, publikasi</a:t>
            </a:r>
            <a:r>
              <a:rPr lang="id-ID" sz="3200" dirty="0"/>
              <a:t> </a:t>
            </a:r>
            <a:r>
              <a:rPr lang="sv-SE" sz="3200" dirty="0"/>
              <a:t>harus dengan persetujuan obyek penelitian,</a:t>
            </a:r>
            <a:r>
              <a:rPr lang="id-ID" sz="3200" dirty="0"/>
              <a:t> </a:t>
            </a:r>
            <a:r>
              <a:rPr lang="sv-SE" sz="3200" dirty="0"/>
              <a:t>tidak boleh melakukan penipuan dalam</a:t>
            </a:r>
            <a:r>
              <a:rPr lang="id-ID" sz="3200" dirty="0"/>
              <a:t> </a:t>
            </a:r>
            <a:r>
              <a:rPr lang="sv-SE" sz="3200" dirty="0"/>
              <a:t>pengambilan data maupun pengolahan data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Syarat</a:t>
            </a:r>
            <a:r>
              <a:rPr lang="en-US" smtClean="0"/>
              <a:t> </a:t>
            </a:r>
            <a:r>
              <a:rPr lang="en-US" err="1" smtClean="0"/>
              <a:t>Masalah</a:t>
            </a:r>
            <a:r>
              <a:rPr lang="en-US" smtClean="0"/>
              <a:t> </a:t>
            </a:r>
            <a:r>
              <a:rPr lang="en-US" err="1" smtClean="0"/>
              <a:t>Penelitian</a:t>
            </a:r>
            <a:r>
              <a:rPr lang="en-US" smtClean="0"/>
              <a:t> -3-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3.3 </a:t>
            </a:r>
            <a:r>
              <a:rPr lang="en-US" sz="4000" dirty="0" err="1"/>
              <a:t>Teknik</a:t>
            </a:r>
            <a:r>
              <a:rPr lang="en-US" sz="4000" dirty="0"/>
              <a:t> </a:t>
            </a:r>
            <a:r>
              <a:rPr lang="en-US" sz="4000" dirty="0" err="1"/>
              <a:t>Mereview</a:t>
            </a:r>
            <a:r>
              <a:rPr lang="en-US" sz="4000" dirty="0"/>
              <a:t> Paper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43000"/>
            <a:ext cx="78867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Technical Paper</a:t>
            </a:r>
          </a:p>
          <a:p>
            <a:pPr marL="801687" lvl="1" indent="-514350">
              <a:buFont typeface="+mj-lt"/>
              <a:buAutoNum type="arabicPeriod"/>
            </a:pPr>
            <a:r>
              <a:rPr lang="en-US" dirty="0"/>
              <a:t>Paper yang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peneliti</a:t>
            </a:r>
            <a:endParaRPr lang="en-US" dirty="0"/>
          </a:p>
          <a:p>
            <a:pPr marL="801687" lvl="1" indent="-514350">
              <a:buFont typeface="+mj-lt"/>
              <a:buAutoNum type="arabicPeriod"/>
            </a:pP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technical paper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kontribusi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pengetahuan</a:t>
            </a:r>
            <a:endParaRPr lang="en-US" dirty="0">
              <a:solidFill>
                <a:srgbClr val="0070C0"/>
              </a:solidFill>
            </a:endParaRPr>
          </a:p>
          <a:p>
            <a:pPr marL="287337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Survey Paper</a:t>
            </a:r>
          </a:p>
          <a:p>
            <a:pPr marL="801687" lvl="1" indent="-514350">
              <a:buFont typeface="+mj-lt"/>
              <a:buAutoNum type="arabicPeriod"/>
            </a:pPr>
            <a:r>
              <a:rPr lang="en-US" dirty="0"/>
              <a:t>Paper yang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review </a:t>
            </a:r>
            <a:r>
              <a:rPr lang="en-US" dirty="0" err="1">
                <a:solidFill>
                  <a:srgbClr val="0070C0"/>
                </a:solidFill>
              </a:rPr>
              <a:t>dan</a:t>
            </a:r>
            <a:r>
              <a:rPr lang="en-US" dirty="0">
                <a:solidFill>
                  <a:srgbClr val="0070C0"/>
                </a:solidFill>
              </a:rPr>
              <a:t> survey </a:t>
            </a:r>
            <a:r>
              <a:rPr lang="en-US" dirty="0" err="1">
                <a:solidFill>
                  <a:srgbClr val="0070C0"/>
                </a:solidFill>
              </a:rPr>
              <a:t>tentang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topik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tema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suatu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penelitian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direview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ratusan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ribuan</a:t>
            </a:r>
            <a:r>
              <a:rPr lang="en-US" dirty="0"/>
              <a:t> </a:t>
            </a:r>
          </a:p>
          <a:p>
            <a:pPr marL="801687" lvl="1" indent="-514350">
              <a:buFont typeface="+mj-lt"/>
              <a:buAutoNum type="arabicPeriod"/>
            </a:pPr>
            <a:r>
              <a:rPr lang="en-US" dirty="0" err="1"/>
              <a:t>Rujukan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memahami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suatu</a:t>
            </a:r>
            <a:r>
              <a:rPr lang="en-US" dirty="0">
                <a:solidFill>
                  <a:srgbClr val="0070C0"/>
                </a:solidFill>
              </a:rPr>
              <a:t> topic/</a:t>
            </a:r>
            <a:r>
              <a:rPr lang="en-US" dirty="0" err="1">
                <a:solidFill>
                  <a:srgbClr val="0070C0"/>
                </a:solidFill>
              </a:rPr>
              <a:t>tema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penelitian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secara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komprehensif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Paper </a:t>
            </a:r>
            <a:r>
              <a:rPr lang="en-US" dirty="0" err="1" smtClean="0"/>
              <a:t>Ilmiah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8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3.3.1 Technical Paper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3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8077200" cy="5562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Pahami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00000"/>
                </a:solidFill>
              </a:rPr>
              <a:t>Masalah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Penelitian</a:t>
            </a:r>
            <a:endParaRPr lang="en-US" sz="2400" dirty="0"/>
          </a:p>
          <a:p>
            <a:pPr marL="806450" lvl="1" indent="-457200"/>
            <a:r>
              <a:rPr lang="en-US" sz="1900" dirty="0" err="1"/>
              <a:t>Apakah</a:t>
            </a:r>
            <a:r>
              <a:rPr lang="en-US" sz="1900" dirty="0"/>
              <a:t> </a:t>
            </a:r>
            <a:r>
              <a:rPr lang="en-US" sz="1900" dirty="0" err="1"/>
              <a:t>penelitian</a:t>
            </a:r>
            <a:r>
              <a:rPr lang="en-US" sz="1900" dirty="0"/>
              <a:t> </a:t>
            </a:r>
            <a:r>
              <a:rPr lang="en-US" sz="1900" dirty="0" err="1"/>
              <a:t>hanya</a:t>
            </a:r>
            <a:r>
              <a:rPr lang="en-US" sz="1900" dirty="0"/>
              <a:t> </a:t>
            </a:r>
            <a:r>
              <a:rPr lang="en-US" sz="1900" dirty="0" err="1"/>
              <a:t>menyelesaikan</a:t>
            </a:r>
            <a:r>
              <a:rPr lang="en-US" sz="1900" dirty="0"/>
              <a:t> </a:t>
            </a:r>
            <a:r>
              <a:rPr lang="en-US" sz="1900" dirty="0" err="1">
                <a:solidFill>
                  <a:srgbClr val="0070C0"/>
                </a:solidFill>
              </a:rPr>
              <a:t>masalah</a:t>
            </a:r>
            <a:r>
              <a:rPr lang="en-US" sz="1900" dirty="0">
                <a:solidFill>
                  <a:srgbClr val="0070C0"/>
                </a:solidFill>
              </a:rPr>
              <a:t> yang </a:t>
            </a:r>
            <a:r>
              <a:rPr lang="en-US" sz="1900" dirty="0" err="1">
                <a:solidFill>
                  <a:srgbClr val="0070C0"/>
                </a:solidFill>
              </a:rPr>
              <a:t>dibuat-buat</a:t>
            </a:r>
            <a:r>
              <a:rPr lang="en-US" sz="1900" dirty="0"/>
              <a:t>?</a:t>
            </a:r>
          </a:p>
          <a:p>
            <a:pPr marL="806450" lvl="1" indent="-457200"/>
            <a:r>
              <a:rPr lang="en-US" sz="1900" dirty="0" err="1"/>
              <a:t>Apakah</a:t>
            </a:r>
            <a:r>
              <a:rPr lang="en-US" sz="1900" dirty="0"/>
              <a:t> </a:t>
            </a:r>
            <a:r>
              <a:rPr lang="id-ID" sz="1900" dirty="0"/>
              <a:t>masalah penelitian </a:t>
            </a:r>
            <a:r>
              <a:rPr lang="id-ID" sz="1900" dirty="0">
                <a:solidFill>
                  <a:srgbClr val="0070C0"/>
                </a:solidFill>
              </a:rPr>
              <a:t>dilandasi</a:t>
            </a:r>
            <a:r>
              <a:rPr lang="id-ID" sz="1900" dirty="0"/>
              <a:t> dan divalidasi?</a:t>
            </a:r>
            <a:endParaRPr lang="en-US" sz="19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Pahami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00000"/>
                </a:solidFill>
              </a:rPr>
              <a:t>Kontribusi</a:t>
            </a:r>
            <a:endParaRPr lang="en-US" sz="2400" dirty="0"/>
          </a:p>
          <a:p>
            <a:pPr marL="806450" lvl="1" indent="-457200"/>
            <a:r>
              <a:rPr lang="en-US" sz="1900" dirty="0" err="1"/>
              <a:t>Apakah</a:t>
            </a:r>
            <a:r>
              <a:rPr lang="en-US" sz="1900" dirty="0"/>
              <a:t> </a:t>
            </a:r>
            <a:r>
              <a:rPr lang="en-US" sz="1900" dirty="0" err="1"/>
              <a:t>peneliti</a:t>
            </a:r>
            <a:r>
              <a:rPr lang="en-US" sz="1900" dirty="0"/>
              <a:t> </a:t>
            </a:r>
            <a:r>
              <a:rPr lang="en-US" sz="1900" dirty="0" err="1"/>
              <a:t>hanya</a:t>
            </a:r>
            <a:r>
              <a:rPr lang="en-US" sz="1900" dirty="0"/>
              <a:t> </a:t>
            </a:r>
            <a:r>
              <a:rPr lang="en-US" sz="1900" dirty="0" err="1">
                <a:solidFill>
                  <a:srgbClr val="0070C0"/>
                </a:solidFill>
              </a:rPr>
              <a:t>mengulang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 err="1">
                <a:solidFill>
                  <a:srgbClr val="0070C0"/>
                </a:solidFill>
              </a:rPr>
              <a:t>hal</a:t>
            </a:r>
            <a:r>
              <a:rPr lang="en-US" sz="1900" dirty="0">
                <a:solidFill>
                  <a:srgbClr val="0070C0"/>
                </a:solidFill>
              </a:rPr>
              <a:t> yang </a:t>
            </a:r>
            <a:r>
              <a:rPr lang="en-US" sz="1900" dirty="0" err="1">
                <a:solidFill>
                  <a:srgbClr val="0070C0"/>
                </a:solidFill>
              </a:rPr>
              <a:t>sudah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 err="1">
                <a:solidFill>
                  <a:srgbClr val="0070C0"/>
                </a:solidFill>
              </a:rPr>
              <a:t>ada</a:t>
            </a:r>
            <a:r>
              <a:rPr lang="en-US" sz="1900" dirty="0"/>
              <a:t>?</a:t>
            </a:r>
          </a:p>
          <a:p>
            <a:pPr marL="806450" lvl="1" indent="-457200"/>
            <a:r>
              <a:rPr lang="en-US" sz="1900" dirty="0" err="1"/>
              <a:t>Apakah</a:t>
            </a:r>
            <a:r>
              <a:rPr lang="en-US" sz="1900" dirty="0"/>
              <a:t> </a:t>
            </a:r>
            <a:r>
              <a:rPr lang="en-US" sz="1900" dirty="0" err="1"/>
              <a:t>peneliti</a:t>
            </a:r>
            <a:r>
              <a:rPr lang="en-US" sz="1900" dirty="0"/>
              <a:t> </a:t>
            </a:r>
            <a:r>
              <a:rPr lang="en-US" sz="1900" dirty="0" err="1"/>
              <a:t>menyadari</a:t>
            </a:r>
            <a:r>
              <a:rPr lang="en-US" sz="1900" dirty="0"/>
              <a:t> </a:t>
            </a:r>
            <a:r>
              <a:rPr lang="en-US" sz="1900" dirty="0" err="1">
                <a:solidFill>
                  <a:srgbClr val="0070C0"/>
                </a:solidFill>
              </a:rPr>
              <a:t>literatur</a:t>
            </a:r>
            <a:r>
              <a:rPr lang="en-US" sz="1900" dirty="0">
                <a:solidFill>
                  <a:srgbClr val="0070C0"/>
                </a:solidFill>
              </a:rPr>
              <a:t> lain yang </a:t>
            </a:r>
            <a:r>
              <a:rPr lang="en-US" sz="1900" dirty="0" err="1">
                <a:solidFill>
                  <a:srgbClr val="0070C0"/>
                </a:solidFill>
              </a:rPr>
              <a:t>berhubungan</a:t>
            </a:r>
            <a:r>
              <a:rPr lang="id-ID" sz="1900" dirty="0">
                <a:solidFill>
                  <a:srgbClr val="0070C0"/>
                </a:solidFill>
              </a:rPr>
              <a:t> dengan</a:t>
            </a:r>
            <a:r>
              <a:rPr lang="id-ID" sz="1900" dirty="0"/>
              <a:t> p</a:t>
            </a:r>
            <a:r>
              <a:rPr lang="en-US" sz="1900" dirty="0" err="1"/>
              <a:t>enelitiannya</a:t>
            </a:r>
            <a:r>
              <a:rPr lang="en-US" sz="1900" dirty="0"/>
              <a:t>?</a:t>
            </a:r>
          </a:p>
          <a:p>
            <a:pPr marL="806450" lvl="1" indent="-457200"/>
            <a:r>
              <a:rPr lang="it-IT" sz="1900" dirty="0"/>
              <a:t>Apa yang baru dan orisinil di paper itu (metodologi, algoritma, evaluasi, validasi, tool, dsb.)?</a:t>
            </a:r>
            <a:endParaRPr lang="en-US" sz="19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Pahami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00000"/>
                </a:solidFill>
              </a:rPr>
              <a:t>Validitas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Kontribusi</a:t>
            </a:r>
            <a:endParaRPr lang="en-US" sz="2400" dirty="0">
              <a:solidFill>
                <a:srgbClr val="C00000"/>
              </a:solidFill>
            </a:endParaRPr>
          </a:p>
          <a:p>
            <a:pPr marL="806450" lvl="1" indent="-457200"/>
            <a:r>
              <a:rPr lang="en-US" sz="1900" dirty="0" err="1"/>
              <a:t>Apakah</a:t>
            </a:r>
            <a:r>
              <a:rPr lang="en-US" sz="1900" dirty="0"/>
              <a:t> </a:t>
            </a:r>
            <a:r>
              <a:rPr lang="en-US" sz="1900" dirty="0" err="1"/>
              <a:t>teori</a:t>
            </a:r>
            <a:r>
              <a:rPr lang="en-US" sz="1900" dirty="0"/>
              <a:t> </a:t>
            </a:r>
            <a:r>
              <a:rPr lang="id-ID" sz="1900" dirty="0"/>
              <a:t>atau model yang diusulkan </a:t>
            </a:r>
            <a:r>
              <a:rPr lang="en-US" sz="1900" dirty="0" err="1"/>
              <a:t>sudah</a:t>
            </a:r>
            <a:r>
              <a:rPr lang="en-US" sz="1900" dirty="0"/>
              <a:t> </a:t>
            </a:r>
            <a:r>
              <a:rPr lang="en-US" sz="1900" dirty="0" err="1">
                <a:solidFill>
                  <a:srgbClr val="0070C0"/>
                </a:solidFill>
              </a:rPr>
              <a:t>terbukti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 err="1">
                <a:solidFill>
                  <a:srgbClr val="0070C0"/>
                </a:solidFill>
              </a:rPr>
              <a:t>benar</a:t>
            </a:r>
            <a:r>
              <a:rPr lang="en-US" sz="1900" dirty="0"/>
              <a:t>?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adakah</a:t>
            </a:r>
            <a:r>
              <a:rPr lang="en-US" sz="1900" dirty="0"/>
              <a:t> </a:t>
            </a:r>
            <a:r>
              <a:rPr lang="en-US" sz="1900" dirty="0" err="1"/>
              <a:t>kesalahan</a:t>
            </a:r>
            <a:r>
              <a:rPr lang="en-US" sz="1900" dirty="0"/>
              <a:t> </a:t>
            </a:r>
            <a:r>
              <a:rPr lang="en-US" sz="1900" dirty="0" err="1"/>
              <a:t>pada</a:t>
            </a:r>
            <a:r>
              <a:rPr lang="en-US" sz="1900" dirty="0"/>
              <a:t> </a:t>
            </a:r>
            <a:r>
              <a:rPr lang="en-US" sz="1900" dirty="0" err="1"/>
              <a:t>pembuktian</a:t>
            </a:r>
            <a:r>
              <a:rPr lang="en-US" sz="1900" dirty="0"/>
              <a:t>?</a:t>
            </a:r>
          </a:p>
          <a:p>
            <a:pPr marL="806450" lvl="1" indent="-457200"/>
            <a:r>
              <a:rPr lang="en-US" sz="1900" dirty="0" err="1"/>
              <a:t>Adakah</a:t>
            </a:r>
            <a:r>
              <a:rPr lang="en-US" sz="1900" dirty="0"/>
              <a:t> </a:t>
            </a:r>
            <a:r>
              <a:rPr lang="en-US" sz="1900" dirty="0" err="1">
                <a:solidFill>
                  <a:srgbClr val="0070C0"/>
                </a:solidFill>
              </a:rPr>
              <a:t>faktor-faktor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 err="1">
                <a:solidFill>
                  <a:srgbClr val="0070C0"/>
                </a:solidFill>
              </a:rPr>
              <a:t>aneh</a:t>
            </a:r>
            <a:r>
              <a:rPr lang="en-US" sz="1900" dirty="0"/>
              <a:t> </a:t>
            </a:r>
            <a:r>
              <a:rPr lang="en-US" sz="1900" dirty="0" err="1"/>
              <a:t>pada</a:t>
            </a:r>
            <a:r>
              <a:rPr lang="en-US" sz="1900" dirty="0"/>
              <a:t> proses </a:t>
            </a:r>
            <a:r>
              <a:rPr lang="en-US" sz="1900" dirty="0" err="1"/>
              <a:t>eksperimen</a:t>
            </a:r>
            <a:r>
              <a:rPr lang="en-US" sz="1900" dirty="0"/>
              <a:t> </a:t>
            </a:r>
            <a:r>
              <a:rPr lang="en-US" sz="1900" dirty="0" err="1"/>
              <a:t>penelitian</a:t>
            </a:r>
            <a:r>
              <a:rPr lang="en-US" sz="1900" dirty="0"/>
              <a:t>?</a:t>
            </a:r>
          </a:p>
          <a:p>
            <a:pPr marL="806450" lvl="1" indent="-457200"/>
            <a:r>
              <a:rPr lang="en-US" sz="1900" dirty="0" err="1"/>
              <a:t>Apakah</a:t>
            </a:r>
            <a:r>
              <a:rPr lang="en-US" sz="1900" dirty="0"/>
              <a:t> </a:t>
            </a:r>
            <a:r>
              <a:rPr lang="en-US" sz="1900" dirty="0">
                <a:solidFill>
                  <a:srgbClr val="0070C0"/>
                </a:solidFill>
              </a:rPr>
              <a:t>benchmark yang </a:t>
            </a:r>
            <a:r>
              <a:rPr lang="en-US" sz="1900" dirty="0" err="1">
                <a:solidFill>
                  <a:srgbClr val="0070C0"/>
                </a:solidFill>
              </a:rPr>
              <a:t>dilakukan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 err="1">
                <a:solidFill>
                  <a:srgbClr val="0070C0"/>
                </a:solidFill>
              </a:rPr>
              <a:t>realistis</a:t>
            </a:r>
            <a:r>
              <a:rPr lang="en-US" sz="1900" dirty="0"/>
              <a:t> </a:t>
            </a:r>
            <a:r>
              <a:rPr lang="en-US" sz="1900" dirty="0" err="1"/>
              <a:t>atau</a:t>
            </a:r>
            <a:r>
              <a:rPr lang="en-US" sz="1900" dirty="0"/>
              <a:t> </a:t>
            </a:r>
            <a:r>
              <a:rPr lang="en-US" sz="1900" dirty="0" err="1"/>
              <a:t>hanya</a:t>
            </a:r>
            <a:r>
              <a:rPr lang="en-US" sz="1900" dirty="0"/>
              <a:t> </a:t>
            </a:r>
            <a:r>
              <a:rPr lang="en-US" sz="1900" dirty="0" err="1"/>
              <a:t>buatan</a:t>
            </a:r>
            <a:r>
              <a:rPr lang="en-US" sz="1900" dirty="0"/>
              <a:t>? </a:t>
            </a:r>
            <a:r>
              <a:rPr lang="en-US" sz="1900" dirty="0" err="1"/>
              <a:t>Ataukah</a:t>
            </a:r>
            <a:r>
              <a:rPr lang="en-US" sz="1900" dirty="0"/>
              <a:t> </a:t>
            </a:r>
            <a:r>
              <a:rPr lang="en-US" sz="1900" dirty="0" err="1">
                <a:solidFill>
                  <a:srgbClr val="0070C0"/>
                </a:solidFill>
              </a:rPr>
              <a:t>membandingkan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 err="1">
                <a:solidFill>
                  <a:srgbClr val="0070C0"/>
                </a:solidFill>
              </a:rPr>
              <a:t>apel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 err="1">
                <a:solidFill>
                  <a:srgbClr val="0070C0"/>
                </a:solidFill>
              </a:rPr>
              <a:t>dan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 err="1">
                <a:solidFill>
                  <a:srgbClr val="0070C0"/>
                </a:solidFill>
              </a:rPr>
              <a:t>jeruk</a:t>
            </a:r>
            <a:r>
              <a:rPr lang="id-ID" sz="1900" dirty="0"/>
              <a:t>?</a:t>
            </a:r>
            <a:endParaRPr lang="en-US" sz="1900" dirty="0"/>
          </a:p>
          <a:p>
            <a:pPr marL="806450" lvl="1" indent="-457200"/>
            <a:r>
              <a:rPr lang="en-US" sz="1900" dirty="0" err="1"/>
              <a:t>Apakah</a:t>
            </a:r>
            <a:r>
              <a:rPr lang="en-US" sz="1900" dirty="0"/>
              <a:t> </a:t>
            </a:r>
            <a:r>
              <a:rPr lang="en-US" sz="1900" dirty="0" err="1">
                <a:solidFill>
                  <a:srgbClr val="0070C0"/>
                </a:solidFill>
              </a:rPr>
              <a:t>generalisasi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 err="1">
                <a:solidFill>
                  <a:srgbClr val="0070C0"/>
                </a:solidFill>
              </a:rPr>
              <a:t>cukup</a:t>
            </a:r>
            <a:r>
              <a:rPr lang="en-US" sz="1900" dirty="0">
                <a:solidFill>
                  <a:srgbClr val="0070C0"/>
                </a:solidFill>
              </a:rPr>
              <a:t> valid</a:t>
            </a:r>
            <a:r>
              <a:rPr lang="en-US" sz="1900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6106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Kiat</a:t>
            </a:r>
            <a:r>
              <a:rPr lang="en-US" dirty="0"/>
              <a:t> </a:t>
            </a:r>
            <a:r>
              <a:rPr lang="en-US" dirty="0" err="1"/>
              <a:t>Mereview</a:t>
            </a:r>
            <a:r>
              <a:rPr lang="en-US" dirty="0"/>
              <a:t> </a:t>
            </a:r>
            <a:r>
              <a:rPr lang="en-US" dirty="0" smtClean="0"/>
              <a:t>Technical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3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7981950" cy="4792663"/>
          </a:xfrm>
        </p:spPr>
        <p:txBody>
          <a:bodyPr/>
          <a:lstStyle/>
          <a:p>
            <a:pPr>
              <a:defRPr/>
            </a:pPr>
            <a:r>
              <a:rPr lang="id-ID" dirty="0">
                <a:solidFill>
                  <a:srgbClr val="C00000"/>
                </a:solidFill>
              </a:rPr>
              <a:t>Masalah</a:t>
            </a:r>
            <a:r>
              <a:rPr lang="id-ID" dirty="0"/>
              <a:t> penelitian adalah </a:t>
            </a:r>
            <a:r>
              <a:rPr lang="id-ID" dirty="0">
                <a:solidFill>
                  <a:srgbClr val="C00000"/>
                </a:solidFill>
              </a:rPr>
              <a:t>alasan utama </a:t>
            </a:r>
            <a:r>
              <a:rPr lang="id-ID" dirty="0"/>
              <a:t>mengapa penelitian harus dilakukan</a:t>
            </a:r>
          </a:p>
          <a:p>
            <a:pPr>
              <a:defRPr/>
            </a:pPr>
            <a:r>
              <a:rPr lang="en-US" dirty="0"/>
              <a:t>Reviewer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 </a:t>
            </a:r>
            <a:r>
              <a:rPr lang="en-US" dirty="0" err="1"/>
              <a:t>menjadikan</a:t>
            </a:r>
            <a:r>
              <a:rPr lang="id-ID" dirty="0"/>
              <a:t> </a:t>
            </a:r>
            <a:r>
              <a:rPr lang="en-US" dirty="0"/>
              <a:t>“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penelitian“sebagai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parameter </a:t>
            </a:r>
            <a:r>
              <a:rPr lang="en-US" dirty="0" err="1">
                <a:solidFill>
                  <a:srgbClr val="C00000"/>
                </a:solidFill>
              </a:rPr>
              <a:t>utama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proses review</a:t>
            </a:r>
            <a:r>
              <a:rPr lang="id-ID" dirty="0"/>
              <a:t> </a:t>
            </a:r>
          </a:p>
          <a:p>
            <a:pPr>
              <a:defRPr/>
            </a:pPr>
            <a:r>
              <a:rPr lang="id-ID" dirty="0"/>
              <a:t>Masalah penelitian harus </a:t>
            </a:r>
            <a:r>
              <a:rPr lang="id-ID" dirty="0">
                <a:solidFill>
                  <a:srgbClr val="C00000"/>
                </a:solidFill>
              </a:rPr>
              <a:t>objective</a:t>
            </a:r>
            <a:r>
              <a:rPr lang="id-ID" dirty="0"/>
              <a:t> (tidak subjective)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id-ID" dirty="0"/>
              <a:t>harus dibuktikan secara logis </a:t>
            </a:r>
            <a:r>
              <a:rPr lang="en-US" dirty="0" err="1"/>
              <a:t>dan</a:t>
            </a:r>
            <a:r>
              <a:rPr lang="en-US" dirty="0"/>
              <a:t> valid </a:t>
            </a:r>
            <a:r>
              <a:rPr lang="id-ID" dirty="0"/>
              <a:t>bahwa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id-ID" dirty="0"/>
              <a:t>itu benar-benar masalah</a:t>
            </a:r>
            <a:endParaRPr lang="en-US" dirty="0"/>
          </a:p>
          <a:p>
            <a:pPr>
              <a:defRPr/>
            </a:pPr>
            <a:r>
              <a:rPr lang="id-ID" dirty="0"/>
              <a:t>Supaya logis dan valid,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objektifikasi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masalah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me</a:t>
            </a:r>
            <a:r>
              <a:rPr lang="id-ID" dirty="0"/>
              <a:t>landasi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id-ID" dirty="0"/>
              <a:t>dengan</a:t>
            </a:r>
            <a:r>
              <a:rPr lang="en-US" dirty="0"/>
              <a:t> literature </a:t>
            </a:r>
            <a:r>
              <a:rPr lang="en-US" dirty="0" err="1"/>
              <a:t>terbaru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Masalah Penelitian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556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49" y="1066801"/>
            <a:ext cx="7886700" cy="535305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(</a:t>
            </a:r>
            <a:r>
              <a:rPr lang="en-US" i="1" dirty="0" smtClean="0"/>
              <a:t>Research Problem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Neural network </a:t>
            </a:r>
            <a:r>
              <a:rPr lang="en-US" dirty="0" err="1" smtClean="0"/>
              <a:t>terbukti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data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saham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memiliki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kelemahan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pemilihan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arsitektur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jaringannya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trial error,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tidak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efisien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kurang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akurat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(</a:t>
            </a:r>
            <a:r>
              <a:rPr lang="en-US" i="1" dirty="0" smtClean="0"/>
              <a:t>Research Question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neural network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diotomatisasi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genetika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(</a:t>
            </a:r>
            <a:r>
              <a:rPr lang="en-US" i="1" dirty="0" smtClean="0"/>
              <a:t>Research Objective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genetika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mengotomatisasi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neural </a:t>
            </a:r>
            <a:r>
              <a:rPr lang="en-US" dirty="0" err="1" smtClean="0"/>
              <a:t>nework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lebih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efisien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prediksi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lebih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akurat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5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43000"/>
            <a:ext cx="7981950" cy="548640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Research Problem (RP)</a:t>
            </a:r>
            <a:r>
              <a:rPr lang="id-ID" sz="3200" dirty="0"/>
              <a:t>:</a:t>
            </a:r>
          </a:p>
          <a:p>
            <a:pPr lvl="1"/>
            <a:r>
              <a:rPr lang="id-ID" sz="2600" dirty="0"/>
              <a:t>Algoritma K-Means memiliki </a:t>
            </a:r>
            <a:r>
              <a:rPr lang="id-ID" sz="2600" dirty="0">
                <a:solidFill>
                  <a:srgbClr val="C00000"/>
                </a:solidFill>
              </a:rPr>
              <a:t>kelemahan pada sulitnya penentuan K yang optimal </a:t>
            </a:r>
            <a:r>
              <a:rPr lang="id-ID" sz="2600" dirty="0"/>
              <a:t>dan komputasi yang tidak efisien bila menangani data besar </a:t>
            </a:r>
            <a:r>
              <a:rPr lang="en-US" sz="2600" dirty="0"/>
              <a:t>(</a:t>
            </a:r>
            <a:r>
              <a:rPr lang="id-ID" sz="2600" dirty="0"/>
              <a:t>Zhao, 2010</a:t>
            </a:r>
            <a:r>
              <a:rPr lang="en-US" sz="2600" dirty="0"/>
              <a:t>)</a:t>
            </a:r>
            <a:endParaRPr lang="en-US" sz="2600" dirty="0">
              <a:solidFill>
                <a:srgbClr val="FF0000"/>
              </a:solidFill>
            </a:endParaRPr>
          </a:p>
          <a:p>
            <a:r>
              <a:rPr lang="en-US" sz="3200" dirty="0"/>
              <a:t>Research Question (RQ):</a:t>
            </a:r>
          </a:p>
          <a:p>
            <a:pPr lvl="1"/>
            <a:r>
              <a:rPr lang="id-ID" sz="2600" dirty="0"/>
              <a:t>Seberapa efektif </a:t>
            </a:r>
            <a:r>
              <a:rPr lang="id-ID" sz="2600" dirty="0">
                <a:solidFill>
                  <a:srgbClr val="C00000"/>
                </a:solidFill>
              </a:rPr>
              <a:t>algoritma Bee Colony </a:t>
            </a:r>
            <a:r>
              <a:rPr lang="id-ID" sz="2600" dirty="0"/>
              <a:t>bila digunakan untuk </a:t>
            </a:r>
            <a:r>
              <a:rPr lang="id-ID" sz="2600" dirty="0">
                <a:solidFill>
                  <a:srgbClr val="0070C0"/>
                </a:solidFill>
              </a:rPr>
              <a:t>menentukan nilai K yang optimal pada K-Means</a:t>
            </a:r>
            <a:r>
              <a:rPr lang="id-ID" sz="2600" dirty="0"/>
              <a:t>?</a:t>
            </a:r>
          </a:p>
          <a:p>
            <a:pPr lvl="1"/>
            <a:r>
              <a:rPr lang="id-ID" sz="2600" dirty="0"/>
              <a:t>Seberapa efisien algoritma backward elimination bila digunakan untuk mengurangi jumlah </a:t>
            </a:r>
            <a:r>
              <a:rPr lang="en-US" sz="2600" dirty="0" err="1"/>
              <a:t>atribut</a:t>
            </a:r>
            <a:r>
              <a:rPr lang="en-US" sz="2600" dirty="0"/>
              <a:t> </a:t>
            </a:r>
            <a:r>
              <a:rPr lang="id-ID" sz="2600" dirty="0"/>
              <a:t>pada algoritma </a:t>
            </a:r>
            <a:r>
              <a:rPr lang="id-ID" sz="2600" dirty="0" err="1"/>
              <a:t>K-Means</a:t>
            </a:r>
            <a:r>
              <a:rPr lang="id-ID" sz="2600" dirty="0"/>
              <a:t>?</a:t>
            </a:r>
            <a:endParaRPr lang="en-US" sz="2600" dirty="0"/>
          </a:p>
          <a:p>
            <a:r>
              <a:rPr lang="en-US" sz="3200" dirty="0"/>
              <a:t>Research Objective (RO):</a:t>
            </a:r>
          </a:p>
          <a:p>
            <a:pPr lvl="1"/>
            <a:r>
              <a:rPr lang="en-US" sz="2600" dirty="0" err="1"/>
              <a:t>Menerapkan</a:t>
            </a:r>
            <a:r>
              <a:rPr lang="en-US" sz="2600" dirty="0"/>
              <a:t> </a:t>
            </a:r>
            <a:r>
              <a:rPr lang="en-US" sz="2600" dirty="0" err="1"/>
              <a:t>algoritma</a:t>
            </a:r>
            <a:r>
              <a:rPr lang="en-US" sz="2600" dirty="0"/>
              <a:t> bee colony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menentukan</a:t>
            </a:r>
            <a:r>
              <a:rPr lang="en-US" sz="2600" dirty="0"/>
              <a:t> </a:t>
            </a:r>
            <a:r>
              <a:rPr lang="en-US" sz="2600" dirty="0" err="1"/>
              <a:t>nikai</a:t>
            </a:r>
            <a:r>
              <a:rPr lang="en-US" sz="2600" dirty="0"/>
              <a:t> K yang optimal </a:t>
            </a:r>
            <a:r>
              <a:rPr lang="en-US" sz="2600" dirty="0" err="1"/>
              <a:t>pada</a:t>
            </a:r>
            <a:r>
              <a:rPr lang="en-US" sz="2600" dirty="0"/>
              <a:t> K-Means</a:t>
            </a:r>
          </a:p>
          <a:p>
            <a:pPr lvl="1"/>
            <a:r>
              <a:rPr lang="en-US" sz="2600" dirty="0" err="1"/>
              <a:t>Menerapkan</a:t>
            </a:r>
            <a:r>
              <a:rPr lang="en-US" sz="2600" dirty="0"/>
              <a:t> backward elimination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mengurangi</a:t>
            </a:r>
            <a:r>
              <a:rPr lang="en-US" sz="2600" dirty="0"/>
              <a:t> </a:t>
            </a:r>
            <a:r>
              <a:rPr lang="en-US" sz="2600" dirty="0" err="1"/>
              <a:t>jumlah</a:t>
            </a:r>
            <a:r>
              <a:rPr lang="en-US" sz="2600" dirty="0"/>
              <a:t> </a:t>
            </a:r>
            <a:r>
              <a:rPr lang="en-US" sz="2600" dirty="0" err="1"/>
              <a:t>atribut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algoritma</a:t>
            </a:r>
            <a:r>
              <a:rPr lang="en-US" sz="2600" dirty="0"/>
              <a:t> K-Means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Contoh Masalah 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4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7886700" cy="481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515350" cy="685803"/>
          </a:xfrm>
        </p:spPr>
        <p:txBody>
          <a:bodyPr>
            <a:normAutofit/>
          </a:bodyPr>
          <a:lstStyle/>
          <a:p>
            <a:pPr lvl="0"/>
            <a:r>
              <a:rPr lang="en-US" sz="4000" dirty="0" err="1"/>
              <a:t>Masalah</a:t>
            </a:r>
            <a:r>
              <a:rPr lang="en-US" sz="4000" dirty="0"/>
              <a:t> </a:t>
            </a:r>
            <a:r>
              <a:rPr lang="en-US" sz="4000" dirty="0" err="1"/>
              <a:t>Penelitian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Landasannya</a:t>
            </a:r>
            <a:endParaRPr lang="id-ID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52600" y="1143002"/>
          <a:ext cx="8686800" cy="54102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13000"/>
                <a:gridCol w="6273800"/>
              </a:tblGrid>
              <a:tr h="54626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Masalah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Penelitian</a:t>
                      </a:r>
                      <a:endParaRPr lang="id-ID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Landasan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Literatur</a:t>
                      </a:r>
                      <a:endParaRPr lang="id-ID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rowSpan="6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Data set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 </a:t>
                      </a:r>
                      <a:r>
                        <a:rPr lang="en-US" sz="1800" dirty="0" err="1">
                          <a:effectLst/>
                        </a:rPr>
                        <a:t>berdimensi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tinggi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memiliki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atribut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bersifat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noisy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classnya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bersifat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tidak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seimbang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menyebabkan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penurunan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akurasi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</a:t>
                      </a:r>
                      <a:endParaRPr lang="id-ID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There are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noisy data points </a:t>
                      </a:r>
                      <a:r>
                        <a:rPr lang="en-US" sz="1800" dirty="0">
                          <a:effectLst/>
                        </a:rPr>
                        <a:t>in the software defect data sets that can not be confidently assumed to be erroneous using such simple method </a:t>
                      </a:r>
                      <a:r>
                        <a:rPr lang="en-US" sz="1400" i="1" dirty="0">
                          <a:effectLst/>
                        </a:rPr>
                        <a:t>(Gray, Bowes, Davey, &amp; Christianson, 2011)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The performances of software defect prediction improved when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irrelevant and redundant attributes</a:t>
                      </a:r>
                      <a:r>
                        <a:rPr lang="en-US" sz="1800" dirty="0">
                          <a:effectLst/>
                        </a:rPr>
                        <a:t> are removed </a:t>
                      </a:r>
                      <a:r>
                        <a:rPr lang="en-US" sz="1400" i="1" dirty="0">
                          <a:effectLst/>
                        </a:rPr>
                        <a:t>(Wang, </a:t>
                      </a:r>
                      <a:r>
                        <a:rPr lang="en-US" sz="1400" i="1" dirty="0" err="1">
                          <a:effectLst/>
                        </a:rPr>
                        <a:t>Khoshgoftaar</a:t>
                      </a:r>
                      <a:r>
                        <a:rPr lang="en-US" sz="1400" i="1" dirty="0">
                          <a:effectLst/>
                        </a:rPr>
                        <a:t>, &amp; Napolitano, 2010)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The software defect prediction performance decreases significantly because the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dataset contains noisy attr</a:t>
                      </a:r>
                      <a:r>
                        <a:rPr lang="en-US" sz="1800" dirty="0">
                          <a:effectLst/>
                        </a:rPr>
                        <a:t>ibutes </a:t>
                      </a:r>
                      <a:r>
                        <a:rPr lang="en-US" sz="1400" i="1" dirty="0">
                          <a:effectLst/>
                        </a:rPr>
                        <a:t>(Kim, Zhang, Wu, &amp; Gong, 2011)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Software defect datasets have an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imbalanced nature </a:t>
                      </a:r>
                      <a:r>
                        <a:rPr lang="en-US" sz="1800" dirty="0">
                          <a:effectLst/>
                        </a:rPr>
                        <a:t>with very few defective modules compared to defect-free ones </a:t>
                      </a:r>
                      <a:r>
                        <a:rPr lang="en-US" sz="1400" i="1" dirty="0">
                          <a:effectLst/>
                        </a:rPr>
                        <a:t>(</a:t>
                      </a:r>
                      <a:r>
                        <a:rPr lang="en-US" sz="1400" i="1" dirty="0" err="1">
                          <a:effectLst/>
                        </a:rPr>
                        <a:t>Tosun</a:t>
                      </a:r>
                      <a:r>
                        <a:rPr lang="en-US" sz="1400" i="1" dirty="0">
                          <a:effectLst/>
                        </a:rPr>
                        <a:t>, </a:t>
                      </a:r>
                      <a:r>
                        <a:rPr lang="en-US" sz="1400" i="1" dirty="0" err="1">
                          <a:effectLst/>
                        </a:rPr>
                        <a:t>Bener</a:t>
                      </a:r>
                      <a:r>
                        <a:rPr lang="en-US" sz="1400" i="1" dirty="0">
                          <a:effectLst/>
                        </a:rPr>
                        <a:t>, </a:t>
                      </a:r>
                      <a:r>
                        <a:rPr lang="en-US" sz="1400" i="1" dirty="0" err="1">
                          <a:effectLst/>
                        </a:rPr>
                        <a:t>Turhan</a:t>
                      </a:r>
                      <a:r>
                        <a:rPr lang="en-US" sz="1400" i="1" dirty="0">
                          <a:effectLst/>
                        </a:rPr>
                        <a:t>, &amp; </a:t>
                      </a:r>
                      <a:r>
                        <a:rPr lang="en-US" sz="1400" i="1" dirty="0" err="1">
                          <a:effectLst/>
                        </a:rPr>
                        <a:t>Menzies</a:t>
                      </a:r>
                      <a:r>
                        <a:rPr lang="en-US" sz="1400" i="1" dirty="0">
                          <a:effectLst/>
                        </a:rPr>
                        <a:t>, 2010)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Imbalance</a:t>
                      </a:r>
                      <a:r>
                        <a:rPr lang="en-US" sz="1800" dirty="0">
                          <a:effectLst/>
                        </a:rPr>
                        <a:t> can lead to a model that is not practical in software defect prediction, because most instances will be predicted as non-defect prone </a:t>
                      </a:r>
                      <a:r>
                        <a:rPr lang="en-US" sz="1400" i="1" dirty="0">
                          <a:effectLst/>
                        </a:rPr>
                        <a:t>(</a:t>
                      </a:r>
                      <a:r>
                        <a:rPr lang="en-US" sz="1400" i="1" dirty="0" err="1">
                          <a:effectLst/>
                        </a:rPr>
                        <a:t>Khoshgoftaar</a:t>
                      </a:r>
                      <a:r>
                        <a:rPr lang="en-US" sz="1400" i="1" dirty="0">
                          <a:effectLst/>
                        </a:rPr>
                        <a:t>, Van </a:t>
                      </a:r>
                      <a:r>
                        <a:rPr lang="en-US" sz="1400" i="1" dirty="0" err="1">
                          <a:effectLst/>
                        </a:rPr>
                        <a:t>Hulse</a:t>
                      </a:r>
                      <a:r>
                        <a:rPr lang="en-US" sz="1400" i="1" dirty="0">
                          <a:effectLst/>
                        </a:rPr>
                        <a:t>, &amp; Napolitano, 2011)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  <a:tr h="572228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Software fault prediction data sets are often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highly imbalanced </a:t>
                      </a:r>
                      <a:r>
                        <a:rPr lang="en-US" sz="1400" i="1" dirty="0">
                          <a:effectLst/>
                        </a:rPr>
                        <a:t>(Zhang &amp; Zhang, 2007)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4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1013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Constantia</vt:lpstr>
      <vt:lpstr>Times New Roman</vt:lpstr>
      <vt:lpstr>Office Theme</vt:lpstr>
      <vt:lpstr>Custom Design</vt:lpstr>
      <vt:lpstr>KODE MK - PPT - SESI 11 NAMA Metodologi Penelitian</vt:lpstr>
      <vt:lpstr>3.3 Teknik Mereview Paper</vt:lpstr>
      <vt:lpstr>Jenis Paper Ilmiah</vt:lpstr>
      <vt:lpstr>3.3.1 Technical Paper</vt:lpstr>
      <vt:lpstr>Kiat Mereview Technical Paper</vt:lpstr>
      <vt:lpstr>Masalah Penelitian</vt:lpstr>
      <vt:lpstr>Contoh Masalah Penelitian</vt:lpstr>
      <vt:lpstr>Contoh Masalah Penelitian</vt:lpstr>
      <vt:lpstr>Masalah Penelitian dan Landasannya</vt:lpstr>
      <vt:lpstr>Formulasi RP-RQ-RO</vt:lpstr>
      <vt:lpstr>Syarat Masalah Penelitian -1-</vt:lpstr>
      <vt:lpstr>Syarat Masalah Penelitian -2-</vt:lpstr>
      <vt:lpstr>Syarat Masalah Penelitian -3-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some</cp:lastModifiedBy>
  <cp:revision>14</cp:revision>
  <dcterms:created xsi:type="dcterms:W3CDTF">2021-08-03T05:39:13Z</dcterms:created>
  <dcterms:modified xsi:type="dcterms:W3CDTF">2021-12-20T04:52:44Z</dcterms:modified>
</cp:coreProperties>
</file>