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61" r:id="rId4"/>
    <p:sldId id="262" r:id="rId5"/>
    <p:sldId id="263" r:id="rId6"/>
    <p:sldId id="264" r:id="rId7"/>
    <p:sldId id="265" r:id="rId8"/>
    <p:sldId id="266" r:id="rId9"/>
    <p:sldId id="267" r:id="rId10"/>
    <p:sldId id="268" r:id="rId11"/>
    <p:sldId id="272" r:id="rId12"/>
    <p:sldId id="273" r:id="rId13"/>
    <p:sldId id="274" r:id="rId14"/>
    <p:sldId id="275"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4" d="100"/>
          <a:sy n="74" d="100"/>
        </p:scale>
        <p:origin x="564" y="5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0EAB6-F0CD-40AC-8584-C600E5F7DAD9}"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B9075-75EA-40D1-AF26-1B8F969B55FA}" type="slidenum">
              <a:rPr lang="en-US" smtClean="0"/>
              <a:t>‹#›</a:t>
            </a:fld>
            <a:endParaRPr lang="en-US"/>
          </a:p>
        </p:txBody>
      </p:sp>
    </p:spTree>
    <p:extLst>
      <p:ext uri="{BB962C8B-B14F-4D97-AF65-F5344CB8AC3E}">
        <p14:creationId xmlns:p14="http://schemas.microsoft.com/office/powerpoint/2010/main" val="185931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xmlns=""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xmlns="" id="{626EE5D6-7CBA-4DAD-9237-9EB2134F31FC}"/>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6" name="Slide Number Placeholder 5">
            <a:extLst>
              <a:ext uri="{FF2B5EF4-FFF2-40B4-BE49-F238E27FC236}">
                <a16:creationId xmlns:a16="http://schemas.microsoft.com/office/drawing/2014/main" xmlns=""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xmlns=""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xmlns=""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xmlns=""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xmlns=""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xmlns=""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xmlns=""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xmlns=""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xmlns=""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xmlns=""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xmlns=""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xmlns=""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ECAEAA-0276-4D99-89FB-7672E2B51CC6}"/>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6" name="Footer Placeholder 5">
            <a:extLst>
              <a:ext uri="{FF2B5EF4-FFF2-40B4-BE49-F238E27FC236}">
                <a16:creationId xmlns:a16="http://schemas.microsoft.com/office/drawing/2014/main" xmlns=""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64370F-63B6-4528-AE3E-B7E082816806}"/>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6" name="Footer Placeholder 5">
            <a:extLst>
              <a:ext uri="{FF2B5EF4-FFF2-40B4-BE49-F238E27FC236}">
                <a16:creationId xmlns:a16="http://schemas.microsoft.com/office/drawing/2014/main" xmlns=""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53286E-FE46-4B97-9D8F-1C1518C9DF1F}"/>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5" name="Footer Placeholder 4">
            <a:extLst>
              <a:ext uri="{FF2B5EF4-FFF2-40B4-BE49-F238E27FC236}">
                <a16:creationId xmlns:a16="http://schemas.microsoft.com/office/drawing/2014/main" xmlns=""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7559256-FE16-43FF-8006-036DD772F039}"/>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5" name="Footer Placeholder 4">
            <a:extLst>
              <a:ext uri="{FF2B5EF4-FFF2-40B4-BE49-F238E27FC236}">
                <a16:creationId xmlns:a16="http://schemas.microsoft.com/office/drawing/2014/main" xmlns=""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466976"/>
            <a:ext cx="10515600" cy="2095501"/>
          </a:xfrm>
        </p:spPr>
        <p:txBody>
          <a:bodyPr anchor="ctr"/>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grpSp>
        <p:nvGrpSpPr>
          <p:cNvPr id="11" name="squares"/>
          <p:cNvGrpSpPr/>
          <p:nvPr userDrawn="1"/>
        </p:nvGrpSpPr>
        <p:grpSpPr>
          <a:xfrm>
            <a:off x="1" y="3240257"/>
            <a:ext cx="838200" cy="524183"/>
            <a:chOff x="0" y="452558"/>
            <a:chExt cx="914400" cy="524182"/>
          </a:xfrm>
        </p:grpSpPr>
        <p:sp>
          <p:nvSpPr>
            <p:cNvPr id="12" name="Rounded Rectangle 11"/>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3" name="Rounded Rectangle 12"/>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4" name="Round Same Side Corner Rectangle 13"/>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
        <p:nvSpPr>
          <p:cNvPr id="15" name="Slide Number Placeholder 5"/>
          <p:cNvSpPr>
            <a:spLocks noGrp="1"/>
          </p:cNvSpPr>
          <p:nvPr>
            <p:ph type="sldNum" sz="quarter" idx="4"/>
          </p:nvPr>
        </p:nvSpPr>
        <p:spPr>
          <a:xfrm>
            <a:off x="4724400" y="6553200"/>
            <a:ext cx="2743200" cy="304800"/>
          </a:xfrm>
          <a:prstGeom prst="rect">
            <a:avLst/>
          </a:prstGeom>
        </p:spPr>
        <p:txBody>
          <a:bodyPr anchor="ctr"/>
          <a:lstStyle>
            <a:lvl1pPr algn="ctr">
              <a:defRPr sz="1200">
                <a:effectLst/>
                <a:latin typeface="+mn-lt"/>
              </a:defRPr>
            </a:lvl1p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36292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061AC06-CDE2-4FD5-9F56-F81A7676EF94}"/>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5" name="Footer Placeholder 4">
            <a:extLst>
              <a:ext uri="{FF2B5EF4-FFF2-40B4-BE49-F238E27FC236}">
                <a16:creationId xmlns:a16="http://schemas.microsoft.com/office/drawing/2014/main" xmlns=""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781AF4-A2B8-41FD-890C-209EDB5D1627}"/>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5" name="Footer Placeholder 4">
            <a:extLst>
              <a:ext uri="{FF2B5EF4-FFF2-40B4-BE49-F238E27FC236}">
                <a16:creationId xmlns:a16="http://schemas.microsoft.com/office/drawing/2014/main" xmlns=""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098D353-468E-43EC-AB30-1F13B306A9DC}"/>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5" name="Footer Placeholder 4">
            <a:extLst>
              <a:ext uri="{FF2B5EF4-FFF2-40B4-BE49-F238E27FC236}">
                <a16:creationId xmlns:a16="http://schemas.microsoft.com/office/drawing/2014/main" xmlns=""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41C9600-36EB-409A-9A8D-290597EA4CF0}"/>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6" name="Footer Placeholder 5">
            <a:extLst>
              <a:ext uri="{FF2B5EF4-FFF2-40B4-BE49-F238E27FC236}">
                <a16:creationId xmlns:a16="http://schemas.microsoft.com/office/drawing/2014/main" xmlns=""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24A317F-A158-4CB1-A775-B78164115FD6}"/>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8" name="Footer Placeholder 7">
            <a:extLst>
              <a:ext uri="{FF2B5EF4-FFF2-40B4-BE49-F238E27FC236}">
                <a16:creationId xmlns:a16="http://schemas.microsoft.com/office/drawing/2014/main" xmlns=""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xmlns=""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xmlns=""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xmlns=""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xmlns=""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xmlns=""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xmlns=""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xmlns=""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xmlns=""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xmlns=""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xmlns=""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xmlns=""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F6248DE-C843-4652-B338-1FA4B5FCEB33}"/>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4" name="Footer Placeholder 3">
            <a:extLst>
              <a:ext uri="{FF2B5EF4-FFF2-40B4-BE49-F238E27FC236}">
                <a16:creationId xmlns:a16="http://schemas.microsoft.com/office/drawing/2014/main" xmlns=""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61D1E9E-6BE3-426E-A1BE-04FEBB642594}"/>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3" name="Footer Placeholder 2">
            <a:extLst>
              <a:ext uri="{FF2B5EF4-FFF2-40B4-BE49-F238E27FC236}">
                <a16:creationId xmlns:a16="http://schemas.microsoft.com/office/drawing/2014/main" xmlns=""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EC27083-D5D5-495A-97A0-89B86E8B7921}"/>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6" name="Footer Placeholder 5">
            <a:extLst>
              <a:ext uri="{FF2B5EF4-FFF2-40B4-BE49-F238E27FC236}">
                <a16:creationId xmlns:a16="http://schemas.microsoft.com/office/drawing/2014/main" xmlns=""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BD4E28-D071-4C3C-9CD3-5AC0FC36CE17}"/>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6" name="Footer Placeholder 5">
            <a:extLst>
              <a:ext uri="{FF2B5EF4-FFF2-40B4-BE49-F238E27FC236}">
                <a16:creationId xmlns:a16="http://schemas.microsoft.com/office/drawing/2014/main" xmlns=""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51B599-EE6A-4FDA-892A-C62A632F332F}"/>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5" name="Footer Placeholder 4">
            <a:extLst>
              <a:ext uri="{FF2B5EF4-FFF2-40B4-BE49-F238E27FC236}">
                <a16:creationId xmlns:a16="http://schemas.microsoft.com/office/drawing/2014/main" xmlns=""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6BA9A2-AE37-42D6-8C6E-D3C2FD0FCADC}"/>
              </a:ext>
            </a:extLst>
          </p:cNvPr>
          <p:cNvSpPr>
            <a:spLocks noGrp="1"/>
          </p:cNvSpPr>
          <p:nvPr>
            <p:ph type="dt" sz="half" idx="10"/>
          </p:nvPr>
        </p:nvSpPr>
        <p:spPr/>
        <p:txBody>
          <a:bodyPr/>
          <a:lstStyle/>
          <a:p>
            <a:fld id="{B6D93DFD-06B0-490E-AC15-0EF737E8B6CC}" type="datetimeFigureOut">
              <a:rPr lang="en-US" smtClean="0"/>
              <a:t>1/8/2022</a:t>
            </a:fld>
            <a:endParaRPr lang="en-US"/>
          </a:p>
        </p:txBody>
      </p:sp>
      <p:sp>
        <p:nvSpPr>
          <p:cNvPr id="5" name="Footer Placeholder 4">
            <a:extLst>
              <a:ext uri="{FF2B5EF4-FFF2-40B4-BE49-F238E27FC236}">
                <a16:creationId xmlns:a16="http://schemas.microsoft.com/office/drawing/2014/main" xmlns=""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xmlns="" id="{13A1EA59-E047-41E6-8879-6238E26CCCA5}"/>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4" name="Footer Placeholder 3">
            <a:extLst>
              <a:ext uri="{FF2B5EF4-FFF2-40B4-BE49-F238E27FC236}">
                <a16:creationId xmlns:a16="http://schemas.microsoft.com/office/drawing/2014/main" xmlns=""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xmlns=""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xmlns=""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xmlns=""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xmlns=""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xmlns=""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xmlns=""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xmlns=""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xmlns=""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AADC360-E64E-487B-9C8E-4BBD07BAF59A}"/>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4" name="Footer Placeholder 3">
            <a:extLst>
              <a:ext uri="{FF2B5EF4-FFF2-40B4-BE49-F238E27FC236}">
                <a16:creationId xmlns:a16="http://schemas.microsoft.com/office/drawing/2014/main" xmlns=""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xmlns=""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xmlns=""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xmlns=""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xmlns=""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xmlns=""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xmlns=""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1919234-D8B5-439A-82B9-C5C2F8687771}"/>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5" name="Footer Placeholder 4">
            <a:extLst>
              <a:ext uri="{FF2B5EF4-FFF2-40B4-BE49-F238E27FC236}">
                <a16:creationId xmlns:a16="http://schemas.microsoft.com/office/drawing/2014/main" xmlns=""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xmlns=""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xmlns=""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xmlns=""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xmlns=""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xmlns=""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xmlns=""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xmlns=""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xmlns=""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xmlns="" id="{B89BDE85-5200-451B-AFC6-CBA974EB71BB}"/>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6" name="Footer Placeholder 5">
            <a:extLst>
              <a:ext uri="{FF2B5EF4-FFF2-40B4-BE49-F238E27FC236}">
                <a16:creationId xmlns:a16="http://schemas.microsoft.com/office/drawing/2014/main" xmlns=""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xmlns=""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xmlns=""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xmlns=""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xmlns=""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xmlns=""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xmlns=""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xmlns=""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xmlns=""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033213A-0175-4399-9D66-E65C578E288C}"/>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8" name="Footer Placeholder 7">
            <a:extLst>
              <a:ext uri="{FF2B5EF4-FFF2-40B4-BE49-F238E27FC236}">
                <a16:creationId xmlns:a16="http://schemas.microsoft.com/office/drawing/2014/main" xmlns=""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719916B-CFC8-41EE-9930-9E461C932493}"/>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4" name="Footer Placeholder 3">
            <a:extLst>
              <a:ext uri="{FF2B5EF4-FFF2-40B4-BE49-F238E27FC236}">
                <a16:creationId xmlns:a16="http://schemas.microsoft.com/office/drawing/2014/main" xmlns=""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0933040-FD1F-4206-A6F8-07840549060D}"/>
              </a:ext>
            </a:extLst>
          </p:cNvPr>
          <p:cNvSpPr>
            <a:spLocks noGrp="1"/>
          </p:cNvSpPr>
          <p:nvPr>
            <p:ph type="dt" sz="half" idx="10"/>
          </p:nvPr>
        </p:nvSpPr>
        <p:spPr/>
        <p:txBody>
          <a:bodyPr/>
          <a:lstStyle/>
          <a:p>
            <a:fld id="{9BD7AF12-223C-4122-A9CE-087E1CF4C3DE}" type="datetimeFigureOut">
              <a:rPr lang="en-US" smtClean="0"/>
              <a:t>1/8/2022</a:t>
            </a:fld>
            <a:endParaRPr lang="en-US"/>
          </a:p>
        </p:txBody>
      </p:sp>
      <p:sp>
        <p:nvSpPr>
          <p:cNvPr id="3" name="Footer Placeholder 2">
            <a:extLst>
              <a:ext uri="{FF2B5EF4-FFF2-40B4-BE49-F238E27FC236}">
                <a16:creationId xmlns:a16="http://schemas.microsoft.com/office/drawing/2014/main" xmlns=""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1/8/2022</a:t>
            </a:fld>
            <a:endParaRPr lang="en-US"/>
          </a:p>
        </p:txBody>
      </p:sp>
      <p:sp>
        <p:nvSpPr>
          <p:cNvPr id="5" name="Footer Placeholder 4">
            <a:extLst>
              <a:ext uri="{FF2B5EF4-FFF2-40B4-BE49-F238E27FC236}">
                <a16:creationId xmlns:a16="http://schemas.microsoft.com/office/drawing/2014/main" xmlns=""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1/8/2022</a:t>
            </a:fld>
            <a:endParaRPr lang="en-US"/>
          </a:p>
        </p:txBody>
      </p:sp>
      <p:sp>
        <p:nvSpPr>
          <p:cNvPr id="5" name="Footer Placeholder 4">
            <a:extLst>
              <a:ext uri="{FF2B5EF4-FFF2-40B4-BE49-F238E27FC236}">
                <a16:creationId xmlns:a16="http://schemas.microsoft.com/office/drawing/2014/main" xmlns=""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A458B7-B94B-4267-AC08-B2A0227BB11B}"/>
              </a:ext>
            </a:extLst>
          </p:cNvPr>
          <p:cNvSpPr>
            <a:spLocks noGrp="1"/>
          </p:cNvSpPr>
          <p:nvPr>
            <p:ph type="ctrTitle"/>
          </p:nvPr>
        </p:nvSpPr>
        <p:spPr>
          <a:xfrm>
            <a:off x="1524000" y="2734843"/>
            <a:ext cx="9144000" cy="859528"/>
          </a:xfrm>
        </p:spPr>
        <p:txBody>
          <a:bodyPr>
            <a:noAutofit/>
          </a:bodyPr>
          <a:lstStyle/>
          <a:p>
            <a:r>
              <a:rPr lang="en-US" sz="3600" b="1" dirty="0" smtClean="0"/>
              <a:t>INA 047</a:t>
            </a:r>
            <a:r>
              <a:rPr lang="en-US" sz="3600" b="1" dirty="0" smtClean="0"/>
              <a:t> </a:t>
            </a:r>
            <a:r>
              <a:rPr lang="en-US" sz="3600" b="1" dirty="0"/>
              <a:t>- PPT - SESI </a:t>
            </a:r>
            <a:r>
              <a:rPr lang="en-US" sz="3600" b="1" dirty="0" smtClean="0"/>
              <a:t>15</a:t>
            </a:r>
            <a:r>
              <a:rPr lang="en-US" sz="3600" b="1" dirty="0"/>
              <a:t/>
            </a:r>
            <a:br>
              <a:rPr lang="en-US" sz="3600" b="1" dirty="0"/>
            </a:br>
            <a:r>
              <a:rPr lang="en-US" sz="3600" b="1" dirty="0" smtClean="0"/>
              <a:t>METODOLOGI PENELITIAN</a:t>
            </a:r>
            <a:endParaRPr lang="en-US" sz="3600" dirty="0"/>
          </a:p>
        </p:txBody>
      </p:sp>
      <p:sp>
        <p:nvSpPr>
          <p:cNvPr id="3" name="Subtitle 2">
            <a:extLst>
              <a:ext uri="{FF2B5EF4-FFF2-40B4-BE49-F238E27FC236}">
                <a16:creationId xmlns:a16="http://schemas.microsoft.com/office/drawing/2014/main" xmlns="" id="{9934DB9D-AE51-4AE5-88D5-80A446F64439}"/>
              </a:ext>
            </a:extLst>
          </p:cNvPr>
          <p:cNvSpPr>
            <a:spLocks noGrp="1"/>
          </p:cNvSpPr>
          <p:nvPr>
            <p:ph type="subTitle" idx="1"/>
          </p:nvPr>
        </p:nvSpPr>
        <p:spPr/>
        <p:txBody>
          <a:bodyPr>
            <a:normAutofit/>
          </a:bodyPr>
          <a:lstStyle/>
          <a:p>
            <a:endParaRPr lang="en-US" dirty="0"/>
          </a:p>
          <a:p>
            <a:r>
              <a:rPr lang="fi-FI" dirty="0" smtClean="0"/>
              <a:t>SYAM GUNAWAN</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888" y="2466976"/>
            <a:ext cx="8291512" cy="2095501"/>
          </a:xfrm>
        </p:spPr>
        <p:txBody>
          <a:bodyPr>
            <a:normAutofit/>
          </a:bodyPr>
          <a:lstStyle/>
          <a:p>
            <a:r>
              <a:rPr lang="en-US" sz="4000" dirty="0"/>
              <a:t>4.4.3 Bab 1: </a:t>
            </a:r>
            <a:r>
              <a:rPr lang="en-US" sz="4000" dirty="0" err="1"/>
              <a:t>Pendahuluan</a:t>
            </a:r>
            <a:endParaRPr lang="en-US" sz="40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4"/>
          </p:nvPr>
        </p:nvSpPr>
        <p:spPr/>
        <p:txBody>
          <a:bodyPr/>
          <a:lstStyle/>
          <a:p>
            <a:fld id="{C546E0E4-908A-4724-B308-E4F6AE4FA0DD}"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02906011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6613" y="1371600"/>
            <a:ext cx="8458200" cy="5029200"/>
          </a:xfrm>
        </p:spPr>
        <p:txBody>
          <a:bodyPr/>
          <a:lstStyle/>
          <a:p>
            <a:pPr marL="514350" indent="-514350">
              <a:buNone/>
            </a:pPr>
            <a:r>
              <a:rPr lang="en-US" sz="3600" dirty="0">
                <a:solidFill>
                  <a:srgbClr val="C00000"/>
                </a:solidFill>
              </a:rPr>
              <a:t>Bab I </a:t>
            </a:r>
            <a:r>
              <a:rPr lang="id-ID" sz="3600" dirty="0">
                <a:solidFill>
                  <a:srgbClr val="C00000"/>
                </a:solidFill>
              </a:rPr>
              <a:t>Pendahuluan</a:t>
            </a:r>
            <a:endParaRPr lang="en-US" sz="3600" dirty="0">
              <a:solidFill>
                <a:srgbClr val="C00000"/>
              </a:solidFill>
            </a:endParaRPr>
          </a:p>
          <a:p>
            <a:pPr marL="863600" lvl="1" indent="-514350">
              <a:buNone/>
            </a:pPr>
            <a:endParaRPr lang="en-US" dirty="0"/>
          </a:p>
          <a:p>
            <a:pPr marL="863600" lvl="1" indent="-514350">
              <a:buNone/>
            </a:pPr>
            <a:r>
              <a:rPr lang="en-US" dirty="0"/>
              <a:t>1.1 </a:t>
            </a:r>
            <a:r>
              <a:rPr lang="en-US" dirty="0" err="1">
                <a:solidFill>
                  <a:srgbClr val="C00000"/>
                </a:solidFill>
              </a:rPr>
              <a:t>Latar</a:t>
            </a:r>
            <a:r>
              <a:rPr lang="en-US" dirty="0">
                <a:solidFill>
                  <a:srgbClr val="C00000"/>
                </a:solidFill>
              </a:rPr>
              <a:t> </a:t>
            </a:r>
            <a:r>
              <a:rPr lang="en-US" dirty="0" err="1">
                <a:solidFill>
                  <a:srgbClr val="C00000"/>
                </a:solidFill>
              </a:rPr>
              <a:t>Belakang</a:t>
            </a:r>
            <a:r>
              <a:rPr lang="en-US" dirty="0">
                <a:solidFill>
                  <a:srgbClr val="C00000"/>
                </a:solidFill>
              </a:rPr>
              <a:t> </a:t>
            </a:r>
            <a:r>
              <a:rPr lang="en-US" dirty="0" err="1">
                <a:solidFill>
                  <a:srgbClr val="C00000"/>
                </a:solidFill>
              </a:rPr>
              <a:t>Masalah</a:t>
            </a:r>
            <a:endParaRPr lang="en-US" dirty="0">
              <a:solidFill>
                <a:srgbClr val="C00000"/>
              </a:solidFill>
            </a:endParaRPr>
          </a:p>
          <a:p>
            <a:pPr marL="863600" lvl="1" indent="-514350">
              <a:buNone/>
            </a:pPr>
            <a:r>
              <a:rPr lang="en-US" dirty="0"/>
              <a:t>1.2 </a:t>
            </a:r>
            <a:r>
              <a:rPr lang="id-ID" dirty="0">
                <a:solidFill>
                  <a:srgbClr val="C00000"/>
                </a:solidFill>
              </a:rPr>
              <a:t>Identifikasi Masalah </a:t>
            </a:r>
            <a:r>
              <a:rPr lang="id-ID" dirty="0"/>
              <a:t>(</a:t>
            </a:r>
            <a:r>
              <a:rPr lang="en-US" dirty="0"/>
              <a:t>Research Problems</a:t>
            </a:r>
            <a:r>
              <a:rPr lang="id-ID" dirty="0"/>
              <a:t>)</a:t>
            </a:r>
          </a:p>
          <a:p>
            <a:pPr marL="863600" lvl="1" indent="-514350">
              <a:buNone/>
            </a:pPr>
            <a:r>
              <a:rPr lang="id-ID" dirty="0"/>
              <a:t>1.3 </a:t>
            </a:r>
            <a:r>
              <a:rPr lang="en-US" dirty="0" err="1">
                <a:solidFill>
                  <a:srgbClr val="C00000"/>
                </a:solidFill>
              </a:rPr>
              <a:t>Rumusan</a:t>
            </a:r>
            <a:r>
              <a:rPr lang="en-US" dirty="0">
                <a:solidFill>
                  <a:srgbClr val="C00000"/>
                </a:solidFill>
              </a:rPr>
              <a:t> </a:t>
            </a:r>
            <a:r>
              <a:rPr lang="en-US" dirty="0" err="1">
                <a:solidFill>
                  <a:srgbClr val="C00000"/>
                </a:solidFill>
              </a:rPr>
              <a:t>Masalah</a:t>
            </a:r>
            <a:r>
              <a:rPr lang="id-ID" dirty="0">
                <a:solidFill>
                  <a:srgbClr val="C00000"/>
                </a:solidFill>
              </a:rPr>
              <a:t> </a:t>
            </a:r>
            <a:r>
              <a:rPr lang="id-ID" dirty="0"/>
              <a:t>(Research Questions)</a:t>
            </a:r>
            <a:endParaRPr lang="id-ID" dirty="0"/>
          </a:p>
          <a:p>
            <a:pPr marL="863600" lvl="1" indent="-514350">
              <a:buNone/>
            </a:pPr>
            <a:r>
              <a:rPr lang="en-US" dirty="0"/>
              <a:t>1.</a:t>
            </a:r>
            <a:r>
              <a:rPr lang="id-ID" dirty="0"/>
              <a:t>4</a:t>
            </a:r>
            <a:r>
              <a:rPr lang="en-US" dirty="0"/>
              <a:t> </a:t>
            </a:r>
            <a:r>
              <a:rPr lang="en-US" dirty="0" err="1">
                <a:solidFill>
                  <a:srgbClr val="C00000"/>
                </a:solidFill>
              </a:rPr>
              <a:t>Tujuan</a:t>
            </a:r>
            <a:r>
              <a:rPr lang="en-US" dirty="0">
                <a:solidFill>
                  <a:srgbClr val="C00000"/>
                </a:solidFill>
              </a:rPr>
              <a:t> </a:t>
            </a:r>
            <a:r>
              <a:rPr lang="en-US" dirty="0" err="1">
                <a:solidFill>
                  <a:srgbClr val="C00000"/>
                </a:solidFill>
              </a:rPr>
              <a:t>Penelitian</a:t>
            </a:r>
            <a:r>
              <a:rPr lang="id-ID" dirty="0">
                <a:solidFill>
                  <a:srgbClr val="C00000"/>
                </a:solidFill>
              </a:rPr>
              <a:t> </a:t>
            </a:r>
            <a:r>
              <a:rPr lang="id-ID" dirty="0">
                <a:solidFill>
                  <a:srgbClr val="000000"/>
                </a:solidFill>
              </a:rPr>
              <a:t>(Research </a:t>
            </a:r>
            <a:r>
              <a:rPr lang="id-ID" dirty="0">
                <a:solidFill>
                  <a:srgbClr val="000000"/>
                </a:solidFill>
              </a:rPr>
              <a:t>Objectives)</a:t>
            </a:r>
            <a:endParaRPr lang="en-US" sz="1800" i="1" dirty="0"/>
          </a:p>
          <a:p>
            <a:pPr marL="863600" lvl="1" indent="-514350">
              <a:buNone/>
            </a:pPr>
            <a:r>
              <a:rPr lang="en-US" dirty="0"/>
              <a:t>1.</a:t>
            </a:r>
            <a:r>
              <a:rPr lang="id-ID" dirty="0"/>
              <a:t>5</a:t>
            </a:r>
            <a:r>
              <a:rPr lang="en-US" dirty="0"/>
              <a:t> </a:t>
            </a:r>
            <a:r>
              <a:rPr lang="en-US" dirty="0" err="1">
                <a:solidFill>
                  <a:srgbClr val="C00000"/>
                </a:solidFill>
              </a:rPr>
              <a:t>Manfaat</a:t>
            </a:r>
            <a:r>
              <a:rPr lang="en-US" dirty="0">
                <a:solidFill>
                  <a:srgbClr val="C00000"/>
                </a:solidFill>
              </a:rPr>
              <a:t> </a:t>
            </a:r>
            <a:r>
              <a:rPr lang="en-US" dirty="0" err="1">
                <a:solidFill>
                  <a:srgbClr val="C00000"/>
                </a:solidFill>
              </a:rPr>
              <a:t>Penelitian</a:t>
            </a:r>
            <a:endParaRPr lang="en-US" dirty="0">
              <a:solidFill>
                <a:srgbClr val="C00000"/>
              </a:solidFill>
            </a:endParaRPr>
          </a:p>
          <a:p>
            <a:pPr marL="863600" lvl="1" indent="-514350">
              <a:buNone/>
            </a:pPr>
            <a:r>
              <a:rPr lang="en-US" dirty="0" smtClean="0"/>
              <a:t>1.6 </a:t>
            </a:r>
            <a:r>
              <a:rPr lang="en-US" dirty="0" err="1" smtClean="0"/>
              <a:t>Korelasi</a:t>
            </a:r>
            <a:r>
              <a:rPr lang="en-US" dirty="0" smtClean="0"/>
              <a:t> RP – RQ - RO</a:t>
            </a:r>
            <a:endParaRPr lang="en-US" sz="1800" dirty="0"/>
          </a:p>
          <a:p>
            <a:pPr marL="863600" lvl="1" indent="-514350">
              <a:buNone/>
            </a:pPr>
            <a:r>
              <a:rPr lang="en-US" dirty="0"/>
              <a:t>1.</a:t>
            </a:r>
            <a:r>
              <a:rPr lang="en-US" dirty="0"/>
              <a:t>7</a:t>
            </a:r>
            <a:r>
              <a:rPr lang="en-US" dirty="0"/>
              <a:t> </a:t>
            </a:r>
            <a:r>
              <a:rPr lang="en-US" dirty="0" err="1"/>
              <a:t>Kontribusi</a:t>
            </a:r>
            <a:r>
              <a:rPr lang="en-US" dirty="0"/>
              <a:t> </a:t>
            </a:r>
            <a:r>
              <a:rPr lang="en-US" dirty="0" err="1"/>
              <a:t>Penelitian</a:t>
            </a:r>
            <a:endParaRPr lang="en-US" sz="1800" i="1" dirty="0"/>
          </a:p>
          <a:p>
            <a:pPr marL="863600" lvl="1" indent="-514350">
              <a:buNone/>
            </a:pPr>
            <a:r>
              <a:rPr lang="en-US" dirty="0"/>
              <a:t>1.</a:t>
            </a:r>
            <a:r>
              <a:rPr lang="en-US" dirty="0"/>
              <a:t>8</a:t>
            </a:r>
            <a:r>
              <a:rPr lang="en-US" dirty="0"/>
              <a:t> </a:t>
            </a:r>
            <a:r>
              <a:rPr lang="en-US" dirty="0" err="1"/>
              <a:t>Sistematika</a:t>
            </a:r>
            <a:r>
              <a:rPr lang="en-US" dirty="0"/>
              <a:t> </a:t>
            </a:r>
            <a:r>
              <a:rPr lang="en-US" dirty="0" err="1"/>
              <a:t>Penulisan</a:t>
            </a:r>
            <a:endParaRPr lang="en-US" dirty="0"/>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11</a:t>
            </a:fld>
            <a:endParaRPr lang="en-US">
              <a:solidFill>
                <a:prstClr val="black">
                  <a:tint val="75000"/>
                </a:prstClr>
              </a:solidFill>
            </a:endParaRPr>
          </a:p>
        </p:txBody>
      </p:sp>
      <p:sp>
        <p:nvSpPr>
          <p:cNvPr id="2" name="Title 1"/>
          <p:cNvSpPr>
            <a:spLocks noGrp="1"/>
          </p:cNvSpPr>
          <p:nvPr>
            <p:ph type="title"/>
          </p:nvPr>
        </p:nvSpPr>
        <p:spPr>
          <a:xfrm>
            <a:off x="2106614" y="457200"/>
            <a:ext cx="8561387" cy="647700"/>
          </a:xfrm>
        </p:spPr>
        <p:txBody>
          <a:bodyPr>
            <a:normAutofit fontScale="90000"/>
          </a:bodyPr>
          <a:lstStyle/>
          <a:p>
            <a:r>
              <a:rPr lang="en-US" dirty="0" err="1" smtClean="0"/>
              <a:t>Struktur</a:t>
            </a:r>
            <a:r>
              <a:rPr lang="en-US" dirty="0" smtClean="0"/>
              <a:t> </a:t>
            </a:r>
            <a:r>
              <a:rPr lang="en-US" dirty="0" err="1" smtClean="0"/>
              <a:t>Tesis</a:t>
            </a:r>
            <a:r>
              <a:rPr lang="en-US" dirty="0" smtClean="0"/>
              <a:t> – Bab I</a:t>
            </a:r>
            <a:endParaRPr lang="id-ID" dirty="0"/>
          </a:p>
        </p:txBody>
      </p:sp>
    </p:spTree>
    <p:extLst>
      <p:ext uri="{BB962C8B-B14F-4D97-AF65-F5344CB8AC3E}">
        <p14:creationId xmlns:p14="http://schemas.microsoft.com/office/powerpoint/2010/main" val="317027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2152649" y="1250156"/>
            <a:ext cx="8229600" cy="5455444"/>
          </a:xfrm>
        </p:spPr>
        <p:txBody>
          <a:bodyPr>
            <a:normAutofit/>
          </a:bodyPr>
          <a:lstStyle/>
          <a:p>
            <a:r>
              <a:rPr lang="id-ID" dirty="0" smtClean="0"/>
              <a:t>Ikuti</a:t>
            </a:r>
            <a:r>
              <a:rPr lang="en-US" dirty="0" smtClean="0"/>
              <a:t> </a:t>
            </a:r>
            <a:r>
              <a:rPr lang="en-US" dirty="0" err="1" smtClean="0"/>
              <a:t>pola</a:t>
            </a:r>
            <a:r>
              <a:rPr lang="en-US" dirty="0" smtClean="0"/>
              <a:t> </a:t>
            </a:r>
            <a:r>
              <a:rPr lang="id-ID" dirty="0" smtClean="0"/>
              <a:t>latar belakang masalah </a:t>
            </a:r>
            <a:r>
              <a:rPr lang="en-US" dirty="0" err="1" smtClean="0">
                <a:solidFill>
                  <a:srgbClr val="C00000"/>
                </a:solidFill>
              </a:rPr>
              <a:t>OMKKMasaSolTu</a:t>
            </a:r>
            <a:r>
              <a:rPr lang="id-ID" dirty="0" smtClean="0"/>
              <a:t>, seperti yang ada di</a:t>
            </a:r>
            <a:r>
              <a:rPr lang="en-US" dirty="0" smtClean="0"/>
              <a:t> </a:t>
            </a:r>
            <a:r>
              <a:rPr lang="id-ID" sz="2000" dirty="0"/>
              <a:t>http</a:t>
            </a:r>
            <a:r>
              <a:rPr lang="id-ID" sz="2000" dirty="0"/>
              <a:t>://romisatriawahono.net/2012/06/18/kiat-menyusun-alur-latar-belakang-masalah-penelitian/</a:t>
            </a:r>
            <a:endParaRPr lang="id-ID" dirty="0"/>
          </a:p>
          <a:p>
            <a:r>
              <a:rPr lang="id-ID" dirty="0" smtClean="0"/>
              <a:t>Jangan meletakkan </a:t>
            </a:r>
            <a:r>
              <a:rPr lang="id-ID" dirty="0" smtClean="0">
                <a:solidFill>
                  <a:srgbClr val="C00000"/>
                </a:solidFill>
              </a:rPr>
              <a:t>sitasi</a:t>
            </a:r>
            <a:r>
              <a:rPr lang="id-ID" dirty="0" smtClean="0"/>
              <a:t> untuk referensi pada </a:t>
            </a:r>
            <a:r>
              <a:rPr lang="en-US" dirty="0" err="1" smtClean="0"/>
              <a:t>akhir</a:t>
            </a:r>
            <a:r>
              <a:rPr lang="en-US" dirty="0" smtClean="0"/>
              <a:t> </a:t>
            </a:r>
            <a:r>
              <a:rPr lang="en-US" dirty="0" err="1" smtClean="0"/>
              <a:t>paragraf</a:t>
            </a:r>
            <a:r>
              <a:rPr lang="id-ID" dirty="0" smtClean="0"/>
              <a:t> </a:t>
            </a:r>
            <a:r>
              <a:rPr lang="id-ID" sz="2000" i="1" dirty="0"/>
              <a:t>(B</a:t>
            </a:r>
            <a:r>
              <a:rPr lang="en-US" sz="2000" i="1" dirty="0" err="1"/>
              <a:t>erndtsson</a:t>
            </a:r>
            <a:r>
              <a:rPr lang="id-ID" sz="2000" i="1" dirty="0"/>
              <a:t>, 2009)</a:t>
            </a:r>
            <a:endParaRPr lang="en-US" sz="2000" i="1" dirty="0"/>
          </a:p>
          <a:p>
            <a:r>
              <a:rPr lang="en-US" dirty="0" err="1" smtClean="0"/>
              <a:t>Satu</a:t>
            </a:r>
            <a:r>
              <a:rPr lang="en-US" dirty="0" smtClean="0"/>
              <a:t> </a:t>
            </a:r>
            <a:r>
              <a:rPr lang="en-US" dirty="0" err="1" smtClean="0"/>
              <a:t>pernyataan</a:t>
            </a:r>
            <a:r>
              <a:rPr lang="en-US" dirty="0"/>
              <a:t> </a:t>
            </a:r>
            <a:r>
              <a:rPr lang="en-US" dirty="0" smtClean="0"/>
              <a:t>yang </a:t>
            </a:r>
            <a:r>
              <a:rPr lang="en-US" dirty="0" err="1" smtClean="0"/>
              <a:t>mensitasi</a:t>
            </a:r>
            <a:r>
              <a:rPr lang="en-US" dirty="0" smtClean="0"/>
              <a:t> </a:t>
            </a:r>
            <a:r>
              <a:rPr lang="en-US" dirty="0" err="1" smtClean="0"/>
              <a:t>ke</a:t>
            </a:r>
            <a:r>
              <a:rPr lang="en-US" dirty="0" smtClean="0"/>
              <a:t> </a:t>
            </a:r>
            <a:r>
              <a:rPr lang="en-US" dirty="0" err="1" smtClean="0"/>
              <a:t>banyak</a:t>
            </a:r>
            <a:r>
              <a:rPr lang="en-US" dirty="0" smtClean="0"/>
              <a:t> reference </a:t>
            </a:r>
            <a:r>
              <a:rPr lang="en-US" dirty="0" err="1" smtClean="0"/>
              <a:t>harus</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hati-hati</a:t>
            </a:r>
            <a:endParaRPr lang="id-ID" dirty="0" smtClean="0"/>
          </a:p>
          <a:p>
            <a:r>
              <a:rPr lang="id-ID" dirty="0" smtClean="0"/>
              <a:t>Kalimat dalam satu paragraf harus berisi </a:t>
            </a:r>
            <a:r>
              <a:rPr lang="id-ID" dirty="0" smtClean="0">
                <a:solidFill>
                  <a:srgbClr val="C00000"/>
                </a:solidFill>
              </a:rPr>
              <a:t>satu pokok pikiran</a:t>
            </a:r>
            <a:r>
              <a:rPr lang="en-US" dirty="0" smtClean="0">
                <a:solidFill>
                  <a:srgbClr val="C00000"/>
                </a:solidFill>
              </a:rPr>
              <a:t> </a:t>
            </a:r>
            <a:endParaRPr lang="en-US" dirty="0">
              <a:solidFill>
                <a:srgbClr val="C00000"/>
              </a:solidFill>
            </a:endParaRPr>
          </a:p>
          <a:p>
            <a:r>
              <a:rPr lang="id-ID" dirty="0" smtClean="0">
                <a:solidFill>
                  <a:srgbClr val="C00000"/>
                </a:solidFill>
              </a:rPr>
              <a:t>A</a:t>
            </a:r>
            <a:r>
              <a:rPr lang="en-US" dirty="0" err="1" smtClean="0">
                <a:solidFill>
                  <a:srgbClr val="C00000"/>
                </a:solidFill>
              </a:rPr>
              <a:t>ntar</a:t>
            </a:r>
            <a:r>
              <a:rPr lang="en-US" dirty="0" smtClean="0">
                <a:solidFill>
                  <a:srgbClr val="C00000"/>
                </a:solidFill>
              </a:rPr>
              <a:t> </a:t>
            </a:r>
            <a:r>
              <a:rPr lang="en-US" dirty="0" err="1">
                <a:solidFill>
                  <a:srgbClr val="C00000"/>
                </a:solidFill>
              </a:rPr>
              <a:t>paragraf</a:t>
            </a:r>
            <a:r>
              <a:rPr lang="en-US" dirty="0">
                <a:solidFill>
                  <a:srgbClr val="C00000"/>
                </a:solidFill>
              </a:rPr>
              <a:t> </a:t>
            </a:r>
            <a:r>
              <a:rPr lang="id-ID" dirty="0" smtClean="0"/>
              <a:t>harus dibuat mengalir</a:t>
            </a:r>
            <a:r>
              <a:rPr lang="en-US" dirty="0" smtClean="0"/>
              <a:t> (</a:t>
            </a:r>
            <a:r>
              <a:rPr lang="en-US" dirty="0" err="1" smtClean="0"/>
              <a:t>ada</a:t>
            </a:r>
            <a:r>
              <a:rPr lang="en-US" dirty="0" smtClean="0"/>
              <a:t> </a:t>
            </a:r>
            <a:r>
              <a:rPr lang="en-US" dirty="0" err="1" smtClean="0"/>
              <a:t>kohesi</a:t>
            </a:r>
            <a:r>
              <a:rPr lang="en-US" dirty="0" smtClean="0"/>
              <a:t>)</a:t>
            </a:r>
            <a:r>
              <a:rPr lang="id-ID" dirty="0" smtClean="0"/>
              <a:t>, bersambungan, dengan alur cerita yang runut</a:t>
            </a:r>
            <a:endParaRPr lang="en-US" dirty="0"/>
          </a:p>
        </p:txBody>
      </p:sp>
      <p:sp>
        <p:nvSpPr>
          <p:cNvPr id="2" name="Slide Number Placeholder 1"/>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12</a:t>
            </a:fld>
            <a:endParaRPr lang="en-US">
              <a:solidFill>
                <a:prstClr val="black">
                  <a:tint val="75000"/>
                </a:prstClr>
              </a:solidFill>
            </a:endParaRPr>
          </a:p>
        </p:txBody>
      </p:sp>
      <p:sp>
        <p:nvSpPr>
          <p:cNvPr id="7169" name="Rectangle 1"/>
          <p:cNvSpPr>
            <a:spLocks noGrp="1" noChangeArrowheads="1"/>
          </p:cNvSpPr>
          <p:nvPr>
            <p:ph type="title"/>
          </p:nvPr>
        </p:nvSpPr>
        <p:spPr/>
        <p:txBody>
          <a:bodyPr/>
          <a:lstStyle/>
          <a:p>
            <a:r>
              <a:rPr lang="en-US"/>
              <a:t>Latar belakang masalah</a:t>
            </a:r>
          </a:p>
        </p:txBody>
      </p:sp>
    </p:spTree>
    <p:extLst>
      <p:ext uri="{BB962C8B-B14F-4D97-AF65-F5344CB8AC3E}">
        <p14:creationId xmlns:p14="http://schemas.microsoft.com/office/powerpoint/2010/main" val="2746437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2139770" y="1250156"/>
            <a:ext cx="8229600" cy="5607844"/>
          </a:xfrm>
        </p:spPr>
        <p:txBody>
          <a:bodyPr>
            <a:normAutofit/>
          </a:bodyPr>
          <a:lstStyle/>
          <a:p>
            <a:r>
              <a:rPr lang="en-US" dirty="0" err="1" smtClean="0"/>
              <a:t>Masalah</a:t>
            </a:r>
            <a:r>
              <a:rPr lang="en-US" dirty="0" smtClean="0"/>
              <a:t> </a:t>
            </a:r>
            <a:r>
              <a:rPr lang="id-ID" dirty="0" smtClean="0"/>
              <a:t>penelitian yang kita angkat harus </a:t>
            </a:r>
            <a:r>
              <a:rPr lang="en-US" dirty="0" err="1" smtClean="0">
                <a:solidFill>
                  <a:srgbClr val="C00000"/>
                </a:solidFill>
              </a:rPr>
              <a:t>dilandasi</a:t>
            </a:r>
            <a:r>
              <a:rPr lang="en-US" dirty="0" smtClean="0">
                <a:solidFill>
                  <a:srgbClr val="C00000"/>
                </a:solidFill>
              </a:rPr>
              <a:t> </a:t>
            </a:r>
            <a:r>
              <a:rPr lang="en-US" dirty="0" err="1">
                <a:solidFill>
                  <a:srgbClr val="C00000"/>
                </a:solidFill>
              </a:rPr>
              <a:t>dengan</a:t>
            </a:r>
            <a:r>
              <a:rPr lang="en-US" dirty="0">
                <a:solidFill>
                  <a:srgbClr val="C00000"/>
                </a:solidFill>
              </a:rPr>
              <a:t> </a:t>
            </a:r>
            <a:r>
              <a:rPr lang="en-US" dirty="0" err="1">
                <a:solidFill>
                  <a:srgbClr val="C00000"/>
                </a:solidFill>
              </a:rPr>
              <a:t>publikasi</a:t>
            </a:r>
            <a:r>
              <a:rPr lang="en-US" dirty="0">
                <a:solidFill>
                  <a:srgbClr val="C00000"/>
                </a:solidFill>
              </a:rPr>
              <a:t> </a:t>
            </a:r>
            <a:r>
              <a:rPr lang="en-US" dirty="0" smtClean="0">
                <a:solidFill>
                  <a:srgbClr val="C00000"/>
                </a:solidFill>
              </a:rPr>
              <a:t>paper</a:t>
            </a:r>
            <a:r>
              <a:rPr lang="id-ID" dirty="0" smtClean="0">
                <a:solidFill>
                  <a:srgbClr val="C00000"/>
                </a:solidFill>
              </a:rPr>
              <a:t> </a:t>
            </a:r>
            <a:r>
              <a:rPr lang="en-US" dirty="0" smtClean="0">
                <a:solidFill>
                  <a:srgbClr val="C00000"/>
                </a:solidFill>
              </a:rPr>
              <a:t>yang </a:t>
            </a:r>
            <a:r>
              <a:rPr lang="id-ID" dirty="0" smtClean="0">
                <a:solidFill>
                  <a:srgbClr val="C00000"/>
                </a:solidFill>
              </a:rPr>
              <a:t>kuat</a:t>
            </a:r>
            <a:r>
              <a:rPr lang="id-ID" dirty="0" smtClean="0"/>
              <a:t> (usahakan dari paper journal ber-impact factor tinggi, tidak dari conference procedings)</a:t>
            </a:r>
            <a:endParaRPr lang="en-US" dirty="0"/>
          </a:p>
          <a:p>
            <a:r>
              <a:rPr lang="id-ID" dirty="0" smtClean="0"/>
              <a:t>Harus dipahami bahwa t</a:t>
            </a:r>
            <a:r>
              <a:rPr lang="en-US" dirty="0" err="1" smtClean="0"/>
              <a:t>ujuan</a:t>
            </a:r>
            <a:r>
              <a:rPr lang="en-US" dirty="0" smtClean="0"/>
              <a:t> </a:t>
            </a:r>
            <a:r>
              <a:rPr lang="en-US" dirty="0" err="1" smtClean="0"/>
              <a:t>latar</a:t>
            </a:r>
            <a:r>
              <a:rPr lang="en-US" dirty="0" smtClean="0"/>
              <a:t> </a:t>
            </a:r>
            <a:r>
              <a:rPr lang="en-US" dirty="0" err="1" smtClean="0"/>
              <a:t>belakang</a:t>
            </a:r>
            <a:r>
              <a:rPr lang="en-US" dirty="0" smtClean="0"/>
              <a:t> </a:t>
            </a:r>
            <a:r>
              <a:rPr lang="en-US" dirty="0" err="1" smtClean="0"/>
              <a:t>masalah</a:t>
            </a:r>
            <a:r>
              <a:rPr lang="en-US" dirty="0" smtClean="0"/>
              <a:t> </a:t>
            </a:r>
            <a:r>
              <a:rPr lang="en-US" dirty="0" err="1" smtClean="0"/>
              <a:t>adalah</a:t>
            </a:r>
            <a:r>
              <a:rPr lang="en-US" dirty="0" smtClean="0"/>
              <a:t> </a:t>
            </a:r>
            <a:r>
              <a:rPr lang="en-US" dirty="0" err="1" smtClean="0"/>
              <a:t>memberi</a:t>
            </a:r>
            <a:r>
              <a:rPr lang="en-US" dirty="0" smtClean="0"/>
              <a:t> </a:t>
            </a:r>
            <a:r>
              <a:rPr lang="en-US" dirty="0" err="1" smtClean="0"/>
              <a:t>argumentasi</a:t>
            </a:r>
            <a:r>
              <a:rPr lang="en-US" dirty="0" smtClean="0"/>
              <a:t>  </a:t>
            </a:r>
            <a:r>
              <a:rPr lang="en-US" dirty="0" err="1" smtClean="0"/>
              <a:t>bahwa</a:t>
            </a:r>
            <a:r>
              <a:rPr lang="en-US" dirty="0" smtClean="0"/>
              <a:t> </a:t>
            </a:r>
            <a:r>
              <a:rPr lang="en-US" dirty="0" err="1" smtClean="0"/>
              <a:t>masalah</a:t>
            </a:r>
            <a:r>
              <a:rPr lang="en-US" dirty="0" smtClean="0"/>
              <a:t> </a:t>
            </a:r>
            <a:r>
              <a:rPr lang="id-ID" dirty="0" smtClean="0"/>
              <a:t>penelitian </a:t>
            </a:r>
            <a:r>
              <a:rPr lang="en-US" dirty="0" err="1" smtClean="0"/>
              <a:t>yg</a:t>
            </a:r>
            <a:r>
              <a:rPr lang="en-US" dirty="0" smtClean="0"/>
              <a:t> </a:t>
            </a:r>
            <a:r>
              <a:rPr lang="en-US" dirty="0" err="1" smtClean="0"/>
              <a:t>diangkat</a:t>
            </a:r>
            <a:r>
              <a:rPr lang="en-US" dirty="0" smtClean="0"/>
              <a:t> </a:t>
            </a:r>
            <a:r>
              <a:rPr lang="en-US" dirty="0" err="1" smtClean="0"/>
              <a:t>adalah</a:t>
            </a:r>
            <a:r>
              <a:rPr lang="en-US" dirty="0" smtClean="0"/>
              <a:t> </a:t>
            </a:r>
            <a:r>
              <a:rPr lang="en-US" dirty="0" smtClean="0">
                <a:solidFill>
                  <a:srgbClr val="C00000"/>
                </a:solidFill>
              </a:rPr>
              <a:t>valid</a:t>
            </a:r>
          </a:p>
          <a:p>
            <a:r>
              <a:rPr lang="id-ID" dirty="0" smtClean="0"/>
              <a:t>Tidak menggunakan kata “peneliti atau penulis”, tapi membuat kalimat jadi pasif, contoh:</a:t>
            </a:r>
          </a:p>
          <a:p>
            <a:pPr lvl="1"/>
            <a:r>
              <a:rPr lang="id-ID" dirty="0" smtClean="0"/>
              <a:t>Peneliti akan mencoba memecahkan masalah tersebut dengan metode A (</a:t>
            </a:r>
            <a:r>
              <a:rPr lang="id-ID" sz="2800" dirty="0">
                <a:solidFill>
                  <a:srgbClr val="C00000"/>
                </a:solidFill>
              </a:rPr>
              <a:t>X</a:t>
            </a:r>
            <a:r>
              <a:rPr lang="id-ID" dirty="0" smtClean="0"/>
              <a:t>)</a:t>
            </a:r>
          </a:p>
          <a:p>
            <a:pPr lvl="1"/>
            <a:r>
              <a:rPr lang="id-ID" dirty="0" smtClean="0"/>
              <a:t>Pada penelitian ini, metode A akan diterapkan untuk memecahkan masalah tersebut (</a:t>
            </a:r>
            <a:r>
              <a:rPr lang="id-ID" sz="2800" dirty="0">
                <a:solidFill>
                  <a:srgbClr val="00B050"/>
                </a:solidFill>
              </a:rPr>
              <a:t>O</a:t>
            </a:r>
            <a:r>
              <a:rPr lang="id-ID" dirty="0" smtClean="0"/>
              <a:t>)</a:t>
            </a:r>
            <a:endParaRPr lang="en-US" dirty="0"/>
          </a:p>
        </p:txBody>
      </p:sp>
      <p:sp>
        <p:nvSpPr>
          <p:cNvPr id="2" name="Slide Number Placeholder 1"/>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13</a:t>
            </a:fld>
            <a:endParaRPr lang="en-US">
              <a:solidFill>
                <a:prstClr val="black">
                  <a:tint val="75000"/>
                </a:prstClr>
              </a:solidFill>
            </a:endParaRPr>
          </a:p>
        </p:txBody>
      </p:sp>
      <p:sp>
        <p:nvSpPr>
          <p:cNvPr id="7169" name="Rectangle 1"/>
          <p:cNvSpPr>
            <a:spLocks noGrp="1" noChangeArrowheads="1"/>
          </p:cNvSpPr>
          <p:nvPr>
            <p:ph type="title"/>
          </p:nvPr>
        </p:nvSpPr>
        <p:spPr/>
        <p:txBody>
          <a:bodyPr/>
          <a:lstStyle/>
          <a:p>
            <a:r>
              <a:rPr lang="en-US"/>
              <a:t>Latar belakang masalah</a:t>
            </a:r>
          </a:p>
        </p:txBody>
      </p:sp>
    </p:spTree>
    <p:extLst>
      <p:ext uri="{BB962C8B-B14F-4D97-AF65-F5344CB8AC3E}">
        <p14:creationId xmlns:p14="http://schemas.microsoft.com/office/powerpoint/2010/main" val="1723008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529104"/>
            <a:ext cx="7886700" cy="5100296"/>
          </a:xfrm>
        </p:spPr>
        <p:txBody>
          <a:bodyPr>
            <a:normAutofit lnSpcReduction="10000"/>
          </a:bodyPr>
          <a:lstStyle/>
          <a:p>
            <a:pPr marL="514350" indent="-514350">
              <a:buFont typeface="+mj-lt"/>
              <a:buAutoNum type="arabicPeriod"/>
            </a:pPr>
            <a:r>
              <a:rPr lang="en-US" dirty="0" err="1"/>
              <a:t>Latar</a:t>
            </a:r>
            <a:r>
              <a:rPr lang="en-US" dirty="0"/>
              <a:t> </a:t>
            </a:r>
            <a:r>
              <a:rPr lang="en-US" dirty="0" err="1"/>
              <a:t>belakang</a:t>
            </a:r>
            <a:r>
              <a:rPr lang="en-US" dirty="0"/>
              <a:t> </a:t>
            </a:r>
            <a:r>
              <a:rPr lang="en-US" dirty="0" err="1"/>
              <a:t>masalah</a:t>
            </a:r>
            <a:r>
              <a:rPr lang="en-US" dirty="0"/>
              <a:t> </a:t>
            </a:r>
            <a:r>
              <a:rPr lang="en-US" dirty="0" err="1"/>
              <a:t>penelitian</a:t>
            </a:r>
            <a:r>
              <a:rPr lang="en-US" dirty="0"/>
              <a:t> </a:t>
            </a:r>
            <a:r>
              <a:rPr lang="id-ID" dirty="0" smtClean="0"/>
              <a:t>harus </a:t>
            </a:r>
            <a:r>
              <a:rPr lang="en-US" dirty="0" err="1" smtClean="0">
                <a:solidFill>
                  <a:srgbClr val="FF0000"/>
                </a:solidFill>
              </a:rPr>
              <a:t>menjawab</a:t>
            </a:r>
            <a:r>
              <a:rPr lang="en-US" dirty="0" smtClean="0">
                <a:solidFill>
                  <a:srgbClr val="FF0000"/>
                </a:solidFill>
              </a:rPr>
              <a:t> </a:t>
            </a:r>
            <a:r>
              <a:rPr lang="en-US" dirty="0" err="1">
                <a:solidFill>
                  <a:srgbClr val="FF0000"/>
                </a:solidFill>
              </a:rPr>
              <a:t>semua</a:t>
            </a:r>
            <a:r>
              <a:rPr lang="en-US" dirty="0">
                <a:solidFill>
                  <a:srgbClr val="FF0000"/>
                </a:solidFill>
              </a:rPr>
              <a:t> </a:t>
            </a:r>
            <a:r>
              <a:rPr lang="en-US" dirty="0" err="1">
                <a:solidFill>
                  <a:srgbClr val="FF0000"/>
                </a:solidFill>
              </a:rPr>
              <a:t>pertanyaan</a:t>
            </a:r>
            <a:r>
              <a:rPr lang="en-US" dirty="0">
                <a:solidFill>
                  <a:srgbClr val="FF0000"/>
                </a:solidFill>
              </a:rPr>
              <a:t> MENGAPA (</a:t>
            </a:r>
            <a:r>
              <a:rPr lang="en-US" i="1" dirty="0">
                <a:solidFill>
                  <a:srgbClr val="FF0000"/>
                </a:solidFill>
              </a:rPr>
              <a:t>WHY</a:t>
            </a:r>
            <a:r>
              <a:rPr lang="en-US" dirty="0">
                <a:solidFill>
                  <a:srgbClr val="FF0000"/>
                </a:solidFill>
              </a:rPr>
              <a:t>) </a:t>
            </a:r>
            <a:r>
              <a:rPr lang="en-US" dirty="0" err="1"/>
              <a:t>dari</a:t>
            </a:r>
            <a:r>
              <a:rPr lang="en-US" dirty="0"/>
              <a:t> </a:t>
            </a:r>
            <a:r>
              <a:rPr lang="en-US" dirty="0" err="1"/>
              <a:t>judul</a:t>
            </a:r>
            <a:r>
              <a:rPr lang="en-US" dirty="0"/>
              <a:t> </a:t>
            </a:r>
            <a:r>
              <a:rPr lang="en-US" dirty="0" err="1"/>
              <a:t>penelitian</a:t>
            </a:r>
            <a:r>
              <a:rPr lang="en-US" dirty="0"/>
              <a:t> </a:t>
            </a:r>
            <a:r>
              <a:rPr lang="en-US" dirty="0" err="1" smtClean="0"/>
              <a:t>kita</a:t>
            </a:r>
            <a:r>
              <a:rPr lang="id-ID" dirty="0" smtClean="0"/>
              <a:t>. Bila judul penelitian: </a:t>
            </a:r>
            <a:r>
              <a:rPr lang="id-ID" dirty="0" smtClean="0">
                <a:solidFill>
                  <a:srgbClr val="0070C0"/>
                </a:solidFill>
              </a:rPr>
              <a:t>Prediksi </a:t>
            </a:r>
            <a:r>
              <a:rPr lang="id-ID" dirty="0">
                <a:solidFill>
                  <a:srgbClr val="0070C0"/>
                </a:solidFill>
              </a:rPr>
              <a:t>Produksi Padi dengan menggunakan </a:t>
            </a:r>
            <a:r>
              <a:rPr lang="id-ID" dirty="0" err="1">
                <a:solidFill>
                  <a:srgbClr val="0070C0"/>
                </a:solidFill>
              </a:rPr>
              <a:t>Support</a:t>
            </a:r>
            <a:r>
              <a:rPr lang="id-ID" dirty="0">
                <a:solidFill>
                  <a:srgbClr val="0070C0"/>
                </a:solidFill>
              </a:rPr>
              <a:t> </a:t>
            </a:r>
            <a:r>
              <a:rPr lang="id-ID" dirty="0" err="1">
                <a:solidFill>
                  <a:srgbClr val="0070C0"/>
                </a:solidFill>
              </a:rPr>
              <a:t>Vector</a:t>
            </a:r>
            <a:r>
              <a:rPr lang="id-ID" dirty="0">
                <a:solidFill>
                  <a:srgbClr val="0070C0"/>
                </a:solidFill>
              </a:rPr>
              <a:t> </a:t>
            </a:r>
            <a:r>
              <a:rPr lang="id-ID" dirty="0" err="1">
                <a:solidFill>
                  <a:srgbClr val="0070C0"/>
                </a:solidFill>
              </a:rPr>
              <a:t>Machine</a:t>
            </a:r>
            <a:r>
              <a:rPr lang="id-ID" dirty="0">
                <a:solidFill>
                  <a:srgbClr val="0070C0"/>
                </a:solidFill>
              </a:rPr>
              <a:t> berbasis </a:t>
            </a:r>
            <a:r>
              <a:rPr lang="id-ID" dirty="0" err="1">
                <a:solidFill>
                  <a:srgbClr val="0070C0"/>
                </a:solidFill>
              </a:rPr>
              <a:t>Particle</a:t>
            </a:r>
            <a:r>
              <a:rPr lang="id-ID" dirty="0">
                <a:solidFill>
                  <a:srgbClr val="0070C0"/>
                </a:solidFill>
              </a:rPr>
              <a:t> </a:t>
            </a:r>
            <a:r>
              <a:rPr lang="id-ID" dirty="0" err="1">
                <a:solidFill>
                  <a:srgbClr val="0070C0"/>
                </a:solidFill>
              </a:rPr>
              <a:t>Swarm</a:t>
            </a:r>
            <a:r>
              <a:rPr lang="id-ID" dirty="0">
                <a:solidFill>
                  <a:srgbClr val="0070C0"/>
                </a:solidFill>
              </a:rPr>
              <a:t> </a:t>
            </a:r>
            <a:r>
              <a:rPr lang="id-ID" dirty="0" err="1">
                <a:solidFill>
                  <a:srgbClr val="0070C0"/>
                </a:solidFill>
              </a:rPr>
              <a:t>Optimization</a:t>
            </a:r>
            <a:r>
              <a:rPr lang="id-ID" dirty="0"/>
              <a:t>, maka latar belakang masalah harus bisa menjawab pertanyaan:</a:t>
            </a:r>
          </a:p>
          <a:p>
            <a:pPr marL="1089025" lvl="2" indent="-514350">
              <a:buFont typeface="+mj-lt"/>
              <a:buAutoNum type="arabicPeriod"/>
            </a:pPr>
            <a:r>
              <a:rPr lang="id-ID" sz="2400" dirty="0">
                <a:solidFill>
                  <a:srgbClr val="0070C0"/>
                </a:solidFill>
              </a:rPr>
              <a:t>mengapa </a:t>
            </a:r>
            <a:r>
              <a:rPr lang="id-ID" sz="2400" dirty="0">
                <a:solidFill>
                  <a:srgbClr val="0070C0"/>
                </a:solidFill>
              </a:rPr>
              <a:t>padi?</a:t>
            </a:r>
          </a:p>
          <a:p>
            <a:pPr marL="1089025" lvl="2" indent="-514350">
              <a:buFont typeface="+mj-lt"/>
              <a:buAutoNum type="arabicPeriod"/>
            </a:pPr>
            <a:r>
              <a:rPr lang="id-ID" sz="2400" dirty="0">
                <a:solidFill>
                  <a:srgbClr val="0070C0"/>
                </a:solidFill>
              </a:rPr>
              <a:t>mengapa prediksi produksi padi?</a:t>
            </a:r>
          </a:p>
          <a:p>
            <a:pPr marL="1089025" lvl="2" indent="-514350">
              <a:buFont typeface="+mj-lt"/>
              <a:buAutoNum type="arabicPeriod"/>
            </a:pPr>
            <a:r>
              <a:rPr lang="id-ID" sz="2400" dirty="0">
                <a:solidFill>
                  <a:srgbClr val="0070C0"/>
                </a:solidFill>
              </a:rPr>
              <a:t>mengapa </a:t>
            </a:r>
            <a:r>
              <a:rPr lang="id-ID" sz="2400" dirty="0" err="1">
                <a:solidFill>
                  <a:srgbClr val="0070C0"/>
                </a:solidFill>
              </a:rPr>
              <a:t>support</a:t>
            </a:r>
            <a:r>
              <a:rPr lang="id-ID" sz="2400" dirty="0">
                <a:solidFill>
                  <a:srgbClr val="0070C0"/>
                </a:solidFill>
              </a:rPr>
              <a:t> </a:t>
            </a:r>
            <a:r>
              <a:rPr lang="id-ID" sz="2400" dirty="0" err="1">
                <a:solidFill>
                  <a:srgbClr val="0070C0"/>
                </a:solidFill>
              </a:rPr>
              <a:t>vector</a:t>
            </a:r>
            <a:r>
              <a:rPr lang="id-ID" sz="2400" dirty="0">
                <a:solidFill>
                  <a:srgbClr val="0070C0"/>
                </a:solidFill>
              </a:rPr>
              <a:t> </a:t>
            </a:r>
            <a:r>
              <a:rPr lang="id-ID" sz="2400" dirty="0" err="1">
                <a:solidFill>
                  <a:srgbClr val="0070C0"/>
                </a:solidFill>
              </a:rPr>
              <a:t>machine</a:t>
            </a:r>
            <a:r>
              <a:rPr lang="id-ID" sz="2400" dirty="0">
                <a:solidFill>
                  <a:srgbClr val="0070C0"/>
                </a:solidFill>
              </a:rPr>
              <a:t>?</a:t>
            </a:r>
          </a:p>
          <a:p>
            <a:pPr marL="1089025" lvl="2" indent="-514350">
              <a:buFont typeface="+mj-lt"/>
              <a:buAutoNum type="arabicPeriod"/>
            </a:pPr>
            <a:r>
              <a:rPr lang="id-ID" sz="2400" dirty="0">
                <a:solidFill>
                  <a:srgbClr val="0070C0"/>
                </a:solidFill>
              </a:rPr>
              <a:t>mengapa </a:t>
            </a:r>
            <a:r>
              <a:rPr lang="id-ID" sz="2400" dirty="0" err="1">
                <a:solidFill>
                  <a:srgbClr val="0070C0"/>
                </a:solidFill>
              </a:rPr>
              <a:t>particle</a:t>
            </a:r>
            <a:r>
              <a:rPr lang="id-ID" sz="2400" dirty="0">
                <a:solidFill>
                  <a:srgbClr val="0070C0"/>
                </a:solidFill>
              </a:rPr>
              <a:t> </a:t>
            </a:r>
            <a:r>
              <a:rPr lang="id-ID" sz="2400" dirty="0" err="1">
                <a:solidFill>
                  <a:srgbClr val="0070C0"/>
                </a:solidFill>
              </a:rPr>
              <a:t>swarm</a:t>
            </a:r>
            <a:r>
              <a:rPr lang="id-ID" sz="2400" dirty="0">
                <a:solidFill>
                  <a:srgbClr val="0070C0"/>
                </a:solidFill>
              </a:rPr>
              <a:t> </a:t>
            </a:r>
            <a:r>
              <a:rPr lang="id-ID" sz="2400" dirty="0" err="1">
                <a:solidFill>
                  <a:srgbClr val="0070C0"/>
                </a:solidFill>
              </a:rPr>
              <a:t>optimization</a:t>
            </a:r>
            <a:r>
              <a:rPr lang="id-ID" sz="2400" dirty="0">
                <a:solidFill>
                  <a:srgbClr val="0070C0"/>
                </a:solidFill>
              </a:rPr>
              <a:t>?</a:t>
            </a:r>
          </a:p>
          <a:p>
            <a:pPr marL="574675" lvl="2" indent="0">
              <a:buNone/>
            </a:pPr>
            <a:endParaRPr lang="id-ID" sz="1500" dirty="0">
              <a:solidFill>
                <a:srgbClr val="0070C0"/>
              </a:solidFill>
            </a:endParaRPr>
          </a:p>
          <a:p>
            <a:pPr marL="574675" lvl="2" indent="0">
              <a:buNone/>
            </a:pPr>
            <a:r>
              <a:rPr lang="id-ID" sz="1800" i="1" dirty="0" err="1"/>
              <a:t>*http</a:t>
            </a:r>
            <a:r>
              <a:rPr lang="id-ID" sz="1800" i="1" dirty="0"/>
              <a:t>://romisatriawahono.net/2012/06/18/kiat-menyusun-alur-latar-belakang-masalah-penelitian/</a:t>
            </a:r>
            <a:endParaRPr lang="id-ID" sz="1800" i="1" dirty="0"/>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14</a:t>
            </a:fld>
            <a:endParaRPr lang="en-US">
              <a:solidFill>
                <a:prstClr val="black">
                  <a:tint val="75000"/>
                </a:prstClr>
              </a:solidFill>
            </a:endParaRPr>
          </a:p>
        </p:txBody>
      </p:sp>
      <p:sp>
        <p:nvSpPr>
          <p:cNvPr id="2" name="Title 1"/>
          <p:cNvSpPr>
            <a:spLocks noGrp="1"/>
          </p:cNvSpPr>
          <p:nvPr>
            <p:ph type="title"/>
          </p:nvPr>
        </p:nvSpPr>
        <p:spPr>
          <a:xfrm>
            <a:off x="2152650" y="190500"/>
            <a:ext cx="8866188" cy="647700"/>
          </a:xfrm>
        </p:spPr>
        <p:txBody>
          <a:bodyPr>
            <a:normAutofit fontScale="90000"/>
          </a:bodyPr>
          <a:lstStyle/>
          <a:p>
            <a:r>
              <a:rPr lang="id-ID" dirty="0" smtClean="0"/>
              <a:t>Kiat Menyusun Latar Belakang Masalah*</a:t>
            </a:r>
            <a:endParaRPr lang="en-US" dirty="0"/>
          </a:p>
        </p:txBody>
      </p:sp>
    </p:spTree>
    <p:extLst>
      <p:ext uri="{BB962C8B-B14F-4D97-AF65-F5344CB8AC3E}">
        <p14:creationId xmlns:p14="http://schemas.microsoft.com/office/powerpoint/2010/main" val="768251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startAt="2"/>
            </a:pPr>
            <a:r>
              <a:rPr lang="id-ID" smtClean="0"/>
              <a:t>Pola </a:t>
            </a:r>
            <a:r>
              <a:rPr lang="id-ID"/>
              <a:t>alur </a:t>
            </a:r>
            <a:r>
              <a:rPr lang="id-ID" smtClean="0"/>
              <a:t>paragraf mengikuti </a:t>
            </a:r>
            <a:r>
              <a:rPr lang="id-ID" smtClean="0">
                <a:solidFill>
                  <a:srgbClr val="FF0000"/>
                </a:solidFill>
              </a:rPr>
              <a:t>OMKKMasaSolTu</a:t>
            </a:r>
            <a:endParaRPr lang="id-ID">
              <a:solidFill>
                <a:srgbClr val="FF0000"/>
              </a:solidFill>
            </a:endParaRPr>
          </a:p>
          <a:p>
            <a:pPr marL="1089025" lvl="2" indent="-514350">
              <a:buFont typeface="+mj-lt"/>
              <a:buAutoNum type="arabicPeriod"/>
            </a:pPr>
            <a:r>
              <a:rPr lang="id-ID" sz="2400"/>
              <a:t>obyek penelitian (</a:t>
            </a:r>
            <a:r>
              <a:rPr lang="id-ID" sz="2400">
                <a:solidFill>
                  <a:srgbClr val="FF0000"/>
                </a:solidFill>
              </a:rPr>
              <a:t>O</a:t>
            </a:r>
            <a:r>
              <a:rPr lang="id-ID" sz="2400"/>
              <a:t>)</a:t>
            </a:r>
          </a:p>
          <a:p>
            <a:pPr marL="1089025" lvl="2" indent="-514350">
              <a:buFont typeface="+mj-lt"/>
              <a:buAutoNum type="arabicPeriod"/>
            </a:pPr>
            <a:r>
              <a:rPr lang="id-ID" sz="2400"/>
              <a:t>metode-metode yang ada (</a:t>
            </a:r>
            <a:r>
              <a:rPr lang="id-ID" sz="2400">
                <a:solidFill>
                  <a:srgbClr val="FF0000"/>
                </a:solidFill>
              </a:rPr>
              <a:t>M</a:t>
            </a:r>
            <a:r>
              <a:rPr lang="id-ID" sz="2400"/>
              <a:t>)</a:t>
            </a:r>
          </a:p>
          <a:p>
            <a:pPr marL="1089025" lvl="2" indent="-514350">
              <a:buFont typeface="+mj-lt"/>
              <a:buAutoNum type="arabicPeriod"/>
            </a:pPr>
            <a:r>
              <a:rPr lang="id-ID" sz="2400"/>
              <a:t>kelebihan dan kelemahan metode yang ada (</a:t>
            </a:r>
            <a:r>
              <a:rPr lang="id-ID" sz="2400">
                <a:solidFill>
                  <a:srgbClr val="FF0000"/>
                </a:solidFill>
              </a:rPr>
              <a:t>KK</a:t>
            </a:r>
            <a:r>
              <a:rPr lang="id-ID" sz="2400"/>
              <a:t>)</a:t>
            </a:r>
          </a:p>
          <a:p>
            <a:pPr marL="1089025" lvl="2" indent="-514350">
              <a:buFont typeface="+mj-lt"/>
              <a:buAutoNum type="arabicPeriod"/>
            </a:pPr>
            <a:r>
              <a:rPr lang="id-ID" sz="2400"/>
              <a:t>masalah pada metode yang dipilih (</a:t>
            </a:r>
            <a:r>
              <a:rPr lang="id-ID" sz="2400">
                <a:solidFill>
                  <a:srgbClr val="FF0000"/>
                </a:solidFill>
              </a:rPr>
              <a:t>Masa</a:t>
            </a:r>
            <a:r>
              <a:rPr lang="id-ID" sz="2400"/>
              <a:t>)</a:t>
            </a:r>
            <a:endParaRPr lang="id-ID" sz="2400"/>
          </a:p>
          <a:p>
            <a:pPr marL="1089025" lvl="2" indent="-514350">
              <a:buFont typeface="+mj-lt"/>
              <a:buAutoNum type="arabicPeriod"/>
            </a:pPr>
            <a:r>
              <a:rPr lang="id-ID" sz="2400"/>
              <a:t>solusi perbaikan metode (</a:t>
            </a:r>
            <a:r>
              <a:rPr lang="id-ID" sz="2400">
                <a:solidFill>
                  <a:srgbClr val="FF0000"/>
                </a:solidFill>
              </a:rPr>
              <a:t>Sol</a:t>
            </a:r>
            <a:r>
              <a:rPr lang="id-ID" sz="2400"/>
              <a:t>)</a:t>
            </a:r>
            <a:endParaRPr lang="id-ID" sz="2400"/>
          </a:p>
          <a:p>
            <a:pPr marL="1089025" lvl="2" indent="-514350">
              <a:buFont typeface="+mj-lt"/>
              <a:buAutoNum type="arabicPeriod"/>
            </a:pPr>
            <a:r>
              <a:rPr lang="id-ID" sz="2400"/>
              <a:t>rangkuman tujuan penelitian (</a:t>
            </a:r>
            <a:r>
              <a:rPr lang="id-ID" sz="2400">
                <a:solidFill>
                  <a:srgbClr val="FF0000"/>
                </a:solidFill>
              </a:rPr>
              <a:t>Tu</a:t>
            </a:r>
            <a:r>
              <a:rPr lang="id-ID" sz="2400"/>
              <a:t>)</a:t>
            </a:r>
            <a:endParaRPr lang="en-US" sz="2400"/>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15</a:t>
            </a:fld>
            <a:endParaRPr lang="en-US">
              <a:solidFill>
                <a:prstClr val="black">
                  <a:tint val="75000"/>
                </a:prstClr>
              </a:solidFill>
            </a:endParaRPr>
          </a:p>
        </p:txBody>
      </p:sp>
      <p:sp>
        <p:nvSpPr>
          <p:cNvPr id="2" name="Title 1"/>
          <p:cNvSpPr>
            <a:spLocks noGrp="1"/>
          </p:cNvSpPr>
          <p:nvPr>
            <p:ph type="title"/>
          </p:nvPr>
        </p:nvSpPr>
        <p:spPr>
          <a:xfrm>
            <a:off x="2152650" y="152401"/>
            <a:ext cx="8439150" cy="685800"/>
          </a:xfrm>
        </p:spPr>
        <p:txBody>
          <a:bodyPr>
            <a:normAutofit fontScale="90000"/>
          </a:bodyPr>
          <a:lstStyle/>
          <a:p>
            <a:r>
              <a:rPr lang="id-ID" dirty="0" smtClean="0"/>
              <a:t>Kiat Menyusun Latar Belakang Masalah</a:t>
            </a:r>
            <a:endParaRPr lang="en-US" dirty="0"/>
          </a:p>
        </p:txBody>
      </p:sp>
    </p:spTree>
    <p:extLst>
      <p:ext uri="{BB962C8B-B14F-4D97-AF65-F5344CB8AC3E}">
        <p14:creationId xmlns:p14="http://schemas.microsoft.com/office/powerpoint/2010/main" val="2228364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295400"/>
            <a:ext cx="8153400" cy="5181600"/>
          </a:xfrm>
        </p:spPr>
        <p:txBody>
          <a:bodyPr>
            <a:normAutofit lnSpcReduction="10000"/>
          </a:bodyPr>
          <a:lstStyle/>
          <a:p>
            <a:pPr marL="514350" indent="-514350">
              <a:buFont typeface="+mj-lt"/>
              <a:buAutoNum type="arabicPeriod"/>
            </a:pPr>
            <a:r>
              <a:rPr lang="id-ID" dirty="0"/>
              <a:t>Padi adalah komoditas yang penting di china, karena tingkat produksinya tinggi (FAO Report, 2009) </a:t>
            </a:r>
            <a:r>
              <a:rPr lang="id-ID" dirty="0">
                <a:solidFill>
                  <a:srgbClr val="0070C0"/>
                </a:solidFill>
              </a:rPr>
              <a:t>(1. mengapa padi?)</a:t>
            </a:r>
            <a:r>
              <a:rPr lang="id-ID" dirty="0"/>
              <a:t>. Produksi padi perlu diprediksi dengan akurat, karena hasil prediksi yang akurat sangat penting untuk membuat kebijakan nasional (Traill, 2008) </a:t>
            </a:r>
            <a:r>
              <a:rPr lang="id-ID" dirty="0">
                <a:solidFill>
                  <a:srgbClr val="0070C0"/>
                </a:solidFill>
              </a:rPr>
              <a:t>(2. mengapa prediksi produksi padi?)</a:t>
            </a:r>
            <a:r>
              <a:rPr lang="id-ID" dirty="0"/>
              <a:t>. </a:t>
            </a:r>
            <a:r>
              <a:rPr lang="id-ID" dirty="0"/>
              <a:t/>
            </a:r>
            <a:br>
              <a:rPr lang="id-ID" dirty="0"/>
            </a:br>
            <a:r>
              <a:rPr lang="id-ID" dirty="0">
                <a:solidFill>
                  <a:srgbClr val="FF0000"/>
                </a:solidFill>
              </a:rPr>
              <a:t>[</a:t>
            </a:r>
            <a:r>
              <a:rPr lang="id-ID" dirty="0">
                <a:solidFill>
                  <a:srgbClr val="FF0000"/>
                </a:solidFill>
              </a:rPr>
              <a:t>1. obyek </a:t>
            </a:r>
            <a:r>
              <a:rPr lang="id-ID" dirty="0">
                <a:solidFill>
                  <a:srgbClr val="FF0000"/>
                </a:solidFill>
              </a:rPr>
              <a:t>penelitian (O)]</a:t>
            </a:r>
            <a:endParaRPr lang="id-ID" dirty="0">
              <a:solidFill>
                <a:srgbClr val="FF0000"/>
              </a:solidFill>
            </a:endParaRPr>
          </a:p>
          <a:p>
            <a:pPr marL="514350" indent="-514350">
              <a:buFont typeface="+mj-lt"/>
              <a:buAutoNum type="arabicPeriod"/>
            </a:pPr>
            <a:r>
              <a:rPr lang="id-ID" dirty="0"/>
              <a:t>Metode prediksi rentet waktu seperti Support Vector Machine (SVM) (Yongsheng, 2008), Neural Network (NN) (Tseng, 2007) dan Grey Model (GM) (Wu, 2007) diusulkan oleh banyak peneliti (Huifei, 2009) untuk prediksi produksi padi. </a:t>
            </a:r>
            <a:r>
              <a:rPr lang="id-ID" dirty="0"/>
              <a:t/>
            </a:r>
            <a:br>
              <a:rPr lang="id-ID" dirty="0"/>
            </a:br>
            <a:r>
              <a:rPr lang="id-ID" dirty="0">
                <a:solidFill>
                  <a:srgbClr val="FF0000"/>
                </a:solidFill>
              </a:rPr>
              <a:t>[</a:t>
            </a:r>
            <a:r>
              <a:rPr lang="id-ID" dirty="0">
                <a:solidFill>
                  <a:srgbClr val="FF0000"/>
                </a:solidFill>
              </a:rPr>
              <a:t>2. metode-metode yang ada]</a:t>
            </a:r>
            <a:endParaRPr lang="id-ID" dirty="0">
              <a:solidFill>
                <a:srgbClr val="FF0000"/>
              </a:solidFill>
            </a:endParaRPr>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16</a:t>
            </a:fld>
            <a:endParaRPr lang="en-US">
              <a:solidFill>
                <a:prstClr val="black">
                  <a:tint val="75000"/>
                </a:prstClr>
              </a:solidFill>
            </a:endParaRPr>
          </a:p>
        </p:txBody>
      </p:sp>
      <p:sp>
        <p:nvSpPr>
          <p:cNvPr id="2" name="Title 1"/>
          <p:cNvSpPr>
            <a:spLocks noGrp="1"/>
          </p:cNvSpPr>
          <p:nvPr>
            <p:ph type="title"/>
          </p:nvPr>
        </p:nvSpPr>
        <p:spPr>
          <a:xfrm>
            <a:off x="2133600" y="152400"/>
            <a:ext cx="8866188" cy="647700"/>
          </a:xfrm>
        </p:spPr>
        <p:txBody>
          <a:bodyPr>
            <a:normAutofit fontScale="90000"/>
          </a:bodyPr>
          <a:lstStyle/>
          <a:p>
            <a:r>
              <a:rPr lang="id-ID" dirty="0" smtClean="0"/>
              <a:t>Research Background</a:t>
            </a:r>
            <a:endParaRPr lang="en-US" dirty="0"/>
          </a:p>
        </p:txBody>
      </p:sp>
    </p:spTree>
    <p:extLst>
      <p:ext uri="{BB962C8B-B14F-4D97-AF65-F5344CB8AC3E}">
        <p14:creationId xmlns:p14="http://schemas.microsoft.com/office/powerpoint/2010/main" val="2738701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startAt="3"/>
            </a:pPr>
            <a:r>
              <a:rPr lang="id-ID" dirty="0"/>
              <a:t>NN memiliki kelebihan pada prediksi nonlinear, kuat di parallel processing dan kemampuan untuk mentoleransi kesalahan, tapi memiliki kelemahan pada perlunya data training yang besar, over-fitting, lambatnya konvergensi, dan sifatnya yang local optimum (Rosario, 2007). GM punya kelebihan di tingginya akurasi prediksi meskipun menggunakan data yang sedikit, akan tetapi GM memiliki kelemahan pada prediksi data yang sifatnya naik turun secara fluktuatif seperti pada data produksi padi (Wu, 2007). </a:t>
            </a:r>
            <a:r>
              <a:rPr lang="id-ID" dirty="0">
                <a:solidFill>
                  <a:srgbClr val="FF0000"/>
                </a:solidFill>
              </a:rPr>
              <a:t>[3. kelebihan dan kelemahan metode yang ada]</a:t>
            </a:r>
            <a:endParaRPr lang="id-ID" dirty="0">
              <a:solidFill>
                <a:srgbClr val="FF0000"/>
              </a:solidFill>
            </a:endParaRPr>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17</a:t>
            </a:fld>
            <a:endParaRPr lang="en-US">
              <a:solidFill>
                <a:prstClr val="black">
                  <a:tint val="75000"/>
                </a:prstClr>
              </a:solidFill>
            </a:endParaRPr>
          </a:p>
        </p:txBody>
      </p:sp>
      <p:sp>
        <p:nvSpPr>
          <p:cNvPr id="2" name="Title 1"/>
          <p:cNvSpPr>
            <a:spLocks noGrp="1"/>
          </p:cNvSpPr>
          <p:nvPr>
            <p:ph type="title"/>
          </p:nvPr>
        </p:nvSpPr>
        <p:spPr>
          <a:xfrm>
            <a:off x="2152650" y="190500"/>
            <a:ext cx="8866188" cy="647700"/>
          </a:xfrm>
        </p:spPr>
        <p:txBody>
          <a:bodyPr>
            <a:normAutofit fontScale="90000"/>
          </a:bodyPr>
          <a:lstStyle/>
          <a:p>
            <a:r>
              <a:rPr lang="id-ID" dirty="0"/>
              <a:t>Research Background</a:t>
            </a:r>
            <a:endParaRPr lang="en-US" dirty="0"/>
          </a:p>
        </p:txBody>
      </p:sp>
    </p:spTree>
    <p:extLst>
      <p:ext uri="{BB962C8B-B14F-4D97-AF65-F5344CB8AC3E}">
        <p14:creationId xmlns:p14="http://schemas.microsoft.com/office/powerpoint/2010/main" val="195614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066800"/>
            <a:ext cx="7886700" cy="5024096"/>
          </a:xfrm>
        </p:spPr>
        <p:txBody>
          <a:bodyPr>
            <a:normAutofit fontScale="92500" lnSpcReduction="20000"/>
          </a:bodyPr>
          <a:lstStyle/>
          <a:p>
            <a:pPr marL="514350" indent="-514350">
              <a:buFont typeface="+mj-lt"/>
              <a:buAutoNum type="arabicPeriod" startAt="4"/>
            </a:pPr>
            <a:r>
              <a:rPr lang="id-ID" sz="2600" dirty="0"/>
              <a:t>SVM dapat memecahkan masalah NN dan GM, yaitu over-fitting, lambatnya konvergensi, dan sedikitnya data training (Vapnik, 2005), yang mana ini tepat untuk karakteristik data produksi padi pada penelitian ini </a:t>
            </a:r>
            <a:r>
              <a:rPr lang="id-ID" sz="2600" dirty="0">
                <a:solidFill>
                  <a:srgbClr val="0070C0"/>
                </a:solidFill>
              </a:rPr>
              <a:t>(3. mengapa support vector machine?)</a:t>
            </a:r>
            <a:r>
              <a:rPr lang="id-ID" sz="2600" dirty="0"/>
              <a:t>. Tetapi SVM memiliki kelemahan pada sulitnya pemilihan parameter SVM yang optimal (Coussement, 2008</a:t>
            </a:r>
            <a:r>
              <a:rPr lang="id-ID" sz="2600" dirty="0"/>
              <a:t>).</a:t>
            </a:r>
            <a:br>
              <a:rPr lang="id-ID" sz="2600" dirty="0"/>
            </a:br>
            <a:r>
              <a:rPr lang="id-ID" sz="2600" dirty="0">
                <a:solidFill>
                  <a:srgbClr val="FF0000"/>
                </a:solidFill>
              </a:rPr>
              <a:t>[</a:t>
            </a:r>
            <a:r>
              <a:rPr lang="id-ID" sz="2600" dirty="0">
                <a:solidFill>
                  <a:srgbClr val="FF0000"/>
                </a:solidFill>
              </a:rPr>
              <a:t>4. masalah pada metode yang dipilih</a:t>
            </a:r>
            <a:r>
              <a:rPr lang="id-ID" sz="2600" dirty="0">
                <a:solidFill>
                  <a:srgbClr val="FF0000"/>
                </a:solidFill>
              </a:rPr>
              <a:t>]</a:t>
            </a:r>
            <a:endParaRPr lang="id-ID" sz="2600" dirty="0">
              <a:solidFill>
                <a:srgbClr val="FF0000"/>
              </a:solidFill>
            </a:endParaRPr>
          </a:p>
          <a:p>
            <a:pPr marL="514350" indent="-514350">
              <a:buFont typeface="+mj-lt"/>
              <a:buAutoNum type="arabicPeriod" startAt="4"/>
            </a:pPr>
            <a:r>
              <a:rPr lang="id-ID" sz="2600" dirty="0"/>
              <a:t>Particle Swarm Optimization (PSO) adalah metode optimisasi yang terbukti efektif digunakan untuk memecahkan masalah optimisasi multidimensi dan multiparameter pada pembelajaran pada machine learning seperti di NN, SVM, dan classifier lain (Brits, 2009) </a:t>
            </a:r>
            <a:r>
              <a:rPr lang="id-ID" sz="2600" dirty="0">
                <a:solidFill>
                  <a:srgbClr val="0070C0"/>
                </a:solidFill>
              </a:rPr>
              <a:t>(4. mengapa particle swarm optimization?)</a:t>
            </a:r>
            <a:r>
              <a:rPr lang="id-ID" sz="2600" dirty="0"/>
              <a:t>. </a:t>
            </a:r>
            <a:r>
              <a:rPr lang="id-ID" sz="2600" dirty="0"/>
              <a:t/>
            </a:r>
            <a:br>
              <a:rPr lang="id-ID" sz="2600" dirty="0"/>
            </a:br>
            <a:r>
              <a:rPr lang="id-ID" sz="2600" dirty="0">
                <a:solidFill>
                  <a:srgbClr val="FF0000"/>
                </a:solidFill>
              </a:rPr>
              <a:t>[</a:t>
            </a:r>
            <a:r>
              <a:rPr lang="id-ID" sz="2600" dirty="0">
                <a:solidFill>
                  <a:srgbClr val="FF0000"/>
                </a:solidFill>
              </a:rPr>
              <a:t>5. solusi perbaikan metode]</a:t>
            </a:r>
          </a:p>
          <a:p>
            <a:pPr marL="514350" indent="-514350">
              <a:buFont typeface="+mj-lt"/>
              <a:buAutoNum type="arabicPeriod" startAt="4"/>
            </a:pPr>
            <a:r>
              <a:rPr lang="id-ID" sz="2600" dirty="0"/>
              <a:t>Pada </a:t>
            </a:r>
            <a:r>
              <a:rPr lang="id-ID" sz="2600" dirty="0"/>
              <a:t>penelitian ini PSO akan diterapkan untuk pemilihan parameter SVM yang sesuai dan optimal, sehingga hasil prediksi lebih akurat. [6. rangkuman tujuan penelitian]</a:t>
            </a:r>
            <a:endParaRPr lang="en-US" sz="2600" dirty="0">
              <a:solidFill>
                <a:srgbClr val="C00000"/>
              </a:solidFill>
            </a:endParaRPr>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18</a:t>
            </a:fld>
            <a:endParaRPr lang="en-US">
              <a:solidFill>
                <a:prstClr val="black">
                  <a:tint val="75000"/>
                </a:prstClr>
              </a:solidFill>
            </a:endParaRPr>
          </a:p>
        </p:txBody>
      </p:sp>
      <p:sp>
        <p:nvSpPr>
          <p:cNvPr id="2" name="Title 1"/>
          <p:cNvSpPr>
            <a:spLocks noGrp="1"/>
          </p:cNvSpPr>
          <p:nvPr>
            <p:ph type="title"/>
          </p:nvPr>
        </p:nvSpPr>
        <p:spPr>
          <a:xfrm>
            <a:off x="2152650" y="190500"/>
            <a:ext cx="8866188" cy="647700"/>
          </a:xfrm>
        </p:spPr>
        <p:txBody>
          <a:bodyPr>
            <a:normAutofit fontScale="90000"/>
          </a:bodyPr>
          <a:lstStyle/>
          <a:p>
            <a:r>
              <a:rPr lang="id-ID" dirty="0"/>
              <a:t>Research Background</a:t>
            </a:r>
            <a:endParaRPr lang="en-US" dirty="0"/>
          </a:p>
        </p:txBody>
      </p:sp>
    </p:spTree>
    <p:extLst>
      <p:ext uri="{BB962C8B-B14F-4D97-AF65-F5344CB8AC3E}">
        <p14:creationId xmlns:p14="http://schemas.microsoft.com/office/powerpoint/2010/main" val="2588991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Harus </a:t>
            </a:r>
            <a:r>
              <a:rPr lang="en-US" dirty="0" err="1">
                <a:solidFill>
                  <a:srgbClr val="C00000"/>
                </a:solidFill>
              </a:rPr>
              <a:t>merangkumkan</a:t>
            </a:r>
            <a:r>
              <a:rPr lang="en-US" dirty="0">
                <a:solidFill>
                  <a:srgbClr val="C00000"/>
                </a:solidFill>
              </a:rPr>
              <a:t> </a:t>
            </a:r>
            <a:r>
              <a:rPr lang="id-ID" dirty="0" err="1">
                <a:solidFill>
                  <a:srgbClr val="C00000"/>
                </a:solidFill>
              </a:rPr>
              <a:t>suatu</a:t>
            </a:r>
            <a:r>
              <a:rPr lang="id-ID" dirty="0">
                <a:solidFill>
                  <a:srgbClr val="C00000"/>
                </a:solidFill>
              </a:rPr>
              <a:t> </a:t>
            </a:r>
            <a:r>
              <a:rPr lang="en-US" dirty="0" err="1">
                <a:solidFill>
                  <a:srgbClr val="C00000"/>
                </a:solidFill>
              </a:rPr>
              <a:t>masalah</a:t>
            </a:r>
            <a:r>
              <a:rPr lang="en-US" dirty="0">
                <a:solidFill>
                  <a:srgbClr val="C00000"/>
                </a:solidFill>
              </a:rPr>
              <a:t> </a:t>
            </a:r>
            <a:r>
              <a:rPr lang="en-US" dirty="0" err="1">
                <a:solidFill>
                  <a:srgbClr val="C00000"/>
                </a:solidFill>
              </a:rPr>
              <a:t>penelitian</a:t>
            </a:r>
            <a:r>
              <a:rPr lang="en-US" dirty="0"/>
              <a:t> </a:t>
            </a:r>
            <a:r>
              <a:rPr lang="id-ID" dirty="0"/>
              <a:t>dari uraian pada</a:t>
            </a:r>
            <a:r>
              <a:rPr lang="en-US" dirty="0"/>
              <a:t> </a:t>
            </a:r>
            <a:r>
              <a:rPr lang="en-US" dirty="0" err="1"/>
              <a:t>latar</a:t>
            </a:r>
            <a:r>
              <a:rPr lang="en-US" dirty="0"/>
              <a:t> </a:t>
            </a:r>
            <a:r>
              <a:rPr lang="en-US" dirty="0" err="1"/>
              <a:t>belakang</a:t>
            </a:r>
            <a:r>
              <a:rPr lang="en-US" dirty="0"/>
              <a:t> </a:t>
            </a:r>
            <a:r>
              <a:rPr lang="en-US" dirty="0" err="1"/>
              <a:t>masalah</a:t>
            </a:r>
            <a:endParaRPr lang="id-ID" dirty="0"/>
          </a:p>
          <a:p>
            <a:r>
              <a:rPr lang="id-ID" dirty="0"/>
              <a:t>Harus </a:t>
            </a:r>
            <a:r>
              <a:rPr lang="id-ID" dirty="0">
                <a:solidFill>
                  <a:srgbClr val="C00000"/>
                </a:solidFill>
              </a:rPr>
              <a:t>bahasa masalah</a:t>
            </a:r>
            <a:endParaRPr lang="en-US" dirty="0">
              <a:solidFill>
                <a:srgbClr val="C00000"/>
              </a:solidFill>
            </a:endParaRPr>
          </a:p>
          <a:p>
            <a:r>
              <a:rPr lang="en-US" dirty="0" err="1"/>
              <a:t>Menemukan</a:t>
            </a:r>
            <a:r>
              <a:rPr lang="en-US" dirty="0"/>
              <a:t> </a:t>
            </a:r>
            <a:r>
              <a:rPr lang="en-US" dirty="0" err="1"/>
              <a:t>masalah</a:t>
            </a:r>
            <a:r>
              <a:rPr lang="en-US" dirty="0"/>
              <a:t> </a:t>
            </a:r>
            <a:r>
              <a:rPr lang="en-US" dirty="0" err="1"/>
              <a:t>bisa</a:t>
            </a:r>
            <a:r>
              <a:rPr lang="en-US" dirty="0"/>
              <a:t> </a:t>
            </a:r>
            <a:r>
              <a:rPr lang="en-US" dirty="0" err="1"/>
              <a:t>dari</a:t>
            </a:r>
            <a:r>
              <a:rPr lang="en-US" dirty="0"/>
              <a:t> </a:t>
            </a:r>
            <a:r>
              <a:rPr lang="en-US" i="1" dirty="0"/>
              <a:t>future work </a:t>
            </a:r>
            <a:r>
              <a:rPr lang="en-US" dirty="0" err="1"/>
              <a:t>peneliti</a:t>
            </a:r>
            <a:r>
              <a:rPr lang="en-US" dirty="0"/>
              <a:t> lain </a:t>
            </a:r>
            <a:r>
              <a:rPr lang="en-US" dirty="0" err="1"/>
              <a:t>yg</a:t>
            </a:r>
            <a:r>
              <a:rPr lang="en-US" dirty="0"/>
              <a:t> </a:t>
            </a:r>
            <a:r>
              <a:rPr lang="en-US" dirty="0" err="1"/>
              <a:t>ada</a:t>
            </a:r>
            <a:r>
              <a:rPr lang="en-US" dirty="0"/>
              <a:t> di paper technical</a:t>
            </a:r>
            <a:r>
              <a:rPr lang="id-ID" dirty="0"/>
              <a:t>, biasanya diletakkan di dalam </a:t>
            </a:r>
            <a:r>
              <a:rPr lang="id-ID" dirty="0" err="1"/>
              <a:t>conclusion</a:t>
            </a:r>
            <a:endParaRPr lang="en-US" dirty="0"/>
          </a:p>
          <a:p>
            <a:r>
              <a:rPr lang="en-US" dirty="0" err="1"/>
              <a:t>Masalah</a:t>
            </a:r>
            <a:r>
              <a:rPr lang="en-US" dirty="0"/>
              <a:t> juga </a:t>
            </a:r>
            <a:r>
              <a:rPr lang="en-US" dirty="0" err="1"/>
              <a:t>kadang</a:t>
            </a:r>
            <a:r>
              <a:rPr lang="en-US" dirty="0"/>
              <a:t> </a:t>
            </a:r>
            <a:r>
              <a:rPr lang="en-US" dirty="0" err="1"/>
              <a:t>bisa</a:t>
            </a:r>
            <a:r>
              <a:rPr lang="en-US" dirty="0"/>
              <a:t> </a:t>
            </a:r>
            <a:r>
              <a:rPr lang="en-US" dirty="0" err="1"/>
              <a:t>ditemukan</a:t>
            </a:r>
            <a:r>
              <a:rPr lang="en-US" dirty="0"/>
              <a:t> </a:t>
            </a:r>
            <a:r>
              <a:rPr lang="en-US" dirty="0" err="1"/>
              <a:t>dari</a:t>
            </a:r>
            <a:r>
              <a:rPr lang="en-US" dirty="0"/>
              <a:t> </a:t>
            </a:r>
            <a:r>
              <a:rPr lang="en-US" dirty="0">
                <a:solidFill>
                  <a:srgbClr val="C00000"/>
                </a:solidFill>
              </a:rPr>
              <a:t>paper review</a:t>
            </a:r>
            <a:r>
              <a:rPr lang="en-US" dirty="0"/>
              <a:t>, </a:t>
            </a:r>
            <a:r>
              <a:rPr lang="en-US" dirty="0" err="1"/>
              <a:t>khususnya</a:t>
            </a:r>
            <a:r>
              <a:rPr lang="en-US" dirty="0"/>
              <a:t> yang </a:t>
            </a:r>
            <a:r>
              <a:rPr lang="en-US" dirty="0" err="1"/>
              <a:t>membahas</a:t>
            </a:r>
            <a:r>
              <a:rPr lang="en-US" dirty="0"/>
              <a:t> </a:t>
            </a:r>
            <a:r>
              <a:rPr lang="en-US" dirty="0" err="1"/>
              <a:t>tentang</a:t>
            </a:r>
            <a:r>
              <a:rPr lang="en-US" dirty="0"/>
              <a:t> </a:t>
            </a:r>
            <a:r>
              <a:rPr lang="en-US" dirty="0">
                <a:solidFill>
                  <a:srgbClr val="C00000"/>
                </a:solidFill>
              </a:rPr>
              <a:t>problems </a:t>
            </a:r>
            <a:r>
              <a:rPr lang="en-US" dirty="0" err="1">
                <a:solidFill>
                  <a:srgbClr val="C00000"/>
                </a:solidFill>
              </a:rPr>
              <a:t>atau</a:t>
            </a:r>
            <a:r>
              <a:rPr lang="en-US" dirty="0">
                <a:solidFill>
                  <a:srgbClr val="C00000"/>
                </a:solidFill>
              </a:rPr>
              <a:t> challenge </a:t>
            </a:r>
            <a:r>
              <a:rPr lang="en-US" dirty="0" err="1">
                <a:solidFill>
                  <a:srgbClr val="C00000"/>
                </a:solidFill>
              </a:rPr>
              <a:t>pada</a:t>
            </a:r>
            <a:r>
              <a:rPr lang="en-US" dirty="0">
                <a:solidFill>
                  <a:srgbClr val="C00000"/>
                </a:solidFill>
              </a:rPr>
              <a:t> topic </a:t>
            </a:r>
            <a:r>
              <a:rPr lang="en-US" dirty="0" err="1"/>
              <a:t>penelitian</a:t>
            </a:r>
            <a:r>
              <a:rPr lang="en-US" dirty="0"/>
              <a:t> </a:t>
            </a:r>
            <a:r>
              <a:rPr lang="en-US" dirty="0" err="1"/>
              <a:t>itu</a:t>
            </a:r>
            <a:endParaRPr lang="en-US" dirty="0"/>
          </a:p>
          <a:p>
            <a:endParaRPr lang="id-ID" dirty="0"/>
          </a:p>
        </p:txBody>
      </p:sp>
      <p:sp>
        <p:nvSpPr>
          <p:cNvPr id="3" name="Slide Number Placeholder 2"/>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19</a:t>
            </a:fld>
            <a:endParaRPr lang="en-US">
              <a:solidFill>
                <a:prstClr val="black">
                  <a:tint val="75000"/>
                </a:prstClr>
              </a:solidFill>
            </a:endParaRPr>
          </a:p>
        </p:txBody>
      </p:sp>
      <p:sp>
        <p:nvSpPr>
          <p:cNvPr id="4" name="Title 3"/>
          <p:cNvSpPr>
            <a:spLocks noGrp="1"/>
          </p:cNvSpPr>
          <p:nvPr>
            <p:ph type="title"/>
          </p:nvPr>
        </p:nvSpPr>
        <p:spPr/>
        <p:txBody>
          <a:bodyPr/>
          <a:lstStyle/>
          <a:p>
            <a:r>
              <a:rPr lang="en-US" dirty="0" err="1"/>
              <a:t>Masalah</a:t>
            </a:r>
            <a:r>
              <a:rPr lang="en-US" dirty="0"/>
              <a:t> </a:t>
            </a:r>
            <a:r>
              <a:rPr lang="en-US" dirty="0" err="1"/>
              <a:t>Penelitian</a:t>
            </a:r>
            <a:r>
              <a:rPr lang="en-US" dirty="0"/>
              <a:t> (</a:t>
            </a:r>
            <a:r>
              <a:rPr lang="en-US" i="1" dirty="0"/>
              <a:t>Research Problem</a:t>
            </a:r>
            <a:r>
              <a:rPr lang="en-US" dirty="0"/>
              <a:t>)</a:t>
            </a:r>
            <a:endParaRPr lang="id-ID" dirty="0"/>
          </a:p>
        </p:txBody>
      </p:sp>
    </p:spTree>
    <p:extLst>
      <p:ext uri="{BB962C8B-B14F-4D97-AF65-F5344CB8AC3E}">
        <p14:creationId xmlns:p14="http://schemas.microsoft.com/office/powerpoint/2010/main" val="3819819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888" y="2466976"/>
            <a:ext cx="8291512" cy="2095501"/>
          </a:xfrm>
        </p:spPr>
        <p:txBody>
          <a:bodyPr>
            <a:normAutofit/>
          </a:bodyPr>
          <a:lstStyle/>
          <a:p>
            <a:r>
              <a:rPr lang="en-US" sz="4000" dirty="0"/>
              <a:t>4.4 </a:t>
            </a:r>
            <a:r>
              <a:rPr lang="en-US" sz="4000" dirty="0" err="1"/>
              <a:t>Struktur</a:t>
            </a:r>
            <a:r>
              <a:rPr lang="en-US" sz="4000" dirty="0"/>
              <a:t> </a:t>
            </a:r>
            <a:r>
              <a:rPr lang="en-US" sz="4000" dirty="0" err="1"/>
              <a:t>dan</a:t>
            </a:r>
            <a:r>
              <a:rPr lang="en-US" sz="4000" dirty="0"/>
              <a:t> </a:t>
            </a:r>
            <a:r>
              <a:rPr lang="en-US" sz="4000" dirty="0" err="1"/>
              <a:t>Kiat</a:t>
            </a:r>
            <a:r>
              <a:rPr lang="en-US" sz="4000" dirty="0"/>
              <a:t> </a:t>
            </a:r>
            <a:r>
              <a:rPr lang="en-US" sz="4000" dirty="0" err="1"/>
              <a:t>Penulisan</a:t>
            </a:r>
            <a:r>
              <a:rPr lang="en-US" sz="4000" dirty="0"/>
              <a:t> </a:t>
            </a:r>
            <a:r>
              <a:rPr lang="en-US" sz="4000" dirty="0" err="1" smtClean="0"/>
              <a:t>Skripsi</a:t>
            </a:r>
            <a:endParaRPr lang="en-US" sz="40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4"/>
          </p:nvPr>
        </p:nvSpPr>
        <p:spPr/>
        <p:txBody>
          <a:bodyPr/>
          <a:lstStyle/>
          <a:p>
            <a:fld id="{C546E0E4-908A-4724-B308-E4F6AE4FA0DD}"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67279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id-ID" sz="3200" dirty="0"/>
              <a:t>SVM dapat memecahkan masalah NN dan GM, yaitu ‘</a:t>
            </a:r>
            <a:r>
              <a:rPr lang="id-ID" sz="3200" dirty="0" err="1"/>
              <a:t>over-fitting</a:t>
            </a:r>
            <a:r>
              <a:rPr lang="id-ID" sz="3200" dirty="0"/>
              <a:t>’, lambatnya konvergensi, dan sedikitnya data </a:t>
            </a:r>
            <a:r>
              <a:rPr lang="id-ID" sz="3200" dirty="0" err="1"/>
              <a:t>training</a:t>
            </a:r>
            <a:r>
              <a:rPr lang="id-ID" sz="3200" dirty="0"/>
              <a:t>, akan tetapi </a:t>
            </a:r>
            <a:r>
              <a:rPr lang="id-ID" sz="3200" dirty="0">
                <a:solidFill>
                  <a:srgbClr val="C00000"/>
                </a:solidFill>
              </a:rPr>
              <a:t>SVM memiliki kelemahan pada sulitnya pemilihan parameter SVM yang optimal </a:t>
            </a:r>
            <a:r>
              <a:rPr lang="en-US" sz="3200" dirty="0" err="1"/>
              <a:t>sehingga</a:t>
            </a:r>
            <a:r>
              <a:rPr lang="en-US" sz="3200" dirty="0"/>
              <a:t> </a:t>
            </a:r>
            <a:r>
              <a:rPr lang="en-US" sz="3200" dirty="0" err="1"/>
              <a:t>menyebabkan</a:t>
            </a:r>
            <a:r>
              <a:rPr lang="en-US" sz="3200" dirty="0"/>
              <a:t> </a:t>
            </a:r>
            <a:r>
              <a:rPr lang="en-US" sz="3200" dirty="0" err="1"/>
              <a:t>tingkat</a:t>
            </a:r>
            <a:r>
              <a:rPr lang="en-US" sz="3200" dirty="0"/>
              <a:t> </a:t>
            </a:r>
            <a:r>
              <a:rPr lang="en-US" sz="3200" dirty="0" err="1"/>
              <a:t>akurasi</a:t>
            </a:r>
            <a:r>
              <a:rPr lang="en-US" sz="3200" dirty="0"/>
              <a:t> </a:t>
            </a:r>
            <a:r>
              <a:rPr lang="en-US" sz="3200" dirty="0" err="1"/>
              <a:t>prediksi</a:t>
            </a:r>
            <a:r>
              <a:rPr lang="en-US" sz="3200" dirty="0"/>
              <a:t> </a:t>
            </a:r>
            <a:r>
              <a:rPr lang="en-US" sz="3200" dirty="0" err="1"/>
              <a:t>menjadi</a:t>
            </a:r>
            <a:r>
              <a:rPr lang="en-US" sz="3200" dirty="0"/>
              <a:t> </a:t>
            </a:r>
            <a:r>
              <a:rPr lang="en-US" sz="3200" dirty="0" err="1"/>
              <a:t>rendah</a:t>
            </a:r>
            <a:endParaRPr lang="id-ID" sz="3200" dirty="0">
              <a:solidFill>
                <a:srgbClr val="C00000"/>
              </a:solidFill>
            </a:endParaRPr>
          </a:p>
          <a:p>
            <a:endParaRPr lang="en-US" sz="3200" dirty="0"/>
          </a:p>
          <a:p>
            <a:endParaRPr lang="id-ID" sz="3200" dirty="0"/>
          </a:p>
        </p:txBody>
      </p:sp>
      <p:sp>
        <p:nvSpPr>
          <p:cNvPr id="3" name="Slide Number Placeholder 2"/>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20</a:t>
            </a:fld>
            <a:endParaRPr lang="en-US">
              <a:solidFill>
                <a:prstClr val="black">
                  <a:tint val="75000"/>
                </a:prstClr>
              </a:solidFill>
            </a:endParaRPr>
          </a:p>
        </p:txBody>
      </p:sp>
      <p:sp>
        <p:nvSpPr>
          <p:cNvPr id="4" name="Title 3"/>
          <p:cNvSpPr>
            <a:spLocks noGrp="1"/>
          </p:cNvSpPr>
          <p:nvPr>
            <p:ph type="title"/>
          </p:nvPr>
        </p:nvSpPr>
        <p:spPr/>
        <p:txBody>
          <a:bodyPr/>
          <a:lstStyle/>
          <a:p>
            <a:r>
              <a:rPr lang="en-US" dirty="0" err="1"/>
              <a:t>Masalah</a:t>
            </a:r>
            <a:r>
              <a:rPr lang="en-US" dirty="0"/>
              <a:t> </a:t>
            </a:r>
            <a:r>
              <a:rPr lang="en-US" dirty="0" err="1"/>
              <a:t>Penelitian</a:t>
            </a:r>
            <a:r>
              <a:rPr lang="en-US" dirty="0"/>
              <a:t> (</a:t>
            </a:r>
            <a:r>
              <a:rPr lang="en-US" i="1" dirty="0"/>
              <a:t>Research Problem</a:t>
            </a:r>
            <a:r>
              <a:rPr lang="en-US" dirty="0"/>
              <a:t>)</a:t>
            </a:r>
            <a:endParaRPr lang="id-ID" dirty="0"/>
          </a:p>
        </p:txBody>
      </p:sp>
    </p:spTree>
    <p:extLst>
      <p:ext uri="{BB962C8B-B14F-4D97-AF65-F5344CB8AC3E}">
        <p14:creationId xmlns:p14="http://schemas.microsoft.com/office/powerpoint/2010/main" val="3455758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2152650" y="1352550"/>
            <a:ext cx="7886700" cy="5124451"/>
          </a:xfrm>
        </p:spPr>
        <p:txBody>
          <a:bodyPr>
            <a:normAutofit fontScale="92500" lnSpcReduction="10000"/>
          </a:bodyPr>
          <a:lstStyle/>
          <a:p>
            <a:r>
              <a:rPr lang="id-ID" dirty="0" smtClean="0"/>
              <a:t>Pertanyaan penelitian: </a:t>
            </a:r>
            <a:r>
              <a:rPr lang="id-ID" dirty="0" smtClean="0">
                <a:solidFill>
                  <a:srgbClr val="C00000"/>
                </a:solidFill>
              </a:rPr>
              <a:t>how, how does, what</a:t>
            </a:r>
            <a:r>
              <a:rPr lang="id-ID" dirty="0" smtClean="0"/>
              <a:t> .. But </a:t>
            </a:r>
            <a:r>
              <a:rPr lang="id-ID" dirty="0" smtClean="0">
                <a:solidFill>
                  <a:srgbClr val="C00000"/>
                </a:solidFill>
              </a:rPr>
              <a:t>not “how to”</a:t>
            </a:r>
          </a:p>
          <a:p>
            <a:r>
              <a:rPr lang="en-US" dirty="0" err="1" smtClean="0"/>
              <a:t>Pertanyaan</a:t>
            </a:r>
            <a:r>
              <a:rPr lang="en-US" dirty="0" smtClean="0"/>
              <a:t> </a:t>
            </a:r>
            <a:r>
              <a:rPr lang="en-US" dirty="0" err="1" smtClean="0"/>
              <a:t>penelitian</a:t>
            </a:r>
            <a:r>
              <a:rPr lang="en-US" dirty="0" smtClean="0"/>
              <a:t> </a:t>
            </a:r>
            <a:r>
              <a:rPr lang="en-US" dirty="0" err="1" smtClean="0">
                <a:solidFill>
                  <a:srgbClr val="C00000"/>
                </a:solidFill>
              </a:rPr>
              <a:t>menggantikan</a:t>
            </a:r>
            <a:r>
              <a:rPr lang="en-US" dirty="0" smtClean="0">
                <a:solidFill>
                  <a:srgbClr val="C00000"/>
                </a:solidFill>
              </a:rPr>
              <a:t> </a:t>
            </a:r>
            <a:r>
              <a:rPr lang="en-US" dirty="0" err="1">
                <a:solidFill>
                  <a:srgbClr val="C00000"/>
                </a:solidFill>
              </a:rPr>
              <a:t>hipotesis</a:t>
            </a:r>
            <a:endParaRPr lang="en-US" dirty="0">
              <a:solidFill>
                <a:srgbClr val="C00000"/>
              </a:solidFill>
            </a:endParaRPr>
          </a:p>
          <a:p>
            <a:r>
              <a:rPr lang="en-US" dirty="0" err="1"/>
              <a:t>Gunakan</a:t>
            </a:r>
            <a:r>
              <a:rPr lang="en-US" dirty="0"/>
              <a:t> </a:t>
            </a:r>
            <a:r>
              <a:rPr lang="en-US" dirty="0" err="1">
                <a:solidFill>
                  <a:srgbClr val="C00000"/>
                </a:solidFill>
              </a:rPr>
              <a:t>kalimat</a:t>
            </a:r>
            <a:r>
              <a:rPr lang="en-US" dirty="0">
                <a:solidFill>
                  <a:srgbClr val="C00000"/>
                </a:solidFill>
              </a:rPr>
              <a:t> </a:t>
            </a:r>
            <a:r>
              <a:rPr lang="en-US" dirty="0" err="1">
                <a:solidFill>
                  <a:srgbClr val="C00000"/>
                </a:solidFill>
              </a:rPr>
              <a:t>tanya</a:t>
            </a:r>
            <a:r>
              <a:rPr lang="en-US" dirty="0">
                <a:solidFill>
                  <a:srgbClr val="C00000"/>
                </a:solidFill>
              </a:rPr>
              <a:t> </a:t>
            </a:r>
            <a:r>
              <a:rPr lang="en-US" dirty="0" err="1"/>
              <a:t>seperti</a:t>
            </a:r>
            <a:r>
              <a:rPr lang="en-US" dirty="0"/>
              <a:t> </a:t>
            </a:r>
            <a:r>
              <a:rPr lang="en-US" dirty="0" err="1"/>
              <a:t>bagaimana</a:t>
            </a:r>
            <a:r>
              <a:rPr lang="en-US" dirty="0"/>
              <a:t>, </a:t>
            </a:r>
            <a:r>
              <a:rPr lang="en-US" dirty="0" err="1"/>
              <a:t>seberapa</a:t>
            </a:r>
            <a:r>
              <a:rPr lang="en-US" dirty="0"/>
              <a:t> </a:t>
            </a:r>
            <a:r>
              <a:rPr lang="en-US" dirty="0" err="1"/>
              <a:t>efisien</a:t>
            </a:r>
            <a:r>
              <a:rPr lang="en-US" dirty="0"/>
              <a:t>/</a:t>
            </a:r>
            <a:r>
              <a:rPr lang="en-US" dirty="0" err="1"/>
              <a:t>akurat</a:t>
            </a:r>
            <a:r>
              <a:rPr lang="en-US" dirty="0"/>
              <a:t>/</a:t>
            </a:r>
            <a:r>
              <a:rPr lang="en-US" dirty="0" err="1"/>
              <a:t>cepat</a:t>
            </a:r>
            <a:r>
              <a:rPr lang="en-US" dirty="0"/>
              <a:t>, </a:t>
            </a:r>
            <a:r>
              <a:rPr lang="en-US" dirty="0" err="1"/>
              <a:t>dsb</a:t>
            </a:r>
            <a:endParaRPr lang="en-US" dirty="0"/>
          </a:p>
          <a:p>
            <a:r>
              <a:rPr lang="id-ID" dirty="0" smtClean="0"/>
              <a:t>Pertanyaan pada r</a:t>
            </a:r>
            <a:r>
              <a:rPr lang="en-US" dirty="0" err="1" smtClean="0"/>
              <a:t>umusan</a:t>
            </a:r>
            <a:r>
              <a:rPr lang="en-US" dirty="0" smtClean="0"/>
              <a:t> </a:t>
            </a:r>
            <a:r>
              <a:rPr lang="en-US" dirty="0" err="1"/>
              <a:t>masalah</a:t>
            </a:r>
            <a:r>
              <a:rPr lang="en-US" dirty="0"/>
              <a:t> </a:t>
            </a:r>
            <a:r>
              <a:rPr lang="en-US" dirty="0" err="1" smtClean="0"/>
              <a:t>itu</a:t>
            </a:r>
            <a:r>
              <a:rPr lang="id-ID" dirty="0" smtClean="0"/>
              <a:t>, akan dijawab oleh </a:t>
            </a:r>
            <a:r>
              <a:rPr lang="en-US" dirty="0" err="1" smtClean="0"/>
              <a:t>eksperimen</a:t>
            </a:r>
            <a:r>
              <a:rPr lang="id-ID" dirty="0" smtClean="0"/>
              <a:t> penelitian kita</a:t>
            </a:r>
            <a:r>
              <a:rPr lang="en-US" dirty="0" smtClean="0"/>
              <a:t>, </a:t>
            </a:r>
            <a:r>
              <a:rPr lang="en-US" dirty="0" err="1"/>
              <a:t>dan</a:t>
            </a:r>
            <a:r>
              <a:rPr lang="en-US" dirty="0"/>
              <a:t> </a:t>
            </a:r>
            <a:r>
              <a:rPr lang="id-ID" dirty="0" smtClean="0"/>
              <a:t>dirangkumkan </a:t>
            </a:r>
            <a:r>
              <a:rPr lang="en-US" dirty="0" err="1" smtClean="0"/>
              <a:t>secara</a:t>
            </a:r>
            <a:r>
              <a:rPr lang="en-US" dirty="0" smtClean="0"/>
              <a:t> </a:t>
            </a:r>
            <a:r>
              <a:rPr lang="en-US" dirty="0" err="1"/>
              <a:t>lugas</a:t>
            </a:r>
            <a:r>
              <a:rPr lang="en-US" dirty="0"/>
              <a:t>, </a:t>
            </a:r>
            <a:r>
              <a:rPr lang="en-US" dirty="0" err="1"/>
              <a:t>jelas</a:t>
            </a:r>
            <a:r>
              <a:rPr lang="en-US" dirty="0"/>
              <a:t> di </a:t>
            </a:r>
            <a:r>
              <a:rPr lang="id-ID" dirty="0" smtClean="0"/>
              <a:t>bagian </a:t>
            </a:r>
            <a:r>
              <a:rPr lang="en-US" dirty="0" err="1" smtClean="0"/>
              <a:t>kesimpulan</a:t>
            </a:r>
            <a:endParaRPr lang="en-US" dirty="0" smtClean="0"/>
          </a:p>
          <a:p>
            <a:r>
              <a:rPr lang="en-US" dirty="0" err="1" smtClean="0">
                <a:solidFill>
                  <a:srgbClr val="C00000"/>
                </a:solidFill>
              </a:rPr>
              <a:t>Jumlah</a:t>
            </a:r>
            <a:r>
              <a:rPr lang="en-US" dirty="0" smtClean="0">
                <a:solidFill>
                  <a:srgbClr val="C00000"/>
                </a:solidFill>
              </a:rPr>
              <a:t> </a:t>
            </a:r>
            <a:r>
              <a:rPr lang="en-US" dirty="0" err="1" smtClean="0">
                <a:solidFill>
                  <a:srgbClr val="C00000"/>
                </a:solidFill>
              </a:rPr>
              <a:t>eksperimen</a:t>
            </a:r>
            <a:r>
              <a:rPr lang="en-US" dirty="0" smtClean="0">
                <a:solidFill>
                  <a:srgbClr val="C00000"/>
                </a:solidFill>
              </a:rPr>
              <a:t> </a:t>
            </a:r>
            <a:r>
              <a:rPr lang="en-US" dirty="0" err="1" smtClean="0"/>
              <a:t>dan</a:t>
            </a:r>
            <a:r>
              <a:rPr lang="en-US" dirty="0" smtClean="0"/>
              <a:t> </a:t>
            </a:r>
            <a:r>
              <a:rPr lang="en-US" dirty="0" err="1" smtClean="0"/>
              <a:t>hasil</a:t>
            </a:r>
            <a:r>
              <a:rPr lang="en-US" dirty="0" smtClean="0"/>
              <a:t> yang </a:t>
            </a:r>
            <a:r>
              <a:rPr lang="en-US" dirty="0" err="1" smtClean="0"/>
              <a:t>dilakukan</a:t>
            </a:r>
            <a:r>
              <a:rPr lang="en-US" dirty="0" smtClean="0"/>
              <a:t> (Bab </a:t>
            </a:r>
            <a:r>
              <a:rPr lang="en-US" dirty="0" err="1" smtClean="0"/>
              <a:t>Hasil</a:t>
            </a:r>
            <a:r>
              <a:rPr lang="en-US" dirty="0" smtClean="0"/>
              <a:t> </a:t>
            </a:r>
            <a:r>
              <a:rPr lang="en-US" dirty="0" err="1" smtClean="0"/>
              <a:t>dan</a:t>
            </a:r>
            <a:r>
              <a:rPr lang="en-US" dirty="0" smtClean="0"/>
              <a:t> </a:t>
            </a:r>
            <a:r>
              <a:rPr lang="en-US" dirty="0" err="1" smtClean="0"/>
              <a:t>Pembahasan</a:t>
            </a:r>
            <a:r>
              <a:rPr lang="en-US" dirty="0" smtClean="0"/>
              <a:t>), </a:t>
            </a:r>
            <a:r>
              <a:rPr lang="en-US" dirty="0" err="1" smtClean="0"/>
              <a:t>ditentukan</a:t>
            </a:r>
            <a:r>
              <a:rPr lang="en-US" dirty="0" smtClean="0"/>
              <a:t> </a:t>
            </a:r>
            <a:r>
              <a:rPr lang="en-US" dirty="0" err="1" smtClean="0"/>
              <a:t>oleh</a:t>
            </a:r>
            <a:r>
              <a:rPr lang="en-US" dirty="0" smtClean="0"/>
              <a:t> </a:t>
            </a:r>
            <a:r>
              <a:rPr lang="en-US" dirty="0" err="1" smtClean="0">
                <a:solidFill>
                  <a:srgbClr val="C00000"/>
                </a:solidFill>
              </a:rPr>
              <a:t>jumlah</a:t>
            </a:r>
            <a:r>
              <a:rPr lang="en-US" dirty="0" smtClean="0">
                <a:solidFill>
                  <a:srgbClr val="C00000"/>
                </a:solidFill>
              </a:rPr>
              <a:t> research question (RQ) </a:t>
            </a:r>
            <a:r>
              <a:rPr lang="en-US" dirty="0" err="1" smtClean="0"/>
              <a:t>pada</a:t>
            </a:r>
            <a:r>
              <a:rPr lang="en-US" dirty="0" smtClean="0"/>
              <a:t> </a:t>
            </a:r>
            <a:r>
              <a:rPr lang="en-US" dirty="0" err="1" smtClean="0"/>
              <a:t>penelitian</a:t>
            </a:r>
            <a:r>
              <a:rPr lang="en-US" dirty="0" smtClean="0"/>
              <a:t> </a:t>
            </a:r>
            <a:r>
              <a:rPr lang="en-US" dirty="0" err="1" smtClean="0"/>
              <a:t>kita</a:t>
            </a:r>
            <a:endParaRPr lang="en-US" dirty="0" smtClean="0"/>
          </a:p>
          <a:p>
            <a:r>
              <a:rPr lang="en-US" dirty="0" err="1"/>
              <a:t>Uraikan</a:t>
            </a:r>
            <a:r>
              <a:rPr lang="en-US" dirty="0"/>
              <a:t> </a:t>
            </a:r>
            <a:r>
              <a:rPr lang="en-US" dirty="0" err="1"/>
              <a:t>dalam</a:t>
            </a:r>
            <a:r>
              <a:rPr lang="en-US" dirty="0"/>
              <a:t> </a:t>
            </a:r>
            <a:r>
              <a:rPr lang="en-US" dirty="0" err="1"/>
              <a:t>bentuk</a:t>
            </a:r>
            <a:r>
              <a:rPr lang="en-US" dirty="0"/>
              <a:t> point-point </a:t>
            </a:r>
            <a:r>
              <a:rPr lang="en-US" dirty="0" err="1"/>
              <a:t>apabila</a:t>
            </a:r>
            <a:r>
              <a:rPr lang="en-US" dirty="0"/>
              <a:t> </a:t>
            </a:r>
            <a:r>
              <a:rPr lang="en-US" dirty="0" err="1" smtClean="0"/>
              <a:t>rumusan</a:t>
            </a:r>
            <a:r>
              <a:rPr lang="en-US" dirty="0" smtClean="0"/>
              <a:t> </a:t>
            </a:r>
            <a:r>
              <a:rPr lang="en-US" dirty="0" err="1" smtClean="0"/>
              <a:t>masalah</a:t>
            </a:r>
            <a:r>
              <a:rPr lang="en-US" dirty="0" smtClean="0"/>
              <a:t> </a:t>
            </a:r>
            <a:r>
              <a:rPr lang="en-US" dirty="0" err="1" smtClean="0"/>
              <a:t>lebih</a:t>
            </a:r>
            <a:r>
              <a:rPr lang="en-US" dirty="0" smtClean="0"/>
              <a:t> </a:t>
            </a:r>
            <a:r>
              <a:rPr lang="en-US" dirty="0" err="1"/>
              <a:t>dari</a:t>
            </a:r>
            <a:r>
              <a:rPr lang="en-US" dirty="0"/>
              <a:t> </a:t>
            </a:r>
            <a:r>
              <a:rPr lang="en-US" dirty="0" err="1"/>
              <a:t>satu</a:t>
            </a:r>
            <a:r>
              <a:rPr lang="en-US" dirty="0"/>
              <a:t> </a:t>
            </a:r>
            <a:r>
              <a:rPr lang="en-US" dirty="0" err="1"/>
              <a:t>sehingga</a:t>
            </a:r>
            <a:r>
              <a:rPr lang="en-US" dirty="0"/>
              <a:t> </a:t>
            </a:r>
            <a:r>
              <a:rPr lang="en-US" dirty="0" err="1"/>
              <a:t>mudah</a:t>
            </a:r>
            <a:r>
              <a:rPr lang="en-US" dirty="0"/>
              <a:t> </a:t>
            </a:r>
            <a:r>
              <a:rPr lang="en-US" dirty="0" err="1"/>
              <a:t>dipahami</a:t>
            </a:r>
            <a:r>
              <a:rPr lang="en-US" dirty="0"/>
              <a:t> </a:t>
            </a:r>
          </a:p>
          <a:p>
            <a:endParaRPr lang="en-US" dirty="0"/>
          </a:p>
        </p:txBody>
      </p:sp>
      <p:sp>
        <p:nvSpPr>
          <p:cNvPr id="2" name="Slide Number Placeholder 1"/>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21</a:t>
            </a:fld>
            <a:endParaRPr lang="en-US">
              <a:solidFill>
                <a:prstClr val="black">
                  <a:tint val="75000"/>
                </a:prstClr>
              </a:solidFill>
            </a:endParaRPr>
          </a:p>
        </p:txBody>
      </p:sp>
      <p:sp>
        <p:nvSpPr>
          <p:cNvPr id="9217" name="Rectangle 1"/>
          <p:cNvSpPr>
            <a:spLocks noGrp="1" noChangeArrowheads="1"/>
          </p:cNvSpPr>
          <p:nvPr>
            <p:ph type="title"/>
          </p:nvPr>
        </p:nvSpPr>
        <p:spPr>
          <a:xfrm>
            <a:off x="2152650" y="152401"/>
            <a:ext cx="8286750" cy="685800"/>
          </a:xfrm>
        </p:spPr>
        <p:txBody>
          <a:bodyPr>
            <a:normAutofit fontScale="90000"/>
          </a:bodyPr>
          <a:lstStyle/>
          <a:p>
            <a:r>
              <a:rPr lang="en-US" dirty="0" err="1"/>
              <a:t>Rumusan</a:t>
            </a:r>
            <a:r>
              <a:rPr lang="en-US" dirty="0"/>
              <a:t> </a:t>
            </a:r>
            <a:r>
              <a:rPr lang="en-US" dirty="0" err="1" smtClean="0"/>
              <a:t>Masalah</a:t>
            </a:r>
            <a:r>
              <a:rPr lang="en-US" dirty="0" smtClean="0"/>
              <a:t> (</a:t>
            </a:r>
            <a:r>
              <a:rPr lang="en-US" i="1" dirty="0" smtClean="0"/>
              <a:t>Research Question</a:t>
            </a:r>
            <a:r>
              <a:rPr lang="en-US" dirty="0" smtClean="0"/>
              <a:t>)</a:t>
            </a:r>
            <a:endParaRPr lang="en-US" dirty="0"/>
          </a:p>
        </p:txBody>
      </p:sp>
    </p:spTree>
    <p:extLst>
      <p:ext uri="{BB962C8B-B14F-4D97-AF65-F5344CB8AC3E}">
        <p14:creationId xmlns:p14="http://schemas.microsoft.com/office/powerpoint/2010/main" val="131890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352549"/>
            <a:ext cx="8058150" cy="5181600"/>
          </a:xfrm>
        </p:spPr>
        <p:txBody>
          <a:bodyPr/>
          <a:lstStyle/>
          <a:p>
            <a:pPr marL="0" indent="0">
              <a:buNone/>
            </a:pPr>
            <a:r>
              <a:rPr lang="id-ID" sz="3400" dirty="0"/>
              <a:t>Seberapa tinggi </a:t>
            </a:r>
            <a:r>
              <a:rPr lang="id-ID" sz="3400" dirty="0">
                <a:solidFill>
                  <a:srgbClr val="C00000"/>
                </a:solidFill>
              </a:rPr>
              <a:t>akurasi</a:t>
            </a:r>
            <a:r>
              <a:rPr lang="id-ID" sz="3400" dirty="0"/>
              <a:t> metode SVM apabila PSO diterapkan pada proses pemilihan parameter yang optimal?</a:t>
            </a:r>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22</a:t>
            </a:fld>
            <a:endParaRPr lang="en-US">
              <a:solidFill>
                <a:prstClr val="black">
                  <a:tint val="75000"/>
                </a:prstClr>
              </a:solidFill>
            </a:endParaRPr>
          </a:p>
        </p:txBody>
      </p:sp>
      <p:sp>
        <p:nvSpPr>
          <p:cNvPr id="2" name="Title 1"/>
          <p:cNvSpPr>
            <a:spLocks noGrp="1"/>
          </p:cNvSpPr>
          <p:nvPr>
            <p:ph type="title"/>
          </p:nvPr>
        </p:nvSpPr>
        <p:spPr>
          <a:xfrm>
            <a:off x="2152650" y="152401"/>
            <a:ext cx="8362950" cy="685800"/>
          </a:xfrm>
        </p:spPr>
        <p:txBody>
          <a:bodyPr>
            <a:normAutofit/>
          </a:bodyPr>
          <a:lstStyle/>
          <a:p>
            <a:r>
              <a:rPr lang="en-US" sz="4000" dirty="0" err="1"/>
              <a:t>Rumusan</a:t>
            </a:r>
            <a:r>
              <a:rPr lang="en-US" sz="4000" dirty="0"/>
              <a:t> </a:t>
            </a:r>
            <a:r>
              <a:rPr lang="en-US" sz="4000" dirty="0" err="1"/>
              <a:t>Masalah</a:t>
            </a:r>
            <a:r>
              <a:rPr lang="en-US" sz="4000" dirty="0"/>
              <a:t> (</a:t>
            </a:r>
            <a:r>
              <a:rPr lang="id-ID" sz="4000" i="1" dirty="0"/>
              <a:t>Research Question</a:t>
            </a:r>
            <a:r>
              <a:rPr lang="en-US" sz="4000" dirty="0"/>
              <a:t>)</a:t>
            </a:r>
            <a:endParaRPr lang="en-US" sz="4000" dirty="0"/>
          </a:p>
        </p:txBody>
      </p:sp>
    </p:spTree>
    <p:extLst>
      <p:ext uri="{BB962C8B-B14F-4D97-AF65-F5344CB8AC3E}">
        <p14:creationId xmlns:p14="http://schemas.microsoft.com/office/powerpoint/2010/main" val="236506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p:txBody>
          <a:bodyPr/>
          <a:lstStyle/>
          <a:p>
            <a:r>
              <a:rPr lang="en-US" dirty="0" err="1"/>
              <a:t>Tujuan</a:t>
            </a:r>
            <a:r>
              <a:rPr lang="en-US" dirty="0"/>
              <a:t> </a:t>
            </a:r>
            <a:r>
              <a:rPr lang="id-ID" dirty="0" smtClean="0"/>
              <a:t>pada hakekatnya adalah </a:t>
            </a:r>
            <a:r>
              <a:rPr lang="en-US" dirty="0" err="1" smtClean="0">
                <a:solidFill>
                  <a:srgbClr val="C00000"/>
                </a:solidFill>
              </a:rPr>
              <a:t>judul</a:t>
            </a:r>
            <a:r>
              <a:rPr lang="id-ID" dirty="0" smtClean="0">
                <a:solidFill>
                  <a:srgbClr val="C00000"/>
                </a:solidFill>
              </a:rPr>
              <a:t>, </a:t>
            </a:r>
            <a:r>
              <a:rPr lang="en-US" dirty="0" smtClean="0">
                <a:solidFill>
                  <a:srgbClr val="C00000"/>
                </a:solidFill>
              </a:rPr>
              <a:t>yang di</a:t>
            </a:r>
            <a:r>
              <a:rPr lang="id-ID" dirty="0" smtClean="0">
                <a:solidFill>
                  <a:srgbClr val="C00000"/>
                </a:solidFill>
              </a:rPr>
              <a:t>uraikan</a:t>
            </a:r>
            <a:r>
              <a:rPr lang="en-US" dirty="0" smtClean="0">
                <a:solidFill>
                  <a:srgbClr val="C00000"/>
                </a:solidFill>
              </a:rPr>
              <a:t> </a:t>
            </a:r>
            <a:r>
              <a:rPr lang="en-US" dirty="0" err="1">
                <a:solidFill>
                  <a:srgbClr val="C00000"/>
                </a:solidFill>
              </a:rPr>
              <a:t>dengan</a:t>
            </a:r>
            <a:r>
              <a:rPr lang="en-US" dirty="0">
                <a:solidFill>
                  <a:srgbClr val="C00000"/>
                </a:solidFill>
              </a:rPr>
              <a:t> </a:t>
            </a:r>
            <a:r>
              <a:rPr lang="en-US" dirty="0" err="1">
                <a:solidFill>
                  <a:srgbClr val="C00000"/>
                </a:solidFill>
              </a:rPr>
              <a:t>lebih</a:t>
            </a:r>
            <a:r>
              <a:rPr lang="en-US" dirty="0">
                <a:solidFill>
                  <a:srgbClr val="C00000"/>
                </a:solidFill>
              </a:rPr>
              <a:t> </a:t>
            </a:r>
            <a:r>
              <a:rPr lang="en-US" dirty="0" err="1">
                <a:solidFill>
                  <a:srgbClr val="C00000"/>
                </a:solidFill>
              </a:rPr>
              <a:t>detil</a:t>
            </a:r>
            <a:r>
              <a:rPr lang="en-US" dirty="0">
                <a:solidFill>
                  <a:srgbClr val="C00000"/>
                </a:solidFill>
              </a:rPr>
              <a:t> </a:t>
            </a:r>
            <a:r>
              <a:rPr lang="en-US" dirty="0" err="1"/>
              <a:t>atau</a:t>
            </a:r>
            <a:r>
              <a:rPr lang="en-US" dirty="0"/>
              <a:t> </a:t>
            </a:r>
            <a:r>
              <a:rPr lang="en-US" dirty="0" err="1"/>
              <a:t>spesifik</a:t>
            </a:r>
            <a:endParaRPr lang="en-US" dirty="0"/>
          </a:p>
          <a:p>
            <a:r>
              <a:rPr lang="id-ID" dirty="0" smtClean="0"/>
              <a:t>Harus </a:t>
            </a:r>
            <a:r>
              <a:rPr lang="id-ID" dirty="0" smtClean="0">
                <a:solidFill>
                  <a:srgbClr val="C00000"/>
                </a:solidFill>
              </a:rPr>
              <a:t>m</a:t>
            </a:r>
            <a:r>
              <a:rPr lang="en-US" dirty="0" err="1" smtClean="0">
                <a:solidFill>
                  <a:srgbClr val="C00000"/>
                </a:solidFill>
              </a:rPr>
              <a:t>emuat</a:t>
            </a:r>
            <a:r>
              <a:rPr lang="en-US" dirty="0" smtClean="0">
                <a:solidFill>
                  <a:srgbClr val="C00000"/>
                </a:solidFill>
              </a:rPr>
              <a:t> </a:t>
            </a:r>
            <a:r>
              <a:rPr lang="en-US" dirty="0" err="1" smtClean="0">
                <a:solidFill>
                  <a:srgbClr val="C00000"/>
                </a:solidFill>
              </a:rPr>
              <a:t>metode</a:t>
            </a:r>
            <a:r>
              <a:rPr lang="id-ID" dirty="0">
                <a:solidFill>
                  <a:srgbClr val="C00000"/>
                </a:solidFill>
              </a:rPr>
              <a:t> </a:t>
            </a:r>
            <a:r>
              <a:rPr lang="id-ID" dirty="0" smtClean="0">
                <a:solidFill>
                  <a:srgbClr val="C00000"/>
                </a:solidFill>
              </a:rPr>
              <a:t>dan </a:t>
            </a:r>
            <a:r>
              <a:rPr lang="en-US" dirty="0" err="1" smtClean="0">
                <a:solidFill>
                  <a:srgbClr val="C00000"/>
                </a:solidFill>
              </a:rPr>
              <a:t>tujuan</a:t>
            </a:r>
            <a:r>
              <a:rPr lang="id-ID" dirty="0" smtClean="0">
                <a:solidFill>
                  <a:srgbClr val="C00000"/>
                </a:solidFill>
              </a:rPr>
              <a:t> beserta pengukurannya</a:t>
            </a:r>
            <a:r>
              <a:rPr lang="id-ID" dirty="0" smtClean="0"/>
              <a:t> (sinkron dengan masalah)</a:t>
            </a:r>
            <a:endParaRPr lang="en-US" dirty="0" smtClean="0"/>
          </a:p>
          <a:p>
            <a:r>
              <a:rPr lang="en-US" dirty="0" err="1"/>
              <a:t>Uraikan</a:t>
            </a:r>
            <a:r>
              <a:rPr lang="en-US" dirty="0"/>
              <a:t> </a:t>
            </a:r>
            <a:r>
              <a:rPr lang="en-US" dirty="0" err="1"/>
              <a:t>dalam</a:t>
            </a:r>
            <a:r>
              <a:rPr lang="en-US" dirty="0"/>
              <a:t> </a:t>
            </a:r>
            <a:r>
              <a:rPr lang="en-US" dirty="0" err="1"/>
              <a:t>bentuk</a:t>
            </a:r>
            <a:r>
              <a:rPr lang="en-US" dirty="0"/>
              <a:t> </a:t>
            </a:r>
            <a:r>
              <a:rPr lang="en-US" dirty="0">
                <a:solidFill>
                  <a:srgbClr val="C00000"/>
                </a:solidFill>
              </a:rPr>
              <a:t>point-point </a:t>
            </a:r>
            <a:r>
              <a:rPr lang="en-US" dirty="0" err="1" smtClean="0">
                <a:solidFill>
                  <a:srgbClr val="C00000"/>
                </a:solidFill>
              </a:rPr>
              <a:t>apabila</a:t>
            </a:r>
            <a:r>
              <a:rPr lang="en-US" dirty="0" smtClean="0">
                <a:solidFill>
                  <a:srgbClr val="C00000"/>
                </a:solidFill>
              </a:rPr>
              <a:t> </a:t>
            </a:r>
            <a:r>
              <a:rPr lang="en-US" dirty="0" err="1" smtClean="0">
                <a:solidFill>
                  <a:srgbClr val="C00000"/>
                </a:solidFill>
              </a:rPr>
              <a:t>tujuan</a:t>
            </a:r>
            <a:r>
              <a:rPr lang="en-US" dirty="0" smtClean="0">
                <a:solidFill>
                  <a:srgbClr val="C00000"/>
                </a:solidFill>
              </a:rPr>
              <a:t> </a:t>
            </a:r>
            <a:r>
              <a:rPr lang="en-US" dirty="0" err="1" smtClean="0">
                <a:solidFill>
                  <a:srgbClr val="C00000"/>
                </a:solidFill>
              </a:rPr>
              <a:t>lebih</a:t>
            </a:r>
            <a:r>
              <a:rPr lang="en-US" dirty="0" smtClean="0">
                <a:solidFill>
                  <a:srgbClr val="C00000"/>
                </a:solidFill>
              </a:rPr>
              <a:t> </a:t>
            </a:r>
            <a:r>
              <a:rPr lang="en-US" dirty="0" err="1" smtClean="0">
                <a:solidFill>
                  <a:srgbClr val="C00000"/>
                </a:solidFill>
              </a:rPr>
              <a:t>dari</a:t>
            </a:r>
            <a:r>
              <a:rPr lang="en-US" dirty="0" smtClean="0">
                <a:solidFill>
                  <a:srgbClr val="C00000"/>
                </a:solidFill>
              </a:rPr>
              <a:t> </a:t>
            </a:r>
            <a:r>
              <a:rPr lang="en-US" dirty="0" err="1" smtClean="0">
                <a:solidFill>
                  <a:srgbClr val="C00000"/>
                </a:solidFill>
              </a:rPr>
              <a:t>satu</a:t>
            </a:r>
            <a:r>
              <a:rPr lang="en-US" dirty="0" smtClean="0">
                <a:solidFill>
                  <a:srgbClr val="C00000"/>
                </a:solidFill>
              </a:rPr>
              <a:t> </a:t>
            </a:r>
            <a:r>
              <a:rPr lang="en-US" dirty="0" err="1" smtClean="0"/>
              <a:t>sehingga</a:t>
            </a:r>
            <a:r>
              <a:rPr lang="en-US" dirty="0" smtClean="0"/>
              <a:t> </a:t>
            </a:r>
            <a:r>
              <a:rPr lang="en-US" dirty="0" err="1"/>
              <a:t>mudah</a:t>
            </a:r>
            <a:r>
              <a:rPr lang="en-US" dirty="0"/>
              <a:t> </a:t>
            </a:r>
            <a:r>
              <a:rPr lang="en-US" dirty="0" err="1"/>
              <a:t>dipahami</a:t>
            </a:r>
            <a:r>
              <a:rPr lang="en-US" dirty="0"/>
              <a:t> </a:t>
            </a:r>
          </a:p>
          <a:p>
            <a:endParaRPr lang="en-US" dirty="0"/>
          </a:p>
        </p:txBody>
      </p:sp>
      <p:sp>
        <p:nvSpPr>
          <p:cNvPr id="2" name="Slide Number Placeholder 1"/>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23</a:t>
            </a:fld>
            <a:endParaRPr lang="en-US">
              <a:solidFill>
                <a:prstClr val="black">
                  <a:tint val="75000"/>
                </a:prstClr>
              </a:solidFill>
            </a:endParaRPr>
          </a:p>
        </p:txBody>
      </p:sp>
      <p:sp>
        <p:nvSpPr>
          <p:cNvPr id="10241" name="Rectangle 1"/>
          <p:cNvSpPr>
            <a:spLocks noGrp="1" noChangeArrowheads="1"/>
          </p:cNvSpPr>
          <p:nvPr>
            <p:ph type="title"/>
          </p:nvPr>
        </p:nvSpPr>
        <p:spPr>
          <a:xfrm>
            <a:off x="2152650" y="152401"/>
            <a:ext cx="8515350" cy="1200149"/>
          </a:xfrm>
        </p:spPr>
        <p:txBody>
          <a:bodyPr>
            <a:normAutofit fontScale="90000"/>
          </a:bodyPr>
          <a:lstStyle/>
          <a:p>
            <a:r>
              <a:rPr lang="en-US" dirty="0" err="1" smtClean="0"/>
              <a:t>Tujuan</a:t>
            </a:r>
            <a:r>
              <a:rPr lang="en-US" dirty="0" smtClean="0"/>
              <a:t> </a:t>
            </a:r>
            <a:r>
              <a:rPr lang="en-US" dirty="0" err="1" smtClean="0"/>
              <a:t>Penelitian</a:t>
            </a:r>
            <a:r>
              <a:rPr lang="en-US" dirty="0" smtClean="0"/>
              <a:t> (</a:t>
            </a:r>
            <a:r>
              <a:rPr lang="en-US" i="1" dirty="0" smtClean="0"/>
              <a:t>Research Objective</a:t>
            </a:r>
            <a:r>
              <a:rPr lang="en-US" dirty="0" smtClean="0"/>
              <a:t>)</a:t>
            </a:r>
            <a:endParaRPr lang="en-US" dirty="0"/>
          </a:p>
        </p:txBody>
      </p:sp>
    </p:spTree>
    <p:extLst>
      <p:ext uri="{BB962C8B-B14F-4D97-AF65-F5344CB8AC3E}">
        <p14:creationId xmlns:p14="http://schemas.microsoft.com/office/powerpoint/2010/main" val="1696976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id-ID" sz="3200" dirty="0"/>
              <a:t>Menerapkan PSO untuk pemilihan parameter yang sesuai (C, </a:t>
            </a:r>
            <a:r>
              <a:rPr lang="id-ID" sz="3200" dirty="0" err="1"/>
              <a:t>gamma</a:t>
            </a:r>
            <a:r>
              <a:rPr lang="id-ID" sz="3200" dirty="0"/>
              <a:t> dan </a:t>
            </a:r>
            <a:r>
              <a:rPr lang="id-ID" sz="3200" dirty="0" err="1"/>
              <a:t>epsilon</a:t>
            </a:r>
            <a:r>
              <a:rPr lang="id-ID" sz="3200" dirty="0"/>
              <a:t>) pada </a:t>
            </a:r>
            <a:r>
              <a:rPr lang="id-ID" sz="3200" dirty="0" err="1"/>
              <a:t>Support</a:t>
            </a:r>
            <a:r>
              <a:rPr lang="id-ID" sz="3200" dirty="0"/>
              <a:t> </a:t>
            </a:r>
            <a:r>
              <a:rPr lang="id-ID" sz="3200" dirty="0" err="1"/>
              <a:t>Vector</a:t>
            </a:r>
            <a:r>
              <a:rPr lang="id-ID" sz="3200" dirty="0"/>
              <a:t> </a:t>
            </a:r>
            <a:r>
              <a:rPr lang="id-ID" sz="3200" dirty="0" err="1"/>
              <a:t>Machine</a:t>
            </a:r>
            <a:r>
              <a:rPr lang="id-ID" sz="3200" dirty="0"/>
              <a:t> (SVM), sehingga hasil prediksinya </a:t>
            </a:r>
            <a:r>
              <a:rPr lang="id-ID" sz="3200" dirty="0">
                <a:solidFill>
                  <a:srgbClr val="C00000"/>
                </a:solidFill>
              </a:rPr>
              <a:t>lebih </a:t>
            </a:r>
            <a:r>
              <a:rPr lang="id-ID" sz="3200" dirty="0">
                <a:solidFill>
                  <a:srgbClr val="C00000"/>
                </a:solidFill>
              </a:rPr>
              <a:t>akurat</a:t>
            </a:r>
            <a:endParaRPr lang="id-ID" sz="3200" dirty="0">
              <a:solidFill>
                <a:srgbClr val="C00000"/>
              </a:solidFill>
            </a:endParaRPr>
          </a:p>
        </p:txBody>
      </p:sp>
      <p:sp>
        <p:nvSpPr>
          <p:cNvPr id="3" name="Slide Number Placeholder 2"/>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24</a:t>
            </a:fld>
            <a:endParaRPr lang="en-US">
              <a:solidFill>
                <a:prstClr val="black">
                  <a:tint val="75000"/>
                </a:prstClr>
              </a:solidFill>
            </a:endParaRPr>
          </a:p>
        </p:txBody>
      </p:sp>
      <p:sp>
        <p:nvSpPr>
          <p:cNvPr id="4" name="Title 3"/>
          <p:cNvSpPr>
            <a:spLocks noGrp="1"/>
          </p:cNvSpPr>
          <p:nvPr>
            <p:ph type="title"/>
          </p:nvPr>
        </p:nvSpPr>
        <p:spPr/>
        <p:txBody>
          <a:bodyPr/>
          <a:lstStyle/>
          <a:p>
            <a:r>
              <a:rPr lang="en-US" dirty="0" err="1"/>
              <a:t>Tujuan</a:t>
            </a:r>
            <a:r>
              <a:rPr lang="en-US" dirty="0"/>
              <a:t> </a:t>
            </a:r>
            <a:r>
              <a:rPr lang="en-US" dirty="0" err="1"/>
              <a:t>Penelitian</a:t>
            </a:r>
            <a:r>
              <a:rPr lang="en-US" dirty="0"/>
              <a:t> (</a:t>
            </a:r>
            <a:r>
              <a:rPr lang="id-ID" i="1" dirty="0"/>
              <a:t>Research </a:t>
            </a:r>
            <a:r>
              <a:rPr lang="id-ID" i="1" dirty="0" err="1"/>
              <a:t>Objective</a:t>
            </a:r>
            <a:r>
              <a:rPr lang="en-US" dirty="0"/>
              <a:t>)</a:t>
            </a:r>
            <a:endParaRPr lang="id-ID" dirty="0"/>
          </a:p>
        </p:txBody>
      </p:sp>
    </p:spTree>
    <p:extLst>
      <p:ext uri="{BB962C8B-B14F-4D97-AF65-F5344CB8AC3E}">
        <p14:creationId xmlns:p14="http://schemas.microsoft.com/office/powerpoint/2010/main" val="3691675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p:txBody>
          <a:bodyPr>
            <a:normAutofit/>
          </a:bodyPr>
          <a:lstStyle/>
          <a:p>
            <a:r>
              <a:rPr lang="en-US" sz="3200" dirty="0">
                <a:solidFill>
                  <a:srgbClr val="C00000"/>
                </a:solidFill>
              </a:rPr>
              <a:t>Hal </a:t>
            </a:r>
            <a:r>
              <a:rPr lang="en-US" sz="3200" dirty="0" err="1">
                <a:solidFill>
                  <a:srgbClr val="C00000"/>
                </a:solidFill>
              </a:rPr>
              <a:t>baik</a:t>
            </a:r>
            <a:r>
              <a:rPr lang="en-US" sz="3200" dirty="0">
                <a:solidFill>
                  <a:srgbClr val="C00000"/>
                </a:solidFill>
              </a:rPr>
              <a:t> </a:t>
            </a:r>
            <a:r>
              <a:rPr lang="en-US" sz="3200" dirty="0" err="1">
                <a:solidFill>
                  <a:srgbClr val="C00000"/>
                </a:solidFill>
              </a:rPr>
              <a:t>yg</a:t>
            </a:r>
            <a:r>
              <a:rPr lang="en-US" sz="3200" dirty="0">
                <a:solidFill>
                  <a:srgbClr val="C00000"/>
                </a:solidFill>
              </a:rPr>
              <a:t> </a:t>
            </a:r>
            <a:r>
              <a:rPr lang="en-US" sz="3200" dirty="0" err="1">
                <a:solidFill>
                  <a:srgbClr val="C00000"/>
                </a:solidFill>
              </a:rPr>
              <a:t>datang</a:t>
            </a:r>
            <a:r>
              <a:rPr lang="en-US" sz="3200" dirty="0">
                <a:solidFill>
                  <a:srgbClr val="C00000"/>
                </a:solidFill>
              </a:rPr>
              <a:t> </a:t>
            </a:r>
            <a:r>
              <a:rPr lang="en-US" sz="3200" dirty="0" err="1">
                <a:solidFill>
                  <a:srgbClr val="C00000"/>
                </a:solidFill>
              </a:rPr>
              <a:t>setelah</a:t>
            </a:r>
            <a:r>
              <a:rPr lang="en-US" sz="3200" dirty="0">
                <a:solidFill>
                  <a:srgbClr val="C00000"/>
                </a:solidFill>
              </a:rPr>
              <a:t> </a:t>
            </a:r>
            <a:r>
              <a:rPr lang="en-US" sz="3200" dirty="0" err="1">
                <a:solidFill>
                  <a:srgbClr val="C00000"/>
                </a:solidFill>
              </a:rPr>
              <a:t>tujuan</a:t>
            </a:r>
            <a:r>
              <a:rPr lang="en-US" sz="3200" dirty="0">
                <a:solidFill>
                  <a:srgbClr val="C00000"/>
                </a:solidFill>
              </a:rPr>
              <a:t> </a:t>
            </a:r>
            <a:r>
              <a:rPr lang="en-US" sz="3200" dirty="0" err="1">
                <a:solidFill>
                  <a:srgbClr val="C00000"/>
                </a:solidFill>
              </a:rPr>
              <a:t>penelitian</a:t>
            </a:r>
            <a:r>
              <a:rPr lang="en-US" sz="3200" dirty="0">
                <a:solidFill>
                  <a:srgbClr val="C00000"/>
                </a:solidFill>
              </a:rPr>
              <a:t> </a:t>
            </a:r>
            <a:r>
              <a:rPr lang="en-US" sz="3200" dirty="0" err="1">
                <a:solidFill>
                  <a:srgbClr val="C00000"/>
                </a:solidFill>
              </a:rPr>
              <a:t>tercapai</a:t>
            </a:r>
            <a:r>
              <a:rPr lang="en-US" sz="3200" dirty="0"/>
              <a:t>, </a:t>
            </a:r>
            <a:r>
              <a:rPr lang="en-US" sz="3200" dirty="0" err="1"/>
              <a:t>baik</a:t>
            </a:r>
            <a:r>
              <a:rPr lang="en-US" sz="3200" dirty="0"/>
              <a:t> </a:t>
            </a:r>
            <a:r>
              <a:rPr lang="en-US" sz="3200" dirty="0" err="1"/>
              <a:t>dari</a:t>
            </a:r>
            <a:r>
              <a:rPr lang="en-US" sz="3200" dirty="0"/>
              <a:t> </a:t>
            </a:r>
            <a:r>
              <a:rPr lang="en-US" sz="3200" dirty="0" err="1"/>
              <a:t>sisi</a:t>
            </a:r>
            <a:r>
              <a:rPr lang="en-US" sz="3200" dirty="0"/>
              <a:t> </a:t>
            </a:r>
            <a:r>
              <a:rPr lang="en-US" sz="3200" dirty="0" err="1"/>
              <a:t>teoritis</a:t>
            </a:r>
            <a:r>
              <a:rPr lang="en-US" sz="3200" dirty="0"/>
              <a:t> </a:t>
            </a:r>
            <a:r>
              <a:rPr lang="en-US" sz="3200" dirty="0" err="1"/>
              <a:t>maupun</a:t>
            </a:r>
            <a:r>
              <a:rPr lang="en-US" sz="3200" dirty="0"/>
              <a:t> </a:t>
            </a:r>
            <a:r>
              <a:rPr lang="en-US" sz="3200" dirty="0" err="1"/>
              <a:t>organisasi</a:t>
            </a:r>
            <a:endParaRPr lang="en-US" sz="3200" dirty="0"/>
          </a:p>
          <a:p>
            <a:r>
              <a:rPr lang="en-US" sz="3200" dirty="0" err="1"/>
              <a:t>Manfaat</a:t>
            </a:r>
            <a:r>
              <a:rPr lang="en-US" sz="3200" dirty="0"/>
              <a:t> </a:t>
            </a:r>
            <a:r>
              <a:rPr lang="en-US" sz="3200" dirty="0" err="1">
                <a:solidFill>
                  <a:srgbClr val="C00000"/>
                </a:solidFill>
              </a:rPr>
              <a:t>bukan</a:t>
            </a:r>
            <a:r>
              <a:rPr lang="en-US" sz="3200" dirty="0">
                <a:solidFill>
                  <a:srgbClr val="C00000"/>
                </a:solidFill>
              </a:rPr>
              <a:t> </a:t>
            </a:r>
            <a:r>
              <a:rPr lang="en-US" sz="3200" dirty="0" err="1">
                <a:solidFill>
                  <a:srgbClr val="C00000"/>
                </a:solidFill>
              </a:rPr>
              <a:t>mengulang-ulang</a:t>
            </a:r>
            <a:r>
              <a:rPr lang="en-US" sz="3200" dirty="0">
                <a:solidFill>
                  <a:srgbClr val="C00000"/>
                </a:solidFill>
              </a:rPr>
              <a:t> </a:t>
            </a:r>
            <a:r>
              <a:rPr lang="en-US" sz="3200" dirty="0" err="1">
                <a:solidFill>
                  <a:srgbClr val="C00000"/>
                </a:solidFill>
              </a:rPr>
              <a:t>tujuan</a:t>
            </a:r>
            <a:endParaRPr lang="en-US" sz="3200" dirty="0">
              <a:solidFill>
                <a:srgbClr val="C00000"/>
              </a:solidFill>
            </a:endParaRPr>
          </a:p>
          <a:p>
            <a:r>
              <a:rPr lang="en-US" sz="3200" dirty="0" err="1"/>
              <a:t>Uraikan</a:t>
            </a:r>
            <a:r>
              <a:rPr lang="en-US" sz="3200" dirty="0"/>
              <a:t> </a:t>
            </a:r>
            <a:r>
              <a:rPr lang="en-US" sz="3200" dirty="0" err="1"/>
              <a:t>dalam</a:t>
            </a:r>
            <a:r>
              <a:rPr lang="en-US" sz="3200" dirty="0"/>
              <a:t> </a:t>
            </a:r>
            <a:r>
              <a:rPr lang="en-US" sz="3200" dirty="0" err="1">
                <a:solidFill>
                  <a:srgbClr val="C00000"/>
                </a:solidFill>
              </a:rPr>
              <a:t>bentuk</a:t>
            </a:r>
            <a:r>
              <a:rPr lang="en-US" sz="3200" dirty="0">
                <a:solidFill>
                  <a:srgbClr val="C00000"/>
                </a:solidFill>
              </a:rPr>
              <a:t> point-point </a:t>
            </a:r>
            <a:r>
              <a:rPr lang="en-US" sz="3200" dirty="0" err="1"/>
              <a:t>sehingga</a:t>
            </a:r>
            <a:r>
              <a:rPr lang="en-US" sz="3200" dirty="0"/>
              <a:t> </a:t>
            </a:r>
            <a:r>
              <a:rPr lang="en-US" sz="3200" dirty="0" err="1"/>
              <a:t>mudah</a:t>
            </a:r>
            <a:r>
              <a:rPr lang="en-US" sz="3200" dirty="0"/>
              <a:t> </a:t>
            </a:r>
            <a:r>
              <a:rPr lang="en-US" sz="3200" dirty="0" err="1"/>
              <a:t>dipahami</a:t>
            </a:r>
            <a:r>
              <a:rPr lang="en-US" sz="3200" dirty="0"/>
              <a:t> </a:t>
            </a:r>
            <a:endParaRPr lang="en-US" sz="3200" dirty="0"/>
          </a:p>
        </p:txBody>
      </p:sp>
      <p:sp>
        <p:nvSpPr>
          <p:cNvPr id="2" name="Slide Number Placeholder 1"/>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25</a:t>
            </a:fld>
            <a:endParaRPr lang="en-US">
              <a:solidFill>
                <a:prstClr val="black">
                  <a:tint val="75000"/>
                </a:prstClr>
              </a:solidFill>
            </a:endParaRPr>
          </a:p>
        </p:txBody>
      </p:sp>
      <p:sp>
        <p:nvSpPr>
          <p:cNvPr id="11265" name="Rectangle 1"/>
          <p:cNvSpPr>
            <a:spLocks noGrp="1" noChangeArrowheads="1"/>
          </p:cNvSpPr>
          <p:nvPr>
            <p:ph type="title"/>
          </p:nvPr>
        </p:nvSpPr>
        <p:spPr/>
        <p:txBody>
          <a:bodyPr/>
          <a:lstStyle/>
          <a:p>
            <a:r>
              <a:rPr lang="en-US" dirty="0" err="1" smtClean="0"/>
              <a:t>Manfaat</a:t>
            </a:r>
            <a:r>
              <a:rPr lang="en-US" dirty="0" smtClean="0"/>
              <a:t> </a:t>
            </a:r>
            <a:r>
              <a:rPr lang="en-US" dirty="0" err="1" smtClean="0"/>
              <a:t>Penelitian</a:t>
            </a:r>
            <a:endParaRPr lang="en-US" dirty="0"/>
          </a:p>
        </p:txBody>
      </p:sp>
    </p:spTree>
    <p:extLst>
      <p:ext uri="{BB962C8B-B14F-4D97-AF65-F5344CB8AC3E}">
        <p14:creationId xmlns:p14="http://schemas.microsoft.com/office/powerpoint/2010/main" val="2520177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26</a:t>
            </a:fld>
            <a:endParaRPr lang="en-US">
              <a:solidFill>
                <a:prstClr val="black">
                  <a:tint val="75000"/>
                </a:prstClr>
              </a:solidFill>
            </a:endParaRPr>
          </a:p>
        </p:txBody>
      </p:sp>
      <p:sp>
        <p:nvSpPr>
          <p:cNvPr id="4" name="Title 3"/>
          <p:cNvSpPr>
            <a:spLocks noGrp="1"/>
          </p:cNvSpPr>
          <p:nvPr>
            <p:ph type="title"/>
          </p:nvPr>
        </p:nvSpPr>
        <p:spPr/>
        <p:txBody>
          <a:bodyPr/>
          <a:lstStyle/>
          <a:p>
            <a:r>
              <a:rPr lang="en-US" dirty="0" err="1"/>
              <a:t>Korelasi</a:t>
            </a:r>
            <a:r>
              <a:rPr lang="en-US" dirty="0"/>
              <a:t> RP-RQ-RO</a:t>
            </a:r>
            <a:endParaRPr lang="id-ID" dirty="0"/>
          </a:p>
        </p:txBody>
      </p:sp>
      <p:graphicFrame>
        <p:nvGraphicFramePr>
          <p:cNvPr id="5" name="Content Placeholder 4"/>
          <p:cNvGraphicFramePr>
            <a:graphicFrameLocks/>
          </p:cNvGraphicFramePr>
          <p:nvPr>
            <p:extLst>
              <p:ext uri="{D42A27DB-BD31-4B8C-83A1-F6EECF244321}">
                <p14:modId xmlns:p14="http://schemas.microsoft.com/office/powerpoint/2010/main" val="2436049791"/>
              </p:ext>
            </p:extLst>
          </p:nvPr>
        </p:nvGraphicFramePr>
        <p:xfrm>
          <a:off x="1828800" y="1600200"/>
          <a:ext cx="8553450" cy="3990123"/>
        </p:xfrm>
        <a:graphic>
          <a:graphicData uri="http://schemas.openxmlformats.org/drawingml/2006/table">
            <a:tbl>
              <a:tblPr firstRow="1" bandRow="1">
                <a:tableStyleId>{073A0DAA-6AF3-43AB-8588-CEC1D06C72B9}</a:tableStyleId>
              </a:tblPr>
              <a:tblGrid>
                <a:gridCol w="2851150"/>
                <a:gridCol w="2851150"/>
                <a:gridCol w="2851150"/>
              </a:tblGrid>
              <a:tr h="795270">
                <a:tc>
                  <a:txBody>
                    <a:bodyPr/>
                    <a:lstStyle/>
                    <a:p>
                      <a:r>
                        <a:rPr lang="en-US" dirty="0" smtClean="0"/>
                        <a:t>RP</a:t>
                      </a:r>
                      <a:endParaRPr lang="en-US" dirty="0"/>
                    </a:p>
                  </a:txBody>
                  <a:tcPr/>
                </a:tc>
                <a:tc>
                  <a:txBody>
                    <a:bodyPr/>
                    <a:lstStyle/>
                    <a:p>
                      <a:r>
                        <a:rPr lang="id-ID" smtClean="0"/>
                        <a:t>RQ</a:t>
                      </a:r>
                      <a:endParaRPr lang="en-US"/>
                    </a:p>
                  </a:txBody>
                  <a:tcPr/>
                </a:tc>
                <a:tc>
                  <a:txBody>
                    <a:bodyPr/>
                    <a:lstStyle/>
                    <a:p>
                      <a:r>
                        <a:rPr lang="id-ID" smtClean="0"/>
                        <a:t>RO</a:t>
                      </a:r>
                      <a:endParaRPr lang="en-US"/>
                    </a:p>
                  </a:txBody>
                  <a:tcPr/>
                </a:tc>
              </a:tr>
              <a:tr h="3194853">
                <a:tc>
                  <a:txBody>
                    <a:bodyPr/>
                    <a:lstStyle/>
                    <a:p>
                      <a:r>
                        <a:rPr lang="id-ID" smtClean="0"/>
                        <a:t>SVM dapat memecahkan masalah ‘over-fitting’, lambatnya konvergensi, dan sedikitnya data training, akan tetapi memiliki kelemahan pada </a:t>
                      </a:r>
                      <a:r>
                        <a:rPr lang="id-ID" smtClean="0">
                          <a:solidFill>
                            <a:srgbClr val="FF0000"/>
                          </a:solidFill>
                        </a:rPr>
                        <a:t>sulitnya pemilihan parameter SVM yang sesuai </a:t>
                      </a:r>
                    </a:p>
                  </a:txBody>
                  <a:tcPr/>
                </a:tc>
                <a:tc>
                  <a:txBody>
                    <a:bodyPr/>
                    <a:lstStyle/>
                    <a:p>
                      <a:r>
                        <a:rPr lang="id-ID" sz="1800" smtClean="0">
                          <a:solidFill>
                            <a:schemeClr val="tx1"/>
                          </a:solidFill>
                        </a:rPr>
                        <a:t>Seberapa meningkat akurasi metode SVM apabila </a:t>
                      </a:r>
                      <a:r>
                        <a:rPr lang="id-ID" sz="1800" smtClean="0">
                          <a:solidFill>
                            <a:srgbClr val="FF0000"/>
                          </a:solidFill>
                        </a:rPr>
                        <a:t>PSO diterapkan pada proses pemilihan parameter</a:t>
                      </a:r>
                      <a:r>
                        <a:rPr lang="id-ID" sz="1800" smtClean="0">
                          <a:solidFill>
                            <a:schemeClr val="tx1"/>
                          </a:solidFill>
                        </a:rPr>
                        <a:t>?</a:t>
                      </a:r>
                    </a:p>
                  </a:txBody>
                  <a:tcPr/>
                </a:tc>
                <a:tc>
                  <a:txBody>
                    <a:bodyPr/>
                    <a:lstStyle/>
                    <a:p>
                      <a:r>
                        <a:rPr lang="id-ID" sz="1800" dirty="0" smtClean="0">
                          <a:solidFill>
                            <a:srgbClr val="FF0000"/>
                          </a:solidFill>
                        </a:rPr>
                        <a:t>Menerapkan PSO untuk pemilihan parameter yang sesuai pada SVM </a:t>
                      </a:r>
                      <a:r>
                        <a:rPr lang="id-ID" sz="1800" dirty="0" smtClean="0"/>
                        <a:t>(C, lambda dan </a:t>
                      </a:r>
                      <a:r>
                        <a:rPr lang="id-ID" sz="1800" dirty="0" err="1" smtClean="0"/>
                        <a:t>epsilon</a:t>
                      </a:r>
                      <a:r>
                        <a:rPr lang="id-ID" sz="1800" dirty="0" smtClean="0"/>
                        <a:t>) , </a:t>
                      </a:r>
                      <a:r>
                        <a:rPr lang="id-ID" sz="1800" dirty="0" smtClean="0">
                          <a:solidFill>
                            <a:schemeClr val="tx1"/>
                          </a:solidFill>
                        </a:rPr>
                        <a:t>sehingga hasil prediksinya lebih akurat</a:t>
                      </a:r>
                      <a:endParaRPr lang="id-ID" sz="1800" dirty="0">
                        <a:solidFill>
                          <a:schemeClr val="tx1"/>
                        </a:solidFill>
                      </a:endParaRPr>
                    </a:p>
                  </a:txBody>
                  <a:tcPr/>
                </a:tc>
              </a:tr>
            </a:tbl>
          </a:graphicData>
        </a:graphic>
      </p:graphicFrame>
    </p:spTree>
    <p:extLst>
      <p:ext uri="{BB962C8B-B14F-4D97-AF65-F5344CB8AC3E}">
        <p14:creationId xmlns:p14="http://schemas.microsoft.com/office/powerpoint/2010/main" val="408167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888" y="2466976"/>
            <a:ext cx="8291512" cy="2095501"/>
          </a:xfrm>
        </p:spPr>
        <p:txBody>
          <a:bodyPr>
            <a:normAutofit/>
          </a:bodyPr>
          <a:lstStyle/>
          <a:p>
            <a:r>
              <a:rPr lang="en-US" sz="4000" dirty="0"/>
              <a:t>4.4.1 </a:t>
            </a:r>
            <a:r>
              <a:rPr lang="en-US" sz="4000" dirty="0" err="1"/>
              <a:t>Judul</a:t>
            </a:r>
            <a:r>
              <a:rPr lang="en-US" sz="4000" dirty="0"/>
              <a:t> </a:t>
            </a:r>
            <a:r>
              <a:rPr lang="en-US" sz="4000" dirty="0" err="1"/>
              <a:t>Penelitian</a:t>
            </a:r>
            <a:endParaRPr lang="en-US" sz="40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4"/>
          </p:nvPr>
        </p:nvSpPr>
        <p:spPr/>
        <p:txBody>
          <a:bodyPr/>
          <a:lstStyle/>
          <a:p>
            <a:fld id="{C546E0E4-908A-4724-B308-E4F6AE4FA0DD}"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4290406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Judul</a:t>
            </a:r>
            <a:r>
              <a:rPr lang="en-US" dirty="0"/>
              <a:t> </a:t>
            </a:r>
            <a:r>
              <a:rPr lang="en-US" dirty="0" err="1"/>
              <a:t>penelitian</a:t>
            </a:r>
            <a:r>
              <a:rPr lang="en-US" dirty="0"/>
              <a:t> </a:t>
            </a:r>
            <a:r>
              <a:rPr lang="en-US" dirty="0" err="1"/>
              <a:t>sebaiknya</a:t>
            </a:r>
            <a:r>
              <a:rPr lang="en-US" dirty="0"/>
              <a:t> </a:t>
            </a:r>
            <a:r>
              <a:rPr lang="en-US" dirty="0" err="1"/>
              <a:t>singkat</a:t>
            </a:r>
            <a:r>
              <a:rPr lang="en-US" dirty="0"/>
              <a:t> </a:t>
            </a:r>
            <a:r>
              <a:rPr lang="en-US" dirty="0" err="1">
                <a:solidFill>
                  <a:srgbClr val="C00000"/>
                </a:solidFill>
              </a:rPr>
              <a:t>padat</a:t>
            </a:r>
            <a:r>
              <a:rPr lang="en-US" dirty="0"/>
              <a:t> </a:t>
            </a:r>
            <a:r>
              <a:rPr lang="en-US" dirty="0" err="1"/>
              <a:t>dan</a:t>
            </a:r>
            <a:r>
              <a:rPr lang="en-US" dirty="0"/>
              <a:t> </a:t>
            </a:r>
            <a:r>
              <a:rPr lang="en-US" dirty="0" err="1">
                <a:solidFill>
                  <a:srgbClr val="C00000"/>
                </a:solidFill>
              </a:rPr>
              <a:t>mewakili</a:t>
            </a:r>
            <a:r>
              <a:rPr lang="en-US" dirty="0"/>
              <a:t> </a:t>
            </a:r>
            <a:r>
              <a:rPr lang="en-US" dirty="0" err="1"/>
              <a:t>seluruh</a:t>
            </a:r>
            <a:r>
              <a:rPr lang="en-US" dirty="0"/>
              <a:t> </a:t>
            </a:r>
            <a:r>
              <a:rPr lang="en-US" dirty="0" err="1"/>
              <a:t>isi</a:t>
            </a:r>
            <a:r>
              <a:rPr lang="en-US" dirty="0"/>
              <a:t> </a:t>
            </a:r>
            <a:r>
              <a:rPr lang="en-US" dirty="0" err="1"/>
              <a:t>penelitian</a:t>
            </a:r>
            <a:r>
              <a:rPr lang="en-US" dirty="0"/>
              <a:t> </a:t>
            </a:r>
            <a:r>
              <a:rPr lang="en-US" dirty="0" err="1"/>
              <a:t>kita</a:t>
            </a:r>
            <a:endParaRPr lang="en-US" dirty="0"/>
          </a:p>
          <a:p>
            <a:r>
              <a:rPr lang="en-US" dirty="0" err="1"/>
              <a:t>Maksimal</a:t>
            </a:r>
            <a:r>
              <a:rPr lang="en-US" dirty="0"/>
              <a:t> </a:t>
            </a:r>
            <a:r>
              <a:rPr lang="en-US" dirty="0" err="1"/>
              <a:t>hanya</a:t>
            </a:r>
            <a:r>
              <a:rPr lang="en-US" dirty="0"/>
              <a:t> </a:t>
            </a:r>
            <a:r>
              <a:rPr lang="en-US" dirty="0" err="1"/>
              <a:t>terdiri</a:t>
            </a:r>
            <a:r>
              <a:rPr lang="en-US" dirty="0"/>
              <a:t> </a:t>
            </a:r>
            <a:r>
              <a:rPr lang="en-US" dirty="0" err="1"/>
              <a:t>dari</a:t>
            </a:r>
            <a:r>
              <a:rPr lang="en-US" dirty="0"/>
              <a:t> </a:t>
            </a:r>
            <a:r>
              <a:rPr lang="en-US" dirty="0">
                <a:solidFill>
                  <a:srgbClr val="C00000"/>
                </a:solidFill>
              </a:rPr>
              <a:t>8</a:t>
            </a:r>
            <a:r>
              <a:rPr lang="en-US" dirty="0">
                <a:solidFill>
                  <a:srgbClr val="C00000"/>
                </a:solidFill>
              </a:rPr>
              <a:t>-12 kata</a:t>
            </a:r>
            <a:endParaRPr lang="en-US" dirty="0">
              <a:solidFill>
                <a:srgbClr val="C00000"/>
              </a:solidFill>
            </a:endParaRPr>
          </a:p>
          <a:p>
            <a:r>
              <a:rPr lang="en-US" dirty="0" err="1"/>
              <a:t>Tidak</a:t>
            </a:r>
            <a:r>
              <a:rPr lang="en-US" dirty="0"/>
              <a:t> </a:t>
            </a:r>
            <a:r>
              <a:rPr lang="en-US" dirty="0" err="1"/>
              <a:t>ada</a:t>
            </a:r>
            <a:r>
              <a:rPr lang="en-US" dirty="0"/>
              <a:t> </a:t>
            </a:r>
            <a:r>
              <a:rPr lang="en-US" dirty="0" err="1">
                <a:solidFill>
                  <a:srgbClr val="C00000"/>
                </a:solidFill>
              </a:rPr>
              <a:t>singkatan</a:t>
            </a:r>
            <a:endParaRPr lang="en-US" dirty="0">
              <a:solidFill>
                <a:srgbClr val="C00000"/>
              </a:solidFill>
            </a:endParaRPr>
          </a:p>
          <a:p>
            <a:r>
              <a:rPr lang="en-US" dirty="0" err="1"/>
              <a:t>Tidak</a:t>
            </a:r>
            <a:r>
              <a:rPr lang="en-US" dirty="0"/>
              <a:t> </a:t>
            </a:r>
            <a:r>
              <a:rPr lang="en-US" dirty="0" err="1"/>
              <a:t>menggunakan</a:t>
            </a:r>
            <a:r>
              <a:rPr lang="en-US" dirty="0"/>
              <a:t> </a:t>
            </a:r>
            <a:r>
              <a:rPr lang="en-US" dirty="0">
                <a:solidFill>
                  <a:srgbClr val="C00000"/>
                </a:solidFill>
              </a:rPr>
              <a:t>kata-kata </a:t>
            </a:r>
            <a:r>
              <a:rPr lang="en-US" dirty="0">
                <a:solidFill>
                  <a:srgbClr val="C00000"/>
                </a:solidFill>
              </a:rPr>
              <a:t>redundant </a:t>
            </a:r>
            <a:r>
              <a:rPr lang="en-US" dirty="0"/>
              <a:t>(</a:t>
            </a:r>
            <a:r>
              <a:rPr lang="en-US" i="1" dirty="0"/>
              <a:t>study on</a:t>
            </a:r>
            <a:r>
              <a:rPr lang="en-US" dirty="0"/>
              <a:t>, </a:t>
            </a:r>
            <a:r>
              <a:rPr lang="en-US" i="1" dirty="0"/>
              <a:t>research on</a:t>
            </a:r>
            <a:r>
              <a:rPr lang="en-US" dirty="0"/>
              <a:t>, </a:t>
            </a:r>
            <a:r>
              <a:rPr lang="en-US" dirty="0" err="1"/>
              <a:t>dsb</a:t>
            </a:r>
            <a:r>
              <a:rPr lang="en-US" dirty="0"/>
              <a:t>)</a:t>
            </a:r>
          </a:p>
          <a:p>
            <a:r>
              <a:rPr lang="en-US" dirty="0" err="1"/>
              <a:t>Judul</a:t>
            </a:r>
            <a:r>
              <a:rPr lang="en-US" dirty="0"/>
              <a:t> </a:t>
            </a:r>
            <a:r>
              <a:rPr lang="en-US" dirty="0" err="1"/>
              <a:t>penelitian</a:t>
            </a:r>
            <a:r>
              <a:rPr lang="en-US" dirty="0"/>
              <a:t> </a:t>
            </a:r>
            <a:r>
              <a:rPr lang="en-US" dirty="0" err="1"/>
              <a:t>wajib</a:t>
            </a:r>
            <a:r>
              <a:rPr lang="en-US" dirty="0"/>
              <a:t> </a:t>
            </a:r>
            <a:r>
              <a:rPr lang="en-US" dirty="0" err="1"/>
              <a:t>memuat</a:t>
            </a:r>
            <a:r>
              <a:rPr lang="en-US" dirty="0"/>
              <a:t>:</a:t>
            </a:r>
          </a:p>
          <a:p>
            <a:pPr marL="976312" lvl="1" indent="-514350">
              <a:buFont typeface="+mj-lt"/>
              <a:buAutoNum type="arabicPeriod"/>
            </a:pPr>
            <a:r>
              <a:rPr lang="id-ID" sz="2800" dirty="0" err="1">
                <a:solidFill>
                  <a:srgbClr val="C00000"/>
                </a:solidFill>
              </a:rPr>
              <a:t>Met</a:t>
            </a:r>
            <a:r>
              <a:rPr lang="en-US" sz="2800" dirty="0">
                <a:solidFill>
                  <a:srgbClr val="C00000"/>
                </a:solidFill>
              </a:rPr>
              <a:t>ode yang </a:t>
            </a:r>
            <a:r>
              <a:rPr lang="en-US" sz="2800" dirty="0" err="1">
                <a:solidFill>
                  <a:srgbClr val="C00000"/>
                </a:solidFill>
              </a:rPr>
              <a:t>Diusulkan</a:t>
            </a:r>
            <a:endParaRPr lang="en-US" sz="2800" dirty="0"/>
          </a:p>
          <a:p>
            <a:pPr marL="976312" lvl="1" indent="-514350">
              <a:buFont typeface="+mj-lt"/>
              <a:buAutoNum type="arabicPeriod"/>
            </a:pPr>
            <a:r>
              <a:rPr lang="en-US" sz="2800" dirty="0" err="1">
                <a:solidFill>
                  <a:srgbClr val="0070C0"/>
                </a:solidFill>
              </a:rPr>
              <a:t>Tujuan</a:t>
            </a:r>
            <a:r>
              <a:rPr lang="en-US" sz="2800" dirty="0">
                <a:solidFill>
                  <a:srgbClr val="0070C0"/>
                </a:solidFill>
              </a:rPr>
              <a:t> </a:t>
            </a:r>
            <a:r>
              <a:rPr lang="id-ID" sz="2800" dirty="0">
                <a:solidFill>
                  <a:srgbClr val="0070C0"/>
                </a:solidFill>
              </a:rPr>
              <a:t>P</a:t>
            </a:r>
            <a:r>
              <a:rPr lang="en-US" sz="2800" dirty="0" err="1">
                <a:solidFill>
                  <a:srgbClr val="0070C0"/>
                </a:solidFill>
              </a:rPr>
              <a:t>enelitan</a:t>
            </a:r>
            <a:endParaRPr lang="en-US" sz="2800" dirty="0">
              <a:solidFill>
                <a:srgbClr val="0070C0"/>
              </a:solidFill>
            </a:endParaRPr>
          </a:p>
          <a:p>
            <a:pPr marL="976312" lvl="1" indent="-514350">
              <a:buFont typeface="+mj-lt"/>
              <a:buAutoNum type="arabicPeriod"/>
            </a:pPr>
            <a:r>
              <a:rPr lang="en-US" sz="2800" dirty="0" err="1">
                <a:solidFill>
                  <a:srgbClr val="00B050"/>
                </a:solidFill>
              </a:rPr>
              <a:t>Obyek</a:t>
            </a:r>
            <a:r>
              <a:rPr lang="en-US" sz="2800" dirty="0">
                <a:solidFill>
                  <a:srgbClr val="00B050"/>
                </a:solidFill>
              </a:rPr>
              <a:t> </a:t>
            </a:r>
            <a:r>
              <a:rPr lang="en-US" sz="2800" dirty="0" err="1">
                <a:solidFill>
                  <a:srgbClr val="00B050"/>
                </a:solidFill>
              </a:rPr>
              <a:t>Penelitian</a:t>
            </a:r>
            <a:endParaRPr lang="en-US" sz="2800" dirty="0">
              <a:solidFill>
                <a:srgbClr val="00B050"/>
              </a:solidFill>
            </a:endParaRPr>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4</a:t>
            </a:fld>
            <a:endParaRPr lang="en-US">
              <a:solidFill>
                <a:prstClr val="black">
                  <a:tint val="75000"/>
                </a:prstClr>
              </a:solidFill>
            </a:endParaRPr>
          </a:p>
        </p:txBody>
      </p:sp>
      <p:sp>
        <p:nvSpPr>
          <p:cNvPr id="2" name="Title 1"/>
          <p:cNvSpPr>
            <a:spLocks noGrp="1"/>
          </p:cNvSpPr>
          <p:nvPr>
            <p:ph type="title"/>
          </p:nvPr>
        </p:nvSpPr>
        <p:spPr/>
        <p:txBody>
          <a:bodyPr/>
          <a:lstStyle/>
          <a:p>
            <a:r>
              <a:rPr lang="en-US" dirty="0" err="1" smtClean="0"/>
              <a:t>Judul</a:t>
            </a:r>
            <a:r>
              <a:rPr lang="en-US" dirty="0" smtClean="0"/>
              <a:t> </a:t>
            </a:r>
            <a:r>
              <a:rPr lang="id-ID" dirty="0" smtClean="0"/>
              <a:t>Penelitian</a:t>
            </a:r>
            <a:endParaRPr lang="en-US" dirty="0"/>
          </a:p>
        </p:txBody>
      </p:sp>
    </p:spTree>
    <p:extLst>
      <p:ext uri="{BB962C8B-B14F-4D97-AF65-F5344CB8AC3E}">
        <p14:creationId xmlns:p14="http://schemas.microsoft.com/office/powerpoint/2010/main" val="346249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Hindari kata “berbasis”, harus lebih jelas sebenarnya </a:t>
            </a:r>
            <a:r>
              <a:rPr lang="en-US" dirty="0" err="1" smtClean="0"/>
              <a:t>tujuan</a:t>
            </a:r>
            <a:r>
              <a:rPr lang="en-US" dirty="0" smtClean="0"/>
              <a:t> </a:t>
            </a:r>
            <a:r>
              <a:rPr lang="en-US" dirty="0" err="1" smtClean="0"/>
              <a:t>apa</a:t>
            </a:r>
            <a:r>
              <a:rPr lang="id-ID" dirty="0" smtClean="0"/>
              <a:t>, </a:t>
            </a:r>
            <a:r>
              <a:rPr lang="id-ID" dirty="0"/>
              <a:t>masalahnya apa, dan solusinya </a:t>
            </a:r>
            <a:r>
              <a:rPr lang="id-ID" dirty="0" err="1"/>
              <a:t>yg</a:t>
            </a:r>
            <a:r>
              <a:rPr lang="id-ID" dirty="0"/>
              <a:t> ditawarkan juga apa</a:t>
            </a:r>
          </a:p>
          <a:p>
            <a:pPr lvl="1"/>
            <a:r>
              <a:rPr lang="id-ID" dirty="0"/>
              <a:t>Prediksi Produksi Padi dengan Menggunakan SVM berbasis PSO (</a:t>
            </a:r>
            <a:r>
              <a:rPr lang="id-ID" sz="3200" dirty="0">
                <a:solidFill>
                  <a:srgbClr val="C00000"/>
                </a:solidFill>
              </a:rPr>
              <a:t>X</a:t>
            </a:r>
            <a:r>
              <a:rPr lang="id-ID" dirty="0"/>
              <a:t>)</a:t>
            </a:r>
          </a:p>
          <a:p>
            <a:pPr lvl="1"/>
            <a:r>
              <a:rPr lang="id-ID" dirty="0"/>
              <a:t>Pemilihan Parameter pada SVM dengan menggunakan PSO untuk Prediksi Produksi Padi (</a:t>
            </a:r>
            <a:r>
              <a:rPr lang="id-ID" sz="3200" dirty="0">
                <a:solidFill>
                  <a:srgbClr val="00B050"/>
                </a:solidFill>
              </a:rPr>
              <a:t>O</a:t>
            </a:r>
            <a:r>
              <a:rPr lang="id-ID" dirty="0"/>
              <a:t>)</a:t>
            </a:r>
          </a:p>
          <a:p>
            <a:endParaRPr lang="id-ID" dirty="0"/>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5</a:t>
            </a:fld>
            <a:endParaRPr lang="en-US">
              <a:solidFill>
                <a:prstClr val="black">
                  <a:tint val="75000"/>
                </a:prstClr>
              </a:solidFill>
            </a:endParaRPr>
          </a:p>
        </p:txBody>
      </p:sp>
      <p:sp>
        <p:nvSpPr>
          <p:cNvPr id="2" name="Title 1"/>
          <p:cNvSpPr>
            <a:spLocks noGrp="1"/>
          </p:cNvSpPr>
          <p:nvPr>
            <p:ph type="title"/>
          </p:nvPr>
        </p:nvSpPr>
        <p:spPr/>
        <p:txBody>
          <a:bodyPr/>
          <a:lstStyle/>
          <a:p>
            <a:r>
              <a:rPr lang="en-US" dirty="0" err="1"/>
              <a:t>Judul</a:t>
            </a:r>
            <a:r>
              <a:rPr lang="en-US" dirty="0"/>
              <a:t> </a:t>
            </a:r>
            <a:r>
              <a:rPr lang="id-ID" dirty="0"/>
              <a:t>Penelitian</a:t>
            </a:r>
          </a:p>
        </p:txBody>
      </p:sp>
    </p:spTree>
    <p:extLst>
      <p:ext uri="{BB962C8B-B14F-4D97-AF65-F5344CB8AC3E}">
        <p14:creationId xmlns:p14="http://schemas.microsoft.com/office/powerpoint/2010/main" val="3010695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00" y="1435768"/>
            <a:ext cx="8610600" cy="5410200"/>
          </a:xfrm>
        </p:spPr>
        <p:txBody>
          <a:bodyPr/>
          <a:lstStyle/>
          <a:p>
            <a:pPr algn="ctr">
              <a:buNone/>
            </a:pPr>
            <a:r>
              <a:rPr lang="en-US" b="1" dirty="0" err="1">
                <a:solidFill>
                  <a:srgbClr val="C00000"/>
                </a:solidFill>
              </a:rPr>
              <a:t>Metode</a:t>
            </a:r>
            <a:r>
              <a:rPr lang="en-US" b="1" dirty="0">
                <a:solidFill>
                  <a:srgbClr val="0070C0"/>
                </a:solidFill>
              </a:rPr>
              <a:t>	</a:t>
            </a:r>
            <a:r>
              <a:rPr lang="id-ID" b="1" dirty="0"/>
              <a:t> </a:t>
            </a:r>
            <a:r>
              <a:rPr lang="id-ID" b="1" dirty="0"/>
              <a:t>                </a:t>
            </a:r>
            <a:r>
              <a:rPr lang="id-ID" b="1" dirty="0">
                <a:solidFill>
                  <a:srgbClr val="0070C0"/>
                </a:solidFill>
              </a:rPr>
              <a:t>Tujuan</a:t>
            </a:r>
            <a:r>
              <a:rPr lang="id-ID" b="1" dirty="0"/>
              <a:t>  </a:t>
            </a:r>
            <a:r>
              <a:rPr lang="en-US" b="1" dirty="0"/>
              <a:t>			</a:t>
            </a:r>
            <a:r>
              <a:rPr lang="en-US" b="1" dirty="0" err="1">
                <a:solidFill>
                  <a:srgbClr val="00B050"/>
                </a:solidFill>
              </a:rPr>
              <a:t>Obyek</a:t>
            </a:r>
            <a:endParaRPr lang="id-ID" b="1" dirty="0">
              <a:solidFill>
                <a:srgbClr val="00B050"/>
              </a:solidFill>
            </a:endParaRPr>
          </a:p>
          <a:p>
            <a:pPr>
              <a:buNone/>
            </a:pPr>
            <a:endParaRPr lang="en-US" sz="1400" dirty="0">
              <a:solidFill>
                <a:srgbClr val="C00000"/>
              </a:solidFill>
            </a:endParaRPr>
          </a:p>
          <a:p>
            <a:pPr>
              <a:buNone/>
            </a:pPr>
            <a:endParaRPr lang="id-ID" sz="1400" dirty="0">
              <a:solidFill>
                <a:srgbClr val="C00000"/>
              </a:solidFill>
            </a:endParaRPr>
          </a:p>
          <a:p>
            <a:r>
              <a:rPr lang="en-US" dirty="0" err="1"/>
              <a:t>Penerapan</a:t>
            </a:r>
            <a:r>
              <a:rPr lang="en-US" dirty="0"/>
              <a:t> </a:t>
            </a:r>
            <a:r>
              <a:rPr lang="en-US" dirty="0" err="1">
                <a:solidFill>
                  <a:srgbClr val="C00000"/>
                </a:solidFill>
              </a:rPr>
              <a:t>Algoritma</a:t>
            </a:r>
            <a:r>
              <a:rPr lang="en-US" dirty="0">
                <a:solidFill>
                  <a:srgbClr val="C00000"/>
                </a:solidFill>
              </a:rPr>
              <a:t> </a:t>
            </a:r>
            <a:r>
              <a:rPr lang="en-US" dirty="0" err="1">
                <a:solidFill>
                  <a:srgbClr val="C00000"/>
                </a:solidFill>
              </a:rPr>
              <a:t>Semut</a:t>
            </a:r>
            <a:r>
              <a:rPr lang="en-US" dirty="0">
                <a:solidFill>
                  <a:srgbClr val="C00000"/>
                </a:solidFill>
              </a:rPr>
              <a:t> </a:t>
            </a:r>
            <a:r>
              <a:rPr lang="en-US" dirty="0" err="1">
                <a:solidFill>
                  <a:srgbClr val="0070C0"/>
                </a:solidFill>
              </a:rPr>
              <a:t>untuk</a:t>
            </a:r>
            <a:r>
              <a:rPr lang="en-US" dirty="0">
                <a:solidFill>
                  <a:srgbClr val="0070C0"/>
                </a:solidFill>
              </a:rPr>
              <a:t> </a:t>
            </a:r>
            <a:r>
              <a:rPr lang="en-US" dirty="0" err="1">
                <a:solidFill>
                  <a:srgbClr val="0070C0"/>
                </a:solidFill>
              </a:rPr>
              <a:t>Pemilihan</a:t>
            </a:r>
            <a:r>
              <a:rPr lang="en-US" dirty="0">
                <a:solidFill>
                  <a:srgbClr val="0070C0"/>
                </a:solidFill>
              </a:rPr>
              <a:t> </a:t>
            </a:r>
            <a:r>
              <a:rPr lang="en-US" dirty="0" err="1">
                <a:solidFill>
                  <a:srgbClr val="0070C0"/>
                </a:solidFill>
              </a:rPr>
              <a:t>Arsitektur</a:t>
            </a:r>
            <a:r>
              <a:rPr lang="en-US" dirty="0">
                <a:solidFill>
                  <a:srgbClr val="0070C0"/>
                </a:solidFill>
              </a:rPr>
              <a:t> </a:t>
            </a:r>
            <a:r>
              <a:rPr lang="en-US" dirty="0" err="1">
                <a:solidFill>
                  <a:srgbClr val="0070C0"/>
                </a:solidFill>
              </a:rPr>
              <a:t>Jaringan</a:t>
            </a:r>
            <a:r>
              <a:rPr lang="en-US" dirty="0">
                <a:solidFill>
                  <a:srgbClr val="0070C0"/>
                </a:solidFill>
              </a:rPr>
              <a:t> </a:t>
            </a:r>
            <a:r>
              <a:rPr lang="en-US" dirty="0" err="1">
                <a:solidFill>
                  <a:srgbClr val="0070C0"/>
                </a:solidFill>
              </a:rPr>
              <a:t>pada</a:t>
            </a:r>
            <a:r>
              <a:rPr lang="en-US" dirty="0">
                <a:solidFill>
                  <a:srgbClr val="0070C0"/>
                </a:solidFill>
              </a:rPr>
              <a:t> Neural Network</a:t>
            </a:r>
            <a:r>
              <a:rPr lang="en-US" dirty="0">
                <a:solidFill>
                  <a:srgbClr val="00B050"/>
                </a:solidFill>
              </a:rPr>
              <a:t> </a:t>
            </a:r>
            <a:r>
              <a:rPr lang="en-US" dirty="0" err="1"/>
              <a:t>untuk</a:t>
            </a:r>
            <a:r>
              <a:rPr lang="en-US" dirty="0"/>
              <a:t>  </a:t>
            </a:r>
            <a:r>
              <a:rPr lang="en-US" dirty="0" err="1">
                <a:solidFill>
                  <a:srgbClr val="00B050"/>
                </a:solidFill>
              </a:rPr>
              <a:t>Pengujian</a:t>
            </a:r>
            <a:r>
              <a:rPr lang="en-US" dirty="0">
                <a:solidFill>
                  <a:srgbClr val="00B050"/>
                </a:solidFill>
              </a:rPr>
              <a:t> </a:t>
            </a:r>
            <a:r>
              <a:rPr lang="id-ID" dirty="0">
                <a:solidFill>
                  <a:srgbClr val="00B050"/>
                </a:solidFill>
              </a:rPr>
              <a:t>Software Metode </a:t>
            </a:r>
            <a:r>
              <a:rPr lang="en-US" dirty="0" err="1">
                <a:solidFill>
                  <a:srgbClr val="00B050"/>
                </a:solidFill>
              </a:rPr>
              <a:t>Blackbox</a:t>
            </a:r>
            <a:r>
              <a:rPr lang="en-US" dirty="0">
                <a:solidFill>
                  <a:srgbClr val="00B050"/>
                </a:solidFill>
              </a:rPr>
              <a:t> </a:t>
            </a:r>
          </a:p>
          <a:p>
            <a:r>
              <a:rPr lang="en-US" dirty="0" err="1"/>
              <a:t>Penerapan</a:t>
            </a:r>
            <a:r>
              <a:rPr lang="en-US" dirty="0"/>
              <a:t> </a:t>
            </a:r>
            <a:r>
              <a:rPr lang="en-US" dirty="0" err="1">
                <a:solidFill>
                  <a:srgbClr val="C00000"/>
                </a:solidFill>
              </a:rPr>
              <a:t>Algoritma</a:t>
            </a:r>
            <a:r>
              <a:rPr lang="en-US" dirty="0">
                <a:solidFill>
                  <a:srgbClr val="C00000"/>
                </a:solidFill>
              </a:rPr>
              <a:t> A* </a:t>
            </a:r>
            <a:r>
              <a:rPr lang="id-ID" dirty="0">
                <a:solidFill>
                  <a:srgbClr val="C00000"/>
                </a:solidFill>
              </a:rPr>
              <a:t>yang Diperbaiki </a:t>
            </a:r>
            <a:r>
              <a:rPr lang="en-US" dirty="0" err="1"/>
              <a:t>untuk</a:t>
            </a:r>
            <a:r>
              <a:rPr lang="en-US" dirty="0"/>
              <a:t> </a:t>
            </a:r>
            <a:r>
              <a:rPr lang="en-US" dirty="0" err="1">
                <a:solidFill>
                  <a:srgbClr val="0070C0"/>
                </a:solidFill>
              </a:rPr>
              <a:t>Pencarian</a:t>
            </a:r>
            <a:r>
              <a:rPr lang="en-US" dirty="0">
                <a:solidFill>
                  <a:srgbClr val="0070C0"/>
                </a:solidFill>
              </a:rPr>
              <a:t> </a:t>
            </a:r>
            <a:r>
              <a:rPr lang="en-US" dirty="0" err="1">
                <a:solidFill>
                  <a:srgbClr val="0070C0"/>
                </a:solidFill>
              </a:rPr>
              <a:t>Tempat</a:t>
            </a:r>
            <a:r>
              <a:rPr lang="en-US" dirty="0">
                <a:solidFill>
                  <a:srgbClr val="0070C0"/>
                </a:solidFill>
              </a:rPr>
              <a:t> </a:t>
            </a:r>
            <a:r>
              <a:rPr lang="en-US" dirty="0" err="1">
                <a:solidFill>
                  <a:srgbClr val="0070C0"/>
                </a:solidFill>
              </a:rPr>
              <a:t>Parkir</a:t>
            </a:r>
            <a:r>
              <a:rPr lang="en-US" dirty="0">
                <a:solidFill>
                  <a:srgbClr val="0070C0"/>
                </a:solidFill>
              </a:rPr>
              <a:t> </a:t>
            </a:r>
            <a:r>
              <a:rPr lang="en-US" dirty="0" err="1">
                <a:solidFill>
                  <a:srgbClr val="0070C0"/>
                </a:solidFill>
              </a:rPr>
              <a:t>Kosong</a:t>
            </a:r>
            <a:r>
              <a:rPr lang="en-US" dirty="0">
                <a:solidFill>
                  <a:srgbClr val="0070C0"/>
                </a:solidFill>
              </a:rPr>
              <a:t> </a:t>
            </a:r>
            <a:r>
              <a:rPr lang="en-US" dirty="0"/>
              <a:t>di </a:t>
            </a:r>
            <a:r>
              <a:rPr lang="en-US" dirty="0">
                <a:solidFill>
                  <a:srgbClr val="00B050"/>
                </a:solidFill>
              </a:rPr>
              <a:t>Mal </a:t>
            </a:r>
            <a:r>
              <a:rPr lang="en-US" dirty="0" err="1">
                <a:solidFill>
                  <a:srgbClr val="00B050"/>
                </a:solidFill>
              </a:rPr>
              <a:t>dan</a:t>
            </a:r>
            <a:r>
              <a:rPr lang="en-US" dirty="0">
                <a:solidFill>
                  <a:srgbClr val="00B050"/>
                </a:solidFill>
              </a:rPr>
              <a:t> </a:t>
            </a:r>
            <a:r>
              <a:rPr lang="en-US" dirty="0" err="1">
                <a:solidFill>
                  <a:srgbClr val="00B050"/>
                </a:solidFill>
              </a:rPr>
              <a:t>Supermaket</a:t>
            </a:r>
            <a:endParaRPr lang="id-ID" dirty="0">
              <a:solidFill>
                <a:srgbClr val="00B050"/>
              </a:solidFill>
            </a:endParaRPr>
          </a:p>
          <a:p>
            <a:r>
              <a:rPr lang="en-US" dirty="0" err="1">
                <a:solidFill>
                  <a:srgbClr val="C00000"/>
                </a:solidFill>
              </a:rPr>
              <a:t>Penggabungan</a:t>
            </a:r>
            <a:r>
              <a:rPr lang="en-US" dirty="0">
                <a:solidFill>
                  <a:srgbClr val="C00000"/>
                </a:solidFill>
              </a:rPr>
              <a:t> Forward Selection </a:t>
            </a:r>
            <a:r>
              <a:rPr lang="en-US" dirty="0" err="1">
                <a:solidFill>
                  <a:srgbClr val="C00000"/>
                </a:solidFill>
              </a:rPr>
              <a:t>dan</a:t>
            </a:r>
            <a:r>
              <a:rPr lang="en-US" dirty="0">
                <a:solidFill>
                  <a:srgbClr val="C00000"/>
                </a:solidFill>
              </a:rPr>
              <a:t> Backward Elimination </a:t>
            </a:r>
            <a:r>
              <a:rPr lang="en-US" dirty="0" err="1"/>
              <a:t>untuk</a:t>
            </a:r>
            <a:r>
              <a:rPr lang="en-US" dirty="0"/>
              <a:t> </a:t>
            </a:r>
            <a:r>
              <a:rPr lang="en-US" dirty="0" err="1">
                <a:solidFill>
                  <a:srgbClr val="0070C0"/>
                </a:solidFill>
              </a:rPr>
              <a:t>Pemilihan</a:t>
            </a:r>
            <a:r>
              <a:rPr lang="en-US" dirty="0">
                <a:solidFill>
                  <a:srgbClr val="0070C0"/>
                </a:solidFill>
              </a:rPr>
              <a:t> </a:t>
            </a:r>
            <a:r>
              <a:rPr lang="en-US" dirty="0" err="1">
                <a:solidFill>
                  <a:srgbClr val="0070C0"/>
                </a:solidFill>
              </a:rPr>
              <a:t>Fitur</a:t>
            </a:r>
            <a:r>
              <a:rPr lang="en-US" dirty="0">
                <a:solidFill>
                  <a:srgbClr val="0070C0"/>
                </a:solidFill>
              </a:rPr>
              <a:t> </a:t>
            </a:r>
            <a:r>
              <a:rPr lang="en-US" dirty="0" err="1"/>
              <a:t>pada</a:t>
            </a:r>
            <a:r>
              <a:rPr lang="en-US" dirty="0"/>
              <a:t> </a:t>
            </a:r>
            <a:r>
              <a:rPr lang="en-US" dirty="0" err="1">
                <a:solidFill>
                  <a:srgbClr val="00B050"/>
                </a:solidFill>
              </a:rPr>
              <a:t>Prediksi</a:t>
            </a:r>
            <a:r>
              <a:rPr lang="en-US" dirty="0">
                <a:solidFill>
                  <a:srgbClr val="00B050"/>
                </a:solidFill>
              </a:rPr>
              <a:t> </a:t>
            </a:r>
            <a:r>
              <a:rPr lang="en-US" dirty="0" err="1">
                <a:solidFill>
                  <a:srgbClr val="00B050"/>
                </a:solidFill>
              </a:rPr>
              <a:t>Mahasiswa</a:t>
            </a:r>
            <a:r>
              <a:rPr lang="en-US" dirty="0">
                <a:solidFill>
                  <a:srgbClr val="00B050"/>
                </a:solidFill>
              </a:rPr>
              <a:t> DO </a:t>
            </a:r>
            <a:r>
              <a:rPr lang="en-US" dirty="0" err="1"/>
              <a:t>dengan</a:t>
            </a:r>
            <a:r>
              <a:rPr lang="en-US" dirty="0"/>
              <a:t> </a:t>
            </a:r>
            <a:r>
              <a:rPr lang="en-US" dirty="0" err="1"/>
              <a:t>menggunakan</a:t>
            </a:r>
            <a:r>
              <a:rPr lang="en-US" dirty="0"/>
              <a:t> </a:t>
            </a:r>
            <a:r>
              <a:rPr lang="en-US" dirty="0" err="1"/>
              <a:t>Algoritma</a:t>
            </a:r>
            <a:r>
              <a:rPr lang="en-US" dirty="0"/>
              <a:t> C4.5</a:t>
            </a:r>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6</a:t>
            </a:fld>
            <a:endParaRPr lang="en-US">
              <a:solidFill>
                <a:prstClr val="black">
                  <a:tint val="75000"/>
                </a:prstClr>
              </a:solidFill>
            </a:endParaRPr>
          </a:p>
        </p:txBody>
      </p:sp>
      <p:sp>
        <p:nvSpPr>
          <p:cNvPr id="2" name="Title 1"/>
          <p:cNvSpPr>
            <a:spLocks noGrp="1"/>
          </p:cNvSpPr>
          <p:nvPr>
            <p:ph type="title"/>
          </p:nvPr>
        </p:nvSpPr>
        <p:spPr/>
        <p:txBody>
          <a:bodyPr/>
          <a:lstStyle/>
          <a:p>
            <a:r>
              <a:rPr lang="en-US" dirty="0" err="1" smtClean="0"/>
              <a:t>Contoh</a:t>
            </a:r>
            <a:r>
              <a:rPr lang="en-US" dirty="0" smtClean="0"/>
              <a:t> </a:t>
            </a:r>
            <a:r>
              <a:rPr lang="id-ID" dirty="0" smtClean="0"/>
              <a:t>Judul Penelitian</a:t>
            </a:r>
            <a:endParaRPr lang="id-ID" dirty="0"/>
          </a:p>
        </p:txBody>
      </p:sp>
    </p:spTree>
    <p:extLst>
      <p:ext uri="{BB962C8B-B14F-4D97-AF65-F5344CB8AC3E}">
        <p14:creationId xmlns:p14="http://schemas.microsoft.com/office/powerpoint/2010/main" val="2968391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err="1">
                <a:solidFill>
                  <a:srgbClr val="C00000"/>
                </a:solidFill>
              </a:rPr>
              <a:t>Tanpa</a:t>
            </a:r>
            <a:r>
              <a:rPr lang="en-US" sz="3200" dirty="0">
                <a:solidFill>
                  <a:srgbClr val="C00000"/>
                </a:solidFill>
              </a:rPr>
              <a:t> </a:t>
            </a:r>
            <a:r>
              <a:rPr lang="en-US" sz="3200" dirty="0" err="1">
                <a:solidFill>
                  <a:srgbClr val="C00000"/>
                </a:solidFill>
              </a:rPr>
              <a:t>disertai</a:t>
            </a:r>
            <a:r>
              <a:rPr lang="en-US" sz="3200" dirty="0">
                <a:solidFill>
                  <a:srgbClr val="C00000"/>
                </a:solidFill>
              </a:rPr>
              <a:t> </a:t>
            </a:r>
            <a:r>
              <a:rPr lang="en-US" sz="3200" dirty="0" err="1">
                <a:solidFill>
                  <a:srgbClr val="C00000"/>
                </a:solidFill>
              </a:rPr>
              <a:t>gelar</a:t>
            </a:r>
            <a:r>
              <a:rPr lang="en-US" sz="3200" dirty="0">
                <a:solidFill>
                  <a:srgbClr val="C00000"/>
                </a:solidFill>
              </a:rPr>
              <a:t> </a:t>
            </a:r>
            <a:r>
              <a:rPr lang="en-US" sz="3200" dirty="0" err="1">
                <a:solidFill>
                  <a:srgbClr val="C00000"/>
                </a:solidFill>
              </a:rPr>
              <a:t>akademik</a:t>
            </a:r>
            <a:endParaRPr lang="en-US" sz="3200" dirty="0">
              <a:solidFill>
                <a:srgbClr val="C00000"/>
              </a:solidFill>
            </a:endParaRPr>
          </a:p>
          <a:p>
            <a:r>
              <a:rPr lang="en-US" sz="3200" dirty="0" err="1"/>
              <a:t>Hanya</a:t>
            </a:r>
            <a:r>
              <a:rPr lang="en-US" sz="3200" dirty="0"/>
              <a:t> yang </a:t>
            </a:r>
            <a:r>
              <a:rPr lang="en-US" sz="3200" dirty="0" err="1"/>
              <a:t>memberikan</a:t>
            </a:r>
            <a:r>
              <a:rPr lang="en-US" sz="3200" dirty="0"/>
              <a:t> </a:t>
            </a:r>
            <a:r>
              <a:rPr lang="en-US" sz="3200" dirty="0" err="1"/>
              <a:t>kontribusi</a:t>
            </a:r>
            <a:r>
              <a:rPr lang="en-US" sz="3200" dirty="0"/>
              <a:t> </a:t>
            </a:r>
            <a:r>
              <a:rPr lang="en-US" sz="3200" dirty="0" err="1"/>
              <a:t>signifikan</a:t>
            </a:r>
            <a:r>
              <a:rPr lang="en-US" sz="3200" dirty="0"/>
              <a:t> yang </a:t>
            </a:r>
            <a:r>
              <a:rPr lang="en-US" sz="3200" dirty="0" err="1"/>
              <a:t>berhak</a:t>
            </a:r>
            <a:r>
              <a:rPr lang="en-US" sz="3200" dirty="0"/>
              <a:t> </a:t>
            </a:r>
            <a:r>
              <a:rPr lang="en-US" sz="3200" dirty="0" err="1"/>
              <a:t>dicantumkan</a:t>
            </a:r>
            <a:r>
              <a:rPr lang="en-US" sz="3200" dirty="0"/>
              <a:t> </a:t>
            </a:r>
            <a:r>
              <a:rPr lang="en-US" sz="3200" dirty="0" err="1"/>
              <a:t>sebagai</a:t>
            </a:r>
            <a:r>
              <a:rPr lang="en-US" sz="3200" dirty="0"/>
              <a:t> </a:t>
            </a:r>
            <a:r>
              <a:rPr lang="en-US" sz="3200" dirty="0" err="1"/>
              <a:t>penulis</a:t>
            </a:r>
            <a:endParaRPr lang="en-US" sz="3200" dirty="0"/>
          </a:p>
          <a:p>
            <a:r>
              <a:rPr lang="en-US" sz="3200" dirty="0" err="1"/>
              <a:t>Mencantumkan</a:t>
            </a:r>
            <a:r>
              <a:rPr lang="en-US" sz="3200" dirty="0"/>
              <a:t> </a:t>
            </a:r>
            <a:r>
              <a:rPr lang="en-US" sz="3200" dirty="0" err="1">
                <a:solidFill>
                  <a:srgbClr val="C00000"/>
                </a:solidFill>
              </a:rPr>
              <a:t>nama</a:t>
            </a:r>
            <a:r>
              <a:rPr lang="en-US" sz="3200" dirty="0">
                <a:solidFill>
                  <a:srgbClr val="C00000"/>
                </a:solidFill>
              </a:rPr>
              <a:t> </a:t>
            </a:r>
            <a:r>
              <a:rPr lang="en-US" sz="3200" dirty="0" err="1">
                <a:solidFill>
                  <a:srgbClr val="C00000"/>
                </a:solidFill>
              </a:rPr>
              <a:t>lembaga</a:t>
            </a:r>
            <a:r>
              <a:rPr lang="en-US" sz="3200" dirty="0">
                <a:solidFill>
                  <a:srgbClr val="C00000"/>
                </a:solidFill>
              </a:rPr>
              <a:t> </a:t>
            </a:r>
            <a:r>
              <a:rPr lang="en-US" sz="3200" dirty="0" err="1">
                <a:solidFill>
                  <a:srgbClr val="C00000"/>
                </a:solidFill>
              </a:rPr>
              <a:t>asal</a:t>
            </a:r>
            <a:r>
              <a:rPr lang="en-US" sz="3200" dirty="0">
                <a:solidFill>
                  <a:srgbClr val="C00000"/>
                </a:solidFill>
              </a:rPr>
              <a:t> </a:t>
            </a:r>
            <a:r>
              <a:rPr lang="en-US" sz="3200" dirty="0" err="1">
                <a:solidFill>
                  <a:srgbClr val="C00000"/>
                </a:solidFill>
              </a:rPr>
              <a:t>penulis</a:t>
            </a:r>
            <a:endParaRPr lang="en-US" sz="3200" dirty="0">
              <a:solidFill>
                <a:srgbClr val="C00000"/>
              </a:solidFill>
            </a:endParaRPr>
          </a:p>
          <a:p>
            <a:r>
              <a:rPr lang="en-US" sz="3200" dirty="0" err="1"/>
              <a:t>Disertai</a:t>
            </a:r>
            <a:r>
              <a:rPr lang="en-US" sz="3200" dirty="0"/>
              <a:t> </a:t>
            </a:r>
            <a:r>
              <a:rPr lang="en-US" sz="3200" dirty="0" err="1">
                <a:solidFill>
                  <a:srgbClr val="C00000"/>
                </a:solidFill>
              </a:rPr>
              <a:t>alamat</a:t>
            </a:r>
            <a:r>
              <a:rPr lang="en-US" sz="3200" dirty="0">
                <a:solidFill>
                  <a:srgbClr val="C00000"/>
                </a:solidFill>
              </a:rPr>
              <a:t> </a:t>
            </a:r>
            <a:r>
              <a:rPr lang="en-US" sz="3200" dirty="0" err="1"/>
              <a:t>untuk</a:t>
            </a:r>
            <a:r>
              <a:rPr lang="en-US" sz="3200" dirty="0"/>
              <a:t> </a:t>
            </a:r>
            <a:r>
              <a:rPr lang="en-US" sz="3200" dirty="0" err="1"/>
              <a:t>korespondensi</a:t>
            </a:r>
            <a:r>
              <a:rPr lang="en-US" sz="3200" dirty="0"/>
              <a:t> (</a:t>
            </a:r>
            <a:r>
              <a:rPr lang="en-US" sz="3200" dirty="0" err="1"/>
              <a:t>alamat</a:t>
            </a:r>
            <a:r>
              <a:rPr lang="en-US" sz="3200" dirty="0"/>
              <a:t> </a:t>
            </a:r>
            <a:r>
              <a:rPr lang="en-US" sz="3200" dirty="0" err="1"/>
              <a:t>surat</a:t>
            </a:r>
            <a:r>
              <a:rPr lang="en-US" sz="3200" dirty="0"/>
              <a:t> </a:t>
            </a:r>
            <a:r>
              <a:rPr lang="en-US" sz="3200" dirty="0" err="1"/>
              <a:t>atau</a:t>
            </a:r>
            <a:r>
              <a:rPr lang="en-US" sz="3200" dirty="0"/>
              <a:t> </a:t>
            </a:r>
            <a:r>
              <a:rPr lang="en-US" sz="3200" dirty="0"/>
              <a:t>email </a:t>
            </a:r>
            <a:r>
              <a:rPr lang="en-US" sz="3200" dirty="0" err="1"/>
              <a:t>penulis</a:t>
            </a:r>
            <a:r>
              <a:rPr lang="en-US" sz="3200" dirty="0"/>
              <a:t>)</a:t>
            </a:r>
            <a:endParaRPr lang="en-US" sz="3200" dirty="0"/>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7</a:t>
            </a:fld>
            <a:endParaRPr lang="en-US">
              <a:solidFill>
                <a:prstClr val="black">
                  <a:tint val="75000"/>
                </a:prstClr>
              </a:solidFill>
            </a:endParaRPr>
          </a:p>
        </p:txBody>
      </p:sp>
      <p:sp>
        <p:nvSpPr>
          <p:cNvPr id="2" name="Title 1"/>
          <p:cNvSpPr>
            <a:spLocks noGrp="1"/>
          </p:cNvSpPr>
          <p:nvPr>
            <p:ph type="title"/>
          </p:nvPr>
        </p:nvSpPr>
        <p:spPr/>
        <p:txBody>
          <a:bodyPr/>
          <a:lstStyle/>
          <a:p>
            <a:r>
              <a:rPr lang="en-US" dirty="0" err="1" smtClean="0"/>
              <a:t>Penulis</a:t>
            </a:r>
            <a:endParaRPr lang="en-US" dirty="0"/>
          </a:p>
        </p:txBody>
      </p:sp>
    </p:spTree>
    <p:extLst>
      <p:ext uri="{BB962C8B-B14F-4D97-AF65-F5344CB8AC3E}">
        <p14:creationId xmlns:p14="http://schemas.microsoft.com/office/powerpoint/2010/main" val="1502017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888" y="2466976"/>
            <a:ext cx="8291512" cy="2095501"/>
          </a:xfrm>
        </p:spPr>
        <p:txBody>
          <a:bodyPr>
            <a:normAutofit/>
          </a:bodyPr>
          <a:lstStyle/>
          <a:p>
            <a:r>
              <a:rPr lang="en-US" sz="4000" dirty="0"/>
              <a:t>4.4.2 </a:t>
            </a:r>
            <a:r>
              <a:rPr lang="en-US" sz="4000" dirty="0" err="1"/>
              <a:t>Abstrak</a:t>
            </a:r>
            <a:r>
              <a:rPr lang="en-US" sz="4000" dirty="0"/>
              <a:t> </a:t>
            </a:r>
            <a:r>
              <a:rPr lang="en-US" sz="4000" dirty="0" err="1"/>
              <a:t>Penelitian</a:t>
            </a:r>
            <a:endParaRPr lang="en-US" sz="40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4"/>
          </p:nvPr>
        </p:nvSpPr>
        <p:spPr/>
        <p:txBody>
          <a:bodyPr/>
          <a:lstStyle/>
          <a:p>
            <a:fld id="{C546E0E4-908A-4724-B308-E4F6AE4FA0DD}"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97541976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417070"/>
            <a:ext cx="7886700" cy="5409749"/>
          </a:xfrm>
        </p:spPr>
        <p:txBody>
          <a:bodyPr>
            <a:normAutofit lnSpcReduction="10000"/>
          </a:bodyPr>
          <a:lstStyle/>
          <a:p>
            <a:r>
              <a:rPr lang="en-US" dirty="0"/>
              <a:t>H</a:t>
            </a:r>
            <a:r>
              <a:rPr lang="id-ID" dirty="0"/>
              <a:t>arus </a:t>
            </a:r>
            <a:r>
              <a:rPr lang="id-ID" dirty="0">
                <a:solidFill>
                  <a:srgbClr val="C00000"/>
                </a:solidFill>
              </a:rPr>
              <a:t>menggambarkan keseluruhan isi</a:t>
            </a:r>
            <a:r>
              <a:rPr lang="id-ID" dirty="0"/>
              <a:t> dari tulisan atau </a:t>
            </a:r>
            <a:r>
              <a:rPr lang="en-US" dirty="0" err="1"/>
              <a:t>penelitian</a:t>
            </a:r>
            <a:r>
              <a:rPr lang="en-US" dirty="0"/>
              <a:t> </a:t>
            </a:r>
            <a:r>
              <a:rPr lang="id-ID" dirty="0"/>
              <a:t>yang kita lakukan</a:t>
            </a:r>
          </a:p>
          <a:p>
            <a:r>
              <a:rPr lang="id-ID" dirty="0"/>
              <a:t>Abstrak diuraikan dengan </a:t>
            </a:r>
            <a:r>
              <a:rPr lang="id-ID" dirty="0">
                <a:solidFill>
                  <a:srgbClr val="C00000"/>
                </a:solidFill>
              </a:rPr>
              <a:t>bahasa lugas</a:t>
            </a:r>
            <a:r>
              <a:rPr lang="en-US" dirty="0"/>
              <a:t>, </a:t>
            </a:r>
            <a:r>
              <a:rPr lang="id-ID" dirty="0"/>
              <a:t>langsung ke sasaran</a:t>
            </a:r>
            <a:r>
              <a:rPr lang="en-US" dirty="0"/>
              <a:t>, </a:t>
            </a:r>
            <a:r>
              <a:rPr lang="en-US" dirty="0" err="1"/>
              <a:t>dan</a:t>
            </a:r>
            <a:r>
              <a:rPr lang="en-US" dirty="0"/>
              <a:t> </a:t>
            </a:r>
            <a:r>
              <a:rPr lang="en-US" dirty="0" err="1"/>
              <a:t>harus</a:t>
            </a:r>
            <a:r>
              <a:rPr lang="en-US" dirty="0"/>
              <a:t> </a:t>
            </a:r>
            <a:r>
              <a:rPr lang="en-US" dirty="0" err="1"/>
              <a:t>memuat</a:t>
            </a:r>
            <a:r>
              <a:rPr lang="en-US" dirty="0"/>
              <a:t>:</a:t>
            </a:r>
          </a:p>
          <a:p>
            <a:pPr marL="976312" lvl="1" indent="-514350">
              <a:buFont typeface="+mj-lt"/>
              <a:buAutoNum type="arabicPeriod"/>
            </a:pPr>
            <a:r>
              <a:rPr lang="id-ID" dirty="0">
                <a:solidFill>
                  <a:srgbClr val="0070C0"/>
                </a:solidFill>
              </a:rPr>
              <a:t>Masalah </a:t>
            </a:r>
            <a:r>
              <a:rPr lang="id-ID" dirty="0"/>
              <a:t>penelitian</a:t>
            </a:r>
          </a:p>
          <a:p>
            <a:pPr marL="976312" lvl="1" indent="-514350">
              <a:buFont typeface="+mj-lt"/>
              <a:buAutoNum type="arabicPeriod"/>
            </a:pPr>
            <a:r>
              <a:rPr lang="id-ID" dirty="0">
                <a:solidFill>
                  <a:srgbClr val="0070C0"/>
                </a:solidFill>
              </a:rPr>
              <a:t>Metode </a:t>
            </a:r>
            <a:r>
              <a:rPr lang="id-ID" dirty="0"/>
              <a:t>(plus pengembangan/perbaikan) yang kita gunakan untuk memecahkan masalah penelitian</a:t>
            </a:r>
          </a:p>
          <a:p>
            <a:pPr marL="976312" lvl="1" indent="-514350">
              <a:buFont typeface="+mj-lt"/>
              <a:buAutoNum type="arabicPeriod"/>
            </a:pPr>
            <a:r>
              <a:rPr lang="id-ID" dirty="0">
                <a:solidFill>
                  <a:srgbClr val="0070C0"/>
                </a:solidFill>
              </a:rPr>
              <a:t>Hasil </a:t>
            </a:r>
            <a:r>
              <a:rPr lang="id-ID" dirty="0"/>
              <a:t>penelitian</a:t>
            </a:r>
            <a:endParaRPr lang="en-US" dirty="0"/>
          </a:p>
          <a:p>
            <a:r>
              <a:rPr lang="id-ID" dirty="0"/>
              <a:t>Abstrak dibuat dalam bentuk </a:t>
            </a:r>
            <a:r>
              <a:rPr lang="id-ID" dirty="0">
                <a:solidFill>
                  <a:srgbClr val="C00000"/>
                </a:solidFill>
              </a:rPr>
              <a:t>satu paragraf saja</a:t>
            </a:r>
          </a:p>
          <a:p>
            <a:r>
              <a:rPr lang="fi-FI" dirty="0"/>
              <a:t>Kata </a:t>
            </a:r>
            <a:r>
              <a:rPr lang="fi-FI" dirty="0"/>
              <a:t>kunci memuat kata-kata </a:t>
            </a:r>
            <a:r>
              <a:rPr lang="fi-FI" dirty="0"/>
              <a:t>konseptual, dan jumlah </a:t>
            </a:r>
            <a:r>
              <a:rPr lang="fi-FI" dirty="0">
                <a:solidFill>
                  <a:srgbClr val="C00000"/>
                </a:solidFill>
              </a:rPr>
              <a:t>sekitar </a:t>
            </a:r>
            <a:r>
              <a:rPr lang="fi-FI" dirty="0">
                <a:solidFill>
                  <a:srgbClr val="C00000"/>
                </a:solidFill>
              </a:rPr>
              <a:t>3-5 </a:t>
            </a:r>
            <a:r>
              <a:rPr lang="fi-FI" dirty="0">
                <a:solidFill>
                  <a:srgbClr val="C00000"/>
                </a:solidFill>
              </a:rPr>
              <a:t> kata</a:t>
            </a:r>
          </a:p>
          <a:p>
            <a:r>
              <a:rPr lang="en-US" dirty="0" err="1"/>
              <a:t>Pola</a:t>
            </a:r>
            <a:r>
              <a:rPr lang="en-US" dirty="0"/>
              <a:t> </a:t>
            </a:r>
            <a:r>
              <a:rPr lang="en-US" dirty="0" err="1"/>
              <a:t>pembuatan</a:t>
            </a:r>
            <a:r>
              <a:rPr lang="en-US" dirty="0"/>
              <a:t> </a:t>
            </a:r>
            <a:r>
              <a:rPr lang="en-US" dirty="0" err="1"/>
              <a:t>abstrak</a:t>
            </a:r>
            <a:r>
              <a:rPr lang="en-US" dirty="0"/>
              <a:t> (</a:t>
            </a:r>
            <a:r>
              <a:rPr lang="en-US" i="1" dirty="0"/>
              <a:t>pro forma abstract</a:t>
            </a:r>
            <a:r>
              <a:rPr lang="en-US" dirty="0"/>
              <a:t>) </a:t>
            </a:r>
            <a:r>
              <a:rPr lang="en-US" dirty="0" err="1"/>
              <a:t>ditulis</a:t>
            </a:r>
            <a:r>
              <a:rPr lang="en-US" dirty="0"/>
              <a:t> </a:t>
            </a:r>
            <a:r>
              <a:rPr lang="en-US" dirty="0" err="1"/>
              <a:t>oleh</a:t>
            </a:r>
            <a:r>
              <a:rPr lang="en-US" dirty="0"/>
              <a:t> (Newman, 1994</a:t>
            </a:r>
            <a:r>
              <a:rPr lang="en-US" dirty="0"/>
              <a:t>)</a:t>
            </a:r>
            <a:endParaRPr lang="en-US" dirty="0">
              <a:solidFill>
                <a:srgbClr val="C00000"/>
              </a:solidFill>
            </a:endParaRPr>
          </a:p>
          <a:p>
            <a:pPr marL="688975" indent="-514350">
              <a:buFont typeface="+mj-lt"/>
              <a:buAutoNum type="arabicPeriod"/>
            </a:pPr>
            <a:endParaRPr lang="en-US" dirty="0"/>
          </a:p>
          <a:p>
            <a:pPr marL="688975" indent="-514350">
              <a:buFont typeface="+mj-lt"/>
              <a:buAutoNum type="arabicPeriod"/>
            </a:pPr>
            <a:endParaRPr lang="id-ID" dirty="0"/>
          </a:p>
        </p:txBody>
      </p:sp>
      <p:sp>
        <p:nvSpPr>
          <p:cNvPr id="4" name="Slide Number Placeholder 3"/>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9</a:t>
            </a:fld>
            <a:endParaRPr lang="en-US">
              <a:solidFill>
                <a:prstClr val="black">
                  <a:tint val="75000"/>
                </a:prstClr>
              </a:solidFill>
            </a:endParaRPr>
          </a:p>
        </p:txBody>
      </p:sp>
      <p:sp>
        <p:nvSpPr>
          <p:cNvPr id="2" name="Title 1"/>
          <p:cNvSpPr>
            <a:spLocks noGrp="1"/>
          </p:cNvSpPr>
          <p:nvPr>
            <p:ph type="title"/>
          </p:nvPr>
        </p:nvSpPr>
        <p:spPr/>
        <p:txBody>
          <a:bodyPr/>
          <a:lstStyle/>
          <a:p>
            <a:r>
              <a:rPr lang="id-ID" smtClean="0"/>
              <a:t>Abstrak Penelitian</a:t>
            </a:r>
            <a:endParaRPr lang="id-ID"/>
          </a:p>
        </p:txBody>
      </p:sp>
    </p:spTree>
    <p:extLst>
      <p:ext uri="{BB962C8B-B14F-4D97-AF65-F5344CB8AC3E}">
        <p14:creationId xmlns:p14="http://schemas.microsoft.com/office/powerpoint/2010/main" val="4045414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1193</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Constantia</vt:lpstr>
      <vt:lpstr>Office Theme</vt:lpstr>
      <vt:lpstr>Custom Design</vt:lpstr>
      <vt:lpstr>INA 047 - PPT - SESI 15 METODOLOGI PENELITIAN</vt:lpstr>
      <vt:lpstr>4.4 Struktur dan Kiat Penulisan Skripsi</vt:lpstr>
      <vt:lpstr>4.4.1 Judul Penelitian</vt:lpstr>
      <vt:lpstr>Judul Penelitian</vt:lpstr>
      <vt:lpstr>Judul Penelitian</vt:lpstr>
      <vt:lpstr>Contoh Judul Penelitian</vt:lpstr>
      <vt:lpstr>Penulis</vt:lpstr>
      <vt:lpstr>4.4.2 Abstrak Penelitian</vt:lpstr>
      <vt:lpstr>Abstrak Penelitian</vt:lpstr>
      <vt:lpstr>4.4.3 Bab 1: Pendahuluan</vt:lpstr>
      <vt:lpstr>Struktur Tesis – Bab I</vt:lpstr>
      <vt:lpstr>Latar belakang masalah</vt:lpstr>
      <vt:lpstr>Latar belakang masalah</vt:lpstr>
      <vt:lpstr>Kiat Menyusun Latar Belakang Masalah*</vt:lpstr>
      <vt:lpstr>Kiat Menyusun Latar Belakang Masalah</vt:lpstr>
      <vt:lpstr>Research Background</vt:lpstr>
      <vt:lpstr>Research Background</vt:lpstr>
      <vt:lpstr>Research Background</vt:lpstr>
      <vt:lpstr>Masalah Penelitian (Research Problem)</vt:lpstr>
      <vt:lpstr>Masalah Penelitian (Research Problem)</vt:lpstr>
      <vt:lpstr>Rumusan Masalah (Research Question)</vt:lpstr>
      <vt:lpstr>Rumusan Masalah (Research Question)</vt:lpstr>
      <vt:lpstr>Tujuan Penelitian (Research Objective)</vt:lpstr>
      <vt:lpstr>Tujuan Penelitian (Research Objective)</vt:lpstr>
      <vt:lpstr>Manfaat Penelitian</vt:lpstr>
      <vt:lpstr>Korelasi RP-RQ-RO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some</cp:lastModifiedBy>
  <cp:revision>13</cp:revision>
  <dcterms:created xsi:type="dcterms:W3CDTF">2021-08-03T05:39:13Z</dcterms:created>
  <dcterms:modified xsi:type="dcterms:W3CDTF">2022-01-08T03:36:40Z</dcterms:modified>
</cp:coreProperties>
</file>