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3" r:id="rId4"/>
  </p:sldMasterIdLst>
  <p:sldIdLst>
    <p:sldId id="256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5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60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93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7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4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0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2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9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850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52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8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92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7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xmlns="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3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xmlns="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xmlns="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54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928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KODE MK - PPT - SESI </a:t>
            </a:r>
            <a:r>
              <a:rPr lang="en-US" sz="3600" b="1" dirty="0" smtClean="0"/>
              <a:t>14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NAMA </a:t>
            </a:r>
            <a:r>
              <a:rPr lang="en-US" sz="3600" b="1" dirty="0" err="1" smtClean="0"/>
              <a:t>Metodologi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Penelitian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fi-FI" dirty="0" smtClean="0"/>
              <a:t>Syam Gunawan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8229600" cy="517366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APA</a:t>
            </a:r>
            <a:r>
              <a:rPr lang="en-US" sz="3600" dirty="0"/>
              <a:t> Style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Harvard</a:t>
            </a:r>
            <a:r>
              <a:rPr lang="en-US" sz="3600" dirty="0"/>
              <a:t> Style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Vancouver</a:t>
            </a:r>
            <a:r>
              <a:rPr lang="en-US" sz="3600" dirty="0"/>
              <a:t> Style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IEEE</a:t>
            </a:r>
            <a:r>
              <a:rPr lang="en-US" sz="3600" dirty="0"/>
              <a:t> Style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ISO</a:t>
            </a:r>
            <a:r>
              <a:rPr lang="en-US" sz="3600" dirty="0"/>
              <a:t> Style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/>
              <a:t>Menggunakan</a:t>
            </a:r>
            <a:r>
              <a:rPr lang="en-US" i="1" dirty="0"/>
              <a:t> </a:t>
            </a:r>
            <a:r>
              <a:rPr lang="en-US" i="1" dirty="0" err="1"/>
              <a:t>fitur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references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word processor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mempermudah</a:t>
            </a:r>
            <a:r>
              <a:rPr lang="en-US" i="1" dirty="0"/>
              <a:t> </a:t>
            </a:r>
            <a:r>
              <a:rPr lang="en-US" i="1" dirty="0" err="1"/>
              <a:t>pengaturan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pengelolaan</a:t>
            </a:r>
            <a:r>
              <a:rPr lang="en-US" i="1" dirty="0"/>
              <a:t> </a:t>
            </a:r>
            <a:r>
              <a:rPr lang="en-US" i="1" dirty="0" err="1"/>
              <a:t>referensi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dokumen</a:t>
            </a:r>
            <a:r>
              <a:rPr lang="en-US" i="1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</a:t>
            </a:r>
            <a:r>
              <a:rPr lang="en-US" err="1" smtClean="0"/>
              <a:t>Penulisan</a:t>
            </a:r>
            <a:r>
              <a:rPr lang="en-US" smtClean="0"/>
              <a:t> </a:t>
            </a:r>
            <a:r>
              <a:rPr lang="en-US" err="1" smtClean="0"/>
              <a:t>Referensi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8077200" cy="5257800"/>
          </a:xfrm>
        </p:spPr>
        <p:txBody>
          <a:bodyPr>
            <a:normAutofit lnSpcReduction="10000"/>
          </a:bodyPr>
          <a:lstStyle/>
          <a:p>
            <a:r>
              <a:rPr lang="fi-FI" dirty="0"/>
              <a:t>Teks (Nama Keluarga Penulis, Tahun Terbit)</a:t>
            </a:r>
          </a:p>
          <a:p>
            <a:pPr lvl="1"/>
            <a:r>
              <a:rPr lang="en-US" sz="2200" dirty="0"/>
              <a:t>Model </a:t>
            </a:r>
            <a:r>
              <a:rPr lang="en-US" sz="2200" dirty="0" err="1"/>
              <a:t>motivasi</a:t>
            </a:r>
            <a:r>
              <a:rPr lang="en-US" sz="2200" dirty="0"/>
              <a:t> </a:t>
            </a:r>
            <a:r>
              <a:rPr lang="en-US" sz="2200" dirty="0" err="1"/>
              <a:t>komunitas</a:t>
            </a:r>
            <a:r>
              <a:rPr lang="en-US" sz="2200" dirty="0"/>
              <a:t> </a:t>
            </a:r>
            <a:r>
              <a:rPr lang="en-US" sz="2200" dirty="0" err="1"/>
              <a:t>efektif</a:t>
            </a:r>
            <a:r>
              <a:rPr lang="en-US" sz="2200" dirty="0"/>
              <a:t> </a:t>
            </a:r>
            <a:r>
              <a:rPr lang="en-US" sz="2200" dirty="0" err="1"/>
              <a:t>diterapkan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implementasi</a:t>
            </a:r>
            <a:r>
              <a:rPr lang="en-US" sz="2200" dirty="0"/>
              <a:t> eLearning </a:t>
            </a:r>
            <a:r>
              <a:rPr lang="en-US" sz="2200" dirty="0" err="1"/>
              <a:t>publik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C00000"/>
                </a:solidFill>
              </a:rPr>
              <a:t>Wahono, 2007</a:t>
            </a:r>
            <a:r>
              <a:rPr lang="en-US" sz="2200" dirty="0"/>
              <a:t>)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satu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penulis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US" sz="2200" dirty="0"/>
          </a:p>
          <a:p>
            <a:pPr lvl="1"/>
            <a:r>
              <a:rPr lang="en-US" sz="2200" dirty="0"/>
              <a:t>Model </a:t>
            </a:r>
            <a:r>
              <a:rPr lang="en-US" sz="2200" dirty="0" err="1"/>
              <a:t>komunikasi</a:t>
            </a:r>
            <a:r>
              <a:rPr lang="en-US" sz="2200" dirty="0"/>
              <a:t> </a:t>
            </a:r>
            <a:r>
              <a:rPr lang="en-US" sz="2200" dirty="0" err="1"/>
              <a:t>multiagent</a:t>
            </a:r>
            <a:r>
              <a:rPr lang="en-US" sz="2200" dirty="0"/>
              <a:t> system </a:t>
            </a:r>
            <a:r>
              <a:rPr lang="en-US" sz="2200" dirty="0" err="1"/>
              <a:t>mengacu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konsep</a:t>
            </a:r>
            <a:r>
              <a:rPr lang="en-US" sz="2200" dirty="0"/>
              <a:t> game theory (</a:t>
            </a:r>
            <a:r>
              <a:rPr lang="en-US" sz="2200" dirty="0">
                <a:solidFill>
                  <a:srgbClr val="C00000"/>
                </a:solidFill>
              </a:rPr>
              <a:t>Wahono &amp; Far, 2003</a:t>
            </a:r>
            <a:r>
              <a:rPr lang="en-US" sz="2200" dirty="0"/>
              <a:t>)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dua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penulis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US" sz="2200" dirty="0"/>
          </a:p>
          <a:p>
            <a:pPr lvl="1"/>
            <a:r>
              <a:rPr lang="en-US" sz="2200" dirty="0"/>
              <a:t>Model </a:t>
            </a:r>
            <a:r>
              <a:rPr lang="en-US" sz="2200" dirty="0" err="1"/>
              <a:t>komunikasi</a:t>
            </a:r>
            <a:r>
              <a:rPr lang="en-US" sz="2200" dirty="0"/>
              <a:t> </a:t>
            </a:r>
            <a:r>
              <a:rPr lang="en-US" sz="2200" dirty="0" err="1"/>
              <a:t>multiagent</a:t>
            </a:r>
            <a:r>
              <a:rPr lang="en-US" sz="2200" dirty="0"/>
              <a:t> system </a:t>
            </a:r>
            <a:r>
              <a:rPr lang="en-US" sz="2200" dirty="0" err="1"/>
              <a:t>mengacu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konsep</a:t>
            </a:r>
            <a:r>
              <a:rPr lang="en-US" sz="2200" dirty="0"/>
              <a:t> game theory (</a:t>
            </a:r>
            <a:r>
              <a:rPr lang="en-US" sz="2200" dirty="0">
                <a:solidFill>
                  <a:srgbClr val="C00000"/>
                </a:solidFill>
              </a:rPr>
              <a:t>Wahono et al., 2003</a:t>
            </a:r>
            <a:r>
              <a:rPr lang="en-US" sz="2200" dirty="0"/>
              <a:t>)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lebih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dari</a:t>
            </a:r>
            <a:r>
              <a:rPr lang="en-US" dirty="0">
                <a:solidFill>
                  <a:srgbClr val="0070C0"/>
                </a:solidFill>
              </a:rPr>
              <a:t> 6 </a:t>
            </a:r>
            <a:r>
              <a:rPr lang="en-US" dirty="0" err="1">
                <a:solidFill>
                  <a:srgbClr val="0070C0"/>
                </a:solidFill>
              </a:rPr>
              <a:t>penulis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US" sz="2200" dirty="0"/>
          </a:p>
          <a:p>
            <a:r>
              <a:rPr lang="en-US" dirty="0" err="1"/>
              <a:t>Teks</a:t>
            </a:r>
            <a:r>
              <a:rPr lang="en-US" dirty="0"/>
              <a:t> (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Terbit</a:t>
            </a:r>
            <a:r>
              <a:rPr lang="en-US" dirty="0"/>
              <a:t>)</a:t>
            </a:r>
          </a:p>
          <a:p>
            <a:pPr lvl="1"/>
            <a:r>
              <a:rPr lang="en-US" sz="2200" dirty="0" err="1"/>
              <a:t>Penelitian</a:t>
            </a:r>
            <a:r>
              <a:rPr lang="en-US" sz="2200" dirty="0"/>
              <a:t> yang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Wahono</a:t>
            </a:r>
            <a:r>
              <a:rPr lang="en-US" sz="2200" dirty="0"/>
              <a:t> 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model </a:t>
            </a:r>
            <a:r>
              <a:rPr lang="en-US" sz="2200" dirty="0" err="1"/>
              <a:t>motivasi</a:t>
            </a:r>
            <a:r>
              <a:rPr lang="en-US" sz="2200" dirty="0"/>
              <a:t> </a:t>
            </a:r>
            <a:r>
              <a:rPr lang="en-US" sz="2200" dirty="0" err="1"/>
              <a:t>komunitas</a:t>
            </a:r>
            <a:r>
              <a:rPr lang="en-US" sz="2200" dirty="0"/>
              <a:t> </a:t>
            </a:r>
            <a:r>
              <a:rPr lang="en-US" sz="2200" dirty="0" err="1"/>
              <a:t>efektif</a:t>
            </a:r>
            <a:r>
              <a:rPr lang="en-US" sz="2200" dirty="0"/>
              <a:t> </a:t>
            </a:r>
            <a:r>
              <a:rPr lang="en-US" sz="2200" dirty="0" err="1"/>
              <a:t>diterapkan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implementasi</a:t>
            </a:r>
            <a:r>
              <a:rPr lang="en-US" sz="2200" dirty="0"/>
              <a:t> eLearning </a:t>
            </a:r>
            <a:r>
              <a:rPr lang="en-US" sz="2200" dirty="0" err="1"/>
              <a:t>publik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(2007)</a:t>
            </a:r>
          </a:p>
          <a:p>
            <a:pPr lvl="1"/>
            <a:r>
              <a:rPr lang="en-US" sz="2200" dirty="0" err="1"/>
              <a:t>Penelitian</a:t>
            </a:r>
            <a:r>
              <a:rPr lang="en-US" sz="2200" dirty="0"/>
              <a:t> yang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Wahono </a:t>
            </a:r>
            <a:r>
              <a:rPr lang="en-US" sz="2200" dirty="0" err="1">
                <a:solidFill>
                  <a:srgbClr val="C00000"/>
                </a:solidFill>
              </a:rPr>
              <a:t>dan</a:t>
            </a:r>
            <a:r>
              <a:rPr lang="en-US" sz="2200" dirty="0">
                <a:solidFill>
                  <a:srgbClr val="C00000"/>
                </a:solidFill>
              </a:rPr>
              <a:t> Far 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model </a:t>
            </a:r>
            <a:r>
              <a:rPr lang="en-US" sz="2200" dirty="0" err="1"/>
              <a:t>komunikasi</a:t>
            </a:r>
            <a:r>
              <a:rPr lang="en-US" sz="2200" dirty="0"/>
              <a:t> </a:t>
            </a:r>
            <a:r>
              <a:rPr lang="en-US" sz="2200" dirty="0" err="1"/>
              <a:t>multiagent</a:t>
            </a:r>
            <a:r>
              <a:rPr lang="en-US" sz="2200" dirty="0"/>
              <a:t> system </a:t>
            </a:r>
            <a:r>
              <a:rPr lang="en-US" sz="2200" dirty="0" err="1"/>
              <a:t>mengacu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konsep</a:t>
            </a:r>
            <a:r>
              <a:rPr lang="en-US" sz="2200" dirty="0"/>
              <a:t> game theory</a:t>
            </a:r>
            <a:r>
              <a:rPr lang="en-US" sz="2200" dirty="0">
                <a:solidFill>
                  <a:srgbClr val="C00000"/>
                </a:solidFill>
              </a:rPr>
              <a:t> (2003) </a:t>
            </a:r>
          </a:p>
          <a:p>
            <a:pPr>
              <a:buNone/>
            </a:pPr>
            <a:endParaRPr lang="en-US" sz="2000" dirty="0"/>
          </a:p>
          <a:p>
            <a:pPr algn="r">
              <a:buNone/>
            </a:pPr>
            <a:r>
              <a:rPr lang="en-US" sz="2000" dirty="0"/>
              <a:t>				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382000" cy="685800"/>
          </a:xfrm>
        </p:spPr>
        <p:txBody>
          <a:bodyPr/>
          <a:lstStyle/>
          <a:p>
            <a:r>
              <a:rPr lang="en-US" dirty="0" err="1" smtClean="0"/>
              <a:t>Penulisan</a:t>
            </a:r>
            <a:r>
              <a:rPr lang="en-US" dirty="0" smtClean="0"/>
              <a:t> Citation (APA)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4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19201"/>
            <a:ext cx="8001000" cy="50212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JURNAL DAN KARYA ILMIAH</a:t>
            </a:r>
          </a:p>
          <a:p>
            <a:r>
              <a:rPr lang="en-US" sz="2600" dirty="0"/>
              <a:t>Wahono, R.S. (2007, </a:t>
            </a:r>
            <a:r>
              <a:rPr lang="en-US" sz="2600" dirty="0" err="1"/>
              <a:t>Agustus</a:t>
            </a:r>
            <a:r>
              <a:rPr lang="en-US" sz="2600" dirty="0"/>
              <a:t>). </a:t>
            </a:r>
            <a:r>
              <a:rPr lang="en-US" sz="2600" dirty="0" err="1"/>
              <a:t>Sistem</a:t>
            </a:r>
            <a:r>
              <a:rPr lang="en-US" sz="2600" dirty="0"/>
              <a:t> eLearning </a:t>
            </a:r>
            <a:r>
              <a:rPr lang="en-US" sz="2600" dirty="0" err="1"/>
              <a:t>Berbasis</a:t>
            </a:r>
            <a:r>
              <a:rPr lang="en-US" sz="2600" dirty="0"/>
              <a:t> Model </a:t>
            </a:r>
            <a:r>
              <a:rPr lang="en-US" sz="2600" dirty="0" err="1"/>
              <a:t>Motivasi</a:t>
            </a:r>
            <a:r>
              <a:rPr lang="en-US" sz="2600" dirty="0"/>
              <a:t> </a:t>
            </a:r>
            <a:r>
              <a:rPr lang="en-US" sz="2600" dirty="0" err="1"/>
              <a:t>Komunitas</a:t>
            </a:r>
            <a:r>
              <a:rPr lang="en-US" sz="2600" dirty="0"/>
              <a:t>, </a:t>
            </a:r>
            <a:r>
              <a:rPr lang="en-US" sz="2600" dirty="0" err="1"/>
              <a:t>Jurnal</a:t>
            </a:r>
            <a:r>
              <a:rPr lang="en-US" sz="2600" dirty="0"/>
              <a:t> </a:t>
            </a:r>
            <a:r>
              <a:rPr lang="en-US" sz="2600" dirty="0" err="1"/>
              <a:t>Teknodik</a:t>
            </a:r>
            <a:r>
              <a:rPr lang="en-US" sz="2600" dirty="0"/>
              <a:t> , No. 21 Vol. XI, pp. 60-80. </a:t>
            </a:r>
            <a:r>
              <a:rPr lang="en-US" sz="2600" dirty="0">
                <a:solidFill>
                  <a:srgbClr val="0070C0"/>
                </a:solidFill>
              </a:rPr>
              <a:t>(</a:t>
            </a:r>
            <a:r>
              <a:rPr lang="en-US" sz="2600" dirty="0" err="1">
                <a:solidFill>
                  <a:srgbClr val="0070C0"/>
                </a:solidFill>
              </a:rPr>
              <a:t>satu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penulis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</a:p>
          <a:p>
            <a:r>
              <a:rPr lang="en-US" sz="2600" dirty="0"/>
              <a:t>Wahono, R.S. &amp; Far, B.H (2003, August). Cognitive-Decision-Making Issues for Software Agents, Kluwer journal of Brain and Mind , Vol. 4 </a:t>
            </a:r>
            <a:r>
              <a:rPr lang="pt-BR" sz="2600" dirty="0"/>
              <a:t>No. 2, pp.239-252</a:t>
            </a:r>
            <a:r>
              <a:rPr lang="id-ID" sz="2600" dirty="0"/>
              <a:t>.</a:t>
            </a:r>
            <a:r>
              <a:rPr lang="pt-BR" sz="2600" dirty="0"/>
              <a:t> </a:t>
            </a:r>
            <a:r>
              <a:rPr lang="pt-BR" sz="2600" dirty="0">
                <a:solidFill>
                  <a:srgbClr val="0070C0"/>
                </a:solidFill>
              </a:rPr>
              <a:t>(dua penulis)</a:t>
            </a:r>
          </a:p>
          <a:p>
            <a:r>
              <a:rPr lang="en-US" sz="2600" dirty="0"/>
              <a:t>Wahono, R.S. et al. (2002, March). A Framework for Object Identification and Refinement Process, IEEE Transaction on Software Engineering, Vol. 12 </a:t>
            </a:r>
            <a:r>
              <a:rPr lang="it-IT" sz="2600" dirty="0"/>
              <a:t>No 4, pp. 125-143. </a:t>
            </a:r>
            <a:r>
              <a:rPr lang="it-IT" sz="2600" dirty="0">
                <a:solidFill>
                  <a:srgbClr val="0070C0"/>
                </a:solidFill>
              </a:rPr>
              <a:t>(lebih dari enam penulis)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382000" cy="609600"/>
          </a:xfrm>
        </p:spPr>
        <p:txBody>
          <a:bodyPr>
            <a:noAutofit/>
          </a:bodyPr>
          <a:lstStyle/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(APA)   -1-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9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447801"/>
            <a:ext cx="8229600" cy="47926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BUKU</a:t>
            </a:r>
          </a:p>
          <a:p>
            <a:r>
              <a:rPr lang="en-US" dirty="0"/>
              <a:t>Wahono, R.S. (2004).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Mahir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C, Jakarta: </a:t>
            </a:r>
            <a:r>
              <a:rPr lang="en-US" dirty="0" err="1"/>
              <a:t>Elex</a:t>
            </a:r>
            <a:r>
              <a:rPr lang="en-US" dirty="0"/>
              <a:t> Media </a:t>
            </a:r>
            <a:r>
              <a:rPr lang="en-US" dirty="0" err="1"/>
              <a:t>Komputindo</a:t>
            </a:r>
            <a:r>
              <a:rPr lang="en-US" dirty="0"/>
              <a:t>.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Satu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penulis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/>
              <a:t>Wahono, R.S. &amp; </a:t>
            </a:r>
            <a:r>
              <a:rPr lang="en-US" dirty="0" err="1"/>
              <a:t>Amri</a:t>
            </a:r>
            <a:r>
              <a:rPr lang="en-US" dirty="0"/>
              <a:t>, M.C (2006). </a:t>
            </a:r>
            <a:r>
              <a:rPr lang="en-US" dirty="0" err="1"/>
              <a:t>Migrasi</a:t>
            </a:r>
            <a:r>
              <a:rPr lang="en-US" dirty="0"/>
              <a:t> Windows-Linux, </a:t>
            </a:r>
            <a:r>
              <a:rPr lang="en-US" dirty="0" err="1"/>
              <a:t>Jakarta:IlmuKomputer.Com</a:t>
            </a:r>
            <a:r>
              <a:rPr lang="en-US" dirty="0"/>
              <a:t>.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dua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penulis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/>
              <a:t>Wahono, R.S. et al. (2007).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Multimedia </a:t>
            </a:r>
            <a:r>
              <a:rPr lang="en-US" dirty="0" err="1"/>
              <a:t>Pembelajaran</a:t>
            </a:r>
            <a:r>
              <a:rPr lang="en-US" dirty="0"/>
              <a:t>, Jakarta: </a:t>
            </a:r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Pembinaan</a:t>
            </a:r>
            <a:r>
              <a:rPr lang="en-US" dirty="0"/>
              <a:t> SMA, </a:t>
            </a:r>
            <a:r>
              <a:rPr lang="en-US" dirty="0" err="1"/>
              <a:t>Ditjen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, </a:t>
            </a:r>
            <a:r>
              <a:rPr lang="en-US" dirty="0" err="1"/>
              <a:t>Depdiknas</a:t>
            </a:r>
            <a:r>
              <a:rPr lang="en-US" dirty="0"/>
              <a:t>.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lebih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penulis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382000" cy="685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(APA)   -2-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9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95401"/>
            <a:ext cx="8229600" cy="47926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TESIS DAN DISERTASI</a:t>
            </a:r>
          </a:p>
          <a:p>
            <a:r>
              <a:rPr lang="en-US" dirty="0"/>
              <a:t>Wahono, R.S. (1999). Distributed Knowledge Based System for Automatic Object-Oriented Software Design Development. </a:t>
            </a:r>
            <a:r>
              <a:rPr lang="en-US" dirty="0" err="1"/>
              <a:t>B.Eng</a:t>
            </a:r>
            <a:r>
              <a:rPr lang="en-US" dirty="0"/>
              <a:t> Dissertation, Saitama University, Saitama- Japan.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ARTIKEL DI INTERNET</a:t>
            </a:r>
          </a:p>
          <a:p>
            <a:r>
              <a:rPr lang="en-US" dirty="0"/>
              <a:t>Wahono, R.S. (2008).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di </a:t>
            </a:r>
            <a:r>
              <a:rPr lang="it-IT" dirty="0"/>
              <a:t>Era Web 2.0. Diambil 5 Mei 2008, dari </a:t>
            </a:r>
            <a:r>
              <a:rPr lang="en-US" dirty="0"/>
              <a:t>http://romisatriawahono.net/2008/04/21/pengem bangan-konten-di-era-web-20/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382000" cy="685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(APA)   -3-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9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888" y="2466976"/>
            <a:ext cx="8139112" cy="2095501"/>
          </a:xfrm>
        </p:spPr>
        <p:txBody>
          <a:bodyPr>
            <a:normAutofit/>
          </a:bodyPr>
          <a:lstStyle/>
          <a:p>
            <a:r>
              <a:rPr lang="en-US" sz="4000" dirty="0"/>
              <a:t>4.2 </a:t>
            </a:r>
            <a:r>
              <a:rPr lang="en-US" sz="4000" dirty="0" err="1"/>
              <a:t>Teknik</a:t>
            </a:r>
            <a:r>
              <a:rPr lang="en-US" sz="4000" dirty="0"/>
              <a:t> </a:t>
            </a:r>
            <a:r>
              <a:rPr lang="en-US" sz="4000" dirty="0" err="1"/>
              <a:t>Pengambilan</a:t>
            </a:r>
            <a:r>
              <a:rPr lang="en-US" sz="4000" dirty="0"/>
              <a:t> </a:t>
            </a:r>
            <a:r>
              <a:rPr lang="en-US" sz="4000" dirty="0" err="1"/>
              <a:t>Sitasi</a:t>
            </a:r>
            <a:r>
              <a:rPr lang="en-US" sz="4000" dirty="0"/>
              <a:t> (</a:t>
            </a:r>
            <a:r>
              <a:rPr lang="en-US" sz="4000" i="1" dirty="0"/>
              <a:t>Citation</a:t>
            </a:r>
            <a:r>
              <a:rPr lang="en-US" sz="4000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13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19201"/>
            <a:ext cx="7886700" cy="5024095"/>
          </a:xfrm>
        </p:spPr>
        <p:txBody>
          <a:bodyPr>
            <a:normAutofit/>
          </a:bodyPr>
          <a:lstStyle/>
          <a:p>
            <a:r>
              <a:rPr lang="en-US" sz="3200" dirty="0"/>
              <a:t>Citation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sitasi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penggunaan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referensi</a:t>
            </a:r>
            <a:r>
              <a:rPr lang="en-US" sz="3200" dirty="0">
                <a:solidFill>
                  <a:srgbClr val="C00000"/>
                </a:solidFill>
              </a:rPr>
              <a:t> di </a:t>
            </a:r>
            <a:r>
              <a:rPr lang="en-US" sz="3200" dirty="0" err="1">
                <a:solidFill>
                  <a:srgbClr val="C00000"/>
                </a:solidFill>
              </a:rPr>
              <a:t>teks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atau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naskah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tulisan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ilmiah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 err="1"/>
              <a:t>Penulisan</a:t>
            </a:r>
            <a:r>
              <a:rPr lang="en-US" sz="3200" dirty="0"/>
              <a:t> </a:t>
            </a:r>
            <a:r>
              <a:rPr lang="en-US" sz="3200" dirty="0" err="1"/>
              <a:t>sitasi</a:t>
            </a:r>
            <a:r>
              <a:rPr lang="en-US" sz="3200" dirty="0"/>
              <a:t> </a:t>
            </a:r>
            <a:r>
              <a:rPr lang="en-US" sz="3200" dirty="0" err="1"/>
              <a:t>tergantung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standard (style) </a:t>
            </a:r>
            <a:r>
              <a:rPr lang="en-US" sz="3200" dirty="0" err="1"/>
              <a:t>penulisan</a:t>
            </a:r>
            <a:r>
              <a:rPr lang="en-US" sz="3200" dirty="0"/>
              <a:t> </a:t>
            </a:r>
            <a:r>
              <a:rPr lang="en-US" sz="3200" dirty="0" err="1"/>
              <a:t>referensi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endParaRPr lang="en-US" sz="3200" dirty="0"/>
          </a:p>
          <a:p>
            <a:r>
              <a:rPr lang="en-US" sz="3200" dirty="0" err="1"/>
              <a:t>Usahakan</a:t>
            </a:r>
            <a:r>
              <a:rPr lang="en-US" sz="3200" dirty="0"/>
              <a:t> </a:t>
            </a:r>
            <a:r>
              <a:rPr lang="en-US" sz="3200" dirty="0" err="1"/>
              <a:t>sitasi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referensi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diambil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journal </a:t>
            </a:r>
            <a:r>
              <a:rPr lang="en-US" sz="3200" dirty="0" err="1"/>
              <a:t>ilmiah</a:t>
            </a:r>
            <a:r>
              <a:rPr lang="en-US" sz="3200" dirty="0"/>
              <a:t> yang </a:t>
            </a:r>
            <a:r>
              <a:rPr lang="en-US" sz="3200" dirty="0" err="1"/>
              <a:t>terindeks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SCOPUS </a:t>
            </a:r>
            <a:r>
              <a:rPr lang="en-US" sz="3200" dirty="0" err="1"/>
              <a:t>atau</a:t>
            </a:r>
            <a:r>
              <a:rPr lang="en-US" sz="3200" dirty="0"/>
              <a:t> ISI</a:t>
            </a:r>
          </a:p>
          <a:p>
            <a:r>
              <a:rPr lang="en-US" sz="3200" dirty="0" err="1"/>
              <a:t>Pengambilan</a:t>
            </a:r>
            <a:r>
              <a:rPr lang="en-US" sz="3200" dirty="0"/>
              <a:t> </a:t>
            </a:r>
            <a:r>
              <a:rPr lang="en-US" sz="3200" dirty="0" err="1"/>
              <a:t>sitasi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literature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berkualitas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mempengaruhi</a:t>
            </a:r>
            <a:r>
              <a:rPr lang="en-US" sz="3200" dirty="0"/>
              <a:t> </a:t>
            </a:r>
            <a:r>
              <a:rPr lang="en-US" sz="3200" dirty="0" err="1"/>
              <a:t>kualitas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Sitasi</a:t>
            </a:r>
            <a:r>
              <a:rPr lang="en-US" dirty="0" smtClean="0"/>
              <a:t> (</a:t>
            </a:r>
            <a:r>
              <a:rPr lang="en-US" i="1" dirty="0" smtClean="0"/>
              <a:t>Citation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19201"/>
            <a:ext cx="8134350" cy="51736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solidFill>
                  <a:srgbClr val="C00000"/>
                </a:solidFill>
              </a:rPr>
              <a:t>Cari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baca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/>
              <a:t>referensi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r>
              <a:rPr lang="en-US" sz="3200" dirty="0"/>
              <a:t> yang </a:t>
            </a:r>
            <a:r>
              <a:rPr lang="en-US" sz="3200" dirty="0" err="1"/>
              <a:t>berhubungan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masalah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>
                <a:solidFill>
                  <a:srgbClr val="C00000"/>
                </a:solidFill>
              </a:rPr>
              <a:t>Ambil catatan </a:t>
            </a:r>
            <a:r>
              <a:rPr lang="it-IT" sz="3200" dirty="0"/>
              <a:t>dari apa yang kita baca. Ikuti aturan umum pengambilan catatan (</a:t>
            </a:r>
            <a:r>
              <a:rPr lang="it-IT" sz="3200" i="1" dirty="0"/>
              <a:t>citation</a:t>
            </a:r>
            <a:r>
              <a:rPr lang="it-IT" sz="3200" dirty="0"/>
              <a:t>)</a:t>
            </a:r>
            <a:endParaRPr lang="sv-SE" sz="3200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n-NO" sz="3200" dirty="0">
                <a:solidFill>
                  <a:srgbClr val="C00000"/>
                </a:solidFill>
              </a:rPr>
              <a:t>Atur susunan tinjauan pustaka </a:t>
            </a:r>
            <a:r>
              <a:rPr lang="nn-NO" sz="3200" dirty="0"/>
              <a:t>(referensi) dari </a:t>
            </a:r>
            <a:r>
              <a:rPr lang="en-US" sz="3200" dirty="0" err="1"/>
              <a:t>catatan</a:t>
            </a:r>
            <a:r>
              <a:rPr lang="en-US" sz="3200" dirty="0"/>
              <a:t> yang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ambil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baik</a:t>
            </a:r>
            <a:r>
              <a:rPr lang="en-US" sz="3200" dirty="0"/>
              <a:t>. </a:t>
            </a:r>
            <a:r>
              <a:rPr lang="en-US" sz="3200" dirty="0" err="1"/>
              <a:t>Ikuti</a:t>
            </a:r>
            <a:r>
              <a:rPr lang="en-US" sz="3200" dirty="0"/>
              <a:t> </a:t>
            </a:r>
            <a:r>
              <a:rPr lang="en-US" sz="3200" dirty="0" err="1"/>
              <a:t>aturan</a:t>
            </a:r>
            <a:r>
              <a:rPr lang="en-US" sz="3200" dirty="0"/>
              <a:t> </a:t>
            </a:r>
            <a:r>
              <a:rPr lang="en-US" sz="3200" dirty="0" err="1"/>
              <a:t>umum</a:t>
            </a:r>
            <a:r>
              <a:rPr lang="en-US" sz="3200" dirty="0"/>
              <a:t> </a:t>
            </a:r>
            <a:r>
              <a:rPr lang="en-US" sz="3200" dirty="0" err="1"/>
              <a:t>penulisan</a:t>
            </a:r>
            <a:r>
              <a:rPr lang="en-US" sz="3200" dirty="0"/>
              <a:t> </a:t>
            </a:r>
            <a:r>
              <a:rPr lang="en-US" sz="3200" dirty="0" err="1"/>
              <a:t>referensi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5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43001"/>
            <a:ext cx="8058150" cy="53149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</a:rPr>
              <a:t>Kutipan</a:t>
            </a:r>
            <a:r>
              <a:rPr lang="en-US" dirty="0">
                <a:solidFill>
                  <a:srgbClr val="C00000"/>
                </a:solidFill>
              </a:rPr>
              <a:t> (Quotation): </a:t>
            </a:r>
            <a:r>
              <a:rPr lang="en-US" dirty="0"/>
              <a:t>Kata-kata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dituliskan</a:t>
            </a:r>
            <a:r>
              <a:rPr lang="en-US" dirty="0"/>
              <a:t> (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fi-FI" dirty="0"/>
              <a:t>perubahan). Ditulis dalam tanda kutip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Paraphrase</a:t>
            </a:r>
            <a:r>
              <a:rPr lang="en-US" dirty="0"/>
              <a:t>: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mengungkapkannya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</a:t>
            </a:r>
            <a:r>
              <a:rPr lang="id-ID" dirty="0"/>
              <a:t>-</a:t>
            </a:r>
            <a:r>
              <a:rPr lang="en-US" dirty="0"/>
              <a:t>kata </a:t>
            </a:r>
            <a:r>
              <a:rPr lang="en-US" dirty="0" err="1"/>
              <a:t>sendiri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i-FI" dirty="0">
                <a:solidFill>
                  <a:srgbClr val="C00000"/>
                </a:solidFill>
              </a:rPr>
              <a:t>Ringkasan</a:t>
            </a:r>
            <a:r>
              <a:rPr lang="fi-FI" dirty="0"/>
              <a:t>: Sari dari suatu tulisan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solidFill>
                  <a:srgbClr val="C00000"/>
                </a:solidFill>
              </a:rPr>
              <a:t>Evaluasi</a:t>
            </a:r>
            <a:r>
              <a:rPr lang="it-IT" dirty="0"/>
              <a:t>: Interpretasi dalam bentuk komentar,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alasannya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 algn="r">
              <a:buNone/>
            </a:pPr>
            <a:r>
              <a:rPr lang="en-US" dirty="0"/>
              <a:t>						</a:t>
            </a:r>
            <a:r>
              <a:rPr lang="id-ID" i="1" dirty="0"/>
              <a:t>(</a:t>
            </a:r>
            <a:r>
              <a:rPr lang="en-US" i="1" dirty="0"/>
              <a:t>Beast &amp; Kohn</a:t>
            </a:r>
            <a:r>
              <a:rPr lang="id-ID" i="1" dirty="0"/>
              <a:t>, </a:t>
            </a:r>
            <a:r>
              <a:rPr lang="en-US" i="1" dirty="0"/>
              <a:t>1998)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Jenis</a:t>
            </a:r>
            <a:r>
              <a:rPr lang="en-US" smtClean="0"/>
              <a:t> </a:t>
            </a:r>
            <a:r>
              <a:rPr lang="en-US" i="1" smtClean="0"/>
              <a:t>Citation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86263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19201"/>
            <a:ext cx="7753350" cy="5097463"/>
          </a:xfrm>
        </p:spPr>
        <p:txBody>
          <a:bodyPr>
            <a:normAutofit/>
          </a:bodyPr>
          <a:lstStyle/>
          <a:p>
            <a:r>
              <a:rPr lang="en-US" sz="3200" dirty="0" err="1"/>
              <a:t>Kutipan</a:t>
            </a:r>
            <a:r>
              <a:rPr lang="en-US" sz="3200" dirty="0"/>
              <a:t> yang </a:t>
            </a:r>
            <a:r>
              <a:rPr lang="en-US" sz="3200" dirty="0" err="1"/>
              <a:t>diambil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buku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jurnal</a:t>
            </a:r>
            <a:r>
              <a:rPr lang="en-US" sz="3200" dirty="0"/>
              <a:t> </a:t>
            </a:r>
            <a:r>
              <a:rPr lang="en-US" sz="3200" dirty="0" err="1"/>
              <a:t>diperbolehkan</a:t>
            </a:r>
            <a:r>
              <a:rPr lang="en-US" sz="3200" dirty="0"/>
              <a:t>, </a:t>
            </a:r>
            <a:r>
              <a:rPr lang="en-US" sz="3200" dirty="0" err="1"/>
              <a:t>selama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tidak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melebihi</a:t>
            </a:r>
            <a:r>
              <a:rPr lang="en-US" sz="3200" dirty="0">
                <a:solidFill>
                  <a:srgbClr val="C00000"/>
                </a:solidFill>
              </a:rPr>
              <a:t> 250 </a:t>
            </a:r>
            <a:r>
              <a:rPr lang="fi-FI" sz="3200" dirty="0">
                <a:solidFill>
                  <a:srgbClr val="C00000"/>
                </a:solidFill>
              </a:rPr>
              <a:t>kata untuk buku teks</a:t>
            </a:r>
            <a:r>
              <a:rPr lang="fi-FI" sz="3200" dirty="0"/>
              <a:t> dan </a:t>
            </a:r>
            <a:r>
              <a:rPr lang="fi-FI" sz="3200" dirty="0">
                <a:solidFill>
                  <a:srgbClr val="C00000"/>
                </a:solidFill>
              </a:rPr>
              <a:t>5% panjang tulisan </a:t>
            </a:r>
            <a:r>
              <a:rPr lang="en-US" sz="3200" dirty="0" err="1">
                <a:solidFill>
                  <a:srgbClr val="C00000"/>
                </a:solidFill>
              </a:rPr>
              <a:t>untuk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artikel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jurnal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fi-FI" sz="3200" dirty="0"/>
              <a:t>Menyebutkan </a:t>
            </a:r>
            <a:r>
              <a:rPr lang="fi-FI" sz="3200" dirty="0">
                <a:solidFill>
                  <a:srgbClr val="C00000"/>
                </a:solidFill>
              </a:rPr>
              <a:t>sumber dari mana kutipan dan </a:t>
            </a:r>
            <a:r>
              <a:rPr lang="en-US" sz="3200" dirty="0">
                <a:solidFill>
                  <a:srgbClr val="C00000"/>
                </a:solidFill>
              </a:rPr>
              <a:t>paraphrase</a:t>
            </a:r>
            <a:r>
              <a:rPr lang="en-US" sz="3200" dirty="0"/>
              <a:t> </a:t>
            </a:r>
            <a:r>
              <a:rPr lang="en-US" sz="3200" dirty="0" err="1"/>
              <a:t>diperoleh</a:t>
            </a:r>
            <a:endParaRPr lang="en-US" sz="3200" dirty="0"/>
          </a:p>
          <a:p>
            <a:r>
              <a:rPr lang="en-US" sz="3200" dirty="0" err="1"/>
              <a:t>Menyalin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artikel</a:t>
            </a:r>
            <a:r>
              <a:rPr lang="id-ID" sz="3200" dirty="0"/>
              <a:t> </a:t>
            </a:r>
            <a:r>
              <a:rPr lang="en-US" sz="3200" dirty="0" err="1"/>
              <a:t>berupa</a:t>
            </a:r>
            <a:r>
              <a:rPr lang="en-US" sz="3200" dirty="0"/>
              <a:t> </a:t>
            </a:r>
            <a:r>
              <a:rPr lang="en-US" sz="3200" dirty="0" err="1"/>
              <a:t>grafik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bagan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memerlukan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izin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pembuatnya</a:t>
            </a:r>
            <a:endParaRPr lang="en-US" sz="3200" dirty="0"/>
          </a:p>
          <a:p>
            <a:pPr>
              <a:buNone/>
            </a:pPr>
            <a:endParaRPr lang="en-US" sz="3200" dirty="0"/>
          </a:p>
          <a:p>
            <a:pPr algn="r">
              <a:buNone/>
            </a:pPr>
            <a:r>
              <a:rPr lang="en-US" sz="2400" i="1" dirty="0"/>
              <a:t>*American Psychological Association (APA)</a:t>
            </a:r>
          </a:p>
          <a:p>
            <a:pPr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Aturan</a:t>
            </a:r>
            <a:r>
              <a:rPr lang="en-US" smtClean="0"/>
              <a:t> </a:t>
            </a:r>
            <a:r>
              <a:rPr lang="en-US" i="1" smtClean="0"/>
              <a:t>Citation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08344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19201"/>
            <a:ext cx="7886700" cy="5097463"/>
          </a:xfrm>
        </p:spPr>
        <p:txBody>
          <a:bodyPr/>
          <a:lstStyle/>
          <a:p>
            <a:r>
              <a:rPr lang="en-US" dirty="0" err="1" smtClean="0"/>
              <a:t>Kutipan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satu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paragraf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kita</a:t>
            </a:r>
            <a:r>
              <a:rPr lang="en-US" dirty="0" smtClean="0">
                <a:solidFill>
                  <a:srgbClr val="C00000"/>
                </a:solidFill>
              </a:rPr>
              <a:t> copy-paste</a:t>
            </a:r>
            <a:r>
              <a:rPr lang="en-US" dirty="0" smtClean="0"/>
              <a:t>.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plagiarism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disebutkan</a:t>
            </a:r>
            <a:endParaRPr lang="en-US" dirty="0" smtClean="0"/>
          </a:p>
          <a:p>
            <a:r>
              <a:rPr lang="en-US" dirty="0" err="1" smtClean="0"/>
              <a:t>Kutipan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(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, </a:t>
            </a:r>
            <a:r>
              <a:rPr lang="en-US" dirty="0" err="1" smtClean="0"/>
              <a:t>teori</a:t>
            </a:r>
            <a:r>
              <a:rPr lang="en-US" dirty="0" smtClean="0"/>
              <a:t>,</a:t>
            </a:r>
            <a:r>
              <a:rPr lang="id-ID" dirty="0" smtClean="0"/>
              <a:t> data</a:t>
            </a:r>
            <a:r>
              <a:rPr lang="en-US" dirty="0" smtClean="0"/>
              <a:t>, model, </a:t>
            </a:r>
            <a:r>
              <a:rPr lang="en-US" dirty="0" err="1" smtClean="0"/>
              <a:t>definisi</a:t>
            </a:r>
            <a:r>
              <a:rPr lang="en-US" dirty="0" smtClean="0"/>
              <a:t>) </a:t>
            </a:r>
            <a:r>
              <a:rPr lang="en-US" dirty="0" err="1" smtClean="0"/>
              <a:t>dalam</a:t>
            </a:r>
            <a:r>
              <a:rPr lang="en-US" dirty="0" smtClean="0"/>
              <a:t> paper</a:t>
            </a:r>
          </a:p>
          <a:p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>
                <a:solidFill>
                  <a:srgbClr val="C00000"/>
                </a:solidFill>
              </a:rPr>
              <a:t>tidak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merujuk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kutipan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berarti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adalah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tulisan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karya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sendiri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bacaan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rujukan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kutipan</a:t>
            </a:r>
            <a:r>
              <a:rPr lang="id-ID" dirty="0" smtClean="0"/>
              <a:t> (dibaca langsung, bukan dari penulis ketiga)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Konsep</a:t>
            </a:r>
            <a:r>
              <a:rPr lang="en-US" smtClean="0"/>
              <a:t> </a:t>
            </a:r>
            <a:r>
              <a:rPr lang="en-US" err="1" smtClean="0"/>
              <a:t>Dasar</a:t>
            </a:r>
            <a:r>
              <a:rPr lang="en-US" smtClean="0"/>
              <a:t> </a:t>
            </a:r>
            <a:r>
              <a:rPr lang="en-US" err="1" smtClean="0"/>
              <a:t>Penulisan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066801"/>
            <a:ext cx="8058150" cy="5359149"/>
          </a:xfrm>
        </p:spPr>
        <p:txBody>
          <a:bodyPr/>
          <a:lstStyle/>
          <a:p>
            <a:r>
              <a:rPr lang="en-US" dirty="0" err="1"/>
              <a:t>Mensitasi</a:t>
            </a:r>
            <a:r>
              <a:rPr lang="en-US" dirty="0"/>
              <a:t> (</a:t>
            </a:r>
            <a:r>
              <a:rPr lang="en-US" dirty="0" err="1"/>
              <a:t>mengutip</a:t>
            </a:r>
            <a:r>
              <a:rPr lang="en-US" dirty="0"/>
              <a:t>)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rangkuman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kutipan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orang lain di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papernya</a:t>
            </a:r>
            <a:endParaRPr lang="en-US" dirty="0"/>
          </a:p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fuzzy </a:t>
            </a:r>
            <a:r>
              <a:rPr lang="en-US" dirty="0" err="1">
                <a:solidFill>
                  <a:srgbClr val="C00000"/>
                </a:solidFill>
              </a:rPr>
              <a:t>menurut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Lotfie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Zadeh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dalam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Suyanto</a:t>
            </a:r>
            <a:r>
              <a:rPr lang="en-US" dirty="0"/>
              <a:t> (</a:t>
            </a:r>
            <a:r>
              <a:rPr lang="en-US" dirty="0" err="1"/>
              <a:t>Suyanto</a:t>
            </a:r>
            <a:r>
              <a:rPr lang="en-US" dirty="0"/>
              <a:t>, 2009)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blablabla</a:t>
            </a:r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Jangan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terlalu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banyak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dilakukan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Kita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publikasi</a:t>
            </a:r>
            <a:r>
              <a:rPr lang="en-US" dirty="0"/>
              <a:t> </a:t>
            </a:r>
            <a:r>
              <a:rPr lang="en-US" dirty="0" err="1"/>
              <a:t>asli</a:t>
            </a:r>
            <a:endParaRPr lang="en-US" dirty="0"/>
          </a:p>
          <a:p>
            <a:pPr lvl="1"/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publikasi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(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)</a:t>
            </a:r>
          </a:p>
          <a:p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orang lain </a:t>
            </a:r>
            <a:r>
              <a:rPr lang="en-US" dirty="0" err="1"/>
              <a:t>menyebut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“</a:t>
            </a:r>
            <a:r>
              <a:rPr lang="en-US" dirty="0" err="1">
                <a:solidFill>
                  <a:srgbClr val="C00000"/>
                </a:solidFill>
              </a:rPr>
              <a:t>peneliti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malas</a:t>
            </a:r>
            <a:r>
              <a:rPr lang="en-US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Mensitasi</a:t>
            </a:r>
            <a:r>
              <a:rPr lang="en-US" dirty="0" smtClean="0"/>
              <a:t> </a:t>
            </a:r>
            <a:r>
              <a:rPr lang="en-US" dirty="0" err="1" smtClean="0"/>
              <a:t>Sitasi</a:t>
            </a:r>
            <a:r>
              <a:rPr lang="en-US" dirty="0" smtClean="0"/>
              <a:t> Orang 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8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4.3 </a:t>
            </a:r>
            <a:r>
              <a:rPr lang="en-US" sz="4000" dirty="0"/>
              <a:t>Standard </a:t>
            </a:r>
            <a:r>
              <a:rPr lang="en-US" sz="4000" dirty="0" err="1"/>
              <a:t>Penulisan</a:t>
            </a:r>
            <a:r>
              <a:rPr lang="en-US" sz="4000" dirty="0"/>
              <a:t> </a:t>
            </a:r>
            <a:r>
              <a:rPr lang="en-US" sz="4000" dirty="0" err="1"/>
              <a:t>Referensi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5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767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Constantia</vt:lpstr>
      <vt:lpstr>Office Theme</vt:lpstr>
      <vt:lpstr>Custom Design</vt:lpstr>
      <vt:lpstr>1_Office Theme</vt:lpstr>
      <vt:lpstr>2_Office Theme</vt:lpstr>
      <vt:lpstr>KODE MK - PPT - SESI 14 NAMA Metodologi Penelitian</vt:lpstr>
      <vt:lpstr>4.2 Teknik Pengambilan Sitasi (Citation)</vt:lpstr>
      <vt:lpstr>Pengambilan Sitasi (Citation)</vt:lpstr>
      <vt:lpstr>Tahapan Pengambilan Citation</vt:lpstr>
      <vt:lpstr>Jenis Citation</vt:lpstr>
      <vt:lpstr>Aturan Citation</vt:lpstr>
      <vt:lpstr>Konsep Dasar Penulisan </vt:lpstr>
      <vt:lpstr>Mensitasi Sitasi Orang Lain</vt:lpstr>
      <vt:lpstr>4.3 Standard Penulisan Referensi</vt:lpstr>
      <vt:lpstr>Standard Penulisan Referensi</vt:lpstr>
      <vt:lpstr>Penulisan Citation (APA)</vt:lpstr>
      <vt:lpstr>Penulisan Referensi (APA)   -1-</vt:lpstr>
      <vt:lpstr>Penulisan Referensi (APA)   -2-</vt:lpstr>
      <vt:lpstr>Penulisan Referensi (APA)   -3-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some</cp:lastModifiedBy>
  <cp:revision>13</cp:revision>
  <dcterms:created xsi:type="dcterms:W3CDTF">2021-08-03T05:39:13Z</dcterms:created>
  <dcterms:modified xsi:type="dcterms:W3CDTF">2022-01-01T03:08:23Z</dcterms:modified>
</cp:coreProperties>
</file>